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4082" r:id="rId4"/>
  </p:sldMasterIdLst>
  <p:notesMasterIdLst>
    <p:notesMasterId r:id="rId20"/>
  </p:notesMasterIdLst>
  <p:handoutMasterIdLst>
    <p:handoutMasterId r:id="rId21"/>
  </p:handoutMasterIdLst>
  <p:sldIdLst>
    <p:sldId id="1095" r:id="rId5"/>
    <p:sldId id="1098" r:id="rId6"/>
    <p:sldId id="1108" r:id="rId7"/>
    <p:sldId id="1116" r:id="rId8"/>
    <p:sldId id="1174" r:id="rId9"/>
    <p:sldId id="1168" r:id="rId10"/>
    <p:sldId id="1169" r:id="rId11"/>
    <p:sldId id="1170" r:id="rId12"/>
    <p:sldId id="1171" r:id="rId13"/>
    <p:sldId id="1173" r:id="rId14"/>
    <p:sldId id="1183" r:id="rId15"/>
    <p:sldId id="1187" r:id="rId16"/>
    <p:sldId id="1186" r:id="rId17"/>
    <p:sldId id="1175" r:id="rId18"/>
    <p:sldId id="1176" r:id="rId19"/>
  </p:sldIdLst>
  <p:sldSz cx="12436475" cy="6994525"/>
  <p:notesSz cx="6858000" cy="9144000"/>
  <p:embeddedFontLst>
    <p:embeddedFont>
      <p:font typeface="Consolas" panose="020B0609020204030204" pitchFamily="49" charset="0"/>
      <p:regular r:id="rId22"/>
      <p:bold r:id="rId23"/>
      <p:italic r:id="rId24"/>
      <p:boldItalic r:id="rId25"/>
    </p:embeddedFont>
    <p:embeddedFont>
      <p:font typeface="Segoe UI" panose="020B0502040204020203" pitchFamily="34" charset="0"/>
      <p:regular r:id="rId26"/>
      <p:bold r:id="rId27"/>
      <p:italic r:id="rId28"/>
      <p:boldItalic r:id="rId29"/>
    </p:embeddedFont>
    <p:embeddedFont>
      <p:font typeface="Calibri" panose="020F0502020204030204" pitchFamily="34" charset="0"/>
      <p:regular r:id="rId30"/>
      <p:bold r:id="rId31"/>
      <p:italic r:id="rId32"/>
      <p:boldItalic r:id="rId33"/>
    </p:embeddedFont>
    <p:embeddedFont>
      <p:font typeface="Cambria Math" panose="02040503050406030204" pitchFamily="18" charset="0"/>
      <p:regular r:id="rId34"/>
    </p:embeddedFont>
    <p:embeddedFont>
      <p:font typeface="Segoe UI Light" panose="020B0502040204020203" pitchFamily="34" charset="0"/>
      <p:regular r:id="rId35"/>
      <p:italic r:id="rId36"/>
    </p:embeddedFont>
  </p:embeddedFontLst>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50"/>
    <a:srgbClr val="000000"/>
    <a:srgbClr val="442359"/>
    <a:srgbClr val="333333"/>
    <a:srgbClr val="FFFFFF"/>
    <a:srgbClr val="505050"/>
    <a:srgbClr val="00FFFF"/>
    <a:srgbClr val="CC00CC"/>
    <a:srgbClr val="5F5F5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744" autoAdjust="0"/>
    <p:restoredTop sz="95238" autoAdjust="0"/>
  </p:normalViewPr>
  <p:slideViewPr>
    <p:cSldViewPr>
      <p:cViewPr varScale="1">
        <p:scale>
          <a:sx n="87" d="100"/>
          <a:sy n="87" d="100"/>
        </p:scale>
        <p:origin x="114" y="90"/>
      </p:cViewPr>
      <p:guideLst/>
    </p:cSldViewPr>
  </p:slideViewPr>
  <p:notesTextViewPr>
    <p:cViewPr>
      <p:scale>
        <a:sx n="100" d="100"/>
        <a:sy n="100" d="100"/>
      </p:scale>
      <p:origin x="0" y="0"/>
    </p:cViewPr>
  </p:notesTextViewPr>
  <p:sorterViewPr>
    <p:cViewPr varScale="1">
      <p:scale>
        <a:sx n="1" d="1"/>
        <a:sy n="1" d="1"/>
      </p:scale>
      <p:origin x="0" y="-4524"/>
    </p:cViewPr>
  </p:sorterViewPr>
  <p:notesViewPr>
    <p:cSldViewPr showGuides="1">
      <p:cViewPr varScale="1">
        <p:scale>
          <a:sx n="83" d="100"/>
          <a:sy n="83" d="100"/>
        </p:scale>
        <p:origin x="385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handoutMaster" Target="handoutMasters/handoutMaster1.xml"/><Relationship Id="rId34" Type="http://schemas.openxmlformats.org/officeDocument/2006/relationships/font" Target="fonts/font1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font" Target="fonts/font8.fntdata"/><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0.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219B1A-AE41-483B-A766-69B9363DDA6A}" type="datetimeFigureOut">
              <a:rPr lang="en-US" smtClean="0">
                <a:latin typeface="Segoe UI" pitchFamily="34" charset="0"/>
              </a:rPr>
              <a:t>9/30/2015</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2013 </a:t>
            </a:r>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Microsoft Corporation. All rights reserved. Microsoft, Windows, and other product names are or may be registered trademarks and/or trademarks in the U.S. and/or other countries.</a:t>
            </a:r>
          </a:p>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part </a:t>
            </a:r>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of Microsoft, and Microsoft cannot guarantee the accuracy of any information provided after the date of this presentation.  MICROSOFT MAKES NO WARRANTIES, EXPRESS, IMPLIED OR STATUTORY, AS TO THE INFORMATION IN THIS PRESENTATION</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D51B1278-D92B-4AF3-A9C1-71DD298190CE}" type="datetimeFigureOut">
              <a:rPr lang="en-US" smtClean="0"/>
              <a:pPr/>
              <a:t>9/30/2015</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9/30/2015 9:27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15</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extLst>
      <p:ext uri="{BB962C8B-B14F-4D97-AF65-F5344CB8AC3E}">
        <p14:creationId xmlns:p14="http://schemas.microsoft.com/office/powerpoint/2010/main" val="24120173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10058336" cy="1837298"/>
          </a:xfrm>
          <a:noFill/>
        </p:spPr>
        <p:txBody>
          <a:bodyPr lIns="146304" tIns="91440" rIns="146304" bIns="91440" anchor="t" anchorCtr="0"/>
          <a:lstStyle>
            <a:lvl1pPr>
              <a:defRPr sz="6000" spc="-100" baseline="0">
                <a:gradFill>
                  <a:gsLst>
                    <a:gs pos="3333">
                      <a:schemeClr val="tx2"/>
                    </a:gs>
                    <a:gs pos="39000">
                      <a:schemeClr val="tx2"/>
                    </a:gs>
                  </a:gsLst>
                  <a:lin ang="5400000" scaled="0"/>
                </a:gradFill>
              </a:defRPr>
            </a:lvl1pPr>
          </a:lstStyle>
          <a:p>
            <a:r>
              <a:rPr lang="en-US" dirty="0" smtClean="0"/>
              <a:t>Presentation title</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8" y="480502"/>
            <a:ext cx="2557747" cy="547905"/>
          </a:xfrm>
          <a:prstGeom prst="rect">
            <a:avLst/>
          </a:prstGeom>
        </p:spPr>
      </p:pic>
    </p:spTree>
    <p:extLst>
      <p:ext uri="{BB962C8B-B14F-4D97-AF65-F5344CB8AC3E}">
        <p14:creationId xmlns:p14="http://schemas.microsoft.com/office/powerpoint/2010/main" val="2886053532"/>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74816850"/>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lvl1pPr>
              <a:defRPr>
                <a:gradFill>
                  <a:gsLst>
                    <a:gs pos="1250">
                      <a:schemeClr val="tx2"/>
                    </a:gs>
                    <a:gs pos="99000">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29941979"/>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6853403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91440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8" y="480502"/>
            <a:ext cx="2557747" cy="547905"/>
          </a:xfrm>
          <a:prstGeom prst="rect">
            <a:avLst/>
          </a:prstGeom>
        </p:spPr>
      </p:pic>
      <p:sp>
        <p:nvSpPr>
          <p:cNvPr id="5" name="Text Placeholder 4"/>
          <p:cNvSpPr>
            <a:spLocks noGrp="1"/>
          </p:cNvSpPr>
          <p:nvPr>
            <p:ph type="body" sz="quarter" idx="12" hasCustomPrompt="1"/>
          </p:nvPr>
        </p:nvSpPr>
        <p:spPr>
          <a:xfrm>
            <a:off x="274701" y="3955786"/>
            <a:ext cx="91439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341244791"/>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Segoe UI" pitchFamily="34" charset="0"/>
                <a:cs typeface="Segoe UI" pitchFamily="34" charset="0"/>
              </a:defRPr>
            </a:lvl1pPr>
            <a:lvl2pPr marL="346553" indent="0">
              <a:buNone/>
              <a:defRPr>
                <a:gradFill>
                  <a:gsLst>
                    <a:gs pos="1250">
                      <a:srgbClr val="000000"/>
                    </a:gs>
                    <a:gs pos="100000">
                      <a:srgbClr val="000000"/>
                    </a:gs>
                  </a:gsLst>
                  <a:lin ang="5400000" scaled="0"/>
                </a:gradFill>
                <a:latin typeface="Segoe UI" pitchFamily="34" charset="0"/>
                <a:cs typeface="Segoe UI" pitchFamily="34" charset="0"/>
              </a:defRPr>
            </a:lvl2pPr>
            <a:lvl3pPr marL="584607" indent="0">
              <a:buNone/>
              <a:defRPr>
                <a:gradFill>
                  <a:gsLst>
                    <a:gs pos="1250">
                      <a:srgbClr val="000000"/>
                    </a:gs>
                    <a:gs pos="100000">
                      <a:srgbClr val="000000"/>
                    </a:gs>
                  </a:gsLst>
                  <a:lin ang="5400000" scaled="0"/>
                </a:gradFill>
                <a:latin typeface="Segoe UI" pitchFamily="34" charset="0"/>
                <a:cs typeface="Segoe UI" pitchFamily="34" charset="0"/>
              </a:defRPr>
            </a:lvl3pPr>
            <a:lvl4pPr marL="814563" indent="0">
              <a:buNone/>
              <a:defRPr>
                <a:gradFill>
                  <a:gsLst>
                    <a:gs pos="1250">
                      <a:srgbClr val="000000"/>
                    </a:gs>
                    <a:gs pos="100000">
                      <a:srgbClr val="000000"/>
                    </a:gs>
                  </a:gsLst>
                  <a:lin ang="5400000" scaled="0"/>
                </a:gradFill>
                <a:latin typeface="Segoe UI" pitchFamily="34" charset="0"/>
                <a:cs typeface="Segoe UI" pitchFamily="34" charset="0"/>
              </a:defRPr>
            </a:lvl4pPr>
            <a:lvl5pPr marL="1050997" indent="0">
              <a:buNone/>
              <a:defRPr>
                <a:gradFill>
                  <a:gsLst>
                    <a:gs pos="1250">
                      <a:srgbClr val="000000"/>
                    </a:gs>
                    <a:gs pos="100000">
                      <a:srgbClr val="000000"/>
                    </a:gs>
                  </a:gsLst>
                  <a:lin ang="5400000" scaled="0"/>
                </a:gradFill>
                <a:latin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5" y="0"/>
            <a:ext cx="12426819" cy="6994524"/>
          </a:xfrm>
          <a:prstGeom prst="rect">
            <a:avLst/>
          </a:prstGeom>
        </p:spPr>
      </p:pic>
      <p:sp>
        <p:nvSpPr>
          <p:cNvPr id="18" name="Rectangle 17"/>
          <p:cNvSpPr/>
          <p:nvPr userDrawn="1"/>
        </p:nvSpPr>
        <p:spPr bwMode="gray">
          <a:xfrm>
            <a:off x="274638" y="2125663"/>
            <a:ext cx="7315200" cy="3657600"/>
          </a:xfrm>
          <a:prstGeom prst="rect">
            <a:avLst/>
          </a:prstGeom>
          <a:solidFill>
            <a:schemeClr val="accent3">
              <a:alpha val="93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702" y="2123925"/>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702" y="3957638"/>
            <a:ext cx="7316788" cy="1825625"/>
          </a:xfrm>
        </p:spPr>
        <p:txBody>
          <a:bodyPr tIns="109728" bIns="109728">
            <a:noAutofit/>
          </a:bodyPr>
          <a:lstStyle>
            <a:lvl1pPr marL="0" indent="0">
              <a:spcBef>
                <a:spcPts val="0"/>
              </a:spcBef>
              <a:buNone/>
              <a:defRPr sz="3200" baseline="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59"/>
          </a:xfrm>
          <a:prstGeom prst="rect">
            <a:avLst/>
          </a:prstGeom>
        </p:spPr>
      </p:pic>
    </p:spTree>
    <p:extLst>
      <p:ext uri="{BB962C8B-B14F-4D97-AF65-F5344CB8AC3E}">
        <p14:creationId xmlns:p14="http://schemas.microsoft.com/office/powerpoint/2010/main" val="1291273887"/>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3" y="0"/>
            <a:ext cx="12434709" cy="6994524"/>
          </a:xfrm>
          <a:prstGeom prst="rect">
            <a:avLst/>
          </a:prstGeom>
        </p:spPr>
      </p:pic>
      <p:sp>
        <p:nvSpPr>
          <p:cNvPr id="17" name="Rectangle 16"/>
          <p:cNvSpPr/>
          <p:nvPr userDrawn="1"/>
        </p:nvSpPr>
        <p:spPr bwMode="gray">
          <a:xfrm>
            <a:off x="274638" y="2125663"/>
            <a:ext cx="6400800" cy="3657600"/>
          </a:xfrm>
          <a:prstGeom prst="rect">
            <a:avLst/>
          </a:prstGeom>
          <a:solidFill>
            <a:schemeClr val="accent2">
              <a:alpha val="92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64023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3957638"/>
            <a:ext cx="6402388" cy="1825625"/>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59"/>
          </a:xfrm>
          <a:prstGeom prst="rect">
            <a:avLst/>
          </a:prstGeom>
        </p:spPr>
      </p:pic>
    </p:spTree>
    <p:extLst>
      <p:ext uri="{BB962C8B-B14F-4D97-AF65-F5344CB8AC3E}">
        <p14:creationId xmlns:p14="http://schemas.microsoft.com/office/powerpoint/2010/main" val="4145181372"/>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bwMode="gray">
          <a:xfrm flipH="1">
            <a:off x="0" y="0"/>
            <a:ext cx="12436476" cy="6994525"/>
          </a:xfrm>
          <a:prstGeom prst="rect">
            <a:avLst/>
          </a:prstGeom>
        </p:spPr>
      </p:pic>
      <p:sp>
        <p:nvSpPr>
          <p:cNvPr id="17" name="Rectangle 16"/>
          <p:cNvSpPr/>
          <p:nvPr userDrawn="1"/>
        </p:nvSpPr>
        <p:spPr bwMode="gray">
          <a:xfrm>
            <a:off x="274638" y="2125663"/>
            <a:ext cx="7315200" cy="3657600"/>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p:nvPr>
        </p:nvSpPr>
        <p:spPr bwMode="ltGray">
          <a:xfrm>
            <a:off x="273050" y="3957638"/>
            <a:ext cx="7316788"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smtClean="0"/>
              <a:t>Click to edit Master text styles</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4" y="480503"/>
            <a:ext cx="1552926" cy="332659"/>
          </a:xfrm>
          <a:prstGeom prst="rect">
            <a:avLst/>
          </a:prstGeom>
        </p:spPr>
      </p:pic>
    </p:spTree>
    <p:extLst>
      <p:ext uri="{BB962C8B-B14F-4D97-AF65-F5344CB8AC3E}">
        <p14:creationId xmlns:p14="http://schemas.microsoft.com/office/powerpoint/2010/main" val="594675651"/>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13312" r="17641" b="16929"/>
          <a:stretch/>
        </p:blipFill>
        <p:spPr>
          <a:xfrm>
            <a:off x="0" y="0"/>
            <a:ext cx="12436475" cy="6994524"/>
          </a:xfrm>
          <a:prstGeom prst="rect">
            <a:avLst/>
          </a:prstGeom>
        </p:spPr>
      </p:pic>
      <p:sp>
        <p:nvSpPr>
          <p:cNvPr id="17" name="Rectangle 16"/>
          <p:cNvSpPr/>
          <p:nvPr userDrawn="1"/>
        </p:nvSpPr>
        <p:spPr bwMode="gray">
          <a:xfrm>
            <a:off x="274638" y="2125663"/>
            <a:ext cx="7315200" cy="3657600"/>
          </a:xfrm>
          <a:prstGeom prst="rect">
            <a:avLst/>
          </a:prstGeom>
          <a:solidFill>
            <a:schemeClr val="accent3">
              <a:alpha val="93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7316788" cy="1830538"/>
          </a:xfrm>
          <a:noFill/>
        </p:spPr>
        <p:txBody>
          <a:bodyPr lIns="146304" tIns="91440" rIns="146304" bIns="91440" anchor="t" anchorCtr="0"/>
          <a:lstStyle>
            <a:lvl1pPr>
              <a:defRPr sz="54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3946526"/>
            <a:ext cx="7316788" cy="1828800"/>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1929004903"/>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7">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3333" t="3333" r="4875" b="4875"/>
          <a:stretch/>
        </p:blipFill>
        <p:spPr>
          <a:xfrm>
            <a:off x="881" y="-1"/>
            <a:ext cx="12434712" cy="6994526"/>
          </a:xfrm>
          <a:prstGeom prst="rect">
            <a:avLst/>
          </a:prstGeom>
        </p:spPr>
      </p:pic>
      <p:sp>
        <p:nvSpPr>
          <p:cNvPr id="18" name="Rectangle 17"/>
          <p:cNvSpPr/>
          <p:nvPr userDrawn="1"/>
        </p:nvSpPr>
        <p:spPr bwMode="gray">
          <a:xfrm>
            <a:off x="274638" y="1211264"/>
            <a:ext cx="6400800" cy="3657600"/>
          </a:xfrm>
          <a:prstGeom prst="rect">
            <a:avLst/>
          </a:prstGeom>
          <a:solidFill>
            <a:schemeClr val="accent2">
              <a:alpha val="8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1211263"/>
            <a:ext cx="6402388" cy="1828801"/>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3040063"/>
            <a:ext cx="6400800" cy="1828800"/>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2359107450"/>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8 ">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2405" y="7938"/>
            <a:ext cx="12431664" cy="6978649"/>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702" y="2125677"/>
            <a:ext cx="7315200" cy="3657586"/>
          </a:xfrm>
          <a:prstGeom prst="rect">
            <a:avLst/>
          </a:prstGeom>
          <a:solidFill>
            <a:schemeClr val="accent3">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638" y="2125663"/>
            <a:ext cx="7315200" cy="1828800"/>
          </a:xfrm>
          <a:noFill/>
        </p:spPr>
        <p:txBody>
          <a:bodyPr lIns="146304" tIns="91440" rIns="146304" bIns="91440" anchor="t" anchorCtr="0"/>
          <a:lstStyle>
            <a:lvl1pPr>
              <a:defRPr sz="6000" spc="-100"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274638" y="3954463"/>
            <a:ext cx="7315200" cy="1830388"/>
          </a:xfrm>
          <a:noFill/>
        </p:spPr>
        <p:txBody>
          <a:bodyPr lIns="146304" tIns="109728" rIns="146304" bIns="109728">
            <a:noAutofit/>
          </a:bodyPr>
          <a:lstStyle>
            <a:lvl1pPr marL="0" indent="0">
              <a:spcBef>
                <a:spcPts val="0"/>
              </a:spcBef>
              <a:buNone/>
              <a:defRPr sz="3200" spc="0" baseline="0">
                <a:gradFill>
                  <a:gsLst>
                    <a:gs pos="1250">
                      <a:srgbClr val="FFFFFF"/>
                    </a:gs>
                    <a:gs pos="99000">
                      <a:srgbClr val="FFFFFF"/>
                    </a:gs>
                  </a:gsLst>
                  <a:lin ang="5400000" scaled="0"/>
                </a:gradFill>
                <a:latin typeface="+mj-lt"/>
              </a:defRPr>
            </a:lvl1pPr>
          </a:lstStyle>
          <a:p>
            <a:pPr lvl="0"/>
            <a:r>
              <a:rPr lang="en-US" dirty="0" smtClean="0"/>
              <a:t>Speaker Name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2930450822"/>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167" r:id="rId1"/>
    <p:sldLayoutId id="2147484166" r:id="rId2"/>
    <p:sldLayoutId id="2147484163" r:id="rId3"/>
    <p:sldLayoutId id="2147484169" r:id="rId4"/>
    <p:sldLayoutId id="2147484170" r:id="rId5"/>
    <p:sldLayoutId id="2147484173" r:id="rId6"/>
    <p:sldLayoutId id="2147484172" r:id="rId7"/>
    <p:sldLayoutId id="2147484162" r:id="rId8"/>
    <p:sldLayoutId id="2147484105" r:id="rId9"/>
    <p:sldLayoutId id="2147484182" r:id="rId10"/>
    <p:sldLayoutId id="2147484130" r:id="rId11"/>
    <p:sldLayoutId id="2147484101" r:id="rId12"/>
    <p:sldLayoutId id="2147484102" r:id="rId13"/>
    <p:sldLayoutId id="2147484087" r:id="rId14"/>
    <p:sldLayoutId id="2147484098" r:id="rId15"/>
    <p:sldLayoutId id="2147484086" r:id="rId16"/>
    <p:sldLayoutId id="2147484107" r:id="rId17"/>
    <p:sldLayoutId id="2147484099" r:id="rId18"/>
    <p:sldLayoutId id="2147484100" r:id="rId19"/>
    <p:sldLayoutId id="2147484089" r:id="rId20"/>
    <p:sldLayoutId id="2147484106" r:id="rId21"/>
    <p:sldLayoutId id="2147484092" r:id="rId22"/>
    <p:sldLayoutId id="2147484093" r:id="rId23"/>
    <p:sldLayoutId id="2147484127" r:id="rId24"/>
    <p:sldLayoutId id="2147484128" r:id="rId25"/>
    <p:sldLayoutId id="2147484129" r:id="rId26"/>
    <p:sldLayoutId id="2147484094" r:id="rId27"/>
    <p:sldLayoutId id="2147484096" r:id="rId28"/>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49" userDrawn="1">
          <p15:clr>
            <a:srgbClr val="5ACBF0"/>
          </p15:clr>
        </p15:guide>
        <p15:guide id="4" pos="1325" userDrawn="1">
          <p15:clr>
            <a:srgbClr val="5ACBF0"/>
          </p15:clr>
        </p15:guide>
        <p15:guide id="5" pos="1901" userDrawn="1">
          <p15:clr>
            <a:srgbClr val="5ACBF0"/>
          </p15:clr>
        </p15:guide>
        <p15:guide id="6" pos="2477" userDrawn="1">
          <p15:clr>
            <a:srgbClr val="5ACBF0"/>
          </p15:clr>
        </p15:guide>
        <p15:guide id="7" pos="3053" userDrawn="1">
          <p15:clr>
            <a:srgbClr val="5ACBF0"/>
          </p15:clr>
        </p15:guide>
        <p15:guide id="8" pos="3629" userDrawn="1">
          <p15:clr>
            <a:srgbClr val="5ACBF0"/>
          </p15:clr>
        </p15:guide>
        <p15:guide id="9" pos="4205" userDrawn="1">
          <p15:clr>
            <a:srgbClr val="5ACBF0"/>
          </p15:clr>
        </p15:guide>
        <p15:guide id="10" pos="4781" userDrawn="1">
          <p15:clr>
            <a:srgbClr val="5ACBF0"/>
          </p15:clr>
        </p15:guide>
        <p15:guide id="11" pos="5357" userDrawn="1">
          <p15:clr>
            <a:srgbClr val="5ACBF0"/>
          </p15:clr>
        </p15:guide>
        <p15:guide id="12" pos="5933" userDrawn="1">
          <p15:clr>
            <a:srgbClr val="5ACBF0"/>
          </p15:clr>
        </p15:guide>
        <p15:guide id="13" pos="6509" userDrawn="1">
          <p15:clr>
            <a:srgbClr val="5ACBF0"/>
          </p15:clr>
        </p15:guide>
        <p15:guide id="14" pos="7085" userDrawn="1">
          <p15:clr>
            <a:srgbClr val="5ACBF0"/>
          </p15:clr>
        </p15:guide>
        <p15:guide id="15" pos="7661" userDrawn="1">
          <p15:clr>
            <a:srgbClr val="5ACBF0"/>
          </p15:clr>
        </p15:guide>
        <p15:guide id="16" pos="288" userDrawn="1">
          <p15:clr>
            <a:srgbClr val="C35EA4"/>
          </p15:clr>
        </p15:guide>
        <p15:guide id="17" pos="7546" userDrawn="1">
          <p15:clr>
            <a:srgbClr val="C35EA4"/>
          </p15:clr>
        </p15:guide>
        <p15:guide id="18" orient="horz" pos="763" userDrawn="1">
          <p15:clr>
            <a:srgbClr val="5ACBF0"/>
          </p15:clr>
        </p15:guide>
        <p15:guide id="19" orient="horz" pos="1339" userDrawn="1">
          <p15:clr>
            <a:srgbClr val="5ACBF0"/>
          </p15:clr>
        </p15:guide>
        <p15:guide id="20" orient="horz" pos="1915" userDrawn="1">
          <p15:clr>
            <a:srgbClr val="5ACBF0"/>
          </p15:clr>
        </p15:guide>
        <p15:guide id="21" orient="horz" pos="2491" userDrawn="1">
          <p15:clr>
            <a:srgbClr val="5ACBF0"/>
          </p15:clr>
        </p15:guide>
        <p15:guide id="22" orient="horz" pos="3067" userDrawn="1">
          <p15:clr>
            <a:srgbClr val="5ACBF0"/>
          </p15:clr>
        </p15:guide>
        <p15:guide id="23" orient="horz" pos="3643" userDrawn="1">
          <p15:clr>
            <a:srgbClr val="5ACBF0"/>
          </p15:clr>
        </p15:guide>
        <p15:guide id="24" orient="horz" pos="4219" userDrawn="1">
          <p15:clr>
            <a:srgbClr val="5ACBF0"/>
          </p15:clr>
        </p15:guide>
        <p15:guide id="25" orient="horz" pos="302" userDrawn="1">
          <p15:clr>
            <a:srgbClr val="C35EA4"/>
          </p15:clr>
        </p15:guide>
        <p15:guide id="26" orient="horz" pos="4104" userDrawn="1">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slideLayout" Target="../slideLayouts/slideLayout17.xml"/><Relationship Id="rId1" Type="http://schemas.openxmlformats.org/officeDocument/2006/relationships/tags" Target="../tags/tag8.xml"/></Relationships>
</file>

<file path=ppt/slides/_rels/slide1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slideLayout" Target="../slideLayouts/slideLayout17.xml"/><Relationship Id="rId1" Type="http://schemas.openxmlformats.org/officeDocument/2006/relationships/tags" Target="../tags/tag9.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17.xml"/><Relationship Id="rId1" Type="http://schemas.openxmlformats.org/officeDocument/2006/relationships/tags" Target="../tags/tag10.xml"/></Relationships>
</file>

<file path=ppt/slides/_rels/slide14.xml.rels><?xml version="1.0" encoding="UTF-8" standalone="yes"?>
<Relationships xmlns="http://schemas.openxmlformats.org/package/2006/relationships"><Relationship Id="rId3" Type="http://schemas.openxmlformats.org/officeDocument/2006/relationships/hyperlink" Target="http://aka.ms/trill" TargetMode="External"/><Relationship Id="rId2" Type="http://schemas.openxmlformats.org/officeDocument/2006/relationships/slideLayout" Target="../slideLayouts/slideLayout17.xml"/><Relationship Id="rId1" Type="http://schemas.openxmlformats.org/officeDocument/2006/relationships/tags" Target="../tags/tag1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WMF"/><Relationship Id="rId7" Type="http://schemas.openxmlformats.org/officeDocument/2006/relationships/image" Target="../media/image14.png"/><Relationship Id="rId2" Type="http://schemas.openxmlformats.org/officeDocument/2006/relationships/slideLayout" Target="../slideLayouts/slideLayout17.xml"/><Relationship Id="rId1" Type="http://schemas.openxmlformats.org/officeDocument/2006/relationships/tags" Target="../tags/tag1.xml"/><Relationship Id="rId6" Type="http://schemas.openxmlformats.org/officeDocument/2006/relationships/image" Target="../media/image13.jpg"/><Relationship Id="rId5" Type="http://schemas.openxmlformats.org/officeDocument/2006/relationships/image" Target="../media/image12.jpe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17.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1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slideLayout" Target="../slideLayouts/slideLayout17.xml"/><Relationship Id="rId1" Type="http://schemas.openxmlformats.org/officeDocument/2006/relationships/tags" Target="../tags/tag5.xml"/><Relationship Id="rId4" Type="http://schemas.openxmlformats.org/officeDocument/2006/relationships/image" Target="../media/image210.png"/></Relationships>
</file>

<file path=ppt/slides/_rels/slide8.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slideLayout" Target="../slideLayouts/slideLayout17.xml"/><Relationship Id="rId1" Type="http://schemas.openxmlformats.org/officeDocument/2006/relationships/tags" Target="../tags/tag6.xml"/><Relationship Id="rId4" Type="http://schemas.openxmlformats.org/officeDocument/2006/relationships/image" Target="../media/image23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7.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276540" y="3421062"/>
            <a:ext cx="11580497" cy="2743205"/>
          </a:xfrm>
        </p:spPr>
        <p:txBody>
          <a:bodyPr/>
          <a:lstStyle/>
          <a:p>
            <a:endParaRPr lang="en-US" dirty="0"/>
          </a:p>
          <a:p>
            <a:r>
              <a:rPr lang="en-US" sz="2400" b="1" u="sng" dirty="0" smtClean="0"/>
              <a:t>Badrish Chandramouli</a:t>
            </a:r>
            <a:r>
              <a:rPr lang="en-US" sz="2400" dirty="0" smtClean="0"/>
              <a:t>, Jonathan Goldstein, Mike Barnett, Rob DeLine,</a:t>
            </a:r>
          </a:p>
          <a:p>
            <a:r>
              <a:rPr lang="en-US" sz="2400" dirty="0" smtClean="0"/>
              <a:t>Danyel Fisher,</a:t>
            </a:r>
            <a:r>
              <a:rPr lang="en-US" sz="2400" dirty="0"/>
              <a:t> </a:t>
            </a:r>
            <a:r>
              <a:rPr lang="en-US" sz="2400" dirty="0" smtClean="0"/>
              <a:t>John C. Platt</a:t>
            </a:r>
            <a:r>
              <a:rPr lang="en-US" sz="2400" baseline="30000" dirty="0" smtClean="0"/>
              <a:t>*</a:t>
            </a:r>
            <a:r>
              <a:rPr lang="en-US" sz="2400" dirty="0" smtClean="0"/>
              <a:t>, James F. Terwilliger, John Wernsing</a:t>
            </a:r>
          </a:p>
          <a:p>
            <a:endParaRPr lang="en-US" sz="2400" dirty="0"/>
          </a:p>
          <a:p>
            <a:r>
              <a:rPr lang="en-US" sz="2400" dirty="0" smtClean="0"/>
              <a:t>Microsoft Research</a:t>
            </a:r>
          </a:p>
          <a:p>
            <a:endParaRPr lang="en-US" sz="1800" dirty="0" smtClean="0"/>
          </a:p>
          <a:p>
            <a:r>
              <a:rPr lang="en-US" sz="1800" dirty="0" smtClean="0"/>
              <a:t>Contact: </a:t>
            </a:r>
            <a:r>
              <a:rPr lang="en-US" sz="1800" dirty="0" smtClean="0"/>
              <a:t>badrishc@microsoft.com	Twitter: @</a:t>
            </a:r>
            <a:r>
              <a:rPr lang="en-US" sz="1800" dirty="0" err="1" smtClean="0"/>
              <a:t>badrishc</a:t>
            </a:r>
            <a:endParaRPr lang="en-US" sz="1800" dirty="0" smtClean="0"/>
          </a:p>
          <a:p>
            <a:endParaRPr lang="en-US" sz="2400" dirty="0"/>
          </a:p>
          <a:p>
            <a:endParaRPr lang="en-US" sz="2400" dirty="0" smtClean="0"/>
          </a:p>
          <a:p>
            <a:pPr algn="r"/>
            <a:r>
              <a:rPr lang="en-US" sz="1600" baseline="30000" dirty="0" smtClean="0"/>
              <a:t>*</a:t>
            </a:r>
            <a:r>
              <a:rPr lang="en-US" sz="1600" dirty="0" smtClean="0"/>
              <a:t>Current affiliation: Google. T</a:t>
            </a:r>
            <a:r>
              <a:rPr lang="en-US" sz="1600" dirty="0"/>
              <a:t>h</a:t>
            </a:r>
            <a:r>
              <a:rPr lang="en-US" sz="1600" dirty="0" smtClean="0"/>
              <a:t>is work was performed at Microsoft Research.</a:t>
            </a:r>
            <a:endParaRPr lang="en-US" sz="1600" dirty="0"/>
          </a:p>
        </p:txBody>
      </p:sp>
      <p:sp>
        <p:nvSpPr>
          <p:cNvPr id="3" name="Title 2"/>
          <p:cNvSpPr>
            <a:spLocks noGrp="1"/>
          </p:cNvSpPr>
          <p:nvPr>
            <p:ph type="title"/>
          </p:nvPr>
        </p:nvSpPr>
        <p:spPr/>
        <p:txBody>
          <a:bodyPr/>
          <a:lstStyle/>
          <a:p>
            <a:r>
              <a:rPr lang="en-US" sz="4800" dirty="0" smtClean="0"/>
              <a:t>Trill: A High-Performance Incremental Query Processor for Diverse Analytics</a:t>
            </a:r>
            <a:endParaRPr lang="en-US" sz="4800" dirty="0"/>
          </a:p>
        </p:txBody>
      </p:sp>
    </p:spTree>
    <p:extLst>
      <p:ext uri="{BB962C8B-B14F-4D97-AF65-F5344CB8AC3E}">
        <p14:creationId xmlns:p14="http://schemas.microsoft.com/office/powerpoint/2010/main" val="449199813"/>
      </p:ext>
    </p:extLst>
  </p:cSld>
  <p:clrMapOvr>
    <a:masterClrMapping/>
  </p:clrMapOvr>
  <p:transition advTm="11708">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5275290"/>
          </a:xfrm>
        </p:spPr>
        <p:txBody>
          <a:bodyPr/>
          <a:lstStyle/>
          <a:p>
            <a:r>
              <a:rPr lang="en-US" dirty="0" smtClean="0"/>
              <a:t>Property-based operator </a:t>
            </a:r>
            <a:r>
              <a:rPr lang="en-US" dirty="0" err="1" smtClean="0"/>
              <a:t>codegen</a:t>
            </a:r>
            <a:r>
              <a:rPr lang="en-US" dirty="0" smtClean="0"/>
              <a:t> specialization</a:t>
            </a:r>
          </a:p>
          <a:p>
            <a:r>
              <a:rPr lang="en-US" dirty="0" smtClean="0"/>
              <a:t>Grouped &amp; batched operator algorithms</a:t>
            </a:r>
          </a:p>
          <a:p>
            <a:r>
              <a:rPr lang="en-US" dirty="0" smtClean="0"/>
              <a:t>Library-mode &amp; multi-core scheduler</a:t>
            </a:r>
          </a:p>
          <a:p>
            <a:r>
              <a:rPr lang="en-US" dirty="0" smtClean="0"/>
              <a:t>Efficient serialization &amp; string support</a:t>
            </a:r>
          </a:p>
          <a:p>
            <a:r>
              <a:rPr lang="en-US" dirty="0" smtClean="0"/>
              <a:t>Rich query language</a:t>
            </a:r>
          </a:p>
          <a:p>
            <a:pPr lvl="1"/>
            <a:r>
              <a:rPr lang="en-US" dirty="0" smtClean="0"/>
              <a:t>SQL queries with progressive (early) results</a:t>
            </a:r>
          </a:p>
          <a:p>
            <a:pPr lvl="1"/>
            <a:r>
              <a:rPr lang="en-US" dirty="0" smtClean="0"/>
              <a:t>Temporal queries</a:t>
            </a:r>
          </a:p>
          <a:p>
            <a:pPr lvl="2"/>
            <a:r>
              <a:rPr lang="en-US" dirty="0" smtClean="0"/>
              <a:t>Sliding, hopping, tumbling, data-dependent </a:t>
            </a:r>
            <a:r>
              <a:rPr lang="en-US" dirty="0" smtClean="0">
                <a:solidFill>
                  <a:srgbClr val="FF0000"/>
                </a:solidFill>
              </a:rPr>
              <a:t>session windows</a:t>
            </a:r>
          </a:p>
          <a:p>
            <a:pPr lvl="2"/>
            <a:r>
              <a:rPr lang="en-US" dirty="0" smtClean="0"/>
              <a:t>Temporal joins, set difference</a:t>
            </a:r>
          </a:p>
          <a:p>
            <a:pPr lvl="2"/>
            <a:r>
              <a:rPr lang="en-US" dirty="0" smtClean="0">
                <a:solidFill>
                  <a:srgbClr val="FF0000"/>
                </a:solidFill>
              </a:rPr>
              <a:t>Powerful high-perf expression-based user-defined aggregate framework</a:t>
            </a:r>
          </a:p>
        </p:txBody>
      </p:sp>
      <p:sp>
        <p:nvSpPr>
          <p:cNvPr id="3" name="Title 2"/>
          <p:cNvSpPr>
            <a:spLocks noGrp="1"/>
          </p:cNvSpPr>
          <p:nvPr>
            <p:ph type="title"/>
          </p:nvPr>
        </p:nvSpPr>
        <p:spPr/>
        <p:txBody>
          <a:bodyPr/>
          <a:lstStyle/>
          <a:p>
            <a:r>
              <a:rPr lang="en-US" dirty="0" smtClean="0"/>
              <a:t>See Paper …</a:t>
            </a:r>
            <a:endParaRPr lang="en-US" dirty="0"/>
          </a:p>
        </p:txBody>
      </p:sp>
    </p:spTree>
    <p:extLst>
      <p:ext uri="{BB962C8B-B14F-4D97-AF65-F5344CB8AC3E}">
        <p14:creationId xmlns:p14="http://schemas.microsoft.com/office/powerpoint/2010/main" val="4078885675"/>
      </p:ext>
    </p:extLst>
  </p:cSld>
  <p:clrMapOvr>
    <a:masterClrMapping/>
  </p:clrMapOvr>
  <p:transition advTm="82956">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9" y="1032209"/>
            <a:ext cx="11887200" cy="2092881"/>
          </a:xfrm>
        </p:spPr>
        <p:txBody>
          <a:bodyPr/>
          <a:lstStyle/>
          <a:p>
            <a:r>
              <a:rPr lang="en-US" dirty="0" smtClean="0"/>
              <a:t>Pre-loaded datasets in main memory</a:t>
            </a:r>
          </a:p>
          <a:p>
            <a:r>
              <a:rPr lang="en-US" dirty="0" smtClean="0"/>
              <a:t>16-core machine</a:t>
            </a:r>
          </a:p>
          <a:p>
            <a:r>
              <a:rPr lang="en-US" dirty="0" smtClean="0"/>
              <a:t>Streaming filter</a:t>
            </a:r>
          </a:p>
        </p:txBody>
      </p:sp>
      <p:sp>
        <p:nvSpPr>
          <p:cNvPr id="3" name="Title 2"/>
          <p:cNvSpPr>
            <a:spLocks noGrp="1"/>
          </p:cNvSpPr>
          <p:nvPr>
            <p:ph type="title"/>
          </p:nvPr>
        </p:nvSpPr>
        <p:spPr/>
        <p:txBody>
          <a:bodyPr/>
          <a:lstStyle/>
          <a:p>
            <a:r>
              <a:rPr lang="en-US" dirty="0" smtClean="0"/>
              <a:t>Evaluation (sample)</a:t>
            </a:r>
            <a:endParaRPr lang="en-US" dirty="0"/>
          </a:p>
        </p:txBody>
      </p:sp>
      <p:pic>
        <p:nvPicPr>
          <p:cNvPr id="6" name="Picture 5"/>
          <p:cNvPicPr>
            <a:picLocks noChangeAspect="1"/>
          </p:cNvPicPr>
          <p:nvPr/>
        </p:nvPicPr>
        <p:blipFill>
          <a:blip r:embed="rId3"/>
          <a:stretch>
            <a:fillRect/>
          </a:stretch>
        </p:blipFill>
        <p:spPr>
          <a:xfrm>
            <a:off x="5456237" y="2125662"/>
            <a:ext cx="5674795" cy="3886200"/>
          </a:xfrm>
          <a:prstGeom prst="rect">
            <a:avLst/>
          </a:prstGeom>
        </p:spPr>
      </p:pic>
      <p:sp>
        <p:nvSpPr>
          <p:cNvPr id="9" name="Freeform 8"/>
          <p:cNvSpPr/>
          <p:nvPr/>
        </p:nvSpPr>
        <p:spPr bwMode="auto">
          <a:xfrm>
            <a:off x="9113837" y="2582862"/>
            <a:ext cx="1905000" cy="685800"/>
          </a:xfrm>
          <a:custGeom>
            <a:avLst/>
            <a:gdLst>
              <a:gd name="connsiteX0" fmla="*/ 550284 w 1024904"/>
              <a:gd name="connsiteY0" fmla="*/ 0 h 1333562"/>
              <a:gd name="connsiteX1" fmla="*/ 6273 w 1024904"/>
              <a:gd name="connsiteY1" fmla="*/ 636608 h 1333562"/>
              <a:gd name="connsiteX2" fmla="*/ 295641 w 1024904"/>
              <a:gd name="connsiteY2" fmla="*/ 1307939 h 1333562"/>
              <a:gd name="connsiteX3" fmla="*/ 909099 w 1024904"/>
              <a:gd name="connsiteY3" fmla="*/ 1145894 h 1333562"/>
              <a:gd name="connsiteX4" fmla="*/ 1024846 w 1024904"/>
              <a:gd name="connsiteY4" fmla="*/ 694481 h 1333562"/>
              <a:gd name="connsiteX5" fmla="*/ 920673 w 1024904"/>
              <a:gd name="connsiteY5" fmla="*/ 347241 h 1333562"/>
              <a:gd name="connsiteX6" fmla="*/ 666030 w 1024904"/>
              <a:gd name="connsiteY6" fmla="*/ 127322 h 1333562"/>
              <a:gd name="connsiteX7" fmla="*/ 295641 w 1024904"/>
              <a:gd name="connsiteY7" fmla="*/ 104172 h 1333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4904" h="1333562">
                <a:moveTo>
                  <a:pt x="550284" y="0"/>
                </a:moveTo>
                <a:cubicBezTo>
                  <a:pt x="299498" y="209309"/>
                  <a:pt x="48713" y="418618"/>
                  <a:pt x="6273" y="636608"/>
                </a:cubicBezTo>
                <a:cubicBezTo>
                  <a:pt x="-36167" y="854598"/>
                  <a:pt x="145170" y="1223058"/>
                  <a:pt x="295641" y="1307939"/>
                </a:cubicBezTo>
                <a:cubicBezTo>
                  <a:pt x="446112" y="1392820"/>
                  <a:pt x="787565" y="1248137"/>
                  <a:pt x="909099" y="1145894"/>
                </a:cubicBezTo>
                <a:cubicBezTo>
                  <a:pt x="1030633" y="1043651"/>
                  <a:pt x="1022917" y="827590"/>
                  <a:pt x="1024846" y="694481"/>
                </a:cubicBezTo>
                <a:cubicBezTo>
                  <a:pt x="1026775" y="561372"/>
                  <a:pt x="980476" y="441768"/>
                  <a:pt x="920673" y="347241"/>
                </a:cubicBezTo>
                <a:cubicBezTo>
                  <a:pt x="860870" y="252715"/>
                  <a:pt x="770202" y="167834"/>
                  <a:pt x="666030" y="127322"/>
                </a:cubicBezTo>
                <a:cubicBezTo>
                  <a:pt x="561858" y="86811"/>
                  <a:pt x="428749" y="95491"/>
                  <a:pt x="295641" y="104172"/>
                </a:cubicBezTo>
              </a:path>
            </a:pathLst>
          </a:custGeom>
          <a:noFill/>
          <a:ln w="57150">
            <a:solidFill>
              <a:srgbClr val="C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025301269"/>
      </p:ext>
    </p:extLst>
  </p:cSld>
  <p:clrMapOvr>
    <a:masterClrMapping/>
  </p:clrMapOvr>
  <p:transition advTm="125377">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9" y="1032209"/>
            <a:ext cx="11887200" cy="2092881"/>
          </a:xfrm>
        </p:spPr>
        <p:txBody>
          <a:bodyPr/>
          <a:lstStyle/>
          <a:p>
            <a:r>
              <a:rPr lang="en-US" dirty="0" smtClean="0"/>
              <a:t>Pre-loaded datasets in main memory</a:t>
            </a:r>
          </a:p>
          <a:p>
            <a:r>
              <a:rPr lang="en-US" dirty="0" smtClean="0"/>
              <a:t>16-core machine</a:t>
            </a:r>
          </a:p>
          <a:p>
            <a:r>
              <a:rPr lang="en-US" dirty="0" smtClean="0"/>
              <a:t>Relational queries</a:t>
            </a:r>
          </a:p>
        </p:txBody>
      </p:sp>
      <p:sp>
        <p:nvSpPr>
          <p:cNvPr id="3" name="Title 2"/>
          <p:cNvSpPr>
            <a:spLocks noGrp="1"/>
          </p:cNvSpPr>
          <p:nvPr>
            <p:ph type="title"/>
          </p:nvPr>
        </p:nvSpPr>
        <p:spPr/>
        <p:txBody>
          <a:bodyPr/>
          <a:lstStyle/>
          <a:p>
            <a:r>
              <a:rPr lang="en-US" dirty="0" smtClean="0"/>
              <a:t>Evaluation (sample)</a:t>
            </a:r>
            <a:endParaRPr lang="en-US" dirty="0"/>
          </a:p>
        </p:txBody>
      </p:sp>
      <p:pic>
        <p:nvPicPr>
          <p:cNvPr id="7" name="Picture 6"/>
          <p:cNvPicPr>
            <a:picLocks noChangeAspect="1"/>
          </p:cNvPicPr>
          <p:nvPr/>
        </p:nvPicPr>
        <p:blipFill>
          <a:blip r:embed="rId3"/>
          <a:stretch>
            <a:fillRect/>
          </a:stretch>
        </p:blipFill>
        <p:spPr>
          <a:xfrm>
            <a:off x="5393791" y="1980401"/>
            <a:ext cx="6171902" cy="4978064"/>
          </a:xfrm>
          <a:prstGeom prst="rect">
            <a:avLst/>
          </a:prstGeom>
        </p:spPr>
      </p:pic>
    </p:spTree>
    <p:custDataLst>
      <p:tags r:id="rId1"/>
    </p:custDataLst>
    <p:extLst>
      <p:ext uri="{BB962C8B-B14F-4D97-AF65-F5344CB8AC3E}">
        <p14:creationId xmlns:p14="http://schemas.microsoft.com/office/powerpoint/2010/main" val="1496010086"/>
      </p:ext>
    </p:extLst>
  </p:cSld>
  <p:clrMapOvr>
    <a:masterClrMapping/>
  </p:clrMapOvr>
  <p:transition advTm="125377">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9" y="1032209"/>
            <a:ext cx="11887200" cy="2092881"/>
          </a:xfrm>
        </p:spPr>
        <p:txBody>
          <a:bodyPr/>
          <a:lstStyle/>
          <a:p>
            <a:r>
              <a:rPr lang="en-US" dirty="0" smtClean="0"/>
              <a:t>Pre-loaded datasets in main memory</a:t>
            </a:r>
          </a:p>
          <a:p>
            <a:r>
              <a:rPr lang="en-US" dirty="0" smtClean="0"/>
              <a:t>16-core machine</a:t>
            </a:r>
          </a:p>
          <a:p>
            <a:r>
              <a:rPr lang="en-US" dirty="0" smtClean="0"/>
              <a:t>Temporal queries</a:t>
            </a:r>
          </a:p>
        </p:txBody>
      </p:sp>
      <p:sp>
        <p:nvSpPr>
          <p:cNvPr id="3" name="Title 2"/>
          <p:cNvSpPr>
            <a:spLocks noGrp="1"/>
          </p:cNvSpPr>
          <p:nvPr>
            <p:ph type="title"/>
          </p:nvPr>
        </p:nvSpPr>
        <p:spPr/>
        <p:txBody>
          <a:bodyPr/>
          <a:lstStyle/>
          <a:p>
            <a:r>
              <a:rPr lang="en-US" dirty="0" smtClean="0"/>
              <a:t>Evaluation (sample)</a:t>
            </a:r>
            <a:endParaRPr lang="en-US" dirty="0"/>
          </a:p>
        </p:txBody>
      </p:sp>
      <p:pic>
        <p:nvPicPr>
          <p:cNvPr id="4" name="Picture 3"/>
          <p:cNvPicPr>
            <a:picLocks noChangeAspect="1"/>
          </p:cNvPicPr>
          <p:nvPr/>
        </p:nvPicPr>
        <p:blipFill>
          <a:blip r:embed="rId3"/>
          <a:stretch>
            <a:fillRect/>
          </a:stretch>
        </p:blipFill>
        <p:spPr>
          <a:xfrm>
            <a:off x="5303837" y="2506662"/>
            <a:ext cx="6324303" cy="3826572"/>
          </a:xfrm>
          <a:prstGeom prst="rect">
            <a:avLst/>
          </a:prstGeom>
        </p:spPr>
      </p:pic>
    </p:spTree>
    <p:custDataLst>
      <p:tags r:id="rId1"/>
    </p:custDataLst>
    <p:extLst>
      <p:ext uri="{BB962C8B-B14F-4D97-AF65-F5344CB8AC3E}">
        <p14:creationId xmlns:p14="http://schemas.microsoft.com/office/powerpoint/2010/main" val="3874138765"/>
      </p:ext>
    </p:extLst>
  </p:cSld>
  <p:clrMapOvr>
    <a:masterClrMapping/>
  </p:clrMapOvr>
  <p:transition advTm="125377">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472902"/>
            <a:ext cx="11887200" cy="4795159"/>
          </a:xfrm>
        </p:spPr>
        <p:txBody>
          <a:bodyPr/>
          <a:lstStyle/>
          <a:p>
            <a:r>
              <a:rPr lang="en-US" dirty="0" smtClean="0"/>
              <a:t>Trill is a fast &amp; expressive library for analytics</a:t>
            </a:r>
          </a:p>
          <a:p>
            <a:pPr lvl="1"/>
            <a:r>
              <a:rPr lang="en-US" dirty="0" smtClean="0"/>
              <a:t>2-4 orders-of-magnitude faster than traditional streaming engines</a:t>
            </a:r>
          </a:p>
          <a:p>
            <a:pPr lvl="1"/>
            <a:r>
              <a:rPr lang="en-US" dirty="0" smtClean="0"/>
              <a:t>Comparable to columnar databases for offline SQL queries</a:t>
            </a:r>
          </a:p>
          <a:p>
            <a:pPr lvl="2"/>
            <a:r>
              <a:rPr lang="en-US" dirty="0" smtClean="0"/>
              <a:t>But with progressive (early result) support</a:t>
            </a:r>
          </a:p>
          <a:p>
            <a:pPr lvl="1"/>
            <a:r>
              <a:rPr lang="en-US" dirty="0" smtClean="0"/>
              <a:t>Expressive query language and support for HLL type-system &amp; code</a:t>
            </a:r>
          </a:p>
          <a:p>
            <a:pPr lvl="1"/>
            <a:r>
              <a:rPr lang="en-US" dirty="0" smtClean="0"/>
              <a:t>Library that can be easily embedded in a variety of settings (distributed fabrics, servers, Cloud applications, devices, …)</a:t>
            </a:r>
            <a:endParaRPr lang="en-US" dirty="0"/>
          </a:p>
          <a:p>
            <a:pPr lvl="1"/>
            <a:endParaRPr lang="en-US" dirty="0" smtClean="0"/>
          </a:p>
          <a:p>
            <a:r>
              <a:rPr lang="en-US" dirty="0" smtClean="0"/>
              <a:t>Trill is being used across diverse analytics scenarios</a:t>
            </a:r>
          </a:p>
          <a:p>
            <a:r>
              <a:rPr lang="en-US" dirty="0" smtClean="0"/>
              <a:t>More info @ </a:t>
            </a:r>
            <a:r>
              <a:rPr lang="en-US" dirty="0" smtClean="0">
                <a:hlinkClick r:id="rId3"/>
              </a:rPr>
              <a:t>http://aka.ms/trill</a:t>
            </a:r>
            <a:endParaRPr lang="en-US" dirty="0" smtClean="0"/>
          </a:p>
        </p:txBody>
      </p:sp>
      <p:sp>
        <p:nvSpPr>
          <p:cNvPr id="3" name="Title 2"/>
          <p:cNvSpPr>
            <a:spLocks noGrp="1"/>
          </p:cNvSpPr>
          <p:nvPr>
            <p:ph type="title"/>
          </p:nvPr>
        </p:nvSpPr>
        <p:spPr/>
        <p:txBody>
          <a:bodyPr/>
          <a:lstStyle/>
          <a:p>
            <a:r>
              <a:rPr lang="en-US" dirty="0" smtClean="0"/>
              <a:t>Conclusions</a:t>
            </a:r>
            <a:endParaRPr lang="en-US" dirty="0"/>
          </a:p>
        </p:txBody>
      </p:sp>
    </p:spTree>
    <p:custDataLst>
      <p:tags r:id="rId1"/>
    </p:custDataLst>
    <p:extLst>
      <p:ext uri="{BB962C8B-B14F-4D97-AF65-F5344CB8AC3E}">
        <p14:creationId xmlns:p14="http://schemas.microsoft.com/office/powerpoint/2010/main" val="2463663675"/>
      </p:ext>
    </p:extLst>
  </p:cSld>
  <p:clrMapOvr>
    <a:masterClrMapping/>
  </p:clrMapOvr>
  <p:transition advTm="26421">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1" y="6079032"/>
            <a:ext cx="109743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7500">
                      <a:schemeClr val="tx1"/>
                    </a:gs>
                    <a:gs pos="19000">
                      <a:schemeClr val="tx1"/>
                    </a:gs>
                  </a:gsLst>
                  <a:lin ang="5400000" scaled="0"/>
                </a:gradFill>
                <a:cs typeface="Segoe UI" pitchFamily="34" charset="0"/>
              </a:rPr>
              <a:t>© </a:t>
            </a:r>
            <a:r>
              <a:rPr lang="en-US" sz="700" dirty="0" smtClean="0">
                <a:gradFill>
                  <a:gsLst>
                    <a:gs pos="7500">
                      <a:schemeClr val="tx1"/>
                    </a:gs>
                    <a:gs pos="19000">
                      <a:schemeClr val="tx1"/>
                    </a:gs>
                  </a:gsLst>
                  <a:lin ang="5400000" scaled="0"/>
                </a:gradFill>
                <a:cs typeface="Segoe UI" pitchFamily="34" charset="0"/>
              </a:rPr>
              <a:t>2013 </a:t>
            </a:r>
            <a:r>
              <a:rPr lang="en-US" sz="700" dirty="0">
                <a:gradFill>
                  <a:gsLst>
                    <a:gs pos="7500">
                      <a:schemeClr val="tx1"/>
                    </a:gs>
                    <a:gs pos="19000">
                      <a:schemeClr val="tx1"/>
                    </a:gs>
                  </a:gsLst>
                  <a:lin ang="5400000" scaled="0"/>
                </a:gradFill>
                <a:cs typeface="Segoe UI" pitchFamily="34" charset="0"/>
              </a:rPr>
              <a:t>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7500">
                      <a:schemeClr val="tx1"/>
                    </a:gs>
                    <a:gs pos="19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invGray">
          <a:xfrm>
            <a:off x="459230" y="3145040"/>
            <a:ext cx="3288506" cy="704444"/>
          </a:xfrm>
          <a:prstGeom prst="rect">
            <a:avLst/>
          </a:prstGeom>
        </p:spPr>
      </p:pic>
    </p:spTree>
    <p:extLst>
      <p:ext uri="{BB962C8B-B14F-4D97-AF65-F5344CB8AC3E}">
        <p14:creationId xmlns:p14="http://schemas.microsoft.com/office/powerpoint/2010/main" val="3342449604"/>
      </p:ext>
    </p:extLst>
  </p:cSld>
  <p:clrMapOvr>
    <a:masterClrMapping/>
  </p:clrMapOvr>
  <p:transition advTm="2548">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135062"/>
            <a:ext cx="11887200" cy="5798510"/>
          </a:xfrm>
        </p:spPr>
        <p:txBody>
          <a:bodyPr/>
          <a:lstStyle/>
          <a:p>
            <a:r>
              <a:rPr lang="en-US" dirty="0">
                <a:solidFill>
                  <a:schemeClr val="accent5">
                    <a:lumMod val="75000"/>
                  </a:schemeClr>
                </a:solidFill>
              </a:rPr>
              <a:t>Real-time</a:t>
            </a:r>
          </a:p>
          <a:p>
            <a:pPr lvl="1"/>
            <a:r>
              <a:rPr lang="en-US" dirty="0" smtClean="0"/>
              <a:t>Monitor app </a:t>
            </a:r>
            <a:r>
              <a:rPr lang="en-US" dirty="0"/>
              <a:t>telemetry (e.g., </a:t>
            </a:r>
            <a:r>
              <a:rPr lang="en-US" dirty="0" smtClean="0"/>
              <a:t>ad clicks) &amp;</a:t>
            </a:r>
            <a:br>
              <a:rPr lang="en-US" dirty="0" smtClean="0"/>
            </a:br>
            <a:r>
              <a:rPr lang="en-US" dirty="0" smtClean="0">
                <a:solidFill>
                  <a:srgbClr val="FF0000"/>
                </a:solidFill>
              </a:rPr>
              <a:t>raise </a:t>
            </a:r>
            <a:r>
              <a:rPr lang="en-US" dirty="0">
                <a:solidFill>
                  <a:srgbClr val="FF0000"/>
                </a:solidFill>
              </a:rPr>
              <a:t>alerts</a:t>
            </a:r>
            <a:r>
              <a:rPr lang="en-US" dirty="0"/>
              <a:t> when problems are detected</a:t>
            </a:r>
          </a:p>
          <a:p>
            <a:r>
              <a:rPr lang="en-US" dirty="0">
                <a:solidFill>
                  <a:schemeClr val="accent5">
                    <a:lumMod val="75000"/>
                  </a:schemeClr>
                </a:solidFill>
              </a:rPr>
              <a:t>Real-time with </a:t>
            </a:r>
            <a:r>
              <a:rPr lang="en-US" dirty="0" smtClean="0">
                <a:solidFill>
                  <a:schemeClr val="accent5">
                    <a:lumMod val="75000"/>
                  </a:schemeClr>
                </a:solidFill>
              </a:rPr>
              <a:t>historical</a:t>
            </a:r>
            <a:endParaRPr lang="en-US" dirty="0">
              <a:solidFill>
                <a:schemeClr val="accent5">
                  <a:lumMod val="75000"/>
                </a:schemeClr>
              </a:solidFill>
            </a:endParaRPr>
          </a:p>
          <a:p>
            <a:pPr lvl="1"/>
            <a:r>
              <a:rPr lang="en-US" dirty="0" smtClean="0">
                <a:solidFill>
                  <a:srgbClr val="FF0000"/>
                </a:solidFill>
              </a:rPr>
              <a:t>Correlate</a:t>
            </a:r>
            <a:r>
              <a:rPr lang="en-US" dirty="0" smtClean="0"/>
              <a:t> live </a:t>
            </a:r>
            <a:r>
              <a:rPr lang="en-US" dirty="0"/>
              <a:t>data </a:t>
            </a:r>
            <a:r>
              <a:rPr lang="en-US" dirty="0" smtClean="0"/>
              <a:t>stream with historical</a:t>
            </a:r>
            <a:br>
              <a:rPr lang="en-US" dirty="0" smtClean="0"/>
            </a:br>
            <a:r>
              <a:rPr lang="en-US" dirty="0" smtClean="0"/>
              <a:t>activity </a:t>
            </a:r>
            <a:r>
              <a:rPr lang="en-US" dirty="0"/>
              <a:t>(e.g., from 1 week back)</a:t>
            </a:r>
          </a:p>
          <a:p>
            <a:r>
              <a:rPr lang="en-US" dirty="0">
                <a:solidFill>
                  <a:schemeClr val="accent5">
                    <a:lumMod val="75000"/>
                  </a:schemeClr>
                </a:solidFill>
              </a:rPr>
              <a:t>Offline</a:t>
            </a:r>
          </a:p>
          <a:p>
            <a:pPr lvl="1"/>
            <a:r>
              <a:rPr lang="en-US" dirty="0">
                <a:solidFill>
                  <a:srgbClr val="FF0000"/>
                </a:solidFill>
              </a:rPr>
              <a:t>Develop initial monitoring query </a:t>
            </a:r>
            <a:r>
              <a:rPr lang="en-US" dirty="0"/>
              <a:t>using logs</a:t>
            </a:r>
          </a:p>
          <a:p>
            <a:pPr lvl="1"/>
            <a:r>
              <a:rPr lang="en-US" dirty="0" smtClean="0">
                <a:solidFill>
                  <a:srgbClr val="FF0000"/>
                </a:solidFill>
              </a:rPr>
              <a:t>Back-test </a:t>
            </a:r>
            <a:r>
              <a:rPr lang="en-US" dirty="0" smtClean="0"/>
              <a:t>monitoring </a:t>
            </a:r>
            <a:r>
              <a:rPr lang="en-US" dirty="0"/>
              <a:t>query over historical </a:t>
            </a:r>
            <a:r>
              <a:rPr lang="en-US" dirty="0" smtClean="0"/>
              <a:t>logs</a:t>
            </a:r>
            <a:endParaRPr lang="en-US" dirty="0"/>
          </a:p>
          <a:p>
            <a:r>
              <a:rPr lang="en-US" dirty="0" smtClean="0">
                <a:solidFill>
                  <a:schemeClr val="accent5">
                    <a:lumMod val="75000"/>
                  </a:schemeClr>
                </a:solidFill>
              </a:rPr>
              <a:t>Progressive</a:t>
            </a:r>
            <a:endParaRPr lang="en-US" dirty="0">
              <a:solidFill>
                <a:schemeClr val="accent5">
                  <a:lumMod val="75000"/>
                </a:schemeClr>
              </a:solidFill>
            </a:endParaRPr>
          </a:p>
          <a:p>
            <a:pPr lvl="1"/>
            <a:r>
              <a:rPr lang="en-US" spc="-300" dirty="0" smtClean="0"/>
              <a:t> </a:t>
            </a:r>
            <a:r>
              <a:rPr lang="en-US" dirty="0" smtClean="0">
                <a:solidFill>
                  <a:srgbClr val="FF0000"/>
                </a:solidFill>
              </a:rPr>
              <a:t>Non-temporal </a:t>
            </a:r>
            <a:r>
              <a:rPr lang="en-US" dirty="0">
                <a:solidFill>
                  <a:srgbClr val="FF0000"/>
                </a:solidFill>
              </a:rPr>
              <a:t>analysis </a:t>
            </a:r>
            <a:r>
              <a:rPr lang="en-US" dirty="0"/>
              <a:t>(e.g., BI) over </a:t>
            </a:r>
            <a:r>
              <a:rPr lang="en-US" dirty="0" smtClean="0"/>
              <a:t>large dataset,</a:t>
            </a:r>
            <a:br>
              <a:rPr lang="en-US" dirty="0" smtClean="0"/>
            </a:br>
            <a:r>
              <a:rPr lang="en-US" spc="-300" dirty="0"/>
              <a:t> </a:t>
            </a:r>
            <a:r>
              <a:rPr lang="en-US" dirty="0" smtClean="0"/>
              <a:t>stream data, get </a:t>
            </a:r>
            <a:r>
              <a:rPr lang="en-US" dirty="0"/>
              <a:t>quick approximate </a:t>
            </a:r>
            <a:r>
              <a:rPr lang="en-US" dirty="0" smtClean="0"/>
              <a:t>results</a:t>
            </a:r>
            <a:endParaRPr lang="en-US" dirty="0"/>
          </a:p>
        </p:txBody>
      </p:sp>
      <p:sp>
        <p:nvSpPr>
          <p:cNvPr id="3" name="Title 2"/>
          <p:cNvSpPr>
            <a:spLocks noGrp="1"/>
          </p:cNvSpPr>
          <p:nvPr>
            <p:ph type="title"/>
          </p:nvPr>
        </p:nvSpPr>
        <p:spPr/>
        <p:txBody>
          <a:bodyPr/>
          <a:lstStyle/>
          <a:p>
            <a:r>
              <a:rPr lang="en-US" dirty="0" smtClean="0"/>
              <a:t>Diverse Scenarios for Analytics</a:t>
            </a:r>
            <a:endParaRPr lang="en-US" dirty="0"/>
          </a:p>
        </p:txBody>
      </p:sp>
      <p:sp>
        <p:nvSpPr>
          <p:cNvPr id="23" name="Cloud 22"/>
          <p:cNvSpPr/>
          <p:nvPr/>
        </p:nvSpPr>
        <p:spPr>
          <a:xfrm>
            <a:off x="6965222" y="2294309"/>
            <a:ext cx="5196615" cy="3184153"/>
          </a:xfrm>
          <a:prstGeom prst="cloud">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67332" y="1727906"/>
            <a:ext cx="905871" cy="504718"/>
          </a:xfrm>
          <a:prstGeom prst="rect">
            <a:avLst/>
          </a:prstGeom>
        </p:spPr>
      </p:pic>
      <p:sp>
        <p:nvSpPr>
          <p:cNvPr id="25" name="TextBox 24"/>
          <p:cNvSpPr txBox="1"/>
          <p:nvPr/>
        </p:nvSpPr>
        <p:spPr>
          <a:xfrm>
            <a:off x="8118335" y="3505600"/>
            <a:ext cx="1725028" cy="669414"/>
          </a:xfrm>
          <a:prstGeom prst="rect">
            <a:avLst/>
          </a:prstGeom>
          <a:noFill/>
          <a:effectLst>
            <a:glow>
              <a:sysClr val="window" lastClr="FFFFFF">
                <a:alpha val="40000"/>
              </a:sysClr>
            </a:glow>
          </a:effectLst>
        </p:spPr>
        <p:txBody>
          <a:bodyPr wrap="square" rtlCol="0">
            <a:spAutoFit/>
          </a:bodyPr>
          <a:lstStyle/>
          <a:p>
            <a:pPr marL="0" marR="0" lvl="0" indent="0" defTabSz="914400" eaLnBrk="1" fontAlgn="auto" latinLnBrk="0" hangingPunct="1">
              <a:lnSpc>
                <a:spcPts val="2080"/>
              </a:lnSpc>
              <a:spcBef>
                <a:spcPts val="0"/>
              </a:spcBef>
              <a:spcAft>
                <a:spcPts val="300"/>
              </a:spcAft>
              <a:buClrTx/>
              <a:buSzTx/>
              <a:buFontTx/>
              <a:buNone/>
              <a:tabLst/>
              <a:defRPr/>
            </a:pPr>
            <a:r>
              <a:rPr kumimoji="0" lang="en-US" sz="4000" b="1" i="0" u="none" strike="noStrike" kern="0" cap="none" spc="0" normalizeH="0" baseline="0" noProof="0" dirty="0" smtClean="0">
                <a:ln>
                  <a:noFill/>
                </a:ln>
                <a:solidFill>
                  <a:prstClr val="black"/>
                </a:solidFill>
                <a:effectLst>
                  <a:glow rad="1905000">
                    <a:prstClr val="white">
                      <a:alpha val="40000"/>
                    </a:prstClr>
                  </a:glow>
                </a:effectLst>
                <a:uLnTx/>
                <a:uFillTx/>
                <a:latin typeface="Calibri" panose="020F0502020204030204"/>
              </a:rPr>
              <a:t>Engine</a:t>
            </a:r>
          </a:p>
          <a:p>
            <a:pPr marL="0" marR="0" lvl="0" indent="0" defTabSz="914400" eaLnBrk="1" fontAlgn="auto" latinLnBrk="0" hangingPunct="1">
              <a:lnSpc>
                <a:spcPts val="2080"/>
              </a:lnSpc>
              <a:spcBef>
                <a:spcPts val="0"/>
              </a:spcBef>
              <a:spcAft>
                <a:spcPts val="0"/>
              </a:spcAft>
              <a:buClrTx/>
              <a:buSzTx/>
              <a:buFontTx/>
              <a:buNone/>
              <a:tabLst/>
              <a:defRPr/>
            </a:pPr>
            <a:r>
              <a:rPr kumimoji="0" lang="en-US" sz="2400" b="1" i="0" u="none" strike="noStrike" kern="0" cap="none" spc="0" normalizeH="0" baseline="0" noProof="0" dirty="0" smtClean="0">
                <a:ln>
                  <a:noFill/>
                </a:ln>
                <a:solidFill>
                  <a:prstClr val="black"/>
                </a:solidFill>
                <a:effectLst>
                  <a:glow rad="1905000">
                    <a:prstClr val="white">
                      <a:alpha val="40000"/>
                    </a:prstClr>
                  </a:glow>
                </a:effectLst>
                <a:uLnTx/>
                <a:uFillTx/>
                <a:latin typeface="Calibri" panose="020F0502020204030204"/>
              </a:rPr>
              <a:t>+ Fabric</a:t>
            </a:r>
            <a:endParaRPr kumimoji="0" lang="en-US" sz="3600" b="1" i="0" u="none" strike="noStrike" kern="0" cap="none" spc="0" normalizeH="0" baseline="0" noProof="0" dirty="0" smtClean="0">
              <a:ln>
                <a:noFill/>
              </a:ln>
              <a:solidFill>
                <a:prstClr val="black"/>
              </a:solidFill>
              <a:effectLst>
                <a:glow rad="1905000">
                  <a:prstClr val="white">
                    <a:alpha val="40000"/>
                  </a:prstClr>
                </a:glow>
              </a:effectLst>
              <a:uLnTx/>
              <a:uFillTx/>
              <a:latin typeface="Calibri" panose="020F0502020204030204"/>
            </a:endParaRPr>
          </a:p>
        </p:txBody>
      </p:sp>
      <p:pic>
        <p:nvPicPr>
          <p:cNvPr id="26" name="Pictur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47355" y="1328554"/>
            <a:ext cx="961452" cy="961452"/>
          </a:xfrm>
          <a:prstGeom prst="rect">
            <a:avLst/>
          </a:prstGeom>
        </p:spPr>
      </p:pic>
      <p:pic>
        <p:nvPicPr>
          <p:cNvPr id="27" name="Picture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74255" y="1574056"/>
            <a:ext cx="850171" cy="611341"/>
          </a:xfrm>
          <a:prstGeom prst="rect">
            <a:avLst/>
          </a:prstGeom>
        </p:spPr>
      </p:pic>
      <p:cxnSp>
        <p:nvCxnSpPr>
          <p:cNvPr id="28" name="Straight Arrow Connector 27"/>
          <p:cNvCxnSpPr/>
          <p:nvPr/>
        </p:nvCxnSpPr>
        <p:spPr>
          <a:xfrm>
            <a:off x="8118334" y="2757841"/>
            <a:ext cx="843783" cy="539605"/>
          </a:xfrm>
          <a:prstGeom prst="straightConnector1">
            <a:avLst/>
          </a:prstGeom>
          <a:noFill/>
          <a:ln w="47625" cap="flat" cmpd="sng" algn="ctr">
            <a:solidFill>
              <a:srgbClr val="ED7D31"/>
            </a:solidFill>
            <a:prstDash val="solid"/>
            <a:miter lim="800000"/>
            <a:headEnd type="triangle" w="med" len="med"/>
            <a:tailEnd type="none" w="med" len="med"/>
          </a:ln>
          <a:effectLst/>
        </p:spPr>
      </p:cxnSp>
      <p:cxnSp>
        <p:nvCxnSpPr>
          <p:cNvPr id="29" name="Straight Arrow Connector 28"/>
          <p:cNvCxnSpPr/>
          <p:nvPr/>
        </p:nvCxnSpPr>
        <p:spPr>
          <a:xfrm flipH="1" flipV="1">
            <a:off x="9229388" y="4059399"/>
            <a:ext cx="21896" cy="570419"/>
          </a:xfrm>
          <a:prstGeom prst="straightConnector1">
            <a:avLst/>
          </a:prstGeom>
          <a:noFill/>
          <a:ln w="47625" cap="flat" cmpd="sng" algn="ctr">
            <a:solidFill>
              <a:srgbClr val="ED7D31"/>
            </a:solidFill>
            <a:prstDash val="solid"/>
            <a:miter lim="800000"/>
            <a:headEnd type="triangle"/>
            <a:tailEnd type="triangle"/>
          </a:ln>
          <a:effectLst/>
        </p:spPr>
      </p:cxnSp>
      <p:sp>
        <p:nvSpPr>
          <p:cNvPr id="30" name="Freeform 29"/>
          <p:cNvSpPr/>
          <p:nvPr/>
        </p:nvSpPr>
        <p:spPr>
          <a:xfrm rot="534017">
            <a:off x="9382278" y="2125933"/>
            <a:ext cx="427046" cy="1263816"/>
          </a:xfrm>
          <a:custGeom>
            <a:avLst/>
            <a:gdLst>
              <a:gd name="connsiteX0" fmla="*/ 1694329 w 1694329"/>
              <a:gd name="connsiteY0" fmla="*/ 0 h 1922929"/>
              <a:gd name="connsiteX1" fmla="*/ 497541 w 1694329"/>
              <a:gd name="connsiteY1" fmla="*/ 564776 h 1922929"/>
              <a:gd name="connsiteX2" fmla="*/ 0 w 1694329"/>
              <a:gd name="connsiteY2" fmla="*/ 1922929 h 1922929"/>
            </a:gdLst>
            <a:ahLst/>
            <a:cxnLst>
              <a:cxn ang="0">
                <a:pos x="connsiteX0" y="connsiteY0"/>
              </a:cxn>
              <a:cxn ang="0">
                <a:pos x="connsiteX1" y="connsiteY1"/>
              </a:cxn>
              <a:cxn ang="0">
                <a:pos x="connsiteX2" y="connsiteY2"/>
              </a:cxn>
            </a:cxnLst>
            <a:rect l="l" t="t" r="r" b="b"/>
            <a:pathLst>
              <a:path w="1694329" h="1922929">
                <a:moveTo>
                  <a:pt x="1694329" y="0"/>
                </a:moveTo>
                <a:cubicBezTo>
                  <a:pt x="1237129" y="122144"/>
                  <a:pt x="779929" y="244288"/>
                  <a:pt x="497541" y="564776"/>
                </a:cubicBezTo>
                <a:cubicBezTo>
                  <a:pt x="215153" y="885264"/>
                  <a:pt x="107576" y="1404096"/>
                  <a:pt x="0" y="1922929"/>
                </a:cubicBezTo>
              </a:path>
            </a:pathLst>
          </a:custGeom>
          <a:noFill/>
          <a:ln w="47625" cap="flat" cmpd="sng" algn="ctr">
            <a:solidFill>
              <a:srgbClr val="ED7D31"/>
            </a:solidFill>
            <a:prstDash val="solid"/>
            <a:miter lim="800000"/>
            <a:headEnd type="triangle" w="med" len="med"/>
            <a:tailEnd type="triangl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31" name="Freeform 30"/>
          <p:cNvSpPr/>
          <p:nvPr/>
        </p:nvSpPr>
        <p:spPr>
          <a:xfrm rot="795825">
            <a:off x="9251972" y="2209650"/>
            <a:ext cx="63880" cy="1173019"/>
          </a:xfrm>
          <a:custGeom>
            <a:avLst/>
            <a:gdLst>
              <a:gd name="connsiteX0" fmla="*/ 1694329 w 1694329"/>
              <a:gd name="connsiteY0" fmla="*/ 0 h 1922929"/>
              <a:gd name="connsiteX1" fmla="*/ 497541 w 1694329"/>
              <a:gd name="connsiteY1" fmla="*/ 564776 h 1922929"/>
              <a:gd name="connsiteX2" fmla="*/ 0 w 1694329"/>
              <a:gd name="connsiteY2" fmla="*/ 1922929 h 1922929"/>
            </a:gdLst>
            <a:ahLst/>
            <a:cxnLst>
              <a:cxn ang="0">
                <a:pos x="connsiteX0" y="connsiteY0"/>
              </a:cxn>
              <a:cxn ang="0">
                <a:pos x="connsiteX1" y="connsiteY1"/>
              </a:cxn>
              <a:cxn ang="0">
                <a:pos x="connsiteX2" y="connsiteY2"/>
              </a:cxn>
            </a:cxnLst>
            <a:rect l="l" t="t" r="r" b="b"/>
            <a:pathLst>
              <a:path w="1694329" h="1922929">
                <a:moveTo>
                  <a:pt x="1694329" y="0"/>
                </a:moveTo>
                <a:cubicBezTo>
                  <a:pt x="1237129" y="122144"/>
                  <a:pt x="779929" y="244288"/>
                  <a:pt x="497541" y="564776"/>
                </a:cubicBezTo>
                <a:cubicBezTo>
                  <a:pt x="215153" y="885264"/>
                  <a:pt x="107576" y="1404096"/>
                  <a:pt x="0" y="1922929"/>
                </a:cubicBezTo>
              </a:path>
            </a:pathLst>
          </a:custGeom>
          <a:noFill/>
          <a:ln w="47625" cap="flat" cmpd="sng" algn="ctr">
            <a:solidFill>
              <a:srgbClr val="ED7D31"/>
            </a:solidFill>
            <a:prstDash val="solid"/>
            <a:miter lim="800000"/>
            <a:headEnd type="triangle" w="med" len="med"/>
            <a:tailEnd type="triangl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32" name="Flowchart: Magnetic Disk 31"/>
          <p:cNvSpPr/>
          <p:nvPr/>
        </p:nvSpPr>
        <p:spPr>
          <a:xfrm>
            <a:off x="9028502" y="4648520"/>
            <a:ext cx="517159" cy="517238"/>
          </a:xfrm>
          <a:prstGeom prst="flowChartMagneticDisk">
            <a:avLst/>
          </a:prstGeom>
          <a:solidFill>
            <a:srgbClr val="70AD47"/>
          </a:solidFill>
          <a:ln w="19050" cap="flat" cmpd="sng" algn="ctr">
            <a:solidFill>
              <a:srgbClr val="70AD47">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pic>
        <p:nvPicPr>
          <p:cNvPr id="33" name="Picture 3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34175" y="2337251"/>
            <a:ext cx="637252" cy="637250"/>
          </a:xfrm>
          <a:prstGeom prst="rect">
            <a:avLst/>
          </a:prstGeom>
        </p:spPr>
      </p:pic>
      <p:sp>
        <p:nvSpPr>
          <p:cNvPr id="34" name="Freeform 33"/>
          <p:cNvSpPr/>
          <p:nvPr/>
        </p:nvSpPr>
        <p:spPr>
          <a:xfrm rot="11092176" flipV="1">
            <a:off x="9679337" y="3991253"/>
            <a:ext cx="1225240" cy="1317587"/>
          </a:xfrm>
          <a:custGeom>
            <a:avLst/>
            <a:gdLst>
              <a:gd name="connsiteX0" fmla="*/ 1694329 w 1694329"/>
              <a:gd name="connsiteY0" fmla="*/ 0 h 1922929"/>
              <a:gd name="connsiteX1" fmla="*/ 497541 w 1694329"/>
              <a:gd name="connsiteY1" fmla="*/ 564776 h 1922929"/>
              <a:gd name="connsiteX2" fmla="*/ 0 w 1694329"/>
              <a:gd name="connsiteY2" fmla="*/ 1922929 h 1922929"/>
            </a:gdLst>
            <a:ahLst/>
            <a:cxnLst>
              <a:cxn ang="0">
                <a:pos x="connsiteX0" y="connsiteY0"/>
              </a:cxn>
              <a:cxn ang="0">
                <a:pos x="connsiteX1" y="connsiteY1"/>
              </a:cxn>
              <a:cxn ang="0">
                <a:pos x="connsiteX2" y="connsiteY2"/>
              </a:cxn>
            </a:cxnLst>
            <a:rect l="l" t="t" r="r" b="b"/>
            <a:pathLst>
              <a:path w="1694329" h="1922929">
                <a:moveTo>
                  <a:pt x="1694329" y="0"/>
                </a:moveTo>
                <a:cubicBezTo>
                  <a:pt x="1237129" y="122144"/>
                  <a:pt x="779929" y="244288"/>
                  <a:pt x="497541" y="564776"/>
                </a:cubicBezTo>
                <a:cubicBezTo>
                  <a:pt x="215153" y="885264"/>
                  <a:pt x="107576" y="1404096"/>
                  <a:pt x="0" y="1922929"/>
                </a:cubicBezTo>
              </a:path>
            </a:pathLst>
          </a:custGeom>
          <a:noFill/>
          <a:ln w="47625" cap="flat" cmpd="sng" algn="ctr">
            <a:solidFill>
              <a:srgbClr val="ED7D31"/>
            </a:solidFill>
            <a:prstDash val="solid"/>
            <a:miter lim="800000"/>
            <a:tail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35" name="Freeform 34"/>
          <p:cNvSpPr/>
          <p:nvPr/>
        </p:nvSpPr>
        <p:spPr>
          <a:xfrm rot="11092176">
            <a:off x="9762890" y="2986117"/>
            <a:ext cx="1495670" cy="662445"/>
          </a:xfrm>
          <a:custGeom>
            <a:avLst/>
            <a:gdLst>
              <a:gd name="connsiteX0" fmla="*/ 1694329 w 1694329"/>
              <a:gd name="connsiteY0" fmla="*/ 0 h 1922929"/>
              <a:gd name="connsiteX1" fmla="*/ 497541 w 1694329"/>
              <a:gd name="connsiteY1" fmla="*/ 564776 h 1922929"/>
              <a:gd name="connsiteX2" fmla="*/ 0 w 1694329"/>
              <a:gd name="connsiteY2" fmla="*/ 1922929 h 1922929"/>
            </a:gdLst>
            <a:ahLst/>
            <a:cxnLst>
              <a:cxn ang="0">
                <a:pos x="connsiteX0" y="connsiteY0"/>
              </a:cxn>
              <a:cxn ang="0">
                <a:pos x="connsiteX1" y="connsiteY1"/>
              </a:cxn>
              <a:cxn ang="0">
                <a:pos x="connsiteX2" y="connsiteY2"/>
              </a:cxn>
            </a:cxnLst>
            <a:rect l="l" t="t" r="r" b="b"/>
            <a:pathLst>
              <a:path w="1694329" h="1922929">
                <a:moveTo>
                  <a:pt x="1694329" y="0"/>
                </a:moveTo>
                <a:cubicBezTo>
                  <a:pt x="1237129" y="122144"/>
                  <a:pt x="779929" y="244288"/>
                  <a:pt x="497541" y="564776"/>
                </a:cubicBezTo>
                <a:cubicBezTo>
                  <a:pt x="215153" y="885264"/>
                  <a:pt x="107576" y="1404096"/>
                  <a:pt x="0" y="1922929"/>
                </a:cubicBezTo>
              </a:path>
            </a:pathLst>
          </a:custGeom>
          <a:noFill/>
          <a:ln w="47625" cap="flat" cmpd="sng" algn="ctr">
            <a:solidFill>
              <a:srgbClr val="ED7D31"/>
            </a:solidFill>
            <a:prstDash val="solid"/>
            <a:miter lim="800000"/>
            <a:headEnd type="triangl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pic>
        <p:nvPicPr>
          <p:cNvPr id="39" name="Picture 38"/>
          <p:cNvPicPr>
            <a:picLocks noChangeAspect="1"/>
          </p:cNvPicPr>
          <p:nvPr/>
        </p:nvPicPr>
        <p:blipFill>
          <a:blip r:embed="rId7"/>
          <a:stretch>
            <a:fillRect/>
          </a:stretch>
        </p:blipFill>
        <p:spPr>
          <a:xfrm>
            <a:off x="10109734" y="5379289"/>
            <a:ext cx="1831782" cy="1220401"/>
          </a:xfrm>
          <a:prstGeom prst="rect">
            <a:avLst/>
          </a:prstGeom>
        </p:spPr>
      </p:pic>
      <p:pic>
        <p:nvPicPr>
          <p:cNvPr id="40" name="Picture 39"/>
          <p:cNvPicPr>
            <a:picLocks noChangeAspect="1"/>
          </p:cNvPicPr>
          <p:nvPr/>
        </p:nvPicPr>
        <p:blipFill>
          <a:blip r:embed="rId8"/>
          <a:stretch>
            <a:fillRect/>
          </a:stretch>
        </p:blipFill>
        <p:spPr>
          <a:xfrm>
            <a:off x="7062823" y="1203150"/>
            <a:ext cx="2061777" cy="1245657"/>
          </a:xfrm>
          <a:prstGeom prst="rect">
            <a:avLst/>
          </a:prstGeom>
        </p:spPr>
      </p:pic>
      <p:sp>
        <p:nvSpPr>
          <p:cNvPr id="22" name="TextBox 21"/>
          <p:cNvSpPr txBox="1"/>
          <p:nvPr/>
        </p:nvSpPr>
        <p:spPr>
          <a:xfrm>
            <a:off x="9870993" y="6619174"/>
            <a:ext cx="1002210" cy="307777"/>
          </a:xfrm>
          <a:prstGeom prst="rect">
            <a:avLst/>
          </a:prstGeom>
          <a:noFill/>
          <a:effectLst>
            <a:glow>
              <a:sysClr val="window" lastClr="FFFFFF">
                <a:alpha val="40000"/>
              </a:sysClr>
            </a:glo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black"/>
                </a:solidFill>
                <a:effectLst>
                  <a:glow rad="1905000">
                    <a:prstClr val="white">
                      <a:alpha val="40000"/>
                    </a:prstClr>
                  </a:glow>
                </a:effectLst>
                <a:uLnTx/>
                <a:uFillTx/>
                <a:latin typeface="Calibri" panose="020F0502020204030204"/>
              </a:rPr>
              <a:t>Interactive</a:t>
            </a:r>
            <a:endParaRPr kumimoji="0" lang="en-US" sz="1200" b="1" i="0" u="none" strike="noStrike" kern="0" cap="none" spc="0" normalizeH="0" baseline="0" noProof="0" dirty="0" smtClean="0">
              <a:ln>
                <a:noFill/>
              </a:ln>
              <a:solidFill>
                <a:prstClr val="black"/>
              </a:solidFill>
              <a:effectLst>
                <a:glow rad="1905000">
                  <a:prstClr val="white">
                    <a:alpha val="40000"/>
                  </a:prstClr>
                </a:glow>
              </a:effectLst>
              <a:uLnTx/>
              <a:uFillTx/>
              <a:latin typeface="Calibri" panose="020F0502020204030204"/>
            </a:endParaRPr>
          </a:p>
        </p:txBody>
      </p:sp>
      <p:sp>
        <p:nvSpPr>
          <p:cNvPr id="38" name="TextBox 37"/>
          <p:cNvSpPr txBox="1"/>
          <p:nvPr/>
        </p:nvSpPr>
        <p:spPr>
          <a:xfrm>
            <a:off x="10714037" y="6619175"/>
            <a:ext cx="1600200" cy="307777"/>
          </a:xfrm>
          <a:prstGeom prst="rect">
            <a:avLst/>
          </a:prstGeom>
          <a:noFill/>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black"/>
                </a:solidFill>
                <a:effectLst>
                  <a:glow rad="1905000">
                    <a:prstClr val="white">
                      <a:alpha val="40000"/>
                    </a:prstClr>
                  </a:glow>
                </a:effectLst>
                <a:uLnTx/>
                <a:uFillTx/>
                <a:latin typeface="Calibri" panose="020F0502020204030204"/>
              </a:rPr>
              <a:t>Query</a:t>
            </a:r>
            <a:r>
              <a:rPr kumimoji="0" lang="en-US" sz="1400" b="1" i="0" u="none" strike="noStrike" kern="0" cap="none" spc="0" normalizeH="0" noProof="0" dirty="0" smtClean="0">
                <a:ln>
                  <a:noFill/>
                </a:ln>
                <a:solidFill>
                  <a:prstClr val="black"/>
                </a:solidFill>
                <a:effectLst>
                  <a:glow rad="1905000">
                    <a:prstClr val="white">
                      <a:alpha val="40000"/>
                    </a:prstClr>
                  </a:glow>
                </a:effectLst>
                <a:uLnTx/>
                <a:uFillTx/>
                <a:latin typeface="Calibri" panose="020F0502020204030204"/>
              </a:rPr>
              <a:t> Authoring</a:t>
            </a:r>
            <a:endParaRPr kumimoji="0" lang="en-US" sz="1200" b="1" i="0" u="none" strike="noStrike" kern="0" cap="none" spc="0" normalizeH="0" baseline="0" noProof="0" dirty="0" smtClean="0">
              <a:ln>
                <a:noFill/>
              </a:ln>
              <a:solidFill>
                <a:prstClr val="black"/>
              </a:solidFill>
              <a:effectLst>
                <a:glow rad="1905000">
                  <a:prstClr val="white">
                    <a:alpha val="40000"/>
                  </a:prstClr>
                </a:glow>
              </a:effectLst>
              <a:uLnTx/>
              <a:uFillTx/>
              <a:latin typeface="Calibri" panose="020F0502020204030204"/>
            </a:endParaRPr>
          </a:p>
        </p:txBody>
      </p:sp>
      <p:sp>
        <p:nvSpPr>
          <p:cNvPr id="37" name="TextBox 36"/>
          <p:cNvSpPr txBox="1"/>
          <p:nvPr/>
        </p:nvSpPr>
        <p:spPr>
          <a:xfrm>
            <a:off x="7145804" y="2411026"/>
            <a:ext cx="1556779" cy="523220"/>
          </a:xfrm>
          <a:prstGeom prst="rect">
            <a:avLst/>
          </a:prstGeom>
          <a:noFill/>
          <a:ln>
            <a:noFill/>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black"/>
                </a:solidFill>
                <a:effectLst>
                  <a:glow rad="1905000">
                    <a:prstClr val="white">
                      <a:alpha val="40000"/>
                    </a:prstClr>
                  </a:glow>
                </a:effectLst>
                <a:uLnTx/>
                <a:uFillTx/>
                <a:latin typeface="Calibri" panose="020F0502020204030204"/>
              </a:rPr>
              <a:t>Real-Time Dashboard</a:t>
            </a:r>
            <a:endParaRPr kumimoji="0" lang="en-US" sz="1200" b="1" i="0" u="none" strike="noStrike" kern="0" cap="none" spc="0" normalizeH="0" baseline="0" noProof="0" dirty="0" smtClean="0">
              <a:ln>
                <a:noFill/>
              </a:ln>
              <a:solidFill>
                <a:prstClr val="black"/>
              </a:solidFill>
              <a:effectLst>
                <a:glow rad="1905000">
                  <a:prstClr val="white">
                    <a:alpha val="40000"/>
                  </a:prstClr>
                </a:glow>
              </a:effectLst>
              <a:uLnTx/>
              <a:uFillTx/>
              <a:latin typeface="Calibri" panose="020F0502020204030204"/>
            </a:endParaRPr>
          </a:p>
        </p:txBody>
      </p:sp>
    </p:spTree>
    <p:custDataLst>
      <p:tags r:id="rId1"/>
    </p:custDataLst>
    <p:extLst>
      <p:ext uri="{BB962C8B-B14F-4D97-AF65-F5344CB8AC3E}">
        <p14:creationId xmlns:p14="http://schemas.microsoft.com/office/powerpoint/2010/main" val="2843888793"/>
      </p:ext>
    </p:extLst>
  </p:cSld>
  <p:clrMapOvr>
    <a:masterClrMapping/>
  </p:clrMapOvr>
  <p:transition advTm="65075">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
                                            <p:txEl>
                                              <p:pRg st="6" end="6"/>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
                                            <p:txEl>
                                              <p:pRg st="5" end="5"/>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
                                            <p:txEl>
                                              <p:pRg st="7" end="7"/>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
                                            <p:txEl>
                                              <p:pRg st="8" end="8"/>
                                            </p:tx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0" grpId="0" animBg="1"/>
      <p:bldP spid="31" grpId="0" animBg="1"/>
      <p:bldP spid="32" grpId="0" animBg="1"/>
      <p:bldP spid="34" grpId="0" animBg="1"/>
      <p:bldP spid="35" grpId="0" animBg="1"/>
      <p:bldP spid="22" grpId="0"/>
      <p:bldP spid="38" grpId="0"/>
      <p:bldP spid="3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9448799" cy="5269135"/>
          </a:xfrm>
        </p:spPr>
        <p:txBody>
          <a:bodyPr/>
          <a:lstStyle/>
          <a:p>
            <a:r>
              <a:rPr lang="en-US" dirty="0" smtClean="0">
                <a:solidFill>
                  <a:srgbClr val="C00000"/>
                </a:solidFill>
              </a:rPr>
              <a:t>Performance</a:t>
            </a:r>
            <a:endParaRPr lang="en-US" dirty="0">
              <a:solidFill>
                <a:srgbClr val="C00000"/>
              </a:solidFill>
            </a:endParaRPr>
          </a:p>
          <a:p>
            <a:pPr lvl="1"/>
            <a:r>
              <a:rPr lang="en-US" dirty="0" smtClean="0"/>
              <a:t>High throughput: critical </a:t>
            </a:r>
            <a:r>
              <a:rPr lang="en-US" dirty="0"/>
              <a:t>for large offline </a:t>
            </a:r>
            <a:r>
              <a:rPr lang="en-US" dirty="0" smtClean="0"/>
              <a:t>datasets</a:t>
            </a:r>
            <a:endParaRPr lang="en-US" dirty="0"/>
          </a:p>
          <a:p>
            <a:pPr lvl="1"/>
            <a:r>
              <a:rPr lang="en-US" dirty="0" smtClean="0"/>
              <a:t>Low latency &amp; overhead: Important </a:t>
            </a:r>
            <a:r>
              <a:rPr lang="en-US" dirty="0"/>
              <a:t>for real time </a:t>
            </a:r>
            <a:r>
              <a:rPr lang="en-US" dirty="0" smtClean="0"/>
              <a:t>monitoring</a:t>
            </a:r>
          </a:p>
          <a:p>
            <a:pPr marL="342900" lvl="1" indent="0">
              <a:buNone/>
            </a:pPr>
            <a:endParaRPr lang="en-US" dirty="0"/>
          </a:p>
          <a:p>
            <a:r>
              <a:rPr lang="en-US" dirty="0" smtClean="0">
                <a:solidFill>
                  <a:schemeClr val="accent6">
                    <a:lumMod val="75000"/>
                  </a:schemeClr>
                </a:solidFill>
              </a:rPr>
              <a:t>Fabric &amp; language </a:t>
            </a:r>
            <a:r>
              <a:rPr lang="en-US" dirty="0">
                <a:solidFill>
                  <a:schemeClr val="accent6">
                    <a:lumMod val="75000"/>
                  </a:schemeClr>
                </a:solidFill>
              </a:rPr>
              <a:t>i</a:t>
            </a:r>
            <a:r>
              <a:rPr lang="en-US" dirty="0" smtClean="0">
                <a:solidFill>
                  <a:schemeClr val="accent6">
                    <a:lumMod val="75000"/>
                  </a:schemeClr>
                </a:solidFill>
              </a:rPr>
              <a:t>ntegration</a:t>
            </a:r>
            <a:endParaRPr lang="en-US" dirty="0">
              <a:solidFill>
                <a:schemeClr val="accent6">
                  <a:lumMod val="75000"/>
                </a:schemeClr>
              </a:solidFill>
            </a:endParaRPr>
          </a:p>
          <a:p>
            <a:pPr lvl="1"/>
            <a:r>
              <a:rPr lang="en-US" dirty="0"/>
              <a:t>Cloud app/service acts as driver, </a:t>
            </a:r>
            <a:r>
              <a:rPr lang="en-US" i="1" dirty="0"/>
              <a:t>uses </a:t>
            </a:r>
            <a:r>
              <a:rPr lang="en-US" dirty="0"/>
              <a:t>the analytics engine</a:t>
            </a:r>
          </a:p>
          <a:p>
            <a:pPr lvl="1"/>
            <a:r>
              <a:rPr lang="en-US" dirty="0" smtClean="0"/>
              <a:t>Need rich data-types, integrate custom logic seamlessly</a:t>
            </a:r>
          </a:p>
          <a:p>
            <a:pPr lvl="1"/>
            <a:endParaRPr lang="en-US" dirty="0" smtClean="0"/>
          </a:p>
          <a:p>
            <a:r>
              <a:rPr lang="en-US" dirty="0">
                <a:solidFill>
                  <a:schemeClr val="accent5">
                    <a:lumMod val="75000"/>
                  </a:schemeClr>
                </a:solidFill>
              </a:rPr>
              <a:t>Query model</a:t>
            </a:r>
          </a:p>
          <a:p>
            <a:pPr lvl="1"/>
            <a:r>
              <a:rPr lang="en-US" dirty="0"/>
              <a:t>Need to support real-time and offline data, temporal and</a:t>
            </a:r>
            <a:br>
              <a:rPr lang="en-US" dirty="0"/>
            </a:br>
            <a:r>
              <a:rPr lang="en-US" dirty="0"/>
              <a:t>relational queries, early results for exploratory offline </a:t>
            </a:r>
            <a:r>
              <a:rPr lang="en-US" dirty="0" smtClean="0"/>
              <a:t>queries</a:t>
            </a:r>
            <a:endParaRPr lang="en-US" dirty="0"/>
          </a:p>
        </p:txBody>
      </p:sp>
      <p:sp>
        <p:nvSpPr>
          <p:cNvPr id="3" name="Title 2"/>
          <p:cNvSpPr>
            <a:spLocks noGrp="1"/>
          </p:cNvSpPr>
          <p:nvPr>
            <p:ph type="title"/>
          </p:nvPr>
        </p:nvSpPr>
        <p:spPr/>
        <p:txBody>
          <a:bodyPr/>
          <a:lstStyle/>
          <a:p>
            <a:r>
              <a:rPr lang="en-US" dirty="0" smtClean="0"/>
              <a:t>Three Key Requirements</a:t>
            </a:r>
            <a:endParaRPr lang="en-US" dirty="0"/>
          </a:p>
        </p:txBody>
      </p:sp>
      <p:sp>
        <p:nvSpPr>
          <p:cNvPr id="4" name="TextBox 3"/>
          <p:cNvSpPr txBox="1"/>
          <p:nvPr/>
        </p:nvSpPr>
        <p:spPr>
          <a:xfrm>
            <a:off x="9899785" y="1595504"/>
            <a:ext cx="1404552" cy="461665"/>
          </a:xfrm>
          <a:prstGeom prst="rect">
            <a:avLst/>
          </a:prstGeom>
          <a:noFill/>
        </p:spPr>
        <p:txBody>
          <a:bodyPr wrap="none" rtlCol="0">
            <a:spAutoFit/>
          </a:bodyPr>
          <a:lstStyle/>
          <a:p>
            <a:r>
              <a:rPr lang="en-US" sz="2400" b="1" dirty="0" smtClean="0">
                <a:solidFill>
                  <a:schemeClr val="accent1">
                    <a:lumMod val="75000"/>
                  </a:schemeClr>
                </a:solidFill>
              </a:rPr>
              <a:t>Scenarios</a:t>
            </a:r>
            <a:endParaRPr lang="en-US" b="1" dirty="0">
              <a:solidFill>
                <a:schemeClr val="accent1">
                  <a:lumMod val="75000"/>
                </a:schemeClr>
              </a:solidFill>
            </a:endParaRPr>
          </a:p>
        </p:txBody>
      </p:sp>
      <p:sp>
        <p:nvSpPr>
          <p:cNvPr id="5" name="Content Placeholder 2"/>
          <p:cNvSpPr txBox="1">
            <a:spLocks/>
          </p:cNvSpPr>
          <p:nvPr/>
        </p:nvSpPr>
        <p:spPr>
          <a:xfrm>
            <a:off x="9899785" y="1985764"/>
            <a:ext cx="2338252" cy="425469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000" dirty="0" smtClean="0">
              <a:solidFill>
                <a:schemeClr val="accent1">
                  <a:lumMod val="75000"/>
                </a:schemeClr>
              </a:solidFill>
            </a:endParaRPr>
          </a:p>
          <a:p>
            <a:r>
              <a:rPr lang="en-US" sz="2000" dirty="0">
                <a:solidFill>
                  <a:schemeClr val="accent1">
                    <a:lumMod val="75000"/>
                  </a:schemeClr>
                </a:solidFill>
              </a:rPr>
              <a:t>m</a:t>
            </a:r>
            <a:r>
              <a:rPr lang="en-US" sz="2000" dirty="0" smtClean="0">
                <a:solidFill>
                  <a:schemeClr val="accent1">
                    <a:lumMod val="75000"/>
                  </a:schemeClr>
                </a:solidFill>
              </a:rPr>
              <a:t>onitor telemetry &amp;</a:t>
            </a:r>
            <a:r>
              <a:rPr lang="en-US" sz="2000" dirty="0">
                <a:solidFill>
                  <a:schemeClr val="accent1">
                    <a:lumMod val="75000"/>
                  </a:schemeClr>
                </a:solidFill>
              </a:rPr>
              <a:t> </a:t>
            </a:r>
            <a:r>
              <a:rPr lang="en-US" sz="2000" dirty="0" smtClean="0">
                <a:solidFill>
                  <a:schemeClr val="accent1">
                    <a:lumMod val="75000"/>
                  </a:schemeClr>
                </a:solidFill>
              </a:rPr>
              <a:t>raise alerts</a:t>
            </a:r>
          </a:p>
          <a:p>
            <a:r>
              <a:rPr lang="en-US" sz="2000" dirty="0" smtClean="0">
                <a:solidFill>
                  <a:schemeClr val="accent1">
                    <a:lumMod val="75000"/>
                  </a:schemeClr>
                </a:solidFill>
              </a:rPr>
              <a:t>correlate real-time with logs</a:t>
            </a:r>
            <a:endParaRPr lang="en-US" sz="2000" dirty="0">
              <a:solidFill>
                <a:schemeClr val="accent1">
                  <a:lumMod val="75000"/>
                </a:schemeClr>
              </a:solidFill>
            </a:endParaRPr>
          </a:p>
          <a:p>
            <a:r>
              <a:rPr lang="en-US" sz="2000" dirty="0">
                <a:solidFill>
                  <a:schemeClr val="accent1">
                    <a:lumMod val="75000"/>
                  </a:schemeClr>
                </a:solidFill>
              </a:rPr>
              <a:t>develop initial</a:t>
            </a:r>
            <a:br>
              <a:rPr lang="en-US" sz="2000" dirty="0">
                <a:solidFill>
                  <a:schemeClr val="accent1">
                    <a:lumMod val="75000"/>
                  </a:schemeClr>
                </a:solidFill>
              </a:rPr>
            </a:br>
            <a:r>
              <a:rPr lang="en-US" sz="2000" dirty="0">
                <a:solidFill>
                  <a:schemeClr val="accent1">
                    <a:lumMod val="75000"/>
                  </a:schemeClr>
                </a:solidFill>
              </a:rPr>
              <a:t>monitoring query</a:t>
            </a:r>
          </a:p>
          <a:p>
            <a:r>
              <a:rPr lang="en-US" sz="2000" dirty="0" smtClean="0">
                <a:solidFill>
                  <a:schemeClr val="accent1">
                    <a:lumMod val="75000"/>
                  </a:schemeClr>
                </a:solidFill>
              </a:rPr>
              <a:t>back-test over historical logs</a:t>
            </a:r>
          </a:p>
          <a:p>
            <a:r>
              <a:rPr lang="en-US" sz="2000" dirty="0" smtClean="0">
                <a:solidFill>
                  <a:schemeClr val="accent1">
                    <a:lumMod val="75000"/>
                  </a:schemeClr>
                </a:solidFill>
              </a:rPr>
              <a:t>offline analysis (BI) with early results</a:t>
            </a:r>
          </a:p>
        </p:txBody>
      </p:sp>
      <p:sp>
        <p:nvSpPr>
          <p:cNvPr id="6" name="Right Brace 5"/>
          <p:cNvSpPr/>
          <p:nvPr/>
        </p:nvSpPr>
        <p:spPr>
          <a:xfrm>
            <a:off x="9502146" y="1212848"/>
            <a:ext cx="397639" cy="560153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047783017"/>
      </p:ext>
    </p:extLst>
  </p:cSld>
  <p:clrMapOvr>
    <a:masterClrMapping/>
  </p:clrMapOvr>
  <p:transition advTm="108592">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1"/>
            <a:ext cx="11887200" cy="5273751"/>
          </a:xfrm>
        </p:spPr>
        <p:txBody>
          <a:bodyPr/>
          <a:lstStyle/>
          <a:p>
            <a:pPr>
              <a:spcBef>
                <a:spcPts val="700"/>
              </a:spcBef>
            </a:pPr>
            <a:r>
              <a:rPr lang="en-US" dirty="0" smtClean="0">
                <a:solidFill>
                  <a:srgbClr val="C00000"/>
                </a:solidFill>
              </a:rPr>
              <a:t>Performance</a:t>
            </a:r>
            <a:endParaRPr lang="en-US" dirty="0">
              <a:solidFill>
                <a:srgbClr val="C00000"/>
              </a:solidFill>
            </a:endParaRPr>
          </a:p>
          <a:p>
            <a:pPr lvl="1"/>
            <a:r>
              <a:rPr lang="en-US" dirty="0"/>
              <a:t>2-4 </a:t>
            </a:r>
            <a:r>
              <a:rPr lang="en-US" b="1" dirty="0"/>
              <a:t>orders of magnitude</a:t>
            </a:r>
            <a:r>
              <a:rPr lang="en-US" dirty="0"/>
              <a:t> faster than </a:t>
            </a:r>
            <a:r>
              <a:rPr lang="en-US" dirty="0" smtClean="0"/>
              <a:t>traditional SPEs</a:t>
            </a:r>
            <a:endParaRPr lang="en-US" dirty="0"/>
          </a:p>
          <a:p>
            <a:pPr lvl="1"/>
            <a:r>
              <a:rPr lang="en-US" dirty="0" smtClean="0"/>
              <a:t>For </a:t>
            </a:r>
            <a:r>
              <a:rPr lang="en-US" dirty="0"/>
              <a:t>relational queries, </a:t>
            </a:r>
            <a:r>
              <a:rPr lang="en-US" dirty="0" smtClean="0"/>
              <a:t>comparable </a:t>
            </a:r>
            <a:r>
              <a:rPr lang="en-US" dirty="0"/>
              <a:t>to </a:t>
            </a:r>
            <a:r>
              <a:rPr lang="en-US" dirty="0" smtClean="0"/>
              <a:t>best DBMS</a:t>
            </a:r>
            <a:endParaRPr lang="en-US" dirty="0"/>
          </a:p>
          <a:p>
            <a:pPr lvl="1"/>
            <a:r>
              <a:rPr lang="en-US" dirty="0"/>
              <a:t>User-controlled latency </a:t>
            </a:r>
            <a:r>
              <a:rPr lang="en-US" dirty="0" smtClean="0"/>
              <a:t>specification</a:t>
            </a:r>
          </a:p>
          <a:p>
            <a:pPr lvl="2"/>
            <a:r>
              <a:rPr lang="en-US" dirty="0" smtClean="0"/>
              <a:t>explicit </a:t>
            </a:r>
            <a:r>
              <a:rPr lang="en-US" dirty="0"/>
              <a:t>latency vs. throughput </a:t>
            </a:r>
            <a:r>
              <a:rPr lang="en-US" dirty="0" smtClean="0"/>
              <a:t>tradeoff</a:t>
            </a:r>
          </a:p>
          <a:p>
            <a:pPr>
              <a:spcBef>
                <a:spcPts val="700"/>
              </a:spcBef>
            </a:pPr>
            <a:r>
              <a:rPr lang="en-US" dirty="0">
                <a:solidFill>
                  <a:schemeClr val="accent6">
                    <a:lumMod val="75000"/>
                  </a:schemeClr>
                </a:solidFill>
              </a:rPr>
              <a:t>Fabric </a:t>
            </a:r>
            <a:r>
              <a:rPr lang="en-US" dirty="0" smtClean="0">
                <a:solidFill>
                  <a:schemeClr val="accent6">
                    <a:lumMod val="75000"/>
                  </a:schemeClr>
                </a:solidFill>
              </a:rPr>
              <a:t>&amp; language integration</a:t>
            </a:r>
            <a:endParaRPr lang="en-US" dirty="0">
              <a:solidFill>
                <a:schemeClr val="accent6">
                  <a:lumMod val="75000"/>
                </a:schemeClr>
              </a:solidFill>
            </a:endParaRPr>
          </a:p>
          <a:p>
            <a:pPr lvl="1">
              <a:spcBef>
                <a:spcPts val="700"/>
              </a:spcBef>
            </a:pPr>
            <a:r>
              <a:rPr lang="en-US" dirty="0"/>
              <a:t>Built as </a:t>
            </a:r>
            <a:r>
              <a:rPr lang="en-US" dirty="0" smtClean="0"/>
              <a:t>high-level language (HLL)</a:t>
            </a:r>
            <a:r>
              <a:rPr lang="en-US" dirty="0"/>
              <a:t> </a:t>
            </a:r>
            <a:r>
              <a:rPr lang="en-US" dirty="0" smtClean="0"/>
              <a:t>library </a:t>
            </a:r>
            <a:r>
              <a:rPr lang="en-US" dirty="0"/>
              <a:t>component</a:t>
            </a:r>
          </a:p>
          <a:p>
            <a:pPr lvl="1">
              <a:spcBef>
                <a:spcPts val="700"/>
              </a:spcBef>
            </a:pPr>
            <a:r>
              <a:rPr lang="en-US" dirty="0" smtClean="0"/>
              <a:t>Works with </a:t>
            </a:r>
            <a:r>
              <a:rPr lang="en-US" dirty="0"/>
              <a:t>arbitrary HLL data-types &amp; </a:t>
            </a:r>
            <a:r>
              <a:rPr lang="en-US" dirty="0" smtClean="0"/>
              <a:t>libraries</a:t>
            </a:r>
            <a:endParaRPr lang="en-US" dirty="0"/>
          </a:p>
          <a:p>
            <a:r>
              <a:rPr lang="en-US" dirty="0">
                <a:solidFill>
                  <a:schemeClr val="accent5">
                    <a:lumMod val="75000"/>
                  </a:schemeClr>
                </a:solidFill>
              </a:rPr>
              <a:t>Query </a:t>
            </a:r>
            <a:r>
              <a:rPr lang="en-US" dirty="0" smtClean="0">
                <a:solidFill>
                  <a:schemeClr val="accent5">
                    <a:lumMod val="75000"/>
                  </a:schemeClr>
                </a:solidFill>
              </a:rPr>
              <a:t>model</a:t>
            </a:r>
            <a:endParaRPr lang="en-US" dirty="0">
              <a:solidFill>
                <a:schemeClr val="accent5">
                  <a:lumMod val="75000"/>
                </a:schemeClr>
              </a:solidFill>
            </a:endParaRPr>
          </a:p>
          <a:p>
            <a:pPr lvl="1"/>
            <a:r>
              <a:rPr lang="en-US" dirty="0" smtClean="0"/>
              <a:t>Extended LINQ syntax based on tempo-relational query model</a:t>
            </a:r>
            <a:endParaRPr lang="en-US" dirty="0"/>
          </a:p>
          <a:p>
            <a:pPr lvl="1"/>
            <a:r>
              <a:rPr lang="en-US" dirty="0"/>
              <a:t>Supports </a:t>
            </a:r>
            <a:r>
              <a:rPr lang="en-US" dirty="0" smtClean="0"/>
              <a:t>broad &amp; rich analytics </a:t>
            </a:r>
            <a:r>
              <a:rPr lang="en-US" dirty="0"/>
              <a:t>scenarios </a:t>
            </a:r>
            <a:r>
              <a:rPr lang="en-US" dirty="0" smtClean="0"/>
              <a:t>(relational, progressive, time-based)</a:t>
            </a:r>
            <a:endParaRPr lang="en-US" dirty="0"/>
          </a:p>
        </p:txBody>
      </p:sp>
      <p:sp>
        <p:nvSpPr>
          <p:cNvPr id="3" name="Title 2"/>
          <p:cNvSpPr>
            <a:spLocks noGrp="1"/>
          </p:cNvSpPr>
          <p:nvPr>
            <p:ph type="title"/>
          </p:nvPr>
        </p:nvSpPr>
        <p:spPr/>
        <p:txBody>
          <a:bodyPr/>
          <a:lstStyle/>
          <a:p>
            <a:r>
              <a:rPr lang="en-US" dirty="0" smtClean="0"/>
              <a:t>Trill: </a:t>
            </a:r>
            <a:r>
              <a:rPr lang="en-US" dirty="0"/>
              <a:t>F</a:t>
            </a:r>
            <a:r>
              <a:rPr lang="en-US" dirty="0" smtClean="0"/>
              <a:t>ast Streaming Analytics Library</a:t>
            </a:r>
            <a:endParaRPr lang="en-US" dirty="0"/>
          </a:p>
        </p:txBody>
      </p:sp>
      <p:pic>
        <p:nvPicPr>
          <p:cNvPr id="44" name="Picture 43"/>
          <p:cNvPicPr>
            <a:picLocks noChangeAspect="1"/>
          </p:cNvPicPr>
          <p:nvPr/>
        </p:nvPicPr>
        <p:blipFill>
          <a:blip r:embed="rId3"/>
          <a:stretch>
            <a:fillRect/>
          </a:stretch>
        </p:blipFill>
        <p:spPr>
          <a:xfrm>
            <a:off x="7783713" y="1224424"/>
            <a:ext cx="4950787" cy="5092238"/>
          </a:xfrm>
          <a:prstGeom prst="rect">
            <a:avLst/>
          </a:prstGeom>
        </p:spPr>
      </p:pic>
    </p:spTree>
    <p:custDataLst>
      <p:tags r:id="rId1"/>
    </p:custDataLst>
    <p:extLst>
      <p:ext uri="{BB962C8B-B14F-4D97-AF65-F5344CB8AC3E}">
        <p14:creationId xmlns:p14="http://schemas.microsoft.com/office/powerpoint/2010/main" val="247928457"/>
      </p:ext>
    </p:extLst>
  </p:cSld>
  <p:clrMapOvr>
    <a:masterClrMapping/>
  </p:clrMapOvr>
  <p:transition advTm="64938">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16405" y="1359971"/>
            <a:ext cx="6868632" cy="5109091"/>
          </a:xfrm>
        </p:spPr>
        <p:txBody>
          <a:bodyPr/>
          <a:lstStyle/>
          <a:p>
            <a:r>
              <a:rPr lang="en-US" sz="3200" dirty="0" smtClean="0"/>
              <a:t>Azure Stream Analytics</a:t>
            </a:r>
            <a:br>
              <a:rPr lang="en-US" sz="3200" dirty="0" smtClean="0"/>
            </a:br>
            <a:r>
              <a:rPr lang="en-US" sz="3200" dirty="0" smtClean="0"/>
              <a:t>Cloud service</a:t>
            </a:r>
          </a:p>
          <a:p>
            <a:r>
              <a:rPr lang="en-US" sz="3200" dirty="0" smtClean="0"/>
              <a:t>With Scope for Bing Ads</a:t>
            </a:r>
          </a:p>
          <a:p>
            <a:r>
              <a:rPr lang="en-US" sz="3200" dirty="0" smtClean="0"/>
              <a:t>With Orleans for Halo game monitoring &amp; debugging</a:t>
            </a:r>
          </a:p>
          <a:p>
            <a:r>
              <a:rPr lang="en-US" sz="3200" dirty="0" smtClean="0"/>
              <a:t>…</a:t>
            </a:r>
          </a:p>
          <a:p>
            <a:endParaRPr lang="en-US" sz="3200" dirty="0"/>
          </a:p>
          <a:p>
            <a:r>
              <a:rPr lang="en-US" sz="3200" dirty="0">
                <a:solidFill>
                  <a:srgbClr val="C00000"/>
                </a:solidFill>
              </a:rPr>
              <a:t>Key </a:t>
            </a:r>
            <a:r>
              <a:rPr lang="en-US" sz="3200" dirty="0" smtClean="0">
                <a:solidFill>
                  <a:srgbClr val="C00000"/>
                </a:solidFill>
              </a:rPr>
              <a:t>enabler: performance </a:t>
            </a:r>
            <a:r>
              <a:rPr lang="en-US" sz="3200" dirty="0">
                <a:solidFill>
                  <a:srgbClr val="C00000"/>
                </a:solidFill>
              </a:rPr>
              <a:t>+ </a:t>
            </a:r>
            <a:br>
              <a:rPr lang="en-US" sz="3200" dirty="0">
                <a:solidFill>
                  <a:srgbClr val="C00000"/>
                </a:solidFill>
              </a:rPr>
            </a:br>
            <a:r>
              <a:rPr lang="en-US" sz="3200" dirty="0">
                <a:solidFill>
                  <a:srgbClr val="C00000"/>
                </a:solidFill>
              </a:rPr>
              <a:t>fabric &amp; language </a:t>
            </a:r>
            <a:r>
              <a:rPr lang="en-US" sz="3200" dirty="0" smtClean="0">
                <a:solidFill>
                  <a:srgbClr val="C00000"/>
                </a:solidFill>
              </a:rPr>
              <a:t>integration + </a:t>
            </a:r>
            <a:r>
              <a:rPr lang="en-US" sz="3200" dirty="0">
                <a:solidFill>
                  <a:srgbClr val="C00000"/>
                </a:solidFill>
              </a:rPr>
              <a:t>query </a:t>
            </a:r>
            <a:r>
              <a:rPr lang="en-US" sz="3200" dirty="0" smtClean="0">
                <a:solidFill>
                  <a:srgbClr val="C00000"/>
                </a:solidFill>
              </a:rPr>
              <a:t>model</a:t>
            </a:r>
            <a:endParaRPr lang="en-US" sz="3200" dirty="0"/>
          </a:p>
        </p:txBody>
      </p:sp>
      <p:sp>
        <p:nvSpPr>
          <p:cNvPr id="3" name="Title 2"/>
          <p:cNvSpPr>
            <a:spLocks noGrp="1"/>
          </p:cNvSpPr>
          <p:nvPr>
            <p:ph type="title"/>
          </p:nvPr>
        </p:nvSpPr>
        <p:spPr/>
        <p:txBody>
          <a:bodyPr/>
          <a:lstStyle/>
          <a:p>
            <a:r>
              <a:rPr lang="en-US" dirty="0" smtClean="0"/>
              <a:t>Trill’s Use Cases</a:t>
            </a:r>
            <a:endParaRPr lang="en-US" dirty="0"/>
          </a:p>
        </p:txBody>
      </p:sp>
      <p:pic>
        <p:nvPicPr>
          <p:cNvPr id="4" name="Picture 3"/>
          <p:cNvPicPr>
            <a:picLocks noChangeAspect="1"/>
          </p:cNvPicPr>
          <p:nvPr/>
        </p:nvPicPr>
        <p:blipFill>
          <a:blip r:embed="rId2"/>
          <a:stretch>
            <a:fillRect/>
          </a:stretch>
        </p:blipFill>
        <p:spPr>
          <a:xfrm>
            <a:off x="7005420" y="356432"/>
            <a:ext cx="5115639" cy="1867161"/>
          </a:xfrm>
          <a:prstGeom prst="rect">
            <a:avLst/>
          </a:prstGeom>
        </p:spPr>
      </p:pic>
      <p:pic>
        <p:nvPicPr>
          <p:cNvPr id="5" name="Picture 4"/>
          <p:cNvPicPr>
            <a:picLocks noChangeAspect="1"/>
          </p:cNvPicPr>
          <p:nvPr/>
        </p:nvPicPr>
        <p:blipFill>
          <a:blip r:embed="rId3"/>
          <a:stretch>
            <a:fillRect/>
          </a:stretch>
        </p:blipFill>
        <p:spPr>
          <a:xfrm rot="20533896">
            <a:off x="6376382" y="1105565"/>
            <a:ext cx="5633454" cy="1961940"/>
          </a:xfrm>
          <a:prstGeom prst="rect">
            <a:avLst/>
          </a:prstGeom>
        </p:spPr>
      </p:pic>
      <p:pic>
        <p:nvPicPr>
          <p:cNvPr id="7" name="Picture 6"/>
          <p:cNvPicPr>
            <a:picLocks noChangeAspect="1"/>
          </p:cNvPicPr>
          <p:nvPr/>
        </p:nvPicPr>
        <p:blipFill>
          <a:blip r:embed="rId4"/>
          <a:stretch>
            <a:fillRect/>
          </a:stretch>
        </p:blipFill>
        <p:spPr>
          <a:xfrm rot="20476137">
            <a:off x="6290359" y="4079335"/>
            <a:ext cx="5228650" cy="2062003"/>
          </a:xfrm>
          <a:prstGeom prst="rect">
            <a:avLst/>
          </a:prstGeom>
        </p:spPr>
      </p:pic>
      <p:pic>
        <p:nvPicPr>
          <p:cNvPr id="9" name="Picture 8"/>
          <p:cNvPicPr>
            <a:picLocks noChangeAspect="1"/>
          </p:cNvPicPr>
          <p:nvPr/>
        </p:nvPicPr>
        <p:blipFill>
          <a:blip r:embed="rId5"/>
          <a:stretch>
            <a:fillRect/>
          </a:stretch>
        </p:blipFill>
        <p:spPr>
          <a:xfrm rot="21338746">
            <a:off x="8104336" y="1901265"/>
            <a:ext cx="4079555" cy="1967543"/>
          </a:xfrm>
          <a:prstGeom prst="rect">
            <a:avLst/>
          </a:prstGeom>
        </p:spPr>
      </p:pic>
      <p:grpSp>
        <p:nvGrpSpPr>
          <p:cNvPr id="13" name="Group 12"/>
          <p:cNvGrpSpPr/>
          <p:nvPr/>
        </p:nvGrpSpPr>
        <p:grpSpPr>
          <a:xfrm>
            <a:off x="6112006" y="2832836"/>
            <a:ext cx="5385441" cy="2318486"/>
            <a:chOff x="6112006" y="2832836"/>
            <a:chExt cx="5385441" cy="2318486"/>
          </a:xfrm>
        </p:grpSpPr>
        <p:pic>
          <p:nvPicPr>
            <p:cNvPr id="12" name="Picture 11"/>
            <p:cNvPicPr>
              <a:picLocks noChangeAspect="1"/>
            </p:cNvPicPr>
            <p:nvPr/>
          </p:nvPicPr>
          <p:blipFill>
            <a:blip r:embed="rId6"/>
            <a:stretch>
              <a:fillRect/>
            </a:stretch>
          </p:blipFill>
          <p:spPr>
            <a:xfrm rot="1060933">
              <a:off x="6726374" y="2832836"/>
              <a:ext cx="838317" cy="438211"/>
            </a:xfrm>
            <a:prstGeom prst="rect">
              <a:avLst/>
            </a:prstGeom>
          </p:spPr>
        </p:pic>
        <p:pic>
          <p:nvPicPr>
            <p:cNvPr id="8" name="Picture 7"/>
            <p:cNvPicPr>
              <a:picLocks noChangeAspect="1"/>
            </p:cNvPicPr>
            <p:nvPr/>
          </p:nvPicPr>
          <p:blipFill>
            <a:blip r:embed="rId7"/>
            <a:stretch>
              <a:fillRect/>
            </a:stretch>
          </p:blipFill>
          <p:spPr>
            <a:xfrm rot="1166444">
              <a:off x="6112006" y="3899571"/>
              <a:ext cx="5385441" cy="1251751"/>
            </a:xfrm>
            <a:prstGeom prst="rect">
              <a:avLst/>
            </a:prstGeom>
          </p:spPr>
        </p:pic>
      </p:grpSp>
      <p:grpSp>
        <p:nvGrpSpPr>
          <p:cNvPr id="11" name="Group 10"/>
          <p:cNvGrpSpPr/>
          <p:nvPr/>
        </p:nvGrpSpPr>
        <p:grpSpPr>
          <a:xfrm>
            <a:off x="7704117" y="4161704"/>
            <a:ext cx="4536418" cy="2783452"/>
            <a:chOff x="7767087" y="4061623"/>
            <a:chExt cx="4536418" cy="2783452"/>
          </a:xfrm>
        </p:grpSpPr>
        <p:pic>
          <p:nvPicPr>
            <p:cNvPr id="6" name="Picture 5"/>
            <p:cNvPicPr>
              <a:picLocks noChangeAspect="1"/>
            </p:cNvPicPr>
            <p:nvPr/>
          </p:nvPicPr>
          <p:blipFill>
            <a:blip r:embed="rId8"/>
            <a:stretch>
              <a:fillRect/>
            </a:stretch>
          </p:blipFill>
          <p:spPr>
            <a:xfrm>
              <a:off x="7767087" y="4713505"/>
              <a:ext cx="4536418" cy="2131570"/>
            </a:xfrm>
            <a:prstGeom prst="rect">
              <a:avLst/>
            </a:prstGeom>
          </p:spPr>
        </p:pic>
        <p:pic>
          <p:nvPicPr>
            <p:cNvPr id="10" name="Picture 9"/>
            <p:cNvPicPr>
              <a:picLocks noChangeAspect="1"/>
            </p:cNvPicPr>
            <p:nvPr/>
          </p:nvPicPr>
          <p:blipFill>
            <a:blip r:embed="rId9"/>
            <a:stretch>
              <a:fillRect/>
            </a:stretch>
          </p:blipFill>
          <p:spPr>
            <a:xfrm>
              <a:off x="7767087" y="4061623"/>
              <a:ext cx="2657846" cy="676369"/>
            </a:xfrm>
            <a:prstGeom prst="rect">
              <a:avLst/>
            </a:prstGeom>
          </p:spPr>
        </p:pic>
      </p:grpSp>
    </p:spTree>
    <p:extLst>
      <p:ext uri="{BB962C8B-B14F-4D97-AF65-F5344CB8AC3E}">
        <p14:creationId xmlns:p14="http://schemas.microsoft.com/office/powerpoint/2010/main" val="2680360302"/>
      </p:ext>
    </p:extLst>
  </p:cSld>
  <p:clrMapOvr>
    <a:masterClrMapping/>
  </p:clrMapOvr>
  <p:transition advTm="3889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4"/>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5"/>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nodeType="afterEffect">
                                  <p:stCondLst>
                                    <p:cond delay="500"/>
                                  </p:stCondLst>
                                  <p:childTnLst>
                                    <p:set>
                                      <p:cBhvr>
                                        <p:cTn id="15" dur="1" fill="hold">
                                          <p:stCondLst>
                                            <p:cond delay="0"/>
                                          </p:stCondLst>
                                        </p:cTn>
                                        <p:tgtEl>
                                          <p:spTgt spid="9"/>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nodeType="afterEffect">
                                  <p:stCondLst>
                                    <p:cond delay="500"/>
                                  </p:stCondLst>
                                  <p:childTnLst>
                                    <p:set>
                                      <p:cBhvr>
                                        <p:cTn id="18" dur="1" fill="hold">
                                          <p:stCondLst>
                                            <p:cond delay="0"/>
                                          </p:stCondLst>
                                        </p:cTn>
                                        <p:tgtEl>
                                          <p:spTgt spid="13"/>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nodeType="afterEffect">
                                  <p:stCondLst>
                                    <p:cond delay="50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5685659"/>
          </a:xfrm>
        </p:spPr>
        <p:txBody>
          <a:bodyPr/>
          <a:lstStyle/>
          <a:p>
            <a:r>
              <a:rPr lang="en-US" dirty="0" smtClean="0"/>
              <a:t>Define event data-type in C#</a:t>
            </a:r>
          </a:p>
          <a:p>
            <a:pPr marL="0" indent="0">
              <a:buNone/>
            </a:pPr>
            <a:r>
              <a:rPr lang="en-US" sz="2400" spc="-100" dirty="0" smtClean="0">
                <a:solidFill>
                  <a:schemeClr val="tx1"/>
                </a:solidFill>
                <a:latin typeface="Consolas" panose="020B0609020204030204" pitchFamily="49" charset="0"/>
                <a:ea typeface="Times New Roman" panose="02020603050405020304" pitchFamily="18" charset="0"/>
              </a:rPr>
              <a:t>	</a:t>
            </a:r>
            <a:r>
              <a:rPr lang="en-US" sz="2400" spc="-100" dirty="0" err="1" smtClean="0">
                <a:solidFill>
                  <a:schemeClr val="tx1"/>
                </a:solidFill>
                <a:latin typeface="Consolas" panose="020B0609020204030204" pitchFamily="49" charset="0"/>
                <a:ea typeface="Times New Roman" panose="02020603050405020304" pitchFamily="18" charset="0"/>
              </a:rPr>
              <a:t>struct</a:t>
            </a:r>
            <a:r>
              <a:rPr lang="en-US" sz="2400" spc="-100" dirty="0" smtClean="0">
                <a:solidFill>
                  <a:schemeClr val="tx1"/>
                </a:solidFill>
                <a:latin typeface="Consolas" panose="020B0609020204030204" pitchFamily="49" charset="0"/>
                <a:ea typeface="Times New Roman" panose="02020603050405020304" pitchFamily="18" charset="0"/>
              </a:rPr>
              <a:t> </a:t>
            </a:r>
            <a:r>
              <a:rPr lang="en-US" sz="2400" spc="-100" dirty="0" err="1" smtClean="0">
                <a:solidFill>
                  <a:schemeClr val="tx1"/>
                </a:solidFill>
                <a:latin typeface="Consolas" panose="020B0609020204030204" pitchFamily="49" charset="0"/>
                <a:ea typeface="Times New Roman" panose="02020603050405020304" pitchFamily="18" charset="0"/>
              </a:rPr>
              <a:t>ClickEvent</a:t>
            </a:r>
            <a:r>
              <a:rPr lang="en-US" sz="2400" spc="-100" dirty="0" smtClean="0">
                <a:solidFill>
                  <a:schemeClr val="tx1"/>
                </a:solidFill>
                <a:latin typeface="Consolas" panose="020B0609020204030204" pitchFamily="49" charset="0"/>
                <a:ea typeface="Times New Roman" panose="02020603050405020304" pitchFamily="18" charset="0"/>
              </a:rPr>
              <a:t> { long </a:t>
            </a:r>
            <a:r>
              <a:rPr lang="en-US" sz="2400" spc="-100" dirty="0" err="1" smtClean="0">
                <a:solidFill>
                  <a:schemeClr val="tx1"/>
                </a:solidFill>
                <a:latin typeface="Consolas" panose="020B0609020204030204" pitchFamily="49" charset="0"/>
                <a:ea typeface="Times New Roman" panose="02020603050405020304" pitchFamily="18" charset="0"/>
              </a:rPr>
              <a:t>ClickTime</a:t>
            </a:r>
            <a:r>
              <a:rPr lang="en-US" sz="2400" spc="-100" dirty="0">
                <a:solidFill>
                  <a:schemeClr val="tx1"/>
                </a:solidFill>
                <a:latin typeface="Consolas" panose="020B0609020204030204" pitchFamily="49" charset="0"/>
                <a:ea typeface="Times New Roman" panose="02020603050405020304" pitchFamily="18" charset="0"/>
              </a:rPr>
              <a:t>;</a:t>
            </a:r>
            <a:r>
              <a:rPr lang="en-US" sz="2400" spc="-100" dirty="0" smtClean="0">
                <a:solidFill>
                  <a:schemeClr val="tx1"/>
                </a:solidFill>
                <a:latin typeface="Consolas" panose="020B0609020204030204" pitchFamily="49" charset="0"/>
                <a:ea typeface="Times New Roman" panose="02020603050405020304" pitchFamily="18" charset="0"/>
              </a:rPr>
              <a:t> long User; long </a:t>
            </a:r>
            <a:r>
              <a:rPr lang="en-US" sz="2400" spc="-100" dirty="0" err="1" smtClean="0">
                <a:solidFill>
                  <a:schemeClr val="tx1"/>
                </a:solidFill>
                <a:latin typeface="Consolas" panose="020B0609020204030204" pitchFamily="49" charset="0"/>
                <a:ea typeface="Times New Roman" panose="02020603050405020304" pitchFamily="18" charset="0"/>
              </a:rPr>
              <a:t>AdId</a:t>
            </a:r>
            <a:r>
              <a:rPr lang="en-US" sz="2400" spc="-100" dirty="0" smtClean="0">
                <a:solidFill>
                  <a:schemeClr val="tx1"/>
                </a:solidFill>
                <a:latin typeface="Consolas" panose="020B0609020204030204" pitchFamily="49" charset="0"/>
                <a:ea typeface="Times New Roman" panose="02020603050405020304" pitchFamily="18" charset="0"/>
              </a:rPr>
              <a:t>; }</a:t>
            </a:r>
            <a:endParaRPr lang="en-US" sz="2400" dirty="0" smtClean="0"/>
          </a:p>
          <a:p>
            <a:r>
              <a:rPr lang="en-US" dirty="0" smtClean="0"/>
              <a:t>Define ingress</a:t>
            </a:r>
          </a:p>
          <a:p>
            <a:pPr marL="0" indent="0">
              <a:buNone/>
            </a:pPr>
            <a:r>
              <a:rPr lang="en-US" sz="2000" spc="-100" dirty="0" smtClean="0">
                <a:solidFill>
                  <a:schemeClr val="tx1"/>
                </a:solidFill>
                <a:latin typeface="Consolas" panose="020B0609020204030204" pitchFamily="49" charset="0"/>
                <a:ea typeface="Times New Roman" panose="02020603050405020304" pitchFamily="18" charset="0"/>
              </a:rPr>
              <a:t>	</a:t>
            </a:r>
            <a:r>
              <a:rPr lang="en-US" sz="2400" spc="-100" dirty="0" err="1" smtClean="0">
                <a:solidFill>
                  <a:schemeClr val="tx1"/>
                </a:solidFill>
                <a:latin typeface="Consolas" panose="020B0609020204030204" pitchFamily="49" charset="0"/>
                <a:ea typeface="Times New Roman" panose="02020603050405020304" pitchFamily="18" charset="0"/>
              </a:rPr>
              <a:t>var</a:t>
            </a:r>
            <a:r>
              <a:rPr lang="en-US" sz="2400" spc="-100" dirty="0" smtClean="0">
                <a:solidFill>
                  <a:schemeClr val="tx1"/>
                </a:solidFill>
                <a:latin typeface="Consolas" panose="020B0609020204030204" pitchFamily="49" charset="0"/>
                <a:ea typeface="Times New Roman" panose="02020603050405020304" pitchFamily="18" charset="0"/>
              </a:rPr>
              <a:t> </a:t>
            </a:r>
            <a:r>
              <a:rPr lang="en-US" sz="2400" spc="-100" dirty="0" err="1">
                <a:solidFill>
                  <a:schemeClr val="tx1"/>
                </a:solidFill>
                <a:latin typeface="Consolas" panose="020B0609020204030204" pitchFamily="49" charset="0"/>
                <a:ea typeface="Times New Roman" panose="02020603050405020304" pitchFamily="18" charset="0"/>
              </a:rPr>
              <a:t>str</a:t>
            </a:r>
            <a:r>
              <a:rPr lang="en-US" sz="2400" spc="-100" dirty="0">
                <a:solidFill>
                  <a:schemeClr val="tx1"/>
                </a:solidFill>
                <a:latin typeface="Consolas" panose="020B0609020204030204" pitchFamily="49" charset="0"/>
                <a:ea typeface="Times New Roman" panose="02020603050405020304" pitchFamily="18" charset="0"/>
              </a:rPr>
              <a:t> = </a:t>
            </a:r>
            <a:r>
              <a:rPr lang="en-US" sz="2400" spc="-100" dirty="0" err="1">
                <a:solidFill>
                  <a:schemeClr val="tx1"/>
                </a:solidFill>
                <a:latin typeface="Consolas" panose="020B0609020204030204" pitchFamily="49" charset="0"/>
                <a:ea typeface="Times New Roman" panose="02020603050405020304" pitchFamily="18" charset="0"/>
              </a:rPr>
              <a:t>Network.ToStream</a:t>
            </a:r>
            <a:r>
              <a:rPr lang="en-US" sz="2400" spc="-100" dirty="0">
                <a:solidFill>
                  <a:schemeClr val="tx1"/>
                </a:solidFill>
                <a:latin typeface="Consolas" panose="020B0609020204030204" pitchFamily="49" charset="0"/>
                <a:ea typeface="Times New Roman" panose="02020603050405020304" pitchFamily="18" charset="0"/>
              </a:rPr>
              <a:t>(e =&gt; </a:t>
            </a:r>
            <a:r>
              <a:rPr lang="en-US" sz="2400" spc="-100" dirty="0" err="1">
                <a:solidFill>
                  <a:schemeClr val="tx1"/>
                </a:solidFill>
                <a:latin typeface="Consolas" panose="020B0609020204030204" pitchFamily="49" charset="0"/>
                <a:ea typeface="Times New Roman" panose="02020603050405020304" pitchFamily="18" charset="0"/>
              </a:rPr>
              <a:t>e.ClickTime</a:t>
            </a:r>
            <a:r>
              <a:rPr lang="en-US" sz="2400" spc="-100" dirty="0">
                <a:solidFill>
                  <a:schemeClr val="tx1"/>
                </a:solidFill>
                <a:latin typeface="Consolas" panose="020B0609020204030204" pitchFamily="49" charset="0"/>
                <a:ea typeface="Times New Roman" panose="02020603050405020304" pitchFamily="18" charset="0"/>
              </a:rPr>
              <a:t>, Latency(10secs</a:t>
            </a:r>
            <a:r>
              <a:rPr lang="en-US" sz="2400" spc="-100" dirty="0" smtClean="0">
                <a:solidFill>
                  <a:schemeClr val="tx1"/>
                </a:solidFill>
                <a:latin typeface="Consolas" panose="020B0609020204030204" pitchFamily="49" charset="0"/>
                <a:ea typeface="Times New Roman" panose="02020603050405020304" pitchFamily="18" charset="0"/>
              </a:rPr>
              <a:t>));</a:t>
            </a:r>
            <a:endParaRPr lang="en-US" sz="2400" dirty="0" smtClean="0"/>
          </a:p>
          <a:p>
            <a:r>
              <a:rPr lang="en-US" dirty="0" smtClean="0"/>
              <a:t>Write query (in C# app)</a:t>
            </a:r>
          </a:p>
          <a:p>
            <a:pPr marL="0" indent="0" algn="just">
              <a:spcBef>
                <a:spcPts val="0"/>
              </a:spcBef>
              <a:buNone/>
            </a:pPr>
            <a:r>
              <a:rPr lang="en-US" sz="2400" spc="-100" dirty="0">
                <a:solidFill>
                  <a:schemeClr val="tx1"/>
                </a:solidFill>
                <a:latin typeface="Consolas" panose="020B0609020204030204" pitchFamily="49" charset="0"/>
                <a:ea typeface="Times New Roman" panose="02020603050405020304" pitchFamily="18" charset="0"/>
              </a:rPr>
              <a:t> </a:t>
            </a:r>
            <a:r>
              <a:rPr lang="en-US" sz="2400" spc="-100" dirty="0" smtClean="0">
                <a:solidFill>
                  <a:schemeClr val="tx1"/>
                </a:solidFill>
                <a:latin typeface="Consolas" panose="020B0609020204030204" pitchFamily="49" charset="0"/>
                <a:ea typeface="Times New Roman" panose="02020603050405020304" pitchFamily="18" charset="0"/>
              </a:rPr>
              <a:t>  	</a:t>
            </a:r>
            <a:r>
              <a:rPr lang="en-US" sz="2400" spc="-100" dirty="0" err="1" smtClean="0">
                <a:solidFill>
                  <a:schemeClr val="tx1"/>
                </a:solidFill>
                <a:latin typeface="Consolas" panose="020B0609020204030204" pitchFamily="49" charset="0"/>
                <a:ea typeface="Times New Roman" panose="02020603050405020304" pitchFamily="18" charset="0"/>
              </a:rPr>
              <a:t>var</a:t>
            </a:r>
            <a:r>
              <a:rPr lang="en-US" sz="2400" spc="-100" dirty="0" smtClean="0">
                <a:solidFill>
                  <a:schemeClr val="tx1"/>
                </a:solidFill>
                <a:latin typeface="Consolas" panose="020B0609020204030204" pitchFamily="49" charset="0"/>
                <a:ea typeface="Times New Roman" panose="02020603050405020304" pitchFamily="18" charset="0"/>
              </a:rPr>
              <a:t> </a:t>
            </a:r>
            <a:r>
              <a:rPr lang="en-US" sz="2400" spc="-100" dirty="0">
                <a:solidFill>
                  <a:schemeClr val="tx1"/>
                </a:solidFill>
                <a:latin typeface="Consolas" panose="020B0609020204030204" pitchFamily="49" charset="0"/>
                <a:ea typeface="Times New Roman" panose="02020603050405020304" pitchFamily="18" charset="0"/>
              </a:rPr>
              <a:t>query </a:t>
            </a:r>
            <a:r>
              <a:rPr lang="en-US" sz="2400" spc="-100" dirty="0" smtClean="0">
                <a:solidFill>
                  <a:schemeClr val="tx1"/>
                </a:solidFill>
                <a:latin typeface="Consolas" panose="020B0609020204030204" pitchFamily="49" charset="0"/>
                <a:ea typeface="Times New Roman" panose="02020603050405020304" pitchFamily="18" charset="0"/>
              </a:rPr>
              <a:t>=</a:t>
            </a:r>
          </a:p>
          <a:p>
            <a:pPr marL="0" indent="0" algn="just">
              <a:spcBef>
                <a:spcPts val="0"/>
              </a:spcBef>
              <a:buNone/>
            </a:pPr>
            <a:r>
              <a:rPr lang="en-US" sz="2400" spc="-100" dirty="0">
                <a:solidFill>
                  <a:schemeClr val="tx1"/>
                </a:solidFill>
                <a:latin typeface="Consolas" panose="020B0609020204030204" pitchFamily="49" charset="0"/>
                <a:ea typeface="Times New Roman" panose="02020603050405020304" pitchFamily="18" charset="0"/>
              </a:rPr>
              <a:t>	</a:t>
            </a:r>
            <a:r>
              <a:rPr lang="en-US" sz="2400" spc="-100" dirty="0" smtClean="0">
                <a:solidFill>
                  <a:schemeClr val="tx1"/>
                </a:solidFill>
                <a:latin typeface="Consolas" panose="020B0609020204030204" pitchFamily="49" charset="0"/>
                <a:ea typeface="Times New Roman" panose="02020603050405020304" pitchFamily="18" charset="0"/>
              </a:rPr>
              <a:t> </a:t>
            </a:r>
            <a:r>
              <a:rPr lang="en-US" sz="2400" spc="-100" dirty="0" err="1" smtClean="0">
                <a:solidFill>
                  <a:schemeClr val="tx1"/>
                </a:solidFill>
                <a:latin typeface="Consolas" panose="020B0609020204030204" pitchFamily="49" charset="0"/>
                <a:ea typeface="Times New Roman" panose="02020603050405020304" pitchFamily="18" charset="0"/>
              </a:rPr>
              <a:t>str.</a:t>
            </a:r>
            <a:r>
              <a:rPr lang="en-US" sz="2400" spc="-100" dirty="0" err="1" smtClean="0">
                <a:solidFill>
                  <a:srgbClr val="C00000"/>
                </a:solidFill>
                <a:latin typeface="Consolas" panose="020B0609020204030204" pitchFamily="49" charset="0"/>
                <a:ea typeface="Times New Roman" panose="02020603050405020304" pitchFamily="18" charset="0"/>
              </a:rPr>
              <a:t>Where</a:t>
            </a:r>
            <a:r>
              <a:rPr lang="en-US" sz="2400" spc="-100" dirty="0" smtClean="0">
                <a:solidFill>
                  <a:schemeClr val="tx1"/>
                </a:solidFill>
                <a:latin typeface="Consolas" panose="020B0609020204030204" pitchFamily="49" charset="0"/>
                <a:ea typeface="Times New Roman" panose="02020603050405020304" pitchFamily="18" charset="0"/>
              </a:rPr>
              <a:t>(e </a:t>
            </a:r>
            <a:r>
              <a:rPr lang="en-US" sz="2400" spc="-100" dirty="0">
                <a:solidFill>
                  <a:schemeClr val="tx1"/>
                </a:solidFill>
                <a:latin typeface="Consolas" panose="020B0609020204030204" pitchFamily="49" charset="0"/>
                <a:ea typeface="Times New Roman" panose="02020603050405020304" pitchFamily="18" charset="0"/>
              </a:rPr>
              <a:t>=&gt; </a:t>
            </a:r>
            <a:r>
              <a:rPr lang="en-US" sz="2400" spc="-100" dirty="0" err="1" smtClean="0">
                <a:solidFill>
                  <a:schemeClr val="tx1"/>
                </a:solidFill>
                <a:latin typeface="Consolas" panose="020B0609020204030204" pitchFamily="49" charset="0"/>
                <a:ea typeface="Times New Roman" panose="02020603050405020304" pitchFamily="18" charset="0"/>
              </a:rPr>
              <a:t>e.User</a:t>
            </a:r>
            <a:r>
              <a:rPr lang="en-US" sz="2400" spc="-100" dirty="0" smtClean="0">
                <a:solidFill>
                  <a:schemeClr val="tx1"/>
                </a:solidFill>
                <a:latin typeface="Consolas" panose="020B0609020204030204" pitchFamily="49" charset="0"/>
                <a:ea typeface="Times New Roman" panose="02020603050405020304" pitchFamily="18" charset="0"/>
              </a:rPr>
              <a:t> </a:t>
            </a:r>
            <a:r>
              <a:rPr lang="en-US" sz="2400" spc="-100" dirty="0">
                <a:solidFill>
                  <a:schemeClr val="tx1"/>
                </a:solidFill>
                <a:latin typeface="Consolas" panose="020B0609020204030204" pitchFamily="49" charset="0"/>
                <a:ea typeface="Times New Roman" panose="02020603050405020304" pitchFamily="18" charset="0"/>
              </a:rPr>
              <a:t>% 100 &lt; 5)</a:t>
            </a:r>
            <a:endParaRPr lang="en-US" sz="2800" dirty="0">
              <a:solidFill>
                <a:schemeClr val="tx1"/>
              </a:solidFill>
              <a:latin typeface="Times New Roman" panose="02020603050405020304" pitchFamily="18" charset="0"/>
              <a:ea typeface="Times New Roman" panose="02020603050405020304" pitchFamily="18" charset="0"/>
            </a:endParaRPr>
          </a:p>
          <a:p>
            <a:pPr marL="0" indent="0" algn="just">
              <a:spcBef>
                <a:spcPts val="0"/>
              </a:spcBef>
              <a:buNone/>
            </a:pPr>
            <a:r>
              <a:rPr lang="en-US" sz="2400" spc="-100" dirty="0" smtClean="0">
                <a:solidFill>
                  <a:schemeClr val="tx1"/>
                </a:solidFill>
                <a:latin typeface="Consolas" panose="020B0609020204030204" pitchFamily="49" charset="0"/>
                <a:ea typeface="Times New Roman" panose="02020603050405020304" pitchFamily="18" charset="0"/>
              </a:rPr>
              <a:t>	    .</a:t>
            </a:r>
            <a:r>
              <a:rPr lang="en-US" sz="2400" spc="-100" dirty="0">
                <a:solidFill>
                  <a:srgbClr val="C00000"/>
                </a:solidFill>
                <a:latin typeface="Consolas" panose="020B0609020204030204" pitchFamily="49" charset="0"/>
                <a:ea typeface="Times New Roman" panose="02020603050405020304" pitchFamily="18" charset="0"/>
              </a:rPr>
              <a:t>Select</a:t>
            </a:r>
            <a:r>
              <a:rPr lang="en-US" sz="2400" spc="-100" dirty="0">
                <a:solidFill>
                  <a:schemeClr val="tx1"/>
                </a:solidFill>
                <a:latin typeface="Consolas" panose="020B0609020204030204" pitchFamily="49" charset="0"/>
                <a:ea typeface="Times New Roman" panose="02020603050405020304" pitchFamily="18" charset="0"/>
              </a:rPr>
              <a:t>(e =&gt; { </a:t>
            </a:r>
            <a:r>
              <a:rPr lang="en-US" sz="2400" spc="-100" dirty="0" err="1">
                <a:solidFill>
                  <a:schemeClr val="tx1"/>
                </a:solidFill>
                <a:latin typeface="Consolas" panose="020B0609020204030204" pitchFamily="49" charset="0"/>
                <a:ea typeface="Times New Roman" panose="02020603050405020304" pitchFamily="18" charset="0"/>
              </a:rPr>
              <a:t>e.AdId</a:t>
            </a:r>
            <a:r>
              <a:rPr lang="en-US" sz="2400" spc="-100" dirty="0">
                <a:solidFill>
                  <a:schemeClr val="tx1"/>
                </a:solidFill>
                <a:latin typeface="Consolas" panose="020B0609020204030204" pitchFamily="49" charset="0"/>
                <a:ea typeface="Times New Roman" panose="02020603050405020304" pitchFamily="18" charset="0"/>
              </a:rPr>
              <a:t> })</a:t>
            </a:r>
            <a:endParaRPr lang="en-US" sz="2800" dirty="0">
              <a:solidFill>
                <a:schemeClr val="tx1"/>
              </a:solidFill>
              <a:latin typeface="Times New Roman" panose="02020603050405020304" pitchFamily="18" charset="0"/>
              <a:ea typeface="Times New Roman" panose="02020603050405020304" pitchFamily="18" charset="0"/>
            </a:endParaRPr>
          </a:p>
          <a:p>
            <a:pPr marL="0" indent="0" algn="just">
              <a:spcBef>
                <a:spcPts val="0"/>
              </a:spcBef>
              <a:spcAft>
                <a:spcPts val="400"/>
              </a:spcAft>
              <a:buNone/>
            </a:pPr>
            <a:r>
              <a:rPr lang="en-US" sz="2400" spc="-100" dirty="0" smtClean="0">
                <a:solidFill>
                  <a:schemeClr val="tx1"/>
                </a:solidFill>
                <a:latin typeface="Consolas" panose="020B0609020204030204" pitchFamily="49" charset="0"/>
                <a:ea typeface="Times New Roman" panose="02020603050405020304" pitchFamily="18" charset="0"/>
              </a:rPr>
              <a:t>	    .</a:t>
            </a:r>
            <a:r>
              <a:rPr lang="en-US" sz="2400" spc="-100" dirty="0" err="1" smtClean="0">
                <a:solidFill>
                  <a:srgbClr val="C00000"/>
                </a:solidFill>
                <a:latin typeface="Consolas" panose="020B0609020204030204" pitchFamily="49" charset="0"/>
                <a:ea typeface="Times New Roman" panose="02020603050405020304" pitchFamily="18" charset="0"/>
              </a:rPr>
              <a:t>GroupApply</a:t>
            </a:r>
            <a:r>
              <a:rPr lang="en-US" sz="2400" spc="-100" dirty="0" smtClean="0">
                <a:solidFill>
                  <a:schemeClr val="tx1"/>
                </a:solidFill>
                <a:latin typeface="Consolas" panose="020B0609020204030204" pitchFamily="49" charset="0"/>
                <a:ea typeface="Times New Roman" panose="02020603050405020304" pitchFamily="18" charset="0"/>
              </a:rPr>
              <a:t>(  e </a:t>
            </a:r>
            <a:r>
              <a:rPr lang="en-US" sz="2400" spc="-100" dirty="0">
                <a:solidFill>
                  <a:schemeClr val="tx1"/>
                </a:solidFill>
                <a:latin typeface="Consolas" panose="020B0609020204030204" pitchFamily="49" charset="0"/>
                <a:ea typeface="Times New Roman" panose="02020603050405020304" pitchFamily="18" charset="0"/>
              </a:rPr>
              <a:t>=&gt; </a:t>
            </a:r>
            <a:r>
              <a:rPr lang="en-US" sz="2400" spc="-100" dirty="0" err="1" smtClean="0">
                <a:solidFill>
                  <a:schemeClr val="tx1"/>
                </a:solidFill>
                <a:latin typeface="Consolas" panose="020B0609020204030204" pitchFamily="49" charset="0"/>
                <a:ea typeface="Times New Roman" panose="02020603050405020304" pitchFamily="18" charset="0"/>
              </a:rPr>
              <a:t>e.AdId</a:t>
            </a:r>
            <a:r>
              <a:rPr lang="en-US" sz="2400" spc="-100" dirty="0" smtClean="0">
                <a:solidFill>
                  <a:schemeClr val="tx1"/>
                </a:solidFill>
                <a:latin typeface="Consolas" panose="020B0609020204030204" pitchFamily="49" charset="0"/>
                <a:ea typeface="Times New Roman" panose="02020603050405020304" pitchFamily="18" charset="0"/>
              </a:rPr>
              <a:t>,</a:t>
            </a:r>
          </a:p>
          <a:p>
            <a:pPr marL="0" indent="0" algn="just">
              <a:spcBef>
                <a:spcPts val="0"/>
              </a:spcBef>
              <a:spcAft>
                <a:spcPts val="400"/>
              </a:spcAft>
              <a:buNone/>
            </a:pPr>
            <a:r>
              <a:rPr lang="en-US" sz="2400" spc="-100" dirty="0">
                <a:solidFill>
                  <a:schemeClr val="tx1"/>
                </a:solidFill>
                <a:latin typeface="Consolas" panose="020B0609020204030204" pitchFamily="49" charset="0"/>
                <a:ea typeface="Times New Roman" panose="02020603050405020304" pitchFamily="18" charset="0"/>
              </a:rPr>
              <a:t> </a:t>
            </a:r>
            <a:r>
              <a:rPr lang="en-US" sz="2400" spc="-100" dirty="0" smtClean="0">
                <a:solidFill>
                  <a:schemeClr val="tx1"/>
                </a:solidFill>
                <a:latin typeface="Consolas" panose="020B0609020204030204" pitchFamily="49" charset="0"/>
                <a:ea typeface="Times New Roman" panose="02020603050405020304" pitchFamily="18" charset="0"/>
              </a:rPr>
              <a:t>                       s </a:t>
            </a:r>
            <a:r>
              <a:rPr lang="en-US" sz="2400" spc="-100" dirty="0">
                <a:solidFill>
                  <a:schemeClr val="tx1"/>
                </a:solidFill>
                <a:latin typeface="Consolas" panose="020B0609020204030204" pitchFamily="49" charset="0"/>
                <a:ea typeface="Times New Roman" panose="02020603050405020304" pitchFamily="18" charset="0"/>
              </a:rPr>
              <a:t>=&gt; </a:t>
            </a:r>
            <a:r>
              <a:rPr lang="en-US" sz="2400" spc="-100" dirty="0" err="1" smtClean="0">
                <a:solidFill>
                  <a:schemeClr val="tx1"/>
                </a:solidFill>
                <a:latin typeface="Consolas" panose="020B0609020204030204" pitchFamily="49" charset="0"/>
                <a:ea typeface="Times New Roman" panose="02020603050405020304" pitchFamily="18" charset="0"/>
              </a:rPr>
              <a:t>s.</a:t>
            </a:r>
            <a:r>
              <a:rPr lang="en-US" sz="2400" spc="-100" dirty="0" err="1" smtClean="0">
                <a:solidFill>
                  <a:srgbClr val="C00000"/>
                </a:solidFill>
                <a:latin typeface="Consolas" panose="020B0609020204030204" pitchFamily="49" charset="0"/>
                <a:ea typeface="Times New Roman" panose="02020603050405020304" pitchFamily="18" charset="0"/>
              </a:rPr>
              <a:t>Window</a:t>
            </a:r>
            <a:r>
              <a:rPr lang="en-US" sz="2400" spc="-100" dirty="0" smtClean="0">
                <a:solidFill>
                  <a:schemeClr val="tx1"/>
                </a:solidFill>
                <a:latin typeface="Consolas" panose="020B0609020204030204" pitchFamily="49" charset="0"/>
                <a:ea typeface="Times New Roman" panose="02020603050405020304" pitchFamily="18" charset="0"/>
              </a:rPr>
              <a:t>(5min</a:t>
            </a:r>
            <a:r>
              <a:rPr lang="en-US" sz="2400" spc="-100" dirty="0">
                <a:solidFill>
                  <a:schemeClr val="tx1"/>
                </a:solidFill>
                <a:latin typeface="Consolas" panose="020B0609020204030204" pitchFamily="49" charset="0"/>
                <a:ea typeface="Times New Roman" panose="02020603050405020304" pitchFamily="18" charset="0"/>
              </a:rPr>
              <a:t>).</a:t>
            </a:r>
            <a:r>
              <a:rPr lang="en-US" sz="2400" spc="-100" dirty="0">
                <a:solidFill>
                  <a:srgbClr val="C00000"/>
                </a:solidFill>
                <a:latin typeface="Consolas" panose="020B0609020204030204" pitchFamily="49" charset="0"/>
                <a:ea typeface="Times New Roman" panose="02020603050405020304" pitchFamily="18" charset="0"/>
              </a:rPr>
              <a:t>Aggregate</a:t>
            </a:r>
            <a:r>
              <a:rPr lang="en-US" sz="2400" spc="-100" dirty="0">
                <a:solidFill>
                  <a:schemeClr val="tx1"/>
                </a:solidFill>
                <a:latin typeface="Consolas" panose="020B0609020204030204" pitchFamily="49" charset="0"/>
                <a:ea typeface="Times New Roman" panose="02020603050405020304" pitchFamily="18" charset="0"/>
              </a:rPr>
              <a:t>(w =&gt; </a:t>
            </a:r>
            <a:r>
              <a:rPr lang="en-US" sz="2400" spc="-100" dirty="0" err="1">
                <a:solidFill>
                  <a:schemeClr val="tx1"/>
                </a:solidFill>
                <a:latin typeface="Consolas" panose="020B0609020204030204" pitchFamily="49" charset="0"/>
                <a:ea typeface="Times New Roman" panose="02020603050405020304" pitchFamily="18" charset="0"/>
              </a:rPr>
              <a:t>w.Count</a:t>
            </a:r>
            <a:r>
              <a:rPr lang="en-US" sz="2400" spc="-100" dirty="0" smtClean="0">
                <a:solidFill>
                  <a:schemeClr val="tx1"/>
                </a:solidFill>
                <a:latin typeface="Consolas" panose="020B0609020204030204" pitchFamily="49" charset="0"/>
                <a:ea typeface="Times New Roman" panose="02020603050405020304" pitchFamily="18" charset="0"/>
              </a:rPr>
              <a:t>()));</a:t>
            </a:r>
            <a:endParaRPr lang="en-US" sz="4400" dirty="0" smtClean="0">
              <a:solidFill>
                <a:schemeClr val="tx1"/>
              </a:solidFill>
            </a:endParaRPr>
          </a:p>
          <a:p>
            <a:r>
              <a:rPr lang="en-US" dirty="0" smtClean="0"/>
              <a:t>Subscribe to results</a:t>
            </a:r>
          </a:p>
          <a:p>
            <a:pPr marL="0" indent="0">
              <a:buNone/>
            </a:pPr>
            <a:r>
              <a:rPr lang="en-US" sz="2000" spc="-100" dirty="0" smtClean="0">
                <a:solidFill>
                  <a:schemeClr val="tx1"/>
                </a:solidFill>
                <a:latin typeface="Consolas" panose="020B0609020204030204" pitchFamily="49" charset="0"/>
                <a:ea typeface="Times New Roman" panose="02020603050405020304" pitchFamily="18" charset="0"/>
              </a:rPr>
              <a:t>	</a:t>
            </a:r>
            <a:r>
              <a:rPr lang="en-US" sz="2000" spc="-100" dirty="0" err="1" smtClean="0">
                <a:solidFill>
                  <a:schemeClr val="tx1"/>
                </a:solidFill>
                <a:latin typeface="Consolas" panose="020B0609020204030204" pitchFamily="49" charset="0"/>
                <a:ea typeface="Times New Roman" panose="02020603050405020304" pitchFamily="18" charset="0"/>
              </a:rPr>
              <a:t>query.Subscribe</a:t>
            </a:r>
            <a:r>
              <a:rPr lang="en-US" sz="2000" spc="-100" dirty="0" smtClean="0">
                <a:solidFill>
                  <a:schemeClr val="tx1"/>
                </a:solidFill>
                <a:latin typeface="Consolas" panose="020B0609020204030204" pitchFamily="49" charset="0"/>
                <a:ea typeface="Times New Roman" panose="02020603050405020304" pitchFamily="18" charset="0"/>
              </a:rPr>
              <a:t>(e </a:t>
            </a:r>
            <a:r>
              <a:rPr lang="en-US" sz="2000" spc="-100" dirty="0">
                <a:solidFill>
                  <a:schemeClr val="tx1"/>
                </a:solidFill>
                <a:latin typeface="Consolas" panose="020B0609020204030204" pitchFamily="49" charset="0"/>
                <a:ea typeface="Times New Roman" panose="02020603050405020304" pitchFamily="18" charset="0"/>
              </a:rPr>
              <a:t>=&gt; </a:t>
            </a:r>
            <a:r>
              <a:rPr lang="en-US" sz="2000" spc="-100" dirty="0" err="1">
                <a:solidFill>
                  <a:schemeClr val="tx1"/>
                </a:solidFill>
                <a:latin typeface="Consolas" panose="020B0609020204030204" pitchFamily="49" charset="0"/>
                <a:ea typeface="Times New Roman" panose="02020603050405020304" pitchFamily="18" charset="0"/>
              </a:rPr>
              <a:t>Console.Write</a:t>
            </a:r>
            <a:r>
              <a:rPr lang="en-US" sz="2000" spc="-100" dirty="0">
                <a:solidFill>
                  <a:schemeClr val="tx1"/>
                </a:solidFill>
                <a:latin typeface="Consolas" panose="020B0609020204030204" pitchFamily="49" charset="0"/>
                <a:ea typeface="Times New Roman" panose="02020603050405020304" pitchFamily="18" charset="0"/>
              </a:rPr>
              <a:t>(e)); // write results to console</a:t>
            </a:r>
            <a:endParaRPr lang="en-US" sz="2000" dirty="0">
              <a:solidFill>
                <a:schemeClr val="tx1"/>
              </a:solidFill>
            </a:endParaRPr>
          </a:p>
        </p:txBody>
      </p:sp>
      <p:sp>
        <p:nvSpPr>
          <p:cNvPr id="3" name="Title 2"/>
          <p:cNvSpPr>
            <a:spLocks noGrp="1"/>
          </p:cNvSpPr>
          <p:nvPr>
            <p:ph type="title"/>
          </p:nvPr>
        </p:nvSpPr>
        <p:spPr/>
        <p:txBody>
          <a:bodyPr/>
          <a:lstStyle/>
          <a:p>
            <a:r>
              <a:rPr lang="en-US" dirty="0" smtClean="0"/>
              <a:t>Example (simplified)</a:t>
            </a:r>
            <a:endParaRPr lang="en-US" dirty="0"/>
          </a:p>
        </p:txBody>
      </p:sp>
      <p:sp>
        <p:nvSpPr>
          <p:cNvPr id="4" name="Rectangular Callout 3"/>
          <p:cNvSpPr/>
          <p:nvPr/>
        </p:nvSpPr>
        <p:spPr bwMode="auto">
          <a:xfrm>
            <a:off x="6294437" y="3526384"/>
            <a:ext cx="2971800" cy="457200"/>
          </a:xfrm>
          <a:prstGeom prst="wedgeRectCallout">
            <a:avLst>
              <a:gd name="adj1" fmla="val -76952"/>
              <a:gd name="adj2" fmla="val 128990"/>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Lambda expression</a:t>
            </a:r>
          </a:p>
        </p:txBody>
      </p:sp>
      <p:sp>
        <p:nvSpPr>
          <p:cNvPr id="5" name="Rectangular Callout 4"/>
          <p:cNvSpPr/>
          <p:nvPr/>
        </p:nvSpPr>
        <p:spPr bwMode="auto">
          <a:xfrm>
            <a:off x="427037" y="5384678"/>
            <a:ext cx="1610604" cy="457200"/>
          </a:xfrm>
          <a:prstGeom prst="wedgeRectCallout">
            <a:avLst>
              <a:gd name="adj1" fmla="val 44991"/>
              <a:gd name="adj2" fmla="val -199913"/>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Operator</a:t>
            </a:r>
          </a:p>
        </p:txBody>
      </p:sp>
      <p:sp>
        <p:nvSpPr>
          <p:cNvPr id="6" name="Rectangular Callout 5"/>
          <p:cNvSpPr/>
          <p:nvPr/>
        </p:nvSpPr>
        <p:spPr bwMode="auto">
          <a:xfrm>
            <a:off x="7285037" y="4458740"/>
            <a:ext cx="3657600" cy="457200"/>
          </a:xfrm>
          <a:prstGeom prst="wedgeRectCallout">
            <a:avLst>
              <a:gd name="adj1" fmla="val -86009"/>
              <a:gd name="adj2" fmla="val 93268"/>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Grouping key selector</a:t>
            </a:r>
          </a:p>
        </p:txBody>
      </p:sp>
      <p:sp>
        <p:nvSpPr>
          <p:cNvPr id="7" name="Rectangular Callout 6"/>
          <p:cNvSpPr/>
          <p:nvPr/>
        </p:nvSpPr>
        <p:spPr bwMode="auto">
          <a:xfrm>
            <a:off x="6218238" y="5859462"/>
            <a:ext cx="3657600" cy="457200"/>
          </a:xfrm>
          <a:prstGeom prst="wedgeRectCallout">
            <a:avLst>
              <a:gd name="adj1" fmla="val -89286"/>
              <a:gd name="adj2" fmla="val -85458"/>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Grouped sub-query</a:t>
            </a:r>
          </a:p>
        </p:txBody>
      </p:sp>
      <p:sp>
        <p:nvSpPr>
          <p:cNvPr id="8" name="Rectangular Callout 7"/>
          <p:cNvSpPr/>
          <p:nvPr/>
        </p:nvSpPr>
        <p:spPr bwMode="auto">
          <a:xfrm>
            <a:off x="4008437" y="2354262"/>
            <a:ext cx="2971800" cy="457200"/>
          </a:xfrm>
          <a:prstGeom prst="wedgeRectCallout">
            <a:avLst>
              <a:gd name="adj1" fmla="val 54937"/>
              <a:gd name="adj2" fmla="val 90205"/>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Application time</a:t>
            </a:r>
          </a:p>
        </p:txBody>
      </p:sp>
      <p:sp>
        <p:nvSpPr>
          <p:cNvPr id="9" name="Rectangular Callout 8"/>
          <p:cNvSpPr/>
          <p:nvPr/>
        </p:nvSpPr>
        <p:spPr bwMode="auto">
          <a:xfrm>
            <a:off x="7495049" y="2354262"/>
            <a:ext cx="3200399" cy="457200"/>
          </a:xfrm>
          <a:prstGeom prst="wedgeRectCallout">
            <a:avLst>
              <a:gd name="adj1" fmla="val 40331"/>
              <a:gd name="adj2" fmla="val 97801"/>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Latency specification</a:t>
            </a:r>
          </a:p>
        </p:txBody>
      </p:sp>
    </p:spTree>
    <p:custDataLst>
      <p:tags r:id="rId1"/>
    </p:custDataLst>
    <p:extLst>
      <p:ext uri="{BB962C8B-B14F-4D97-AF65-F5344CB8AC3E}">
        <p14:creationId xmlns:p14="http://schemas.microsoft.com/office/powerpoint/2010/main" val="4037591602"/>
      </p:ext>
    </p:extLst>
  </p:cSld>
  <p:clrMapOvr>
    <a:masterClrMapping/>
  </p:clrMapOvr>
  <p:transition advTm="94952">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
                                            <p:txEl>
                                              <p:pRg st="10" end="10"/>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4813625"/>
          </a:xfrm>
        </p:spPr>
        <p:txBody>
          <a:bodyPr/>
          <a:lstStyle/>
          <a:p>
            <a:r>
              <a:rPr lang="en-US" dirty="0" smtClean="0"/>
              <a:t>Data </a:t>
            </a:r>
            <a:r>
              <a:rPr lang="en-US" dirty="0"/>
              <a:t>organized as </a:t>
            </a:r>
            <a:r>
              <a:rPr lang="en-US" dirty="0">
                <a:solidFill>
                  <a:srgbClr val="FF0000"/>
                </a:solidFill>
              </a:rPr>
              <a:t>stream of batches</a:t>
            </a:r>
          </a:p>
          <a:p>
            <a:pPr lvl="1"/>
            <a:r>
              <a:rPr lang="en-US" dirty="0"/>
              <a:t>Purely physical (no impact on query results</a:t>
            </a:r>
            <a:r>
              <a:rPr lang="en-US" dirty="0" smtClean="0"/>
              <a:t>)</a:t>
            </a:r>
          </a:p>
          <a:p>
            <a:pPr lvl="1"/>
            <a:endParaRPr lang="en-US" dirty="0" smtClean="0"/>
          </a:p>
          <a:p>
            <a:pPr lvl="1"/>
            <a:endParaRPr lang="en-US" dirty="0" smtClean="0"/>
          </a:p>
          <a:p>
            <a:r>
              <a:rPr lang="en-US" dirty="0" smtClean="0"/>
              <a:t>Users specify </a:t>
            </a:r>
            <a:r>
              <a:rPr lang="en-US" dirty="0"/>
              <a:t>latency </a:t>
            </a:r>
            <a:r>
              <a:rPr lang="en-US" dirty="0" smtClean="0"/>
              <a:t>constraint</a:t>
            </a:r>
            <a:br>
              <a:rPr lang="en-US" dirty="0" smtClean="0"/>
            </a:br>
            <a:r>
              <a:rPr lang="en-US" dirty="0" smtClean="0"/>
              <a:t>(10 </a:t>
            </a:r>
            <a:r>
              <a:rPr lang="en-US" dirty="0" err="1" smtClean="0"/>
              <a:t>secs</a:t>
            </a:r>
            <a:r>
              <a:rPr lang="en-US" dirty="0" smtClean="0"/>
              <a:t>)</a:t>
            </a:r>
          </a:p>
          <a:p>
            <a:pPr lvl="1"/>
            <a:r>
              <a:rPr lang="en-US" dirty="0" smtClean="0"/>
              <a:t>Batch up to 10 </a:t>
            </a:r>
            <a:r>
              <a:rPr lang="en-US" dirty="0" err="1" smtClean="0"/>
              <a:t>secs</a:t>
            </a:r>
            <a:r>
              <a:rPr lang="en-US" dirty="0" smtClean="0"/>
              <a:t> of data</a:t>
            </a:r>
            <a:endParaRPr lang="en-US" dirty="0"/>
          </a:p>
          <a:p>
            <a:pPr lvl="1"/>
            <a:r>
              <a:rPr lang="en-US" dirty="0"/>
              <a:t>Small batches </a:t>
            </a:r>
            <a:r>
              <a:rPr lang="en-US" dirty="0">
                <a:sym typeface="Wingdings" panose="05000000000000000000" pitchFamily="2" charset="2"/>
              </a:rPr>
              <a:t> </a:t>
            </a:r>
            <a:r>
              <a:rPr lang="en-US" dirty="0"/>
              <a:t>low latency</a:t>
            </a:r>
          </a:p>
          <a:p>
            <a:pPr lvl="1"/>
            <a:r>
              <a:rPr lang="en-US" dirty="0"/>
              <a:t>Large batches </a:t>
            </a:r>
            <a:r>
              <a:rPr lang="en-US" dirty="0">
                <a:sym typeface="Wingdings" panose="05000000000000000000" pitchFamily="2" charset="2"/>
              </a:rPr>
              <a:t> </a:t>
            </a:r>
            <a:r>
              <a:rPr lang="en-US" dirty="0"/>
              <a:t>high throughput</a:t>
            </a:r>
          </a:p>
          <a:p>
            <a:pPr lvl="1"/>
            <a:r>
              <a:rPr lang="en-US" dirty="0">
                <a:solidFill>
                  <a:srgbClr val="FF0000"/>
                </a:solidFill>
              </a:rPr>
              <a:t>More load </a:t>
            </a:r>
            <a:r>
              <a:rPr lang="en-US" dirty="0">
                <a:solidFill>
                  <a:srgbClr val="FF0000"/>
                </a:solidFill>
                <a:sym typeface="Wingdings" panose="05000000000000000000" pitchFamily="2" charset="2"/>
              </a:rPr>
              <a:t> larger batches  better </a:t>
            </a:r>
            <a:r>
              <a:rPr lang="en-US" dirty="0" smtClean="0">
                <a:solidFill>
                  <a:srgbClr val="FF0000"/>
                </a:solidFill>
                <a:sym typeface="Wingdings" panose="05000000000000000000" pitchFamily="2" charset="2"/>
              </a:rPr>
              <a:t>throughput</a:t>
            </a:r>
          </a:p>
        </p:txBody>
      </p:sp>
      <p:sp>
        <p:nvSpPr>
          <p:cNvPr id="3" name="Title 2"/>
          <p:cNvSpPr>
            <a:spLocks noGrp="1"/>
          </p:cNvSpPr>
          <p:nvPr>
            <p:ph type="title"/>
          </p:nvPr>
        </p:nvSpPr>
        <p:spPr/>
        <p:txBody>
          <a:bodyPr/>
          <a:lstStyle/>
          <a:p>
            <a:r>
              <a:rPr lang="en-US" dirty="0" smtClean="0"/>
              <a:t>Latency-Throughput Spectrum</a:t>
            </a:r>
            <a:endParaRPr lang="en-US" dirty="0"/>
          </a:p>
        </p:txBody>
      </p:sp>
      <p:sp>
        <p:nvSpPr>
          <p:cNvPr id="30" name="Text Box 163"/>
          <p:cNvSpPr txBox="1"/>
          <p:nvPr/>
        </p:nvSpPr>
        <p:spPr>
          <a:xfrm rot="16200000">
            <a:off x="9629292" y="2108927"/>
            <a:ext cx="290791" cy="272009"/>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3260" tIns="46630" rIns="93260" bIns="46630" numCol="1" spcCol="0" rtlCol="0" fromWordArt="0" anchor="t" anchorCtr="0" forceAA="0" compatLnSpc="1">
            <a:prstTxWarp prst="textNoShape">
              <a:avLst/>
            </a:prstTxWarp>
            <a:noAutofit/>
          </a:bodyPr>
          <a:lstStyle/>
          <a:p>
            <a:pPr>
              <a:lnSpc>
                <a:spcPct val="107000"/>
              </a:lnSpc>
              <a:spcAft>
                <a:spcPts val="816"/>
              </a:spcAft>
            </a:pPr>
            <a:r>
              <a:rPr lang="en-US" sz="1122" b="1" dirty="0">
                <a:ea typeface="Calibri" panose="020F0502020204030204" pitchFamily="34" charset="0"/>
                <a:cs typeface="Times New Roman" panose="02020603050405020304" pitchFamily="18" charset="0"/>
              </a:rPr>
              <a:t>…</a:t>
            </a:r>
          </a:p>
        </p:txBody>
      </p:sp>
      <p:cxnSp>
        <p:nvCxnSpPr>
          <p:cNvPr id="31" name="Straight Arrow Connector 30"/>
          <p:cNvCxnSpPr/>
          <p:nvPr/>
        </p:nvCxnSpPr>
        <p:spPr>
          <a:xfrm flipV="1">
            <a:off x="10447274" y="4243556"/>
            <a:ext cx="76326" cy="5963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10565935" y="3396391"/>
            <a:ext cx="172464" cy="3231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flipV="1">
            <a:off x="11126105" y="3380219"/>
            <a:ext cx="294221" cy="5245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Oval 33"/>
              <p:cNvSpPr/>
              <p:nvPr/>
            </p:nvSpPr>
            <p:spPr>
              <a:xfrm>
                <a:off x="10485437" y="2887662"/>
                <a:ext cx="861363" cy="534304"/>
              </a:xfrm>
              <a:prstGeom prst="ellipse">
                <a:avLst/>
              </a:prstGeom>
            </p:spPr>
            <p:style>
              <a:lnRef idx="2">
                <a:schemeClr val="accent6"/>
              </a:lnRef>
              <a:fillRef idx="1">
                <a:schemeClr val="lt1"/>
              </a:fillRef>
              <a:effectRef idx="0">
                <a:schemeClr val="accent6"/>
              </a:effectRef>
              <a:fontRef idx="minor">
                <a:schemeClr val="dk1"/>
              </a:fontRef>
            </p:style>
            <p:txBody>
              <a:bodyPr rot="0" spcFirstLastPara="0" vert="horz" wrap="square" lIns="93260" tIns="46630" rIns="93260" bIns="46630" numCol="1" spcCol="0" rtlCol="0" fromWordArt="0" anchor="ctr" anchorCtr="0" forceAA="0" compatLnSpc="1">
                <a:prstTxWarp prst="textNoShape">
                  <a:avLst/>
                </a:prstTxWarp>
                <a:noAutofit/>
              </a:bodyPr>
              <a:lstStyle/>
              <a:p>
                <a:pPr/>
                <a14:m>
                  <m:oMathPara xmlns:m="http://schemas.openxmlformats.org/officeDocument/2006/math">
                    <m:oMathParaPr>
                      <m:jc m:val="centerGroup"/>
                    </m:oMathParaPr>
                    <m:oMath xmlns:m="http://schemas.openxmlformats.org/officeDocument/2006/math">
                      <m:r>
                        <a:rPr lang="en-US" sz="1836" i="1">
                          <a:latin typeface="Cambria Math" panose="02040503050406030204" pitchFamily="18" charset="0"/>
                        </a:rPr>
                        <m:t>𝑜</m:t>
                      </m:r>
                      <m:sSub>
                        <m:sSubPr>
                          <m:ctrlPr>
                            <a:rPr lang="en-US" sz="1836" i="1">
                              <a:latin typeface="Cambria Math" panose="02040503050406030204" pitchFamily="18" charset="0"/>
                            </a:rPr>
                          </m:ctrlPr>
                        </m:sSubPr>
                        <m:e>
                          <m:r>
                            <a:rPr lang="en-US" sz="1836" i="1">
                              <a:latin typeface="Cambria Math" panose="02040503050406030204" pitchFamily="18" charset="0"/>
                            </a:rPr>
                            <m:t>𝑝</m:t>
                          </m:r>
                        </m:e>
                        <m:sub>
                          <m:r>
                            <a:rPr lang="en-US" sz="1836" i="1">
                              <a:latin typeface="Cambria Math" panose="02040503050406030204" pitchFamily="18" charset="0"/>
                            </a:rPr>
                            <m:t>2</m:t>
                          </m:r>
                        </m:sub>
                      </m:sSub>
                    </m:oMath>
                  </m:oMathPara>
                </a14:m>
                <a:endParaRPr lang="en-US" sz="1836" dirty="0"/>
              </a:p>
            </p:txBody>
          </p:sp>
        </mc:Choice>
        <mc:Fallback xmlns="">
          <p:sp>
            <p:nvSpPr>
              <p:cNvPr id="34" name="Oval 33"/>
              <p:cNvSpPr>
                <a:spLocks noRot="1" noChangeAspect="1" noMove="1" noResize="1" noEditPoints="1" noAdjustHandles="1" noChangeArrowheads="1" noChangeShapeType="1" noTextEdit="1"/>
              </p:cNvSpPr>
              <p:nvPr/>
            </p:nvSpPr>
            <p:spPr>
              <a:xfrm>
                <a:off x="10485437" y="2887662"/>
                <a:ext cx="861363" cy="534304"/>
              </a:xfrm>
              <a:prstGeom prst="ellipse">
                <a:avLst/>
              </a:prstGeom>
              <a:blipFill rotWithShape="0">
                <a:blip r:embed="rId3"/>
                <a:stretch>
                  <a:fillRect/>
                </a:stretch>
              </a:blipFill>
            </p:spPr>
            <p:txBody>
              <a:bodyPr/>
              <a:lstStyle/>
              <a:p>
                <a:r>
                  <a:rPr lang="en-US">
                    <a:noFill/>
                  </a:rPr>
                  <a:t> </a:t>
                </a:r>
              </a:p>
            </p:txBody>
          </p:sp>
        </mc:Fallback>
      </mc:AlternateContent>
      <p:sp>
        <p:nvSpPr>
          <p:cNvPr id="35" name="Text Box 113"/>
          <p:cNvSpPr txBox="1"/>
          <p:nvPr/>
        </p:nvSpPr>
        <p:spPr>
          <a:xfrm>
            <a:off x="11396532" y="3866327"/>
            <a:ext cx="104270" cy="281724"/>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0" tIns="0" rIns="0" bIns="0" numCol="1" spcCol="0" rtlCol="0" fromWordArt="0" anchor="t" anchorCtr="0" forceAA="0" compatLnSpc="1">
            <a:prstTxWarp prst="textNoShape">
              <a:avLst/>
            </a:prstTxWarp>
            <a:noAutofit/>
          </a:bodyPr>
          <a:lstStyle/>
          <a:p>
            <a:pPr>
              <a:lnSpc>
                <a:spcPct val="107000"/>
              </a:lnSpc>
              <a:spcAft>
                <a:spcPts val="816"/>
              </a:spcAft>
            </a:pPr>
            <a:r>
              <a:rPr lang="en-US" sz="1122" dirty="0">
                <a:ea typeface="Calibri" panose="020F0502020204030204" pitchFamily="34" charset="0"/>
                <a:cs typeface="Times New Roman" panose="02020603050405020304" pitchFamily="18" charset="0"/>
              </a:rPr>
              <a:t>…</a:t>
            </a:r>
          </a:p>
        </p:txBody>
      </p:sp>
      <p:cxnSp>
        <p:nvCxnSpPr>
          <p:cNvPr id="36" name="Straight Arrow Connector 35"/>
          <p:cNvCxnSpPr/>
          <p:nvPr/>
        </p:nvCxnSpPr>
        <p:spPr>
          <a:xfrm flipV="1">
            <a:off x="10916119" y="2600758"/>
            <a:ext cx="0" cy="2869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Text Box 115"/>
          <p:cNvSpPr txBox="1"/>
          <p:nvPr/>
        </p:nvSpPr>
        <p:spPr>
          <a:xfrm>
            <a:off x="10348854" y="4860089"/>
            <a:ext cx="104270" cy="281724"/>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0" tIns="0" rIns="0" bIns="0" numCol="1" spcCol="0" rtlCol="0" fromWordArt="0" anchor="t" anchorCtr="0" forceAA="0" compatLnSpc="1">
            <a:prstTxWarp prst="textNoShape">
              <a:avLst/>
            </a:prstTxWarp>
            <a:noAutofit/>
          </a:bodyPr>
          <a:lstStyle/>
          <a:p>
            <a:pPr>
              <a:lnSpc>
                <a:spcPct val="107000"/>
              </a:lnSpc>
              <a:spcAft>
                <a:spcPts val="816"/>
              </a:spcAft>
            </a:pPr>
            <a:r>
              <a:rPr lang="en-US" sz="1122" dirty="0">
                <a:ea typeface="Calibri" panose="020F0502020204030204" pitchFamily="34"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38" name="Oval 37"/>
              <p:cNvSpPr/>
              <p:nvPr/>
            </p:nvSpPr>
            <p:spPr>
              <a:xfrm>
                <a:off x="10121691" y="3715693"/>
                <a:ext cx="861363" cy="534304"/>
              </a:xfrm>
              <a:prstGeom prst="ellipse">
                <a:avLst/>
              </a:prstGeom>
            </p:spPr>
            <p:style>
              <a:lnRef idx="2">
                <a:schemeClr val="accent6"/>
              </a:lnRef>
              <a:fillRef idx="1">
                <a:schemeClr val="lt1"/>
              </a:fillRef>
              <a:effectRef idx="0">
                <a:schemeClr val="accent6"/>
              </a:effectRef>
              <a:fontRef idx="minor">
                <a:schemeClr val="dk1"/>
              </a:fontRef>
            </p:style>
            <p:txBody>
              <a:bodyPr rot="0" spcFirstLastPara="0" vert="horz" wrap="square" lIns="93260" tIns="46630" rIns="93260" bIns="46630" numCol="1" spcCol="0" rtlCol="0" fromWordArt="0" anchor="ctr" anchorCtr="0" forceAA="0" compatLnSpc="1">
                <a:prstTxWarp prst="textNoShape">
                  <a:avLst/>
                </a:prstTxWarp>
                <a:noAutofit/>
              </a:bodyPr>
              <a:lstStyle/>
              <a:p>
                <a:pPr/>
                <a14:m>
                  <m:oMathPara xmlns:m="http://schemas.openxmlformats.org/officeDocument/2006/math">
                    <m:oMathParaPr>
                      <m:jc m:val="centerGroup"/>
                    </m:oMathParaPr>
                    <m:oMath xmlns:m="http://schemas.openxmlformats.org/officeDocument/2006/math">
                      <m:r>
                        <a:rPr lang="en-US" sz="1836" i="1">
                          <a:latin typeface="Cambria Math" panose="02040503050406030204" pitchFamily="18" charset="0"/>
                        </a:rPr>
                        <m:t>𝑜</m:t>
                      </m:r>
                      <m:sSub>
                        <m:sSubPr>
                          <m:ctrlPr>
                            <a:rPr lang="en-US" sz="1836" i="1">
                              <a:latin typeface="Cambria Math" panose="02040503050406030204" pitchFamily="18" charset="0"/>
                            </a:rPr>
                          </m:ctrlPr>
                        </m:sSubPr>
                        <m:e>
                          <m:r>
                            <a:rPr lang="en-US" sz="1836" i="1">
                              <a:latin typeface="Cambria Math" panose="02040503050406030204" pitchFamily="18" charset="0"/>
                            </a:rPr>
                            <m:t>𝑝</m:t>
                          </m:r>
                        </m:e>
                        <m:sub>
                          <m:r>
                            <a:rPr lang="en-US" sz="1836" i="1">
                              <a:latin typeface="Cambria Math" panose="02040503050406030204" pitchFamily="18" charset="0"/>
                            </a:rPr>
                            <m:t>1</m:t>
                          </m:r>
                        </m:sub>
                      </m:sSub>
                    </m:oMath>
                  </m:oMathPara>
                </a14:m>
                <a:endParaRPr lang="en-US" sz="1836" dirty="0"/>
              </a:p>
            </p:txBody>
          </p:sp>
        </mc:Choice>
        <mc:Fallback xmlns="">
          <p:sp>
            <p:nvSpPr>
              <p:cNvPr id="38" name="Oval 37"/>
              <p:cNvSpPr>
                <a:spLocks noRot="1" noChangeAspect="1" noMove="1" noResize="1" noEditPoints="1" noAdjustHandles="1" noChangeArrowheads="1" noChangeShapeType="1" noTextEdit="1"/>
              </p:cNvSpPr>
              <p:nvPr/>
            </p:nvSpPr>
            <p:spPr>
              <a:xfrm>
                <a:off x="10121691" y="3715693"/>
                <a:ext cx="861363" cy="534304"/>
              </a:xfrm>
              <a:prstGeom prst="ellipse">
                <a:avLst/>
              </a:prstGeom>
              <a:blipFill rotWithShape="0">
                <a:blip r:embed="rId4"/>
                <a:stretch>
                  <a:fillRect/>
                </a:stretch>
              </a:blipFill>
            </p:spPr>
            <p:txBody>
              <a:bodyPr/>
              <a:lstStyle/>
              <a:p>
                <a:r>
                  <a:rPr lang="en-US">
                    <a:noFill/>
                  </a:rPr>
                  <a:t> </a:t>
                </a:r>
              </a:p>
            </p:txBody>
          </p:sp>
        </mc:Fallback>
      </mc:AlternateContent>
      <p:grpSp>
        <p:nvGrpSpPr>
          <p:cNvPr id="44" name="Group 43"/>
          <p:cNvGrpSpPr/>
          <p:nvPr/>
        </p:nvGrpSpPr>
        <p:grpSpPr>
          <a:xfrm>
            <a:off x="9456789" y="1766879"/>
            <a:ext cx="746083" cy="332656"/>
            <a:chOff x="6096000" y="1807800"/>
            <a:chExt cx="283464" cy="219456"/>
          </a:xfrm>
        </p:grpSpPr>
        <p:sp>
          <p:nvSpPr>
            <p:cNvPr id="46" name="Rectangle 45"/>
            <p:cNvSpPr/>
            <p:nvPr/>
          </p:nvSpPr>
          <p:spPr>
            <a:xfrm>
              <a:off x="6181977" y="1824945"/>
              <a:ext cx="45719"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3260" tIns="46630" rIns="93260" bIns="46630" numCol="1" spcCol="0" rtlCol="0" fromWordArt="0" anchor="ctr" anchorCtr="0" forceAA="0" compatLnSpc="1">
              <a:prstTxWarp prst="textNoShape">
                <a:avLst/>
              </a:prstTxWarp>
              <a:noAutofit/>
            </a:bodyPr>
            <a:lstStyle/>
            <a:p>
              <a:endParaRPr lang="en-US" sz="1836"/>
            </a:p>
          </p:txBody>
        </p:sp>
        <p:sp>
          <p:nvSpPr>
            <p:cNvPr id="47" name="Rectangle 46"/>
            <p:cNvSpPr/>
            <p:nvPr/>
          </p:nvSpPr>
          <p:spPr>
            <a:xfrm>
              <a:off x="6248181" y="1824945"/>
              <a:ext cx="45719" cy="18288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3260" tIns="46630" rIns="93260" bIns="46630" numCol="1" spcCol="0" rtlCol="0" fromWordArt="0" anchor="ctr" anchorCtr="0" forceAA="0" compatLnSpc="1">
              <a:prstTxWarp prst="textNoShape">
                <a:avLst/>
              </a:prstTxWarp>
              <a:noAutofit/>
            </a:bodyPr>
            <a:lstStyle/>
            <a:p>
              <a:endParaRPr lang="en-US" sz="1836"/>
            </a:p>
          </p:txBody>
        </p:sp>
        <p:sp>
          <p:nvSpPr>
            <p:cNvPr id="48" name="Rectangle 47"/>
            <p:cNvSpPr/>
            <p:nvPr/>
          </p:nvSpPr>
          <p:spPr>
            <a:xfrm>
              <a:off x="6308423" y="1824945"/>
              <a:ext cx="45719" cy="18288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3260" tIns="46630" rIns="93260" bIns="46630" numCol="1" spcCol="0" rtlCol="0" fromWordArt="0" anchor="ctr" anchorCtr="0" forceAA="0" compatLnSpc="1">
              <a:prstTxWarp prst="textNoShape">
                <a:avLst/>
              </a:prstTxWarp>
              <a:noAutofit/>
            </a:bodyPr>
            <a:lstStyle/>
            <a:p>
              <a:endParaRPr lang="en-US" sz="1836"/>
            </a:p>
          </p:txBody>
        </p:sp>
        <p:sp>
          <p:nvSpPr>
            <p:cNvPr id="49" name="Rectangle 48"/>
            <p:cNvSpPr/>
            <p:nvPr/>
          </p:nvSpPr>
          <p:spPr>
            <a:xfrm>
              <a:off x="6096000" y="1807800"/>
              <a:ext cx="283464" cy="219456"/>
            </a:xfrm>
            <a:prstGeom prst="rect">
              <a:avLst/>
            </a:prstGeom>
            <a:noFill/>
          </p:spPr>
          <p:style>
            <a:lnRef idx="2">
              <a:schemeClr val="accent2"/>
            </a:lnRef>
            <a:fillRef idx="1">
              <a:schemeClr val="lt1"/>
            </a:fillRef>
            <a:effectRef idx="0">
              <a:schemeClr val="accent2"/>
            </a:effectRef>
            <a:fontRef idx="minor">
              <a:schemeClr val="dk1"/>
            </a:fontRef>
          </p:style>
          <p:txBody>
            <a:bodyPr rot="0" spcFirstLastPara="0" vert="horz" wrap="square" lIns="93260" tIns="46630" rIns="93260" bIns="46630" numCol="1" spcCol="0" rtlCol="0" fromWordArt="0" anchor="ctr" anchorCtr="0" forceAA="0" compatLnSpc="1">
              <a:prstTxWarp prst="textNoShape">
                <a:avLst/>
              </a:prstTxWarp>
              <a:noAutofit/>
            </a:bodyPr>
            <a:lstStyle/>
            <a:p>
              <a:endParaRPr lang="en-US" sz="1836"/>
            </a:p>
          </p:txBody>
        </p:sp>
        <p:sp>
          <p:nvSpPr>
            <p:cNvPr id="45" name="Rectangle 44"/>
            <p:cNvSpPr/>
            <p:nvPr/>
          </p:nvSpPr>
          <p:spPr>
            <a:xfrm>
              <a:off x="6120300" y="1818906"/>
              <a:ext cx="233842" cy="1930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3260" tIns="46630" rIns="93260" bIns="46630" numCol="1" spcCol="0" rtlCol="0" fromWordArt="0" anchor="ctr" anchorCtr="0" forceAA="0" compatLnSpc="1">
              <a:prstTxWarp prst="textNoShape">
                <a:avLst/>
              </a:prstTxWarp>
              <a:noAutofit/>
            </a:bodyPr>
            <a:lstStyle/>
            <a:p>
              <a:endParaRPr lang="en-US" sz="1836" dirty="0"/>
            </a:p>
          </p:txBody>
        </p:sp>
      </p:grpSp>
      <p:grpSp>
        <p:nvGrpSpPr>
          <p:cNvPr id="50" name="Group 49"/>
          <p:cNvGrpSpPr/>
          <p:nvPr/>
        </p:nvGrpSpPr>
        <p:grpSpPr>
          <a:xfrm>
            <a:off x="9456789" y="4789225"/>
            <a:ext cx="746083" cy="805028"/>
            <a:chOff x="6096000" y="1807800"/>
            <a:chExt cx="283464" cy="219456"/>
          </a:xfrm>
        </p:grpSpPr>
        <p:sp>
          <p:nvSpPr>
            <p:cNvPr id="52" name="Rectangle 51"/>
            <p:cNvSpPr/>
            <p:nvPr/>
          </p:nvSpPr>
          <p:spPr>
            <a:xfrm>
              <a:off x="6181977" y="1824945"/>
              <a:ext cx="45719"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3260" tIns="46630" rIns="93260" bIns="46630" numCol="1" spcCol="0" rtlCol="0" fromWordArt="0" anchor="ctr" anchorCtr="0" forceAA="0" compatLnSpc="1">
              <a:prstTxWarp prst="textNoShape">
                <a:avLst/>
              </a:prstTxWarp>
              <a:noAutofit/>
            </a:bodyPr>
            <a:lstStyle/>
            <a:p>
              <a:endParaRPr lang="en-US" sz="1836"/>
            </a:p>
          </p:txBody>
        </p:sp>
        <p:sp>
          <p:nvSpPr>
            <p:cNvPr id="53" name="Rectangle 52"/>
            <p:cNvSpPr/>
            <p:nvPr/>
          </p:nvSpPr>
          <p:spPr>
            <a:xfrm>
              <a:off x="6248181" y="1824945"/>
              <a:ext cx="45719" cy="18288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3260" tIns="46630" rIns="93260" bIns="46630" numCol="1" spcCol="0" rtlCol="0" fromWordArt="0" anchor="ctr" anchorCtr="0" forceAA="0" compatLnSpc="1">
              <a:prstTxWarp prst="textNoShape">
                <a:avLst/>
              </a:prstTxWarp>
              <a:noAutofit/>
            </a:bodyPr>
            <a:lstStyle/>
            <a:p>
              <a:endParaRPr lang="en-US" sz="1836"/>
            </a:p>
          </p:txBody>
        </p:sp>
        <p:sp>
          <p:nvSpPr>
            <p:cNvPr id="54" name="Rectangle 53"/>
            <p:cNvSpPr/>
            <p:nvPr/>
          </p:nvSpPr>
          <p:spPr>
            <a:xfrm>
              <a:off x="6308423" y="1824945"/>
              <a:ext cx="45719" cy="18288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3260" tIns="46630" rIns="93260" bIns="46630" numCol="1" spcCol="0" rtlCol="0" fromWordArt="0" anchor="ctr" anchorCtr="0" forceAA="0" compatLnSpc="1">
              <a:prstTxWarp prst="textNoShape">
                <a:avLst/>
              </a:prstTxWarp>
              <a:noAutofit/>
            </a:bodyPr>
            <a:lstStyle/>
            <a:p>
              <a:endParaRPr lang="en-US" sz="1836"/>
            </a:p>
          </p:txBody>
        </p:sp>
        <p:sp>
          <p:nvSpPr>
            <p:cNvPr id="55" name="Rectangle 54"/>
            <p:cNvSpPr/>
            <p:nvPr/>
          </p:nvSpPr>
          <p:spPr>
            <a:xfrm>
              <a:off x="6096000" y="1807800"/>
              <a:ext cx="283464" cy="219456"/>
            </a:xfrm>
            <a:prstGeom prst="rect">
              <a:avLst/>
            </a:prstGeom>
            <a:noFill/>
          </p:spPr>
          <p:style>
            <a:lnRef idx="2">
              <a:schemeClr val="accent2"/>
            </a:lnRef>
            <a:fillRef idx="1">
              <a:schemeClr val="lt1"/>
            </a:fillRef>
            <a:effectRef idx="0">
              <a:schemeClr val="accent2"/>
            </a:effectRef>
            <a:fontRef idx="minor">
              <a:schemeClr val="dk1"/>
            </a:fontRef>
          </p:style>
          <p:txBody>
            <a:bodyPr rot="0" spcFirstLastPara="0" vert="horz" wrap="square" lIns="93260" tIns="46630" rIns="93260" bIns="46630" numCol="1" spcCol="0" rtlCol="0" fromWordArt="0" anchor="ctr" anchorCtr="0" forceAA="0" compatLnSpc="1">
              <a:prstTxWarp prst="textNoShape">
                <a:avLst/>
              </a:prstTxWarp>
              <a:noAutofit/>
            </a:bodyPr>
            <a:lstStyle/>
            <a:p>
              <a:endParaRPr lang="en-US" sz="1836"/>
            </a:p>
          </p:txBody>
        </p:sp>
        <p:sp>
          <p:nvSpPr>
            <p:cNvPr id="51" name="Rectangle 50"/>
            <p:cNvSpPr/>
            <p:nvPr/>
          </p:nvSpPr>
          <p:spPr>
            <a:xfrm>
              <a:off x="6120300" y="1823022"/>
              <a:ext cx="233842" cy="18695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3260" tIns="46630" rIns="93260" bIns="46630" numCol="1" spcCol="0" rtlCol="0" fromWordArt="0" anchor="ctr" anchorCtr="0" forceAA="0" compatLnSpc="1">
              <a:prstTxWarp prst="textNoShape">
                <a:avLst/>
              </a:prstTxWarp>
              <a:noAutofit/>
            </a:bodyPr>
            <a:lstStyle/>
            <a:p>
              <a:endParaRPr lang="en-US" sz="1836"/>
            </a:p>
          </p:txBody>
        </p:sp>
      </p:grpSp>
    </p:spTree>
    <p:custDataLst>
      <p:tags r:id="rId1"/>
    </p:custDataLst>
    <p:extLst>
      <p:ext uri="{BB962C8B-B14F-4D97-AF65-F5344CB8AC3E}">
        <p14:creationId xmlns:p14="http://schemas.microsoft.com/office/powerpoint/2010/main" val="2575513680"/>
      </p:ext>
    </p:extLst>
  </p:cSld>
  <p:clrMapOvr>
    <a:masterClrMapping/>
  </p:clrMapOvr>
  <p:transition advTm="60314">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childTnLst>
                                </p:cTn>
                              </p:par>
                              <p:par>
                                <p:cTn id="13" presetID="0" presetClass="path" presetSubtype="0" repeatCount="3000" accel="50000" decel="50000" fill="hold" nodeType="withEffect">
                                  <p:stCondLst>
                                    <p:cond delay="0"/>
                                  </p:stCondLst>
                                  <p:childTnLst>
                                    <p:animMotion origin="layout" path="M -4.58333E-6 0 L 0.05105 -0.18519 L 0.07605 -0.31065 L 0.00417 -0.48565 " pathEditMode="relative" rAng="0" ptsTypes="AAAA">
                                      <p:cBhvr>
                                        <p:cTn id="14" dur="2000" fill="hold"/>
                                        <p:tgtEl>
                                          <p:spTgt spid="44"/>
                                        </p:tgtEl>
                                        <p:attrNameLst>
                                          <p:attrName>ppt_x</p:attrName>
                                          <p:attrName>ppt_y</p:attrName>
                                        </p:attrNameLst>
                                      </p:cBhvr>
                                      <p:rCtr x="3802" y="-24282"/>
                                    </p:animMotion>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par>
                                <p:cTn id="23" presetID="0" presetClass="path" presetSubtype="0" repeatCount="3000" accel="50000" decel="50000" fill="hold" nodeType="withEffect">
                                  <p:stCondLst>
                                    <p:cond delay="0"/>
                                  </p:stCondLst>
                                  <p:childTnLst>
                                    <p:animMotion origin="layout" path="M -1.25E-6 -2.59259E-6 L 0.08438 -0.28981 L 0.00313 -0.32685 " pathEditMode="relative" rAng="0" ptsTypes="AAA">
                                      <p:cBhvr>
                                        <p:cTn id="24" dur="2000" fill="hold"/>
                                        <p:tgtEl>
                                          <p:spTgt spid="50"/>
                                        </p:tgtEl>
                                        <p:attrNameLst>
                                          <p:attrName>ppt_x</p:attrName>
                                          <p:attrName>ppt_y</p:attrName>
                                        </p:attrNameLst>
                                      </p:cBhvr>
                                      <p:rCtr x="4219" y="-1634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5745163"/>
          </a:xfrm>
        </p:spPr>
        <p:txBody>
          <a:bodyPr/>
          <a:lstStyle/>
          <a:p>
            <a:r>
              <a:rPr lang="en-US" dirty="0"/>
              <a:t>Columnar format within </a:t>
            </a:r>
            <a:r>
              <a:rPr lang="en-US" dirty="0" smtClean="0"/>
              <a:t>each batch</a:t>
            </a:r>
            <a:endParaRPr lang="en-US" dirty="0"/>
          </a:p>
          <a:p>
            <a:pPr lvl="1"/>
            <a:r>
              <a:rPr lang="en-US" dirty="0" smtClean="0"/>
              <a:t>Timestamps as arrays</a:t>
            </a:r>
          </a:p>
          <a:p>
            <a:pPr lvl="1"/>
            <a:r>
              <a:rPr lang="en-US" dirty="0" smtClean="0"/>
              <a:t>Bitvector to indicate row absence</a:t>
            </a:r>
          </a:p>
          <a:p>
            <a:pPr marL="0" indent="0" algn="just">
              <a:spcBef>
                <a:spcPts val="0"/>
              </a:spcBef>
              <a:buNone/>
            </a:pPr>
            <a:r>
              <a:rPr lang="en-US" sz="2000" dirty="0">
                <a:solidFill>
                  <a:srgbClr val="0000FF"/>
                </a:solidFill>
                <a:highlight>
                  <a:srgbClr val="FFFFFF"/>
                </a:highlight>
                <a:latin typeface="Consolas" panose="020B0609020204030204" pitchFamily="49" charset="0"/>
                <a:ea typeface="Times New Roman" panose="02020603050405020304" pitchFamily="18" charset="0"/>
              </a:rPr>
              <a:t> </a:t>
            </a:r>
            <a:r>
              <a:rPr lang="en-US" sz="2000" dirty="0" smtClean="0">
                <a:solidFill>
                  <a:srgbClr val="0000FF"/>
                </a:solidFill>
                <a:highlight>
                  <a:srgbClr val="FFFFFF"/>
                </a:highlight>
                <a:latin typeface="Consolas" panose="020B0609020204030204" pitchFamily="49" charset="0"/>
                <a:ea typeface="Times New Roman" panose="02020603050405020304" pitchFamily="18" charset="0"/>
              </a:rPr>
              <a:t>	class</a:t>
            </a:r>
            <a:r>
              <a:rPr lang="en-US" sz="2000" dirty="0" smtClean="0">
                <a:solidFill>
                  <a:srgbClr val="000000"/>
                </a:solidFill>
                <a:highlight>
                  <a:srgbClr val="FFFFFF"/>
                </a:highlight>
                <a:latin typeface="Consolas" panose="020B0609020204030204" pitchFamily="49" charset="0"/>
                <a:ea typeface="Times New Roman" panose="02020603050405020304" pitchFamily="18" charset="0"/>
              </a:rPr>
              <a:t> </a:t>
            </a:r>
            <a:r>
              <a:rPr lang="en-US" sz="2000" dirty="0" err="1">
                <a:solidFill>
                  <a:srgbClr val="2B91AF"/>
                </a:solidFill>
                <a:highlight>
                  <a:srgbClr val="FFFFFF"/>
                </a:highlight>
                <a:latin typeface="Consolas" panose="020B0609020204030204" pitchFamily="49" charset="0"/>
                <a:ea typeface="Times New Roman" panose="02020603050405020304" pitchFamily="18" charset="0"/>
              </a:rPr>
              <a:t>DataBatch</a:t>
            </a:r>
            <a:r>
              <a:rPr lang="en-US" sz="2000" dirty="0">
                <a:solidFill>
                  <a:srgbClr val="000000"/>
                </a:solidFill>
                <a:highlight>
                  <a:srgbClr val="FFFFFF"/>
                </a:highlight>
                <a:latin typeface="Consolas" panose="020B0609020204030204" pitchFamily="49" charset="0"/>
                <a:ea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a:p>
            <a:pPr marL="0" indent="0" algn="just">
              <a:spcBef>
                <a:spcPts val="0"/>
              </a:spcBef>
              <a:spcAft>
                <a:spcPts val="100"/>
              </a:spcAft>
              <a:buNone/>
            </a:pPr>
            <a:r>
              <a:rPr lang="en-US" sz="2000" dirty="0">
                <a:solidFill>
                  <a:srgbClr val="000000"/>
                </a:solidFill>
                <a:highlight>
                  <a:srgbClr val="FFFFFF"/>
                </a:highlight>
                <a:latin typeface="Consolas" panose="020B0609020204030204" pitchFamily="49" charset="0"/>
                <a:ea typeface="Times New Roman" panose="02020603050405020304" pitchFamily="18" charset="0"/>
              </a:rPr>
              <a:t>       </a:t>
            </a:r>
            <a:r>
              <a:rPr lang="en-US" sz="2000" dirty="0" smtClean="0">
                <a:solidFill>
                  <a:srgbClr val="000000"/>
                </a:solidFill>
                <a:highlight>
                  <a:srgbClr val="FFFFFF"/>
                </a:highlight>
                <a:latin typeface="Consolas" panose="020B0609020204030204" pitchFamily="49" charset="0"/>
                <a:ea typeface="Times New Roman" panose="02020603050405020304" pitchFamily="18" charset="0"/>
              </a:rPr>
              <a:t>	</a:t>
            </a:r>
            <a:r>
              <a:rPr lang="en-US" sz="2000" dirty="0" smtClean="0">
                <a:solidFill>
                  <a:srgbClr val="0000FF"/>
                </a:solidFill>
                <a:highlight>
                  <a:srgbClr val="FFFFFF"/>
                </a:highlight>
                <a:latin typeface="Consolas" panose="020B0609020204030204" pitchFamily="49" charset="0"/>
                <a:ea typeface="Times New Roman" panose="02020603050405020304" pitchFamily="18" charset="0"/>
              </a:rPr>
              <a:t>long</a:t>
            </a:r>
            <a:r>
              <a:rPr lang="en-US" sz="2000" dirty="0">
                <a:solidFill>
                  <a:srgbClr val="0000FF"/>
                </a:solidFill>
                <a:highlight>
                  <a:srgbClr val="FFFFFF"/>
                </a:highlight>
                <a:latin typeface="Consolas" panose="020B0609020204030204" pitchFamily="49" charset="0"/>
                <a:ea typeface="Times New Roman" panose="02020603050405020304" pitchFamily="18" charset="0"/>
              </a:rPr>
              <a:t>[]</a:t>
            </a:r>
            <a:r>
              <a:rPr lang="en-US" sz="2000" dirty="0">
                <a:solidFill>
                  <a:srgbClr val="000000"/>
                </a:solidFill>
                <a:highlight>
                  <a:srgbClr val="FFFFFF"/>
                </a:highlight>
                <a:latin typeface="Consolas" panose="020B0609020204030204" pitchFamily="49" charset="0"/>
                <a:ea typeface="Times New Roman" panose="02020603050405020304" pitchFamily="18" charset="0"/>
              </a:rPr>
              <a:t> </a:t>
            </a:r>
            <a:r>
              <a:rPr lang="en-US" sz="2000" dirty="0" err="1">
                <a:solidFill>
                  <a:srgbClr val="000000"/>
                </a:solidFill>
                <a:highlight>
                  <a:srgbClr val="FFFFFF"/>
                </a:highlight>
                <a:latin typeface="Consolas" panose="020B0609020204030204" pitchFamily="49" charset="0"/>
                <a:ea typeface="Times New Roman" panose="02020603050405020304" pitchFamily="18" charset="0"/>
              </a:rPr>
              <a:t>SyncTime</a:t>
            </a:r>
            <a:r>
              <a:rPr lang="en-US" sz="2000" dirty="0">
                <a:solidFill>
                  <a:srgbClr val="000000"/>
                </a:solidFill>
                <a:highlight>
                  <a:srgbClr val="FFFFFF"/>
                </a:highlight>
                <a:latin typeface="Consolas" panose="020B0609020204030204" pitchFamily="49"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marL="0" indent="0" algn="just">
              <a:spcBef>
                <a:spcPts val="0"/>
              </a:spcBef>
              <a:spcAft>
                <a:spcPts val="100"/>
              </a:spcAft>
              <a:buNone/>
            </a:pPr>
            <a:r>
              <a:rPr lang="en-US" sz="2000" dirty="0">
                <a:solidFill>
                  <a:srgbClr val="000000"/>
                </a:solidFill>
                <a:highlight>
                  <a:srgbClr val="FFFFFF"/>
                </a:highlight>
                <a:latin typeface="Consolas" panose="020B0609020204030204" pitchFamily="49" charset="0"/>
                <a:ea typeface="Times New Roman" panose="02020603050405020304" pitchFamily="18" charset="0"/>
              </a:rPr>
              <a:t>        </a:t>
            </a:r>
            <a:r>
              <a:rPr lang="en-US" sz="2000" dirty="0" smtClean="0">
                <a:solidFill>
                  <a:srgbClr val="000000"/>
                </a:solidFill>
                <a:highlight>
                  <a:srgbClr val="FFFFFF"/>
                </a:highlight>
                <a:latin typeface="Consolas" panose="020B0609020204030204" pitchFamily="49" charset="0"/>
                <a:ea typeface="Times New Roman" panose="02020603050405020304" pitchFamily="18" charset="0"/>
              </a:rPr>
              <a:t>	</a:t>
            </a:r>
            <a:r>
              <a:rPr lang="en-US" sz="2000" dirty="0" smtClean="0">
                <a:solidFill>
                  <a:srgbClr val="0000FF"/>
                </a:solidFill>
                <a:highlight>
                  <a:srgbClr val="FFFFFF"/>
                </a:highlight>
                <a:latin typeface="Consolas" panose="020B0609020204030204" pitchFamily="49"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marL="0" indent="0" algn="just">
              <a:spcBef>
                <a:spcPts val="0"/>
              </a:spcBef>
              <a:buNone/>
            </a:pPr>
            <a:r>
              <a:rPr lang="en-US" sz="2000" dirty="0">
                <a:solidFill>
                  <a:srgbClr val="000000"/>
                </a:solidFill>
                <a:highlight>
                  <a:srgbClr val="FFFFFF"/>
                </a:highlight>
                <a:latin typeface="Consolas" panose="020B0609020204030204" pitchFamily="49" charset="0"/>
                <a:ea typeface="Times New Roman" panose="02020603050405020304" pitchFamily="18" charset="0"/>
              </a:rPr>
              <a:t>        </a:t>
            </a:r>
            <a:r>
              <a:rPr lang="en-US" sz="2000" dirty="0" smtClean="0">
                <a:solidFill>
                  <a:srgbClr val="000000"/>
                </a:solidFill>
                <a:highlight>
                  <a:srgbClr val="FFFFFF"/>
                </a:highlight>
                <a:latin typeface="Consolas" panose="020B0609020204030204" pitchFamily="49" charset="0"/>
                <a:ea typeface="Times New Roman" panose="02020603050405020304" pitchFamily="18" charset="0"/>
              </a:rPr>
              <a:t>	</a:t>
            </a:r>
            <a:r>
              <a:rPr lang="en-US" sz="2000" dirty="0" smtClean="0">
                <a:solidFill>
                  <a:srgbClr val="0000FF"/>
                </a:solidFill>
                <a:highlight>
                  <a:srgbClr val="FFFFFF"/>
                </a:highlight>
                <a:latin typeface="Consolas" panose="020B0609020204030204" pitchFamily="49" charset="0"/>
                <a:ea typeface="Times New Roman" panose="02020603050405020304" pitchFamily="18" charset="0"/>
              </a:rPr>
              <a:t>Bitvector</a:t>
            </a:r>
            <a:r>
              <a:rPr lang="en-US" sz="2000" dirty="0" smtClean="0">
                <a:solidFill>
                  <a:srgbClr val="000000"/>
                </a:solidFill>
                <a:highlight>
                  <a:srgbClr val="FFFFFF"/>
                </a:highlight>
                <a:latin typeface="Consolas" panose="020B0609020204030204" pitchFamily="49" charset="0"/>
                <a:ea typeface="Times New Roman" panose="02020603050405020304" pitchFamily="18" charset="0"/>
              </a:rPr>
              <a:t> </a:t>
            </a:r>
            <a:r>
              <a:rPr lang="en-US" sz="2000" dirty="0">
                <a:solidFill>
                  <a:srgbClr val="000000"/>
                </a:solidFill>
                <a:highlight>
                  <a:srgbClr val="FFFFFF"/>
                </a:highlight>
                <a:latin typeface="Consolas" panose="020B0609020204030204" pitchFamily="49" charset="0"/>
                <a:ea typeface="Times New Roman" panose="02020603050405020304" pitchFamily="18" charset="0"/>
              </a:rPr>
              <a:t>BV;</a:t>
            </a:r>
            <a:endParaRPr lang="en-US" sz="2400" dirty="0">
              <a:latin typeface="Times New Roman" panose="02020603050405020304" pitchFamily="18" charset="0"/>
              <a:ea typeface="Times New Roman" panose="02020603050405020304" pitchFamily="18" charset="0"/>
            </a:endParaRPr>
          </a:p>
          <a:p>
            <a:pPr marL="0" indent="0" algn="just">
              <a:spcBef>
                <a:spcPts val="0"/>
              </a:spcBef>
              <a:buNone/>
            </a:pPr>
            <a:r>
              <a:rPr lang="en-US" sz="2000" dirty="0">
                <a:solidFill>
                  <a:srgbClr val="000000"/>
                </a:solidFill>
                <a:highlight>
                  <a:srgbClr val="FFFFFF"/>
                </a:highlight>
                <a:latin typeface="Consolas" panose="020B0609020204030204" pitchFamily="49" charset="0"/>
                <a:ea typeface="Times New Roman" panose="02020603050405020304" pitchFamily="18" charset="0"/>
              </a:rPr>
              <a:t>  </a:t>
            </a:r>
            <a:r>
              <a:rPr lang="en-US" sz="2000" dirty="0" smtClean="0">
                <a:solidFill>
                  <a:srgbClr val="000000"/>
                </a:solidFill>
                <a:highlight>
                  <a:srgbClr val="FFFFFF"/>
                </a:highlight>
                <a:latin typeface="Consolas" panose="020B0609020204030204" pitchFamily="49" charset="0"/>
                <a:ea typeface="Times New Roman" panose="02020603050405020304" pitchFamily="18" charset="0"/>
              </a:rPr>
              <a:t>	}</a:t>
            </a:r>
            <a:endParaRPr lang="en-US" sz="2000" dirty="0" smtClean="0"/>
          </a:p>
          <a:p>
            <a:pPr lvl="1">
              <a:spcAft>
                <a:spcPts val="600"/>
              </a:spcAft>
            </a:pPr>
            <a:r>
              <a:rPr lang="en-US" dirty="0" smtClean="0"/>
              <a:t>One array per payload field</a:t>
            </a:r>
            <a:endParaRPr lang="en-US" dirty="0" smtClean="0">
              <a:sym typeface="Wingdings" panose="05000000000000000000" pitchFamily="2" charset="2"/>
            </a:endParaRPr>
          </a:p>
          <a:p>
            <a:pPr marL="0" indent="0" algn="just">
              <a:spcBef>
                <a:spcPts val="0"/>
              </a:spcBef>
              <a:buNone/>
            </a:pPr>
            <a:r>
              <a:rPr lang="en-US" sz="2000" dirty="0">
                <a:solidFill>
                  <a:srgbClr val="0000FF"/>
                </a:solidFill>
                <a:highlight>
                  <a:srgbClr val="FFFFFF"/>
                </a:highlight>
                <a:latin typeface="Consolas" panose="020B0609020204030204" pitchFamily="49" charset="0"/>
                <a:ea typeface="Times New Roman" panose="02020603050405020304" pitchFamily="18" charset="0"/>
              </a:rPr>
              <a:t>	class</a:t>
            </a:r>
            <a:r>
              <a:rPr lang="en-US" sz="2000" dirty="0">
                <a:solidFill>
                  <a:srgbClr val="000000"/>
                </a:solidFill>
                <a:highlight>
                  <a:srgbClr val="FFFFFF"/>
                </a:highlight>
                <a:latin typeface="Consolas" panose="020B0609020204030204" pitchFamily="49" charset="0"/>
                <a:ea typeface="Times New Roman" panose="02020603050405020304" pitchFamily="18" charset="0"/>
              </a:rPr>
              <a:t> </a:t>
            </a:r>
            <a:r>
              <a:rPr lang="en-US" sz="2000" dirty="0" err="1">
                <a:solidFill>
                  <a:srgbClr val="2B91AF"/>
                </a:solidFill>
                <a:highlight>
                  <a:srgbClr val="FFFFFF"/>
                </a:highlight>
                <a:latin typeface="Consolas" panose="020B0609020204030204" pitchFamily="49" charset="0"/>
                <a:ea typeface="Times New Roman" panose="02020603050405020304" pitchFamily="18" charset="0"/>
              </a:rPr>
              <a:t>UserData_Gen</a:t>
            </a:r>
            <a:r>
              <a:rPr lang="en-US" sz="2000" dirty="0">
                <a:solidFill>
                  <a:srgbClr val="2B91AF"/>
                </a:solidFill>
                <a:highlight>
                  <a:srgbClr val="FFFFFF"/>
                </a:highlight>
                <a:latin typeface="Consolas" panose="020B0609020204030204" pitchFamily="49" charset="0"/>
                <a:ea typeface="Times New Roman" panose="02020603050405020304" pitchFamily="18" charset="0"/>
              </a:rPr>
              <a:t> : </a:t>
            </a:r>
            <a:r>
              <a:rPr lang="en-US" sz="2000" dirty="0" err="1">
                <a:solidFill>
                  <a:srgbClr val="2B91AF"/>
                </a:solidFill>
                <a:highlight>
                  <a:srgbClr val="FFFFFF"/>
                </a:highlight>
                <a:latin typeface="Consolas" panose="020B0609020204030204" pitchFamily="49" charset="0"/>
                <a:ea typeface="Times New Roman" panose="02020603050405020304" pitchFamily="18" charset="0"/>
              </a:rPr>
              <a:t>DataBatch</a:t>
            </a:r>
            <a:r>
              <a:rPr lang="en-US" sz="2000" dirty="0">
                <a:solidFill>
                  <a:srgbClr val="2B91AF"/>
                </a:solidFill>
                <a:highlight>
                  <a:srgbClr val="FFFFFF"/>
                </a:highlight>
                <a:latin typeface="Consolas" panose="020B0609020204030204" pitchFamily="49" charset="0"/>
                <a:ea typeface="Times New Roman" panose="02020603050405020304" pitchFamily="18" charset="0"/>
              </a:rPr>
              <a:t> </a:t>
            </a:r>
            <a:r>
              <a:rPr lang="en-US" sz="2000" dirty="0">
                <a:solidFill>
                  <a:srgbClr val="000000"/>
                </a:solidFill>
                <a:highlight>
                  <a:srgbClr val="FFFFFF"/>
                </a:highlight>
                <a:latin typeface="Consolas" panose="020B0609020204030204" pitchFamily="49"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marL="0" indent="0" algn="just">
              <a:spcBef>
                <a:spcPts val="0"/>
              </a:spcBef>
              <a:spcAft>
                <a:spcPts val="100"/>
              </a:spcAft>
              <a:buNone/>
            </a:pPr>
            <a:r>
              <a:rPr lang="en-US" sz="2000" dirty="0">
                <a:solidFill>
                  <a:srgbClr val="000000"/>
                </a:solidFill>
                <a:highlight>
                  <a:srgbClr val="FFFFFF"/>
                </a:highlight>
                <a:latin typeface="Consolas" panose="020B0609020204030204" pitchFamily="49" charset="0"/>
                <a:ea typeface="Times New Roman" panose="02020603050405020304" pitchFamily="18" charset="0"/>
              </a:rPr>
              <a:t>        	</a:t>
            </a:r>
            <a:r>
              <a:rPr lang="en-US" sz="2000" dirty="0">
                <a:solidFill>
                  <a:srgbClr val="0000FF"/>
                </a:solidFill>
                <a:highlight>
                  <a:srgbClr val="FFFFFF"/>
                </a:highlight>
                <a:latin typeface="Consolas" panose="020B0609020204030204" pitchFamily="49" charset="0"/>
                <a:ea typeface="Times New Roman" panose="02020603050405020304" pitchFamily="18" charset="0"/>
              </a:rPr>
              <a:t>long[]</a:t>
            </a:r>
            <a:r>
              <a:rPr lang="en-US" sz="2000" dirty="0">
                <a:solidFill>
                  <a:srgbClr val="000000"/>
                </a:solidFill>
                <a:highlight>
                  <a:srgbClr val="FFFFFF"/>
                </a:highlight>
                <a:latin typeface="Consolas" panose="020B0609020204030204" pitchFamily="49" charset="0"/>
                <a:ea typeface="Times New Roman" panose="02020603050405020304" pitchFamily="18" charset="0"/>
              </a:rPr>
              <a:t> </a:t>
            </a:r>
            <a:r>
              <a:rPr lang="en-US" sz="2000" dirty="0" err="1">
                <a:solidFill>
                  <a:srgbClr val="000000"/>
                </a:solidFill>
                <a:highlight>
                  <a:srgbClr val="FFFFFF"/>
                </a:highlight>
                <a:latin typeface="Consolas" panose="020B0609020204030204" pitchFamily="49" charset="0"/>
                <a:ea typeface="Times New Roman" panose="02020603050405020304" pitchFamily="18" charset="0"/>
              </a:rPr>
              <a:t>c_ClickTime</a:t>
            </a:r>
            <a:r>
              <a:rPr lang="en-US" sz="2000" dirty="0">
                <a:solidFill>
                  <a:srgbClr val="000000"/>
                </a:solidFill>
                <a:highlight>
                  <a:srgbClr val="FFFFFF"/>
                </a:highlight>
                <a:latin typeface="Consolas" panose="020B0609020204030204" pitchFamily="49"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marL="0" indent="0" algn="just">
              <a:spcBef>
                <a:spcPts val="0"/>
              </a:spcBef>
              <a:spcAft>
                <a:spcPts val="100"/>
              </a:spcAft>
              <a:buNone/>
            </a:pPr>
            <a:r>
              <a:rPr lang="en-US" sz="2000" dirty="0">
                <a:solidFill>
                  <a:srgbClr val="000000"/>
                </a:solidFill>
                <a:highlight>
                  <a:srgbClr val="FFFFFF"/>
                </a:highlight>
                <a:latin typeface="Consolas" panose="020B0609020204030204" pitchFamily="49" charset="0"/>
                <a:ea typeface="Times New Roman" panose="02020603050405020304" pitchFamily="18" charset="0"/>
              </a:rPr>
              <a:t>        	</a:t>
            </a:r>
            <a:r>
              <a:rPr lang="en-US" sz="2000" dirty="0">
                <a:solidFill>
                  <a:srgbClr val="0000FF"/>
                </a:solidFill>
                <a:highlight>
                  <a:srgbClr val="FFFFFF"/>
                </a:highlight>
                <a:latin typeface="Consolas" panose="020B0609020204030204" pitchFamily="49" charset="0"/>
                <a:ea typeface="Times New Roman" panose="02020603050405020304" pitchFamily="18" charset="0"/>
              </a:rPr>
              <a:t>long[]</a:t>
            </a:r>
            <a:r>
              <a:rPr lang="en-US" sz="2000" dirty="0">
                <a:solidFill>
                  <a:srgbClr val="000000"/>
                </a:solidFill>
                <a:highlight>
                  <a:srgbClr val="FFFFFF"/>
                </a:highlight>
                <a:latin typeface="Consolas" panose="020B0609020204030204" pitchFamily="49" charset="0"/>
                <a:ea typeface="Times New Roman" panose="02020603050405020304" pitchFamily="18" charset="0"/>
              </a:rPr>
              <a:t> </a:t>
            </a:r>
            <a:r>
              <a:rPr lang="en-US" sz="2000" dirty="0" err="1">
                <a:solidFill>
                  <a:srgbClr val="000000"/>
                </a:solidFill>
                <a:highlight>
                  <a:srgbClr val="FFFFFF"/>
                </a:highlight>
                <a:latin typeface="Consolas" panose="020B0609020204030204" pitchFamily="49" charset="0"/>
                <a:ea typeface="Times New Roman" panose="02020603050405020304" pitchFamily="18" charset="0"/>
              </a:rPr>
              <a:t>c_User</a:t>
            </a:r>
            <a:r>
              <a:rPr lang="en-US" sz="2000" dirty="0">
                <a:solidFill>
                  <a:srgbClr val="000000"/>
                </a:solidFill>
                <a:highlight>
                  <a:srgbClr val="FFFFFF"/>
                </a:highlight>
                <a:latin typeface="Consolas" panose="020B0609020204030204" pitchFamily="49"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marL="0" indent="0" algn="just">
              <a:spcBef>
                <a:spcPts val="0"/>
              </a:spcBef>
              <a:buNone/>
            </a:pPr>
            <a:r>
              <a:rPr lang="en-US" sz="2000" dirty="0">
                <a:solidFill>
                  <a:srgbClr val="000000"/>
                </a:solidFill>
                <a:highlight>
                  <a:srgbClr val="FFFFFF"/>
                </a:highlight>
                <a:latin typeface="Consolas" panose="020B0609020204030204" pitchFamily="49" charset="0"/>
                <a:ea typeface="Times New Roman" panose="02020603050405020304" pitchFamily="18" charset="0"/>
              </a:rPr>
              <a:t>        	</a:t>
            </a:r>
            <a:r>
              <a:rPr lang="en-US" sz="2000" dirty="0">
                <a:solidFill>
                  <a:srgbClr val="0000FF"/>
                </a:solidFill>
                <a:highlight>
                  <a:srgbClr val="FFFFFF"/>
                </a:highlight>
                <a:latin typeface="Consolas" panose="020B0609020204030204" pitchFamily="49" charset="0"/>
                <a:ea typeface="Times New Roman" panose="02020603050405020304" pitchFamily="18" charset="0"/>
              </a:rPr>
              <a:t>long[]</a:t>
            </a:r>
            <a:r>
              <a:rPr lang="en-US" sz="2000" dirty="0">
                <a:solidFill>
                  <a:srgbClr val="000000"/>
                </a:solidFill>
                <a:highlight>
                  <a:srgbClr val="FFFFFF"/>
                </a:highlight>
                <a:latin typeface="Consolas" panose="020B0609020204030204" pitchFamily="49" charset="0"/>
                <a:ea typeface="Times New Roman" panose="02020603050405020304" pitchFamily="18" charset="0"/>
              </a:rPr>
              <a:t> </a:t>
            </a:r>
            <a:r>
              <a:rPr lang="en-US" sz="2000" dirty="0" err="1">
                <a:solidFill>
                  <a:srgbClr val="000000"/>
                </a:solidFill>
                <a:highlight>
                  <a:srgbClr val="FFFFFF"/>
                </a:highlight>
                <a:latin typeface="Consolas" panose="020B0609020204030204" pitchFamily="49" charset="0"/>
                <a:ea typeface="Times New Roman" panose="02020603050405020304" pitchFamily="18" charset="0"/>
              </a:rPr>
              <a:t>c_AdId</a:t>
            </a:r>
            <a:r>
              <a:rPr lang="en-US" sz="2000" dirty="0">
                <a:solidFill>
                  <a:srgbClr val="000000"/>
                </a:solidFill>
                <a:highlight>
                  <a:srgbClr val="FFFFFF"/>
                </a:highlight>
                <a:latin typeface="Consolas" panose="020B0609020204030204" pitchFamily="49"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marL="0" indent="0" algn="just">
              <a:spcBef>
                <a:spcPts val="0"/>
              </a:spcBef>
              <a:buNone/>
            </a:pPr>
            <a:r>
              <a:rPr lang="en-US" sz="2000" dirty="0">
                <a:solidFill>
                  <a:srgbClr val="000000"/>
                </a:solidFill>
                <a:highlight>
                  <a:srgbClr val="FFFFFF"/>
                </a:highlight>
                <a:latin typeface="Consolas" panose="020B0609020204030204" pitchFamily="49" charset="0"/>
                <a:ea typeface="Times New Roman" panose="02020603050405020304" pitchFamily="18" charset="0"/>
              </a:rPr>
              <a:t>  	</a:t>
            </a:r>
            <a:r>
              <a:rPr lang="en-US" sz="2000" dirty="0" smtClean="0">
                <a:solidFill>
                  <a:srgbClr val="000000"/>
                </a:solidFill>
                <a:highlight>
                  <a:srgbClr val="FFFFFF"/>
                </a:highlight>
                <a:latin typeface="Consolas" panose="020B0609020204030204" pitchFamily="49" charset="0"/>
                <a:ea typeface="Times New Roman" panose="02020603050405020304" pitchFamily="18" charset="0"/>
              </a:rPr>
              <a:t>}</a:t>
            </a:r>
            <a:endParaRPr lang="en-US" dirty="0" smtClean="0">
              <a:sym typeface="Wingdings" panose="05000000000000000000" pitchFamily="2" charset="2"/>
            </a:endParaRPr>
          </a:p>
          <a:p>
            <a:pPr lvl="1">
              <a:spcAft>
                <a:spcPts val="600"/>
              </a:spcAft>
            </a:pPr>
            <a:r>
              <a:rPr lang="en-US" dirty="0" smtClean="0"/>
              <a:t>Batch classes are generated &amp; compiled on-the-fly (under the hood)</a:t>
            </a:r>
          </a:p>
          <a:p>
            <a:pPr lvl="1">
              <a:spcAft>
                <a:spcPts val="600"/>
              </a:spcAft>
            </a:pPr>
            <a:r>
              <a:rPr lang="en-US" dirty="0" smtClean="0"/>
              <a:t>Enables efficient QP &amp; serialization</a:t>
            </a:r>
          </a:p>
        </p:txBody>
      </p:sp>
      <p:sp>
        <p:nvSpPr>
          <p:cNvPr id="3" name="Title 2"/>
          <p:cNvSpPr>
            <a:spLocks noGrp="1"/>
          </p:cNvSpPr>
          <p:nvPr>
            <p:ph type="title"/>
          </p:nvPr>
        </p:nvSpPr>
        <p:spPr/>
        <p:txBody>
          <a:bodyPr/>
          <a:lstStyle/>
          <a:p>
            <a:r>
              <a:rPr lang="en-US" dirty="0" smtClean="0"/>
              <a:t>+ Columnar</a:t>
            </a:r>
            <a:endParaRPr lang="en-US" dirty="0"/>
          </a:p>
        </p:txBody>
      </p:sp>
      <p:sp>
        <p:nvSpPr>
          <p:cNvPr id="4" name="Text Box 163"/>
          <p:cNvSpPr txBox="1"/>
          <p:nvPr/>
        </p:nvSpPr>
        <p:spPr>
          <a:xfrm rot="16200000">
            <a:off x="9705492" y="1575527"/>
            <a:ext cx="290791" cy="272009"/>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3260" tIns="46630" rIns="93260" bIns="46630" numCol="1" spcCol="0" rtlCol="0" fromWordArt="0" anchor="t" anchorCtr="0" forceAA="0" compatLnSpc="1">
            <a:prstTxWarp prst="textNoShape">
              <a:avLst/>
            </a:prstTxWarp>
            <a:noAutofit/>
          </a:bodyPr>
          <a:lstStyle/>
          <a:p>
            <a:pPr>
              <a:lnSpc>
                <a:spcPct val="107000"/>
              </a:lnSpc>
              <a:spcAft>
                <a:spcPts val="816"/>
              </a:spcAft>
            </a:pPr>
            <a:r>
              <a:rPr lang="en-US" sz="1122" b="1" dirty="0">
                <a:ea typeface="Calibri" panose="020F0502020204030204" pitchFamily="34" charset="0"/>
                <a:cs typeface="Times New Roman" panose="02020603050405020304" pitchFamily="18" charset="0"/>
              </a:rPr>
              <a:t>…</a:t>
            </a:r>
          </a:p>
        </p:txBody>
      </p:sp>
      <p:cxnSp>
        <p:nvCxnSpPr>
          <p:cNvPr id="5" name="Straight Arrow Connector 4"/>
          <p:cNvCxnSpPr/>
          <p:nvPr/>
        </p:nvCxnSpPr>
        <p:spPr>
          <a:xfrm flipV="1">
            <a:off x="10523474" y="3710156"/>
            <a:ext cx="76326" cy="5963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10642135" y="2862991"/>
            <a:ext cx="172464" cy="3231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flipV="1">
            <a:off x="11202305" y="2846819"/>
            <a:ext cx="294221" cy="5245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Oval 7"/>
              <p:cNvSpPr/>
              <p:nvPr/>
            </p:nvSpPr>
            <p:spPr>
              <a:xfrm>
                <a:off x="10561637" y="2354262"/>
                <a:ext cx="861363" cy="534304"/>
              </a:xfrm>
              <a:prstGeom prst="ellipse">
                <a:avLst/>
              </a:prstGeom>
            </p:spPr>
            <p:style>
              <a:lnRef idx="2">
                <a:schemeClr val="accent6"/>
              </a:lnRef>
              <a:fillRef idx="1">
                <a:schemeClr val="lt1"/>
              </a:fillRef>
              <a:effectRef idx="0">
                <a:schemeClr val="accent6"/>
              </a:effectRef>
              <a:fontRef idx="minor">
                <a:schemeClr val="dk1"/>
              </a:fontRef>
            </p:style>
            <p:txBody>
              <a:bodyPr rot="0" spcFirstLastPara="0" vert="horz" wrap="square" lIns="93260" tIns="46630" rIns="93260" bIns="46630" numCol="1" spcCol="0" rtlCol="0" fromWordArt="0" anchor="ctr" anchorCtr="0" forceAA="0" compatLnSpc="1">
                <a:prstTxWarp prst="textNoShape">
                  <a:avLst/>
                </a:prstTxWarp>
                <a:noAutofit/>
              </a:bodyPr>
              <a:lstStyle/>
              <a:p>
                <a:pPr/>
                <a14:m>
                  <m:oMathPara xmlns:m="http://schemas.openxmlformats.org/officeDocument/2006/math">
                    <m:oMathParaPr>
                      <m:jc m:val="centerGroup"/>
                    </m:oMathParaPr>
                    <m:oMath xmlns:m="http://schemas.openxmlformats.org/officeDocument/2006/math">
                      <m:r>
                        <a:rPr lang="en-US" sz="1836" i="1">
                          <a:latin typeface="Cambria Math" panose="02040503050406030204" pitchFamily="18" charset="0"/>
                        </a:rPr>
                        <m:t>𝑜</m:t>
                      </m:r>
                      <m:sSub>
                        <m:sSubPr>
                          <m:ctrlPr>
                            <a:rPr lang="en-US" sz="1836" i="1">
                              <a:latin typeface="Cambria Math" panose="02040503050406030204" pitchFamily="18" charset="0"/>
                            </a:rPr>
                          </m:ctrlPr>
                        </m:sSubPr>
                        <m:e>
                          <m:r>
                            <a:rPr lang="en-US" sz="1836" i="1">
                              <a:latin typeface="Cambria Math" panose="02040503050406030204" pitchFamily="18" charset="0"/>
                            </a:rPr>
                            <m:t>𝑝</m:t>
                          </m:r>
                        </m:e>
                        <m:sub>
                          <m:r>
                            <a:rPr lang="en-US" sz="1836" i="1">
                              <a:latin typeface="Cambria Math" panose="02040503050406030204" pitchFamily="18" charset="0"/>
                            </a:rPr>
                            <m:t>2</m:t>
                          </m:r>
                        </m:sub>
                      </m:sSub>
                    </m:oMath>
                  </m:oMathPara>
                </a14:m>
                <a:endParaRPr lang="en-US" sz="1836" dirty="0"/>
              </a:p>
            </p:txBody>
          </p:sp>
        </mc:Choice>
        <mc:Fallback xmlns="">
          <p:sp>
            <p:nvSpPr>
              <p:cNvPr id="8" name="Oval 7"/>
              <p:cNvSpPr>
                <a:spLocks noRot="1" noChangeAspect="1" noMove="1" noResize="1" noEditPoints="1" noAdjustHandles="1" noChangeArrowheads="1" noChangeShapeType="1" noTextEdit="1"/>
              </p:cNvSpPr>
              <p:nvPr/>
            </p:nvSpPr>
            <p:spPr>
              <a:xfrm>
                <a:off x="10561637" y="2354262"/>
                <a:ext cx="861363" cy="534304"/>
              </a:xfrm>
              <a:prstGeom prst="ellipse">
                <a:avLst/>
              </a:prstGeom>
              <a:blipFill rotWithShape="0">
                <a:blip r:embed="rId3"/>
                <a:stretch>
                  <a:fillRect/>
                </a:stretch>
              </a:blipFill>
            </p:spPr>
            <p:txBody>
              <a:bodyPr/>
              <a:lstStyle/>
              <a:p>
                <a:r>
                  <a:rPr lang="en-US">
                    <a:noFill/>
                  </a:rPr>
                  <a:t> </a:t>
                </a:r>
              </a:p>
            </p:txBody>
          </p:sp>
        </mc:Fallback>
      </mc:AlternateContent>
      <p:sp>
        <p:nvSpPr>
          <p:cNvPr id="9" name="Text Box 113"/>
          <p:cNvSpPr txBox="1"/>
          <p:nvPr/>
        </p:nvSpPr>
        <p:spPr>
          <a:xfrm>
            <a:off x="11472732" y="3332927"/>
            <a:ext cx="104270" cy="281724"/>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0" tIns="0" rIns="0" bIns="0" numCol="1" spcCol="0" rtlCol="0" fromWordArt="0" anchor="t" anchorCtr="0" forceAA="0" compatLnSpc="1">
            <a:prstTxWarp prst="textNoShape">
              <a:avLst/>
            </a:prstTxWarp>
            <a:noAutofit/>
          </a:bodyPr>
          <a:lstStyle/>
          <a:p>
            <a:pPr>
              <a:lnSpc>
                <a:spcPct val="107000"/>
              </a:lnSpc>
              <a:spcAft>
                <a:spcPts val="816"/>
              </a:spcAft>
            </a:pPr>
            <a:r>
              <a:rPr lang="en-US" sz="1122" dirty="0">
                <a:ea typeface="Calibri" panose="020F0502020204030204" pitchFamily="34" charset="0"/>
                <a:cs typeface="Times New Roman" panose="02020603050405020304" pitchFamily="18" charset="0"/>
              </a:rPr>
              <a:t>…</a:t>
            </a:r>
          </a:p>
        </p:txBody>
      </p:sp>
      <p:cxnSp>
        <p:nvCxnSpPr>
          <p:cNvPr id="10" name="Straight Arrow Connector 9"/>
          <p:cNvCxnSpPr/>
          <p:nvPr/>
        </p:nvCxnSpPr>
        <p:spPr>
          <a:xfrm flipV="1">
            <a:off x="10992319" y="2067358"/>
            <a:ext cx="0" cy="2869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 Box 115"/>
          <p:cNvSpPr txBox="1"/>
          <p:nvPr/>
        </p:nvSpPr>
        <p:spPr>
          <a:xfrm>
            <a:off x="10425054" y="4326689"/>
            <a:ext cx="104270" cy="281724"/>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0" tIns="0" rIns="0" bIns="0" numCol="1" spcCol="0" rtlCol="0" fromWordArt="0" anchor="t" anchorCtr="0" forceAA="0" compatLnSpc="1">
            <a:prstTxWarp prst="textNoShape">
              <a:avLst/>
            </a:prstTxWarp>
            <a:noAutofit/>
          </a:bodyPr>
          <a:lstStyle/>
          <a:p>
            <a:pPr>
              <a:lnSpc>
                <a:spcPct val="107000"/>
              </a:lnSpc>
              <a:spcAft>
                <a:spcPts val="816"/>
              </a:spcAft>
            </a:pPr>
            <a:r>
              <a:rPr lang="en-US" sz="1122" dirty="0">
                <a:ea typeface="Calibri" panose="020F0502020204030204" pitchFamily="34"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12" name="Oval 11"/>
              <p:cNvSpPr/>
              <p:nvPr/>
            </p:nvSpPr>
            <p:spPr>
              <a:xfrm>
                <a:off x="10197891" y="3182293"/>
                <a:ext cx="861363" cy="534304"/>
              </a:xfrm>
              <a:prstGeom prst="ellipse">
                <a:avLst/>
              </a:prstGeom>
            </p:spPr>
            <p:style>
              <a:lnRef idx="2">
                <a:schemeClr val="accent6"/>
              </a:lnRef>
              <a:fillRef idx="1">
                <a:schemeClr val="lt1"/>
              </a:fillRef>
              <a:effectRef idx="0">
                <a:schemeClr val="accent6"/>
              </a:effectRef>
              <a:fontRef idx="minor">
                <a:schemeClr val="dk1"/>
              </a:fontRef>
            </p:style>
            <p:txBody>
              <a:bodyPr rot="0" spcFirstLastPara="0" vert="horz" wrap="square" lIns="93260" tIns="46630" rIns="93260" bIns="46630" numCol="1" spcCol="0" rtlCol="0" fromWordArt="0" anchor="ctr" anchorCtr="0" forceAA="0" compatLnSpc="1">
                <a:prstTxWarp prst="textNoShape">
                  <a:avLst/>
                </a:prstTxWarp>
                <a:noAutofit/>
              </a:bodyPr>
              <a:lstStyle/>
              <a:p>
                <a:pPr/>
                <a14:m>
                  <m:oMathPara xmlns:m="http://schemas.openxmlformats.org/officeDocument/2006/math">
                    <m:oMathParaPr>
                      <m:jc m:val="centerGroup"/>
                    </m:oMathParaPr>
                    <m:oMath xmlns:m="http://schemas.openxmlformats.org/officeDocument/2006/math">
                      <m:r>
                        <a:rPr lang="en-US" sz="1836" i="1">
                          <a:latin typeface="Cambria Math" panose="02040503050406030204" pitchFamily="18" charset="0"/>
                        </a:rPr>
                        <m:t>𝑜</m:t>
                      </m:r>
                      <m:sSub>
                        <m:sSubPr>
                          <m:ctrlPr>
                            <a:rPr lang="en-US" sz="1836" i="1">
                              <a:latin typeface="Cambria Math" panose="02040503050406030204" pitchFamily="18" charset="0"/>
                            </a:rPr>
                          </m:ctrlPr>
                        </m:sSubPr>
                        <m:e>
                          <m:r>
                            <a:rPr lang="en-US" sz="1836" i="1">
                              <a:latin typeface="Cambria Math" panose="02040503050406030204" pitchFamily="18" charset="0"/>
                            </a:rPr>
                            <m:t>𝑝</m:t>
                          </m:r>
                        </m:e>
                        <m:sub>
                          <m:r>
                            <a:rPr lang="en-US" sz="1836" i="1">
                              <a:latin typeface="Cambria Math" panose="02040503050406030204" pitchFamily="18" charset="0"/>
                            </a:rPr>
                            <m:t>1</m:t>
                          </m:r>
                        </m:sub>
                      </m:sSub>
                    </m:oMath>
                  </m:oMathPara>
                </a14:m>
                <a:endParaRPr lang="en-US" sz="1836" dirty="0"/>
              </a:p>
            </p:txBody>
          </p:sp>
        </mc:Choice>
        <mc:Fallback xmlns="">
          <p:sp>
            <p:nvSpPr>
              <p:cNvPr id="12" name="Oval 11"/>
              <p:cNvSpPr>
                <a:spLocks noRot="1" noChangeAspect="1" noMove="1" noResize="1" noEditPoints="1" noAdjustHandles="1" noChangeArrowheads="1" noChangeShapeType="1" noTextEdit="1"/>
              </p:cNvSpPr>
              <p:nvPr/>
            </p:nvSpPr>
            <p:spPr>
              <a:xfrm>
                <a:off x="10197891" y="3182293"/>
                <a:ext cx="861363" cy="534304"/>
              </a:xfrm>
              <a:prstGeom prst="ellipse">
                <a:avLst/>
              </a:prstGeom>
              <a:blipFill rotWithShape="0">
                <a:blip r:embed="rId4"/>
                <a:stretch>
                  <a:fillRect/>
                </a:stretch>
              </a:blipFill>
            </p:spPr>
            <p:txBody>
              <a:bodyPr/>
              <a:lstStyle/>
              <a:p>
                <a:r>
                  <a:rPr lang="en-US">
                    <a:noFill/>
                  </a:rPr>
                  <a:t> </a:t>
                </a:r>
              </a:p>
            </p:txBody>
          </p:sp>
        </mc:Fallback>
      </mc:AlternateContent>
      <p:grpSp>
        <p:nvGrpSpPr>
          <p:cNvPr id="13" name="Group 12"/>
          <p:cNvGrpSpPr/>
          <p:nvPr/>
        </p:nvGrpSpPr>
        <p:grpSpPr>
          <a:xfrm>
            <a:off x="8617823" y="4903047"/>
            <a:ext cx="2601919" cy="869143"/>
            <a:chOff x="8652903" y="4209760"/>
            <a:chExt cx="2551132" cy="852176"/>
          </a:xfrm>
        </p:grpSpPr>
        <p:sp>
          <p:nvSpPr>
            <p:cNvPr id="14" name="Text Box 200"/>
            <p:cNvSpPr txBox="1"/>
            <p:nvPr/>
          </p:nvSpPr>
          <p:spPr>
            <a:xfrm>
              <a:off x="8652903" y="4505816"/>
              <a:ext cx="986851" cy="298314"/>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nSpc>
                  <a:spcPct val="107000"/>
                </a:lnSpc>
                <a:spcAft>
                  <a:spcPts val="816"/>
                </a:spcAft>
              </a:pPr>
              <a:r>
                <a:rPr lang="en-US" sz="1428" dirty="0" smtClean="0">
                  <a:latin typeface="Arial" panose="020B0604020202020204" pitchFamily="34" charset="0"/>
                  <a:ea typeface="Calibri" panose="020F0502020204030204" pitchFamily="34" charset="0"/>
                  <a:cs typeface="Times New Roman" panose="02020603050405020304" pitchFamily="18" charset="0"/>
                </a:rPr>
                <a:t>timestamp</a:t>
              </a:r>
              <a:endParaRPr lang="en-US" sz="1836" dirty="0">
                <a:ea typeface="Calibri" panose="020F0502020204030204" pitchFamily="34" charset="0"/>
                <a:cs typeface="Times New Roman" panose="02020603050405020304" pitchFamily="18" charset="0"/>
              </a:endParaRPr>
            </a:p>
          </p:txBody>
        </p:sp>
        <p:cxnSp>
          <p:nvCxnSpPr>
            <p:cNvPr id="15" name="Straight Arrow Connector 14"/>
            <p:cNvCxnSpPr>
              <a:stCxn id="14" idx="0"/>
            </p:cNvCxnSpPr>
            <p:nvPr/>
          </p:nvCxnSpPr>
          <p:spPr>
            <a:xfrm flipV="1">
              <a:off x="9146329" y="4209760"/>
              <a:ext cx="512922" cy="296053"/>
            </a:xfrm>
            <a:prstGeom prst="straightConnector1">
              <a:avLst/>
            </a:prstGeom>
            <a:ln>
              <a:headEnd type="none" w="med" len="med"/>
              <a:tailEnd type="arrow" w="med" len="med"/>
            </a:ln>
          </p:spPr>
          <p:style>
            <a:lnRef idx="2">
              <a:schemeClr val="accent6"/>
            </a:lnRef>
            <a:fillRef idx="0">
              <a:schemeClr val="accent6"/>
            </a:fillRef>
            <a:effectRef idx="1">
              <a:schemeClr val="accent6"/>
            </a:effectRef>
            <a:fontRef idx="minor">
              <a:schemeClr val="tx1"/>
            </a:fontRef>
          </p:style>
        </p:cxnSp>
        <p:cxnSp>
          <p:nvCxnSpPr>
            <p:cNvPr id="16" name="Straight Arrow Connector 15"/>
            <p:cNvCxnSpPr/>
            <p:nvPr/>
          </p:nvCxnSpPr>
          <p:spPr>
            <a:xfrm flipH="1" flipV="1">
              <a:off x="10025989" y="4237615"/>
              <a:ext cx="219196" cy="182370"/>
            </a:xfrm>
            <a:prstGeom prst="straightConnector1">
              <a:avLst/>
            </a:prstGeom>
            <a:ln>
              <a:headEnd type="none" w="med" len="med"/>
              <a:tailEnd type="arrow" w="med" len="med"/>
            </a:ln>
          </p:spPr>
          <p:style>
            <a:lnRef idx="2">
              <a:schemeClr val="accent6"/>
            </a:lnRef>
            <a:fillRef idx="0">
              <a:schemeClr val="accent6"/>
            </a:fillRef>
            <a:effectRef idx="1">
              <a:schemeClr val="accent6"/>
            </a:effectRef>
            <a:fontRef idx="minor">
              <a:schemeClr val="tx1"/>
            </a:fontRef>
          </p:style>
        </p:cxnSp>
        <p:sp>
          <p:nvSpPr>
            <p:cNvPr id="17" name="Text Box 202"/>
            <p:cNvSpPr txBox="1"/>
            <p:nvPr/>
          </p:nvSpPr>
          <p:spPr>
            <a:xfrm>
              <a:off x="10245185" y="4444346"/>
              <a:ext cx="958850" cy="16192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0" tIns="0" rIns="0" bIns="0" numCol="1" spcCol="0" rtlCol="0" fromWordArt="0" anchor="t" anchorCtr="0" forceAA="0" compatLnSpc="1">
              <a:prstTxWarp prst="textNoShape">
                <a:avLst/>
              </a:prstTxWarp>
              <a:noAutofit/>
            </a:bodyPr>
            <a:lstStyle/>
            <a:p>
              <a:pPr>
                <a:lnSpc>
                  <a:spcPct val="107000"/>
                </a:lnSpc>
                <a:spcAft>
                  <a:spcPts val="816"/>
                </a:spcAft>
              </a:pPr>
              <a:r>
                <a:rPr lang="en-US" sz="1428">
                  <a:latin typeface="Arial" panose="020B0604020202020204" pitchFamily="34" charset="0"/>
                  <a:ea typeface="Calibri" panose="020F0502020204030204" pitchFamily="34" charset="0"/>
                  <a:cs typeface="Times New Roman" panose="02020603050405020304" pitchFamily="18" charset="0"/>
                </a:rPr>
                <a:t>payload columns</a:t>
              </a:r>
              <a:endParaRPr lang="en-US" sz="1836">
                <a:ea typeface="Calibri" panose="020F0502020204030204" pitchFamily="34" charset="0"/>
                <a:cs typeface="Times New Roman" panose="02020603050405020304" pitchFamily="18" charset="0"/>
              </a:endParaRPr>
            </a:p>
          </p:txBody>
        </p:sp>
        <p:cxnSp>
          <p:nvCxnSpPr>
            <p:cNvPr id="31" name="Straight Arrow Connector 30"/>
            <p:cNvCxnSpPr/>
            <p:nvPr/>
          </p:nvCxnSpPr>
          <p:spPr>
            <a:xfrm flipH="1" flipV="1">
              <a:off x="9845146" y="4237615"/>
              <a:ext cx="120234" cy="500526"/>
            </a:xfrm>
            <a:prstGeom prst="straightConnector1">
              <a:avLst/>
            </a:prstGeom>
            <a:ln>
              <a:headEnd type="none" w="med" len="med"/>
              <a:tailEnd type="arrow" w="med" len="med"/>
            </a:ln>
          </p:spPr>
          <p:style>
            <a:lnRef idx="2">
              <a:schemeClr val="accent6"/>
            </a:lnRef>
            <a:fillRef idx="0">
              <a:schemeClr val="accent6"/>
            </a:fillRef>
            <a:effectRef idx="1">
              <a:schemeClr val="accent6"/>
            </a:effectRef>
            <a:fontRef idx="minor">
              <a:schemeClr val="tx1"/>
            </a:fontRef>
          </p:style>
        </p:cxnSp>
        <p:sp>
          <p:nvSpPr>
            <p:cNvPr id="34" name="Text Box 200"/>
            <p:cNvSpPr txBox="1"/>
            <p:nvPr/>
          </p:nvSpPr>
          <p:spPr>
            <a:xfrm>
              <a:off x="9670057" y="4763622"/>
              <a:ext cx="986851" cy="298314"/>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nSpc>
                  <a:spcPct val="107000"/>
                </a:lnSpc>
                <a:spcAft>
                  <a:spcPts val="816"/>
                </a:spcAft>
              </a:pPr>
              <a:r>
                <a:rPr lang="en-US" sz="1428" dirty="0" smtClean="0">
                  <a:latin typeface="Arial" panose="020B0604020202020204" pitchFamily="34" charset="0"/>
                  <a:ea typeface="Calibri" panose="020F0502020204030204" pitchFamily="34" charset="0"/>
                  <a:cs typeface="Times New Roman" panose="02020603050405020304" pitchFamily="18" charset="0"/>
                </a:rPr>
                <a:t>bitvector</a:t>
              </a:r>
              <a:endParaRPr lang="en-US" sz="1836" dirty="0">
                <a:ea typeface="Calibri" panose="020F0502020204030204" pitchFamily="34" charset="0"/>
                <a:cs typeface="Times New Roman" panose="02020603050405020304" pitchFamily="18" charset="0"/>
              </a:endParaRPr>
            </a:p>
          </p:txBody>
        </p:sp>
      </p:grpSp>
      <p:grpSp>
        <p:nvGrpSpPr>
          <p:cNvPr id="18" name="Group 17"/>
          <p:cNvGrpSpPr/>
          <p:nvPr/>
        </p:nvGrpSpPr>
        <p:grpSpPr>
          <a:xfrm>
            <a:off x="9495720" y="1146599"/>
            <a:ext cx="746083" cy="332656"/>
            <a:chOff x="6096000" y="1807800"/>
            <a:chExt cx="283464" cy="219456"/>
          </a:xfrm>
        </p:grpSpPr>
        <p:sp>
          <p:nvSpPr>
            <p:cNvPr id="19" name="Rectangle 18"/>
            <p:cNvSpPr/>
            <p:nvPr/>
          </p:nvSpPr>
          <p:spPr>
            <a:xfrm>
              <a:off x="6120300" y="1825921"/>
              <a:ext cx="45719"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3260" tIns="46630" rIns="93260" bIns="46630" numCol="1" spcCol="0" rtlCol="0" fromWordArt="0" anchor="ctr" anchorCtr="0" forceAA="0" compatLnSpc="1">
              <a:prstTxWarp prst="textNoShape">
                <a:avLst/>
              </a:prstTxWarp>
              <a:noAutofit/>
            </a:bodyPr>
            <a:lstStyle/>
            <a:p>
              <a:endParaRPr lang="en-US" sz="1836"/>
            </a:p>
          </p:txBody>
        </p:sp>
        <p:sp>
          <p:nvSpPr>
            <p:cNvPr id="20" name="Rectangle 19"/>
            <p:cNvSpPr/>
            <p:nvPr/>
          </p:nvSpPr>
          <p:spPr>
            <a:xfrm>
              <a:off x="6181977" y="1824945"/>
              <a:ext cx="45719"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3260" tIns="46630" rIns="93260" bIns="46630" numCol="1" spcCol="0" rtlCol="0" fromWordArt="0" anchor="ctr" anchorCtr="0" forceAA="0" compatLnSpc="1">
              <a:prstTxWarp prst="textNoShape">
                <a:avLst/>
              </a:prstTxWarp>
              <a:noAutofit/>
            </a:bodyPr>
            <a:lstStyle/>
            <a:p>
              <a:endParaRPr lang="en-US" sz="1836"/>
            </a:p>
          </p:txBody>
        </p:sp>
        <p:sp>
          <p:nvSpPr>
            <p:cNvPr id="21" name="Rectangle 20"/>
            <p:cNvSpPr/>
            <p:nvPr/>
          </p:nvSpPr>
          <p:spPr>
            <a:xfrm>
              <a:off x="6248181" y="1824945"/>
              <a:ext cx="45719" cy="18288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3260" tIns="46630" rIns="93260" bIns="46630" numCol="1" spcCol="0" rtlCol="0" fromWordArt="0" anchor="ctr" anchorCtr="0" forceAA="0" compatLnSpc="1">
              <a:prstTxWarp prst="textNoShape">
                <a:avLst/>
              </a:prstTxWarp>
              <a:noAutofit/>
            </a:bodyPr>
            <a:lstStyle/>
            <a:p>
              <a:endParaRPr lang="en-US" sz="1836"/>
            </a:p>
          </p:txBody>
        </p:sp>
        <p:sp>
          <p:nvSpPr>
            <p:cNvPr id="22" name="Rectangle 21"/>
            <p:cNvSpPr/>
            <p:nvPr/>
          </p:nvSpPr>
          <p:spPr>
            <a:xfrm>
              <a:off x="6308423" y="1824945"/>
              <a:ext cx="45719" cy="18288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3260" tIns="46630" rIns="93260" bIns="46630" numCol="1" spcCol="0" rtlCol="0" fromWordArt="0" anchor="ctr" anchorCtr="0" forceAA="0" compatLnSpc="1">
              <a:prstTxWarp prst="textNoShape">
                <a:avLst/>
              </a:prstTxWarp>
              <a:noAutofit/>
            </a:bodyPr>
            <a:lstStyle/>
            <a:p>
              <a:endParaRPr lang="en-US" sz="1836"/>
            </a:p>
          </p:txBody>
        </p:sp>
        <p:sp>
          <p:nvSpPr>
            <p:cNvPr id="23" name="Rectangle 22"/>
            <p:cNvSpPr/>
            <p:nvPr/>
          </p:nvSpPr>
          <p:spPr>
            <a:xfrm>
              <a:off x="6096000" y="1807800"/>
              <a:ext cx="283464" cy="219456"/>
            </a:xfrm>
            <a:prstGeom prst="rect">
              <a:avLst/>
            </a:prstGeom>
            <a:noFill/>
          </p:spPr>
          <p:style>
            <a:lnRef idx="2">
              <a:schemeClr val="accent2"/>
            </a:lnRef>
            <a:fillRef idx="1">
              <a:schemeClr val="lt1"/>
            </a:fillRef>
            <a:effectRef idx="0">
              <a:schemeClr val="accent2"/>
            </a:effectRef>
            <a:fontRef idx="minor">
              <a:schemeClr val="dk1"/>
            </a:fontRef>
          </p:style>
          <p:txBody>
            <a:bodyPr rot="0" spcFirstLastPara="0" vert="horz" wrap="square" lIns="93260" tIns="46630" rIns="93260" bIns="46630" numCol="1" spcCol="0" rtlCol="0" fromWordArt="0" anchor="ctr" anchorCtr="0" forceAA="0" compatLnSpc="1">
              <a:prstTxWarp prst="textNoShape">
                <a:avLst/>
              </a:prstTxWarp>
              <a:noAutofit/>
            </a:bodyPr>
            <a:lstStyle/>
            <a:p>
              <a:endParaRPr lang="en-US" sz="1836"/>
            </a:p>
          </p:txBody>
        </p:sp>
      </p:grpSp>
      <p:grpSp>
        <p:nvGrpSpPr>
          <p:cNvPr id="24" name="Group 23"/>
          <p:cNvGrpSpPr/>
          <p:nvPr/>
        </p:nvGrpSpPr>
        <p:grpSpPr>
          <a:xfrm>
            <a:off x="9495720" y="4085595"/>
            <a:ext cx="746083" cy="805028"/>
            <a:chOff x="6096000" y="1807800"/>
            <a:chExt cx="283464" cy="219456"/>
          </a:xfrm>
        </p:grpSpPr>
        <p:sp>
          <p:nvSpPr>
            <p:cNvPr id="25" name="Rectangle 24"/>
            <p:cNvSpPr/>
            <p:nvPr/>
          </p:nvSpPr>
          <p:spPr>
            <a:xfrm>
              <a:off x="6120300" y="1825921"/>
              <a:ext cx="45719"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3260" tIns="46630" rIns="93260" bIns="46630" numCol="1" spcCol="0" rtlCol="0" fromWordArt="0" anchor="ctr" anchorCtr="0" forceAA="0" compatLnSpc="1">
              <a:prstTxWarp prst="textNoShape">
                <a:avLst/>
              </a:prstTxWarp>
              <a:noAutofit/>
            </a:bodyPr>
            <a:lstStyle/>
            <a:p>
              <a:endParaRPr lang="en-US" sz="1836"/>
            </a:p>
          </p:txBody>
        </p:sp>
        <p:sp>
          <p:nvSpPr>
            <p:cNvPr id="26" name="Rectangle 25"/>
            <p:cNvSpPr/>
            <p:nvPr/>
          </p:nvSpPr>
          <p:spPr>
            <a:xfrm>
              <a:off x="6181977" y="1824945"/>
              <a:ext cx="45719"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3260" tIns="46630" rIns="93260" bIns="46630" numCol="1" spcCol="0" rtlCol="0" fromWordArt="0" anchor="ctr" anchorCtr="0" forceAA="0" compatLnSpc="1">
              <a:prstTxWarp prst="textNoShape">
                <a:avLst/>
              </a:prstTxWarp>
              <a:noAutofit/>
            </a:bodyPr>
            <a:lstStyle/>
            <a:p>
              <a:endParaRPr lang="en-US" sz="1836"/>
            </a:p>
          </p:txBody>
        </p:sp>
        <p:sp>
          <p:nvSpPr>
            <p:cNvPr id="27" name="Rectangle 26"/>
            <p:cNvSpPr/>
            <p:nvPr/>
          </p:nvSpPr>
          <p:spPr>
            <a:xfrm>
              <a:off x="6248181" y="1824945"/>
              <a:ext cx="45719" cy="18288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3260" tIns="46630" rIns="93260" bIns="46630" numCol="1" spcCol="0" rtlCol="0" fromWordArt="0" anchor="ctr" anchorCtr="0" forceAA="0" compatLnSpc="1">
              <a:prstTxWarp prst="textNoShape">
                <a:avLst/>
              </a:prstTxWarp>
              <a:noAutofit/>
            </a:bodyPr>
            <a:lstStyle/>
            <a:p>
              <a:endParaRPr lang="en-US" sz="1836"/>
            </a:p>
          </p:txBody>
        </p:sp>
        <p:sp>
          <p:nvSpPr>
            <p:cNvPr id="28" name="Rectangle 27"/>
            <p:cNvSpPr/>
            <p:nvPr/>
          </p:nvSpPr>
          <p:spPr>
            <a:xfrm>
              <a:off x="6308423" y="1824945"/>
              <a:ext cx="45719" cy="18288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3260" tIns="46630" rIns="93260" bIns="46630" numCol="1" spcCol="0" rtlCol="0" fromWordArt="0" anchor="ctr" anchorCtr="0" forceAA="0" compatLnSpc="1">
              <a:prstTxWarp prst="textNoShape">
                <a:avLst/>
              </a:prstTxWarp>
              <a:noAutofit/>
            </a:bodyPr>
            <a:lstStyle/>
            <a:p>
              <a:endParaRPr lang="en-US" sz="1836"/>
            </a:p>
          </p:txBody>
        </p:sp>
        <p:sp>
          <p:nvSpPr>
            <p:cNvPr id="29" name="Rectangle 28"/>
            <p:cNvSpPr/>
            <p:nvPr/>
          </p:nvSpPr>
          <p:spPr>
            <a:xfrm>
              <a:off x="6096000" y="1807800"/>
              <a:ext cx="283464" cy="219456"/>
            </a:xfrm>
            <a:prstGeom prst="rect">
              <a:avLst/>
            </a:prstGeom>
            <a:noFill/>
          </p:spPr>
          <p:style>
            <a:lnRef idx="2">
              <a:schemeClr val="accent2"/>
            </a:lnRef>
            <a:fillRef idx="1">
              <a:schemeClr val="lt1"/>
            </a:fillRef>
            <a:effectRef idx="0">
              <a:schemeClr val="accent2"/>
            </a:effectRef>
            <a:fontRef idx="minor">
              <a:schemeClr val="dk1"/>
            </a:fontRef>
          </p:style>
          <p:txBody>
            <a:bodyPr rot="0" spcFirstLastPara="0" vert="horz" wrap="square" lIns="93260" tIns="46630" rIns="93260" bIns="46630" numCol="1" spcCol="0" rtlCol="0" fromWordArt="0" anchor="ctr" anchorCtr="0" forceAA="0" compatLnSpc="1">
              <a:prstTxWarp prst="textNoShape">
                <a:avLst/>
              </a:prstTxWarp>
              <a:noAutofit/>
            </a:bodyPr>
            <a:lstStyle/>
            <a:p>
              <a:endParaRPr lang="en-US" sz="1836"/>
            </a:p>
          </p:txBody>
        </p:sp>
      </p:grpSp>
    </p:spTree>
    <p:custDataLst>
      <p:tags r:id="rId1"/>
    </p:custDataLst>
    <p:extLst>
      <p:ext uri="{BB962C8B-B14F-4D97-AF65-F5344CB8AC3E}">
        <p14:creationId xmlns:p14="http://schemas.microsoft.com/office/powerpoint/2010/main" val="3010730176"/>
      </p:ext>
    </p:extLst>
  </p:cSld>
  <p:clrMapOvr>
    <a:masterClrMapping/>
  </p:clrMapOvr>
  <p:transition advTm="56383">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12" end="1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14" end="1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9" y="1212850"/>
            <a:ext cx="7118224" cy="5207579"/>
          </a:xfrm>
        </p:spPr>
        <p:txBody>
          <a:bodyPr/>
          <a:lstStyle/>
          <a:p>
            <a:r>
              <a:rPr lang="en-US" dirty="0" smtClean="0"/>
              <a:t>But, user </a:t>
            </a:r>
            <a:r>
              <a:rPr lang="en-US" dirty="0"/>
              <a:t>view is </a:t>
            </a:r>
            <a:r>
              <a:rPr lang="en-US" dirty="0" smtClean="0"/>
              <a:t>row-oriented</a:t>
            </a:r>
            <a:endParaRPr lang="en-US" dirty="0"/>
          </a:p>
          <a:p>
            <a:pPr lvl="1"/>
            <a:r>
              <a:rPr lang="en-US" dirty="0" smtClean="0"/>
              <a:t>Dynamically generate and compile HLL code for operators</a:t>
            </a:r>
          </a:p>
          <a:p>
            <a:r>
              <a:rPr lang="en-US" dirty="0" smtClean="0"/>
              <a:t>Our example: filter (where)</a:t>
            </a:r>
          </a:p>
          <a:p>
            <a:pPr lvl="1"/>
            <a:r>
              <a:rPr lang="en-US" dirty="0" smtClean="0"/>
              <a:t>User writes </a:t>
            </a:r>
            <a:r>
              <a:rPr lang="en-US" sz="2000" dirty="0" err="1" smtClean="0">
                <a:latin typeface="Consolas" panose="020B0609020204030204" pitchFamily="49" charset="0"/>
                <a:cs typeface="Consolas" panose="020B0609020204030204" pitchFamily="49" charset="0"/>
              </a:rPr>
              <a:t>str.Where</a:t>
            </a:r>
            <a:r>
              <a:rPr lang="en-US" sz="2000" dirty="0" smtClean="0">
                <a:latin typeface="Consolas" panose="020B0609020204030204" pitchFamily="49" charset="0"/>
                <a:cs typeface="Consolas" panose="020B0609020204030204" pitchFamily="49" charset="0"/>
              </a:rPr>
              <a:t>(e =&gt; </a:t>
            </a:r>
            <a:r>
              <a:rPr lang="en-US" sz="2000" dirty="0" err="1" smtClean="0">
                <a:latin typeface="Consolas" panose="020B0609020204030204" pitchFamily="49" charset="0"/>
                <a:cs typeface="Consolas" panose="020B0609020204030204" pitchFamily="49" charset="0"/>
              </a:rPr>
              <a:t>e.User</a:t>
            </a:r>
            <a:r>
              <a:rPr lang="en-US" sz="2000" dirty="0" smtClean="0">
                <a:latin typeface="Consolas" panose="020B0609020204030204" pitchFamily="49" charset="0"/>
                <a:cs typeface="Consolas" panose="020B0609020204030204" pitchFamily="49" charset="0"/>
              </a:rPr>
              <a:t> % 100 &lt; 5)</a:t>
            </a:r>
            <a:endParaRPr lang="en-US" dirty="0" smtClean="0">
              <a:latin typeface="Consolas" panose="020B0609020204030204" pitchFamily="49" charset="0"/>
              <a:cs typeface="Consolas" panose="020B0609020204030204" pitchFamily="49" charset="0"/>
            </a:endParaRPr>
          </a:p>
          <a:p>
            <a:pPr marL="342900" lvl="1" indent="0">
              <a:buNone/>
            </a:pPr>
            <a:endParaRPr lang="en-US" dirty="0" smtClean="0"/>
          </a:p>
          <a:p>
            <a:r>
              <a:rPr lang="en-US" sz="3600" dirty="0" smtClean="0"/>
              <a:t>General technique</a:t>
            </a:r>
          </a:p>
          <a:p>
            <a:pPr lvl="1"/>
            <a:r>
              <a:rPr lang="en-US" sz="2000" dirty="0"/>
              <a:t>Generate tight loops over batches, with </a:t>
            </a:r>
            <a:r>
              <a:rPr lang="en-US" sz="2000" dirty="0" err="1"/>
              <a:t>inlined</a:t>
            </a:r>
            <a:r>
              <a:rPr lang="en-US" sz="2000" dirty="0"/>
              <a:t> expressions </a:t>
            </a:r>
            <a:r>
              <a:rPr lang="en-US" sz="2000" dirty="0" smtClean="0"/>
              <a:t>(done using reflection)</a:t>
            </a:r>
            <a:endParaRPr lang="en-US" sz="2000" dirty="0"/>
          </a:p>
          <a:p>
            <a:pPr lvl="1"/>
            <a:r>
              <a:rPr lang="en-US" sz="2000" dirty="0" smtClean="0"/>
              <a:t>Avoid method </a:t>
            </a:r>
            <a:r>
              <a:rPr lang="en-US" sz="2000" dirty="0"/>
              <a:t>calls within loops</a:t>
            </a:r>
          </a:p>
          <a:p>
            <a:pPr lvl="1"/>
            <a:r>
              <a:rPr lang="en-US" sz="2000" dirty="0"/>
              <a:t>Timestamps are columns – accessed only if </a:t>
            </a:r>
            <a:r>
              <a:rPr lang="en-US" sz="2000" dirty="0" smtClean="0"/>
              <a:t>needed</a:t>
            </a:r>
          </a:p>
          <a:p>
            <a:pPr lvl="2"/>
            <a:r>
              <a:rPr lang="en-US" sz="1600" dirty="0" smtClean="0"/>
              <a:t>Pointer-swing where possible</a:t>
            </a:r>
            <a:endParaRPr lang="en-US" sz="1600" dirty="0"/>
          </a:p>
        </p:txBody>
      </p:sp>
      <p:sp>
        <p:nvSpPr>
          <p:cNvPr id="3" name="Title 2"/>
          <p:cNvSpPr>
            <a:spLocks noGrp="1"/>
          </p:cNvSpPr>
          <p:nvPr>
            <p:ph type="title"/>
          </p:nvPr>
        </p:nvSpPr>
        <p:spPr/>
        <p:txBody>
          <a:bodyPr/>
          <a:lstStyle/>
          <a:p>
            <a:r>
              <a:rPr lang="en-US" dirty="0" smtClean="0"/>
              <a:t>+ Fabric &amp; Language Integration</a:t>
            </a:r>
            <a:endParaRPr lang="en-US" dirty="0"/>
          </a:p>
        </p:txBody>
      </p:sp>
      <p:grpSp>
        <p:nvGrpSpPr>
          <p:cNvPr id="4" name="Group 3"/>
          <p:cNvGrpSpPr/>
          <p:nvPr/>
        </p:nvGrpSpPr>
        <p:grpSpPr>
          <a:xfrm>
            <a:off x="8089771" y="5988242"/>
            <a:ext cx="4196939" cy="785620"/>
            <a:chOff x="8087757" y="5652914"/>
            <a:chExt cx="4115022" cy="770286"/>
          </a:xfrm>
        </p:grpSpPr>
        <p:sp>
          <p:nvSpPr>
            <p:cNvPr id="5" name="TextBox 4"/>
            <p:cNvSpPr txBox="1"/>
            <p:nvPr/>
          </p:nvSpPr>
          <p:spPr>
            <a:xfrm>
              <a:off x="8755007" y="6100806"/>
              <a:ext cx="3447772" cy="305982"/>
            </a:xfrm>
            <a:prstGeom prst="rect">
              <a:avLst/>
            </a:prstGeom>
            <a:noFill/>
          </p:spPr>
          <p:txBody>
            <a:bodyPr wrap="square" rtlCol="0">
              <a:spAutoFit/>
            </a:bodyPr>
            <a:lstStyle/>
            <a:p>
              <a:r>
                <a:rPr lang="en-US" sz="1428" b="1" dirty="0" err="1" smtClean="0">
                  <a:solidFill>
                    <a:srgbClr val="FF0000"/>
                  </a:solidFill>
                  <a:latin typeface="Consolas" panose="020B0609020204030204" pitchFamily="49" charset="0"/>
                  <a:cs typeface="Consolas" panose="020B0609020204030204" pitchFamily="49" charset="0"/>
                </a:rPr>
                <a:t>str.Where</a:t>
              </a:r>
              <a:r>
                <a:rPr lang="en-US" sz="1428" b="1" dirty="0" smtClean="0">
                  <a:solidFill>
                    <a:srgbClr val="FF0000"/>
                  </a:solidFill>
                  <a:latin typeface="Consolas" panose="020B0609020204030204" pitchFamily="49" charset="0"/>
                  <a:cs typeface="Consolas" panose="020B0609020204030204" pitchFamily="49" charset="0"/>
                </a:rPr>
                <a:t>(e </a:t>
              </a:r>
              <a:r>
                <a:rPr lang="en-US" sz="1428" b="1" dirty="0">
                  <a:solidFill>
                    <a:srgbClr val="FF0000"/>
                  </a:solidFill>
                  <a:latin typeface="Consolas" panose="020B0609020204030204" pitchFamily="49" charset="0"/>
                  <a:cs typeface="Consolas" panose="020B0609020204030204" pitchFamily="49" charset="0"/>
                </a:rPr>
                <a:t>=&gt; </a:t>
              </a:r>
              <a:r>
                <a:rPr lang="en-US" sz="1428" b="1" dirty="0" err="1" smtClean="0">
                  <a:solidFill>
                    <a:srgbClr val="FF0000"/>
                  </a:solidFill>
                  <a:latin typeface="Consolas" panose="020B0609020204030204" pitchFamily="49" charset="0"/>
                  <a:cs typeface="Consolas" panose="020B0609020204030204" pitchFamily="49" charset="0"/>
                </a:rPr>
                <a:t>e.User</a:t>
              </a:r>
              <a:r>
                <a:rPr lang="en-US" sz="1428" b="1" dirty="0" smtClean="0">
                  <a:solidFill>
                    <a:srgbClr val="FF0000"/>
                  </a:solidFill>
                  <a:latin typeface="Consolas" panose="020B0609020204030204" pitchFamily="49" charset="0"/>
                  <a:cs typeface="Consolas" panose="020B0609020204030204" pitchFamily="49" charset="0"/>
                </a:rPr>
                <a:t> % 100&lt;5</a:t>
              </a:r>
              <a:r>
                <a:rPr lang="en-US" sz="1428" b="1" dirty="0">
                  <a:solidFill>
                    <a:srgbClr val="FF0000"/>
                  </a:solidFill>
                  <a:latin typeface="Consolas" panose="020B0609020204030204" pitchFamily="49" charset="0"/>
                  <a:cs typeface="Consolas" panose="020B0609020204030204" pitchFamily="49" charset="0"/>
                </a:rPr>
                <a: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7757" y="5652914"/>
              <a:ext cx="770286" cy="770286"/>
            </a:xfrm>
            <a:prstGeom prst="rect">
              <a:avLst/>
            </a:prstGeom>
          </p:spPr>
        </p:pic>
      </p:grpSp>
      <p:grpSp>
        <p:nvGrpSpPr>
          <p:cNvPr id="7" name="Group 6"/>
          <p:cNvGrpSpPr/>
          <p:nvPr/>
        </p:nvGrpSpPr>
        <p:grpSpPr>
          <a:xfrm>
            <a:off x="9601551" y="5879529"/>
            <a:ext cx="1424337" cy="570619"/>
            <a:chOff x="9570031" y="5546323"/>
            <a:chExt cx="1396536" cy="559481"/>
          </a:xfrm>
        </p:grpSpPr>
        <p:sp>
          <p:nvSpPr>
            <p:cNvPr id="8" name="TextBox 7"/>
            <p:cNvSpPr txBox="1"/>
            <p:nvPr/>
          </p:nvSpPr>
          <p:spPr>
            <a:xfrm>
              <a:off x="9570031" y="5546323"/>
              <a:ext cx="1396536" cy="312073"/>
            </a:xfrm>
            <a:prstGeom prst="rect">
              <a:avLst/>
            </a:prstGeom>
            <a:noFill/>
          </p:spPr>
          <p:txBody>
            <a:bodyPr wrap="none" rtlCol="0">
              <a:spAutoFit/>
            </a:bodyPr>
            <a:lstStyle/>
            <a:p>
              <a:r>
                <a:rPr lang="en-US" sz="1428" dirty="0">
                  <a:latin typeface="Consolas" panose="020B0609020204030204" pitchFamily="49" charset="0"/>
                  <a:cs typeface="Consolas" panose="020B0609020204030204" pitchFamily="49" charset="0"/>
                </a:rPr>
                <a:t>Send(events)</a:t>
              </a:r>
            </a:p>
          </p:txBody>
        </p:sp>
        <p:sp>
          <p:nvSpPr>
            <p:cNvPr id="9" name="TextBox 8"/>
            <p:cNvSpPr txBox="1"/>
            <p:nvPr/>
          </p:nvSpPr>
          <p:spPr>
            <a:xfrm>
              <a:off x="9968428" y="5793731"/>
              <a:ext cx="487634" cy="312073"/>
            </a:xfrm>
            <a:prstGeom prst="rect">
              <a:avLst/>
            </a:prstGeom>
            <a:noFill/>
          </p:spPr>
          <p:txBody>
            <a:bodyPr wrap="none" rtlCol="0">
              <a:spAutoFit/>
            </a:bodyPr>
            <a:lstStyle/>
            <a:p>
              <a:r>
                <a:rPr lang="en-US" sz="1428" dirty="0">
                  <a:latin typeface="Consolas" panose="020B0609020204030204" pitchFamily="49" charset="0"/>
                  <a:cs typeface="Consolas" panose="020B0609020204030204" pitchFamily="49" charset="0"/>
                </a:rPr>
                <a:t>...</a:t>
              </a:r>
            </a:p>
          </p:txBody>
        </p:sp>
      </p:grpSp>
      <p:grpSp>
        <p:nvGrpSpPr>
          <p:cNvPr id="11" name="Group 10"/>
          <p:cNvGrpSpPr/>
          <p:nvPr/>
        </p:nvGrpSpPr>
        <p:grpSpPr>
          <a:xfrm>
            <a:off x="7954659" y="830262"/>
            <a:ext cx="4332060" cy="6004893"/>
            <a:chOff x="7955280" y="814057"/>
            <a:chExt cx="4247502" cy="5887685"/>
          </a:xfrm>
        </p:grpSpPr>
        <p:sp>
          <p:nvSpPr>
            <p:cNvPr id="12" name="Rectangle 11"/>
            <p:cNvSpPr/>
            <p:nvPr/>
          </p:nvSpPr>
          <p:spPr>
            <a:xfrm>
              <a:off x="7955280" y="1189177"/>
              <a:ext cx="4247502" cy="5512565"/>
            </a:xfrm>
            <a:prstGeom prst="rect">
              <a:avLst/>
            </a:prstGeom>
            <a:noFill/>
            <a:ln>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36"/>
            </a:p>
          </p:txBody>
        </p:sp>
        <p:sp>
          <p:nvSpPr>
            <p:cNvPr id="13" name="TextBox 12"/>
            <p:cNvSpPr txBox="1"/>
            <p:nvPr/>
          </p:nvSpPr>
          <p:spPr>
            <a:xfrm>
              <a:off x="10735510" y="814057"/>
              <a:ext cx="1432146" cy="367529"/>
            </a:xfrm>
            <a:prstGeom prst="rect">
              <a:avLst/>
            </a:prstGeom>
            <a:noFill/>
          </p:spPr>
          <p:txBody>
            <a:bodyPr wrap="none" rtlCol="0">
              <a:spAutoFit/>
            </a:bodyPr>
            <a:lstStyle/>
            <a:p>
              <a:r>
                <a:rPr lang="en-US" sz="1836" b="1" dirty="0" smtClean="0"/>
                <a:t>Application</a:t>
              </a:r>
              <a:endParaRPr lang="en-US" sz="1836" b="1" dirty="0"/>
            </a:p>
          </p:txBody>
        </p:sp>
      </p:grpSp>
      <p:grpSp>
        <p:nvGrpSpPr>
          <p:cNvPr id="14" name="Group 13"/>
          <p:cNvGrpSpPr/>
          <p:nvPr/>
        </p:nvGrpSpPr>
        <p:grpSpPr>
          <a:xfrm>
            <a:off x="8051799" y="1135062"/>
            <a:ext cx="3134745" cy="785620"/>
            <a:chOff x="8046720" y="1253293"/>
            <a:chExt cx="3073558" cy="770286"/>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6720" y="1253293"/>
              <a:ext cx="770286" cy="770286"/>
            </a:xfrm>
            <a:prstGeom prst="rect">
              <a:avLst/>
            </a:prstGeom>
          </p:spPr>
        </p:pic>
        <p:sp>
          <p:nvSpPr>
            <p:cNvPr id="16" name="TextBox 15"/>
            <p:cNvSpPr txBox="1"/>
            <p:nvPr/>
          </p:nvSpPr>
          <p:spPr>
            <a:xfrm>
              <a:off x="9319785" y="1521658"/>
              <a:ext cx="1800493" cy="312073"/>
            </a:xfrm>
            <a:prstGeom prst="rect">
              <a:avLst/>
            </a:prstGeom>
            <a:noFill/>
          </p:spPr>
          <p:txBody>
            <a:bodyPr wrap="none" rtlCol="0">
              <a:spAutoFit/>
            </a:bodyPr>
            <a:lstStyle/>
            <a:p>
              <a:r>
                <a:rPr lang="en-US" sz="1428" dirty="0">
                  <a:latin typeface="Consolas" panose="020B0609020204030204" pitchFamily="49" charset="0"/>
                  <a:cs typeface="Consolas" panose="020B0609020204030204" pitchFamily="49" charset="0"/>
                </a:rPr>
                <a:t>Receive(results)</a:t>
              </a:r>
            </a:p>
          </p:txBody>
        </p:sp>
      </p:grpSp>
      <p:grpSp>
        <p:nvGrpSpPr>
          <p:cNvPr id="49" name="Group 48"/>
          <p:cNvGrpSpPr/>
          <p:nvPr/>
        </p:nvGrpSpPr>
        <p:grpSpPr>
          <a:xfrm>
            <a:off x="7945216" y="1920682"/>
            <a:ext cx="4341496" cy="3938780"/>
            <a:chOff x="7945216" y="1920682"/>
            <a:chExt cx="4341496" cy="3938780"/>
          </a:xfrm>
        </p:grpSpPr>
        <p:cxnSp>
          <p:nvCxnSpPr>
            <p:cNvPr id="10" name="Straight Connector 9"/>
            <p:cNvCxnSpPr/>
            <p:nvPr/>
          </p:nvCxnSpPr>
          <p:spPr>
            <a:xfrm flipV="1">
              <a:off x="7945216" y="5847067"/>
              <a:ext cx="4341496" cy="12395"/>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7958539" y="1920682"/>
              <a:ext cx="4328173" cy="3862593"/>
              <a:chOff x="7959089" y="1883190"/>
              <a:chExt cx="4243692" cy="3787201"/>
            </a:xfrm>
          </p:grpSpPr>
          <p:grpSp>
            <p:nvGrpSpPr>
              <p:cNvPr id="18" name="Group 17"/>
              <p:cNvGrpSpPr/>
              <p:nvPr/>
            </p:nvGrpSpPr>
            <p:grpSpPr>
              <a:xfrm>
                <a:off x="7971004" y="1928891"/>
                <a:ext cx="4171721" cy="3741500"/>
                <a:chOff x="7984067" y="2242401"/>
                <a:chExt cx="4171721" cy="3741500"/>
              </a:xfrm>
            </p:grpSpPr>
            <p:grpSp>
              <p:nvGrpSpPr>
                <p:cNvPr id="20" name="Group 19"/>
                <p:cNvGrpSpPr/>
                <p:nvPr/>
              </p:nvGrpSpPr>
              <p:grpSpPr>
                <a:xfrm>
                  <a:off x="8581910" y="2843841"/>
                  <a:ext cx="3573878" cy="2659042"/>
                  <a:chOff x="8438219" y="2073132"/>
                  <a:chExt cx="3573878" cy="2659042"/>
                </a:xfrm>
              </p:grpSpPr>
              <p:sp>
                <p:nvSpPr>
                  <p:cNvPr id="36" name="Oval 35"/>
                  <p:cNvSpPr/>
                  <p:nvPr/>
                </p:nvSpPr>
                <p:spPr>
                  <a:xfrm>
                    <a:off x="8438219" y="2073132"/>
                    <a:ext cx="3513815" cy="2659042"/>
                  </a:xfrm>
                  <a:prstGeom prst="ellipse">
                    <a:avLst/>
                  </a:prstGeom>
                </p:spPr>
                <p:style>
                  <a:lnRef idx="2">
                    <a:schemeClr val="accent6"/>
                  </a:lnRef>
                  <a:fillRef idx="1">
                    <a:schemeClr val="lt1"/>
                  </a:fillRef>
                  <a:effectRef idx="0">
                    <a:schemeClr val="accent6"/>
                  </a:effectRef>
                  <a:fontRef idx="minor">
                    <a:schemeClr val="dk1"/>
                  </a:fontRef>
                </p:style>
                <p:txBody>
                  <a:bodyPr rot="0" spcFirstLastPara="0" vert="horz" wrap="square" lIns="93260" tIns="46630" rIns="93260" bIns="46630" numCol="1" spcCol="0" rtlCol="0" fromWordArt="0" anchor="ctr" anchorCtr="0" forceAA="0" compatLnSpc="1">
                    <a:prstTxWarp prst="textNoShape">
                      <a:avLst/>
                    </a:prstTxWarp>
                    <a:noAutofit/>
                  </a:bodyPr>
                  <a:lstStyle/>
                  <a:p>
                    <a:endParaRPr lang="en-US" sz="1836" dirty="0"/>
                  </a:p>
                </p:txBody>
              </p:sp>
              <p:sp>
                <p:nvSpPr>
                  <p:cNvPr id="37" name="TextBox 36"/>
                  <p:cNvSpPr txBox="1"/>
                  <p:nvPr/>
                </p:nvSpPr>
                <p:spPr>
                  <a:xfrm>
                    <a:off x="8929108" y="2539717"/>
                    <a:ext cx="3082989" cy="1598686"/>
                  </a:xfrm>
                  <a:prstGeom prst="rect">
                    <a:avLst/>
                  </a:prstGeom>
                  <a:noFill/>
                </p:spPr>
                <p:txBody>
                  <a:bodyPr wrap="square" rtlCol="0">
                    <a:spAutoFit/>
                  </a:bodyPr>
                  <a:lstStyle/>
                  <a:p>
                    <a:r>
                      <a:rPr lang="en-US" sz="1428" b="1" dirty="0">
                        <a:latin typeface="Consolas" panose="020B0609020204030204" pitchFamily="49" charset="0"/>
                        <a:cs typeface="Consolas" panose="020B0609020204030204" pitchFamily="49" charset="0"/>
                      </a:rPr>
                      <a:t>On</a:t>
                    </a:r>
                    <a:r>
                      <a:rPr lang="en-US" sz="1428" dirty="0">
                        <a:latin typeface="Consolas" panose="020B0609020204030204" pitchFamily="49" charset="0"/>
                        <a:cs typeface="Consolas" panose="020B0609020204030204" pitchFamily="49" charset="0"/>
                      </a:rPr>
                      <a:t>(Batch b) {</a:t>
                    </a:r>
                  </a:p>
                  <a:p>
                    <a:r>
                      <a:rPr lang="en-US" sz="1428" dirty="0">
                        <a:latin typeface="Consolas" panose="020B0609020204030204" pitchFamily="49" charset="0"/>
                        <a:cs typeface="Consolas" panose="020B0609020204030204" pitchFamily="49" charset="0"/>
                      </a:rPr>
                      <a:t> </a:t>
                    </a:r>
                    <a:r>
                      <a:rPr lang="en-US" sz="1428" i="1" dirty="0">
                        <a:latin typeface="Consolas" panose="020B0609020204030204" pitchFamily="49" charset="0"/>
                        <a:cs typeface="Consolas" panose="020B0609020204030204" pitchFamily="49" charset="0"/>
                      </a:rPr>
                      <a:t>for </a:t>
                    </a:r>
                    <a:r>
                      <a:rPr lang="en-US" sz="1428" dirty="0" err="1">
                        <a:latin typeface="Consolas" panose="020B0609020204030204" pitchFamily="49" charset="0"/>
                        <a:cs typeface="Consolas" panose="020B0609020204030204" pitchFamily="49" charset="0"/>
                      </a:rPr>
                      <a:t>i</a:t>
                    </a:r>
                    <a:r>
                      <a:rPr lang="en-US" sz="1428" dirty="0">
                        <a:latin typeface="Consolas" panose="020B0609020204030204" pitchFamily="49" charset="0"/>
                        <a:cs typeface="Consolas" panose="020B0609020204030204" pitchFamily="49" charset="0"/>
                      </a:rPr>
                      <a:t> = 0 </a:t>
                    </a:r>
                    <a:r>
                      <a:rPr lang="en-US" sz="1428" i="1" dirty="0">
                        <a:latin typeface="Consolas" panose="020B0609020204030204" pitchFamily="49" charset="0"/>
                        <a:cs typeface="Consolas" panose="020B0609020204030204" pitchFamily="49" charset="0"/>
                      </a:rPr>
                      <a:t>to</a:t>
                    </a:r>
                    <a:r>
                      <a:rPr lang="en-US" sz="1428" dirty="0">
                        <a:latin typeface="Consolas" panose="020B0609020204030204" pitchFamily="49" charset="0"/>
                        <a:cs typeface="Consolas" panose="020B0609020204030204" pitchFamily="49" charset="0"/>
                      </a:rPr>
                      <a:t> </a:t>
                    </a:r>
                    <a:r>
                      <a:rPr lang="en-US" sz="1428" dirty="0" err="1">
                        <a:latin typeface="Consolas" panose="020B0609020204030204" pitchFamily="49" charset="0"/>
                        <a:cs typeface="Consolas" panose="020B0609020204030204" pitchFamily="49" charset="0"/>
                      </a:rPr>
                      <a:t>b.Size</a:t>
                    </a:r>
                    <a:r>
                      <a:rPr lang="en-US" sz="1428" dirty="0">
                        <a:latin typeface="Consolas" panose="020B0609020204030204" pitchFamily="49" charset="0"/>
                        <a:cs typeface="Consolas" panose="020B0609020204030204" pitchFamily="49" charset="0"/>
                      </a:rPr>
                      <a:t> </a:t>
                    </a:r>
                    <a:r>
                      <a:rPr lang="en-US" sz="1428" dirty="0" smtClean="0">
                        <a:latin typeface="Consolas" panose="020B0609020204030204" pitchFamily="49" charset="0"/>
                        <a:cs typeface="Consolas" panose="020B0609020204030204" pitchFamily="49" charset="0"/>
                      </a:rPr>
                      <a:t>{</a:t>
                    </a:r>
                  </a:p>
                  <a:p>
                    <a:r>
                      <a:rPr lang="en-US" sz="1428" dirty="0">
                        <a:latin typeface="Consolas" panose="020B0609020204030204" pitchFamily="49" charset="0"/>
                        <a:cs typeface="Consolas" panose="020B0609020204030204" pitchFamily="49" charset="0"/>
                      </a:rPr>
                      <a:t> </a:t>
                    </a:r>
                    <a:r>
                      <a:rPr lang="en-US" sz="1428" dirty="0" smtClean="0">
                        <a:latin typeface="Consolas" panose="020B0609020204030204" pitchFamily="49" charset="0"/>
                        <a:cs typeface="Consolas" panose="020B0609020204030204" pitchFamily="49" charset="0"/>
                      </a:rPr>
                      <a:t>  if !(</a:t>
                    </a:r>
                    <a:r>
                      <a:rPr lang="en-US" sz="1428" b="1" dirty="0" err="1" smtClean="0">
                        <a:solidFill>
                          <a:srgbClr val="FF0000"/>
                        </a:solidFill>
                        <a:latin typeface="Consolas" panose="020B0609020204030204" pitchFamily="49" charset="0"/>
                        <a:cs typeface="Consolas" panose="020B0609020204030204" pitchFamily="49" charset="0"/>
                      </a:rPr>
                      <a:t>b.c_User</a:t>
                    </a:r>
                    <a:r>
                      <a:rPr lang="en-US" sz="1428" b="1" dirty="0" smtClean="0">
                        <a:solidFill>
                          <a:srgbClr val="FF0000"/>
                        </a:solidFill>
                        <a:latin typeface="Consolas" panose="020B0609020204030204" pitchFamily="49" charset="0"/>
                        <a:cs typeface="Consolas" panose="020B0609020204030204" pitchFamily="49" charset="0"/>
                      </a:rPr>
                      <a:t>[</a:t>
                    </a:r>
                    <a:r>
                      <a:rPr lang="en-US" sz="1428" b="1" dirty="0" err="1" smtClean="0">
                        <a:solidFill>
                          <a:srgbClr val="FF0000"/>
                        </a:solidFill>
                        <a:latin typeface="Consolas" panose="020B0609020204030204" pitchFamily="49" charset="0"/>
                        <a:cs typeface="Consolas" panose="020B0609020204030204" pitchFamily="49" charset="0"/>
                      </a:rPr>
                      <a:t>i</a:t>
                    </a:r>
                    <a:r>
                      <a:rPr lang="en-US" sz="1428" b="1" dirty="0" smtClean="0">
                        <a:solidFill>
                          <a:srgbClr val="FF0000"/>
                        </a:solidFill>
                        <a:latin typeface="Consolas" panose="020B0609020204030204" pitchFamily="49" charset="0"/>
                        <a:cs typeface="Consolas" panose="020B0609020204030204" pitchFamily="49" charset="0"/>
                      </a:rPr>
                      <a:t>]%100 &lt; 5</a:t>
                    </a:r>
                    <a:r>
                      <a:rPr lang="en-US" sz="1428" dirty="0" smtClean="0">
                        <a:latin typeface="Consolas" panose="020B0609020204030204" pitchFamily="49" charset="0"/>
                        <a:cs typeface="Consolas" panose="020B0609020204030204" pitchFamily="49" charset="0"/>
                      </a:rPr>
                      <a:t>)</a:t>
                    </a:r>
                    <a:endParaRPr lang="en-US" sz="1428" dirty="0">
                      <a:latin typeface="Consolas" panose="020B0609020204030204" pitchFamily="49" charset="0"/>
                      <a:cs typeface="Consolas" panose="020B0609020204030204" pitchFamily="49" charset="0"/>
                    </a:endParaRPr>
                  </a:p>
                  <a:p>
                    <a:r>
                      <a:rPr lang="en-US" sz="1428" dirty="0">
                        <a:latin typeface="Consolas" panose="020B0609020204030204" pitchFamily="49" charset="0"/>
                        <a:cs typeface="Consolas" panose="020B0609020204030204" pitchFamily="49" charset="0"/>
                      </a:rPr>
                      <a:t>   </a:t>
                    </a:r>
                    <a:r>
                      <a:rPr lang="en-US" sz="1428" dirty="0" smtClean="0">
                        <a:latin typeface="Consolas" panose="020B0609020204030204" pitchFamily="49" charset="0"/>
                        <a:cs typeface="Consolas" panose="020B0609020204030204" pitchFamily="49" charset="0"/>
                      </a:rPr>
                      <a:t>  set </a:t>
                    </a:r>
                    <a:r>
                      <a:rPr lang="en-US" sz="1428" dirty="0" err="1" smtClean="0">
                        <a:latin typeface="Consolas" panose="020B0609020204030204" pitchFamily="49" charset="0"/>
                        <a:cs typeface="Consolas" panose="020B0609020204030204" pitchFamily="49" charset="0"/>
                      </a:rPr>
                      <a:t>b.bitvector</a:t>
                    </a:r>
                    <a:r>
                      <a:rPr lang="en-US" sz="1428" dirty="0" smtClean="0">
                        <a:latin typeface="Consolas" panose="020B0609020204030204" pitchFamily="49" charset="0"/>
                        <a:cs typeface="Consolas" panose="020B0609020204030204" pitchFamily="49" charset="0"/>
                      </a:rPr>
                      <a:t>[</a:t>
                    </a:r>
                    <a:r>
                      <a:rPr lang="en-US" sz="1428" dirty="0" err="1" smtClean="0">
                        <a:latin typeface="Consolas" panose="020B0609020204030204" pitchFamily="49" charset="0"/>
                        <a:cs typeface="Consolas" panose="020B0609020204030204" pitchFamily="49" charset="0"/>
                      </a:rPr>
                      <a:t>i</a:t>
                    </a:r>
                    <a:r>
                      <a:rPr lang="en-US" sz="1428" dirty="0" smtClean="0">
                        <a:latin typeface="Consolas" panose="020B0609020204030204" pitchFamily="49" charset="0"/>
                        <a:cs typeface="Consolas" panose="020B0609020204030204" pitchFamily="49" charset="0"/>
                      </a:rPr>
                      <a:t>]</a:t>
                    </a:r>
                    <a:endParaRPr lang="en-US" sz="1428" b="1" dirty="0">
                      <a:solidFill>
                        <a:srgbClr val="FF0000"/>
                      </a:solidFill>
                      <a:latin typeface="Consolas" panose="020B0609020204030204" pitchFamily="49" charset="0"/>
                      <a:cs typeface="Consolas" panose="020B0609020204030204" pitchFamily="49" charset="0"/>
                    </a:endParaRPr>
                  </a:p>
                  <a:p>
                    <a:r>
                      <a:rPr lang="en-US" sz="1428" dirty="0">
                        <a:latin typeface="Consolas" panose="020B0609020204030204" pitchFamily="49" charset="0"/>
                        <a:cs typeface="Consolas" panose="020B0609020204030204" pitchFamily="49" charset="0"/>
                      </a:rPr>
                      <a:t> }</a:t>
                    </a:r>
                  </a:p>
                  <a:p>
                    <a:r>
                      <a:rPr lang="en-US" sz="1428" dirty="0">
                        <a:latin typeface="Consolas" panose="020B0609020204030204" pitchFamily="49" charset="0"/>
                        <a:cs typeface="Consolas" panose="020B0609020204030204" pitchFamily="49" charset="0"/>
                      </a:rPr>
                      <a:t> </a:t>
                    </a:r>
                    <a:r>
                      <a:rPr lang="en-US" sz="1428" dirty="0" smtClean="0">
                        <a:latin typeface="Consolas" panose="020B0609020204030204" pitchFamily="49" charset="0"/>
                        <a:cs typeface="Consolas" panose="020B0609020204030204" pitchFamily="49" charset="0"/>
                      </a:rPr>
                      <a:t>next-</a:t>
                    </a:r>
                    <a:r>
                      <a:rPr lang="en-US" sz="1428" dirty="0" err="1" smtClean="0">
                        <a:latin typeface="Consolas" panose="020B0609020204030204" pitchFamily="49" charset="0"/>
                        <a:cs typeface="Consolas" panose="020B0609020204030204" pitchFamily="49" charset="0"/>
                      </a:rPr>
                      <a:t>operator.On</a:t>
                    </a:r>
                    <a:r>
                      <a:rPr lang="en-US" sz="1428" dirty="0" smtClean="0">
                        <a:latin typeface="Consolas" panose="020B0609020204030204" pitchFamily="49" charset="0"/>
                        <a:cs typeface="Consolas" panose="020B0609020204030204" pitchFamily="49" charset="0"/>
                      </a:rPr>
                      <a:t>(b)</a:t>
                    </a:r>
                    <a:endParaRPr lang="en-US" sz="1428" dirty="0">
                      <a:latin typeface="Consolas" panose="020B0609020204030204" pitchFamily="49" charset="0"/>
                      <a:cs typeface="Consolas" panose="020B0609020204030204" pitchFamily="49" charset="0"/>
                    </a:endParaRPr>
                  </a:p>
                  <a:p>
                    <a:r>
                      <a:rPr lang="en-US" sz="1428" dirty="0">
                        <a:latin typeface="Consolas" panose="020B0609020204030204" pitchFamily="49" charset="0"/>
                        <a:cs typeface="Consolas" panose="020B0609020204030204" pitchFamily="49" charset="0"/>
                      </a:rPr>
                      <a:t>}</a:t>
                    </a:r>
                  </a:p>
                </p:txBody>
              </p:sp>
            </p:grpSp>
            <p:cxnSp>
              <p:nvCxnSpPr>
                <p:cNvPr id="21" name="Straight Arrow Connector 20"/>
                <p:cNvCxnSpPr/>
                <p:nvPr/>
              </p:nvCxnSpPr>
              <p:spPr>
                <a:xfrm flipV="1">
                  <a:off x="10222151" y="5504433"/>
                  <a:ext cx="0" cy="3265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36" idx="0"/>
                </p:cNvCxnSpPr>
                <p:nvPr/>
              </p:nvCxnSpPr>
              <p:spPr>
                <a:xfrm flipV="1">
                  <a:off x="10338817" y="2298082"/>
                  <a:ext cx="0" cy="5457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10607470" y="5541668"/>
                  <a:ext cx="731520" cy="442233"/>
                  <a:chOff x="6096000" y="1979660"/>
                  <a:chExt cx="283464" cy="219456"/>
                </a:xfrm>
              </p:grpSpPr>
              <p:sp>
                <p:nvSpPr>
                  <p:cNvPr id="31" name="Rectangle 30"/>
                  <p:cNvSpPr/>
                  <p:nvPr/>
                </p:nvSpPr>
                <p:spPr>
                  <a:xfrm>
                    <a:off x="6120300" y="1997782"/>
                    <a:ext cx="45719"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3260" tIns="46630" rIns="93260" bIns="46630" numCol="1" spcCol="0" rtlCol="0" fromWordArt="0" anchor="ctr" anchorCtr="0" forceAA="0" compatLnSpc="1">
                    <a:prstTxWarp prst="textNoShape">
                      <a:avLst/>
                    </a:prstTxWarp>
                    <a:noAutofit/>
                  </a:bodyPr>
                  <a:lstStyle/>
                  <a:p>
                    <a:endParaRPr lang="en-US" sz="1836"/>
                  </a:p>
                </p:txBody>
              </p:sp>
              <p:sp>
                <p:nvSpPr>
                  <p:cNvPr id="32" name="Rectangle 31"/>
                  <p:cNvSpPr/>
                  <p:nvPr/>
                </p:nvSpPr>
                <p:spPr>
                  <a:xfrm>
                    <a:off x="6181977" y="1996806"/>
                    <a:ext cx="45719"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3260" tIns="46630" rIns="93260" bIns="46630" numCol="1" spcCol="0" rtlCol="0" fromWordArt="0" anchor="ctr" anchorCtr="0" forceAA="0" compatLnSpc="1">
                    <a:prstTxWarp prst="textNoShape">
                      <a:avLst/>
                    </a:prstTxWarp>
                    <a:noAutofit/>
                  </a:bodyPr>
                  <a:lstStyle/>
                  <a:p>
                    <a:endParaRPr lang="en-US" sz="1836"/>
                  </a:p>
                </p:txBody>
              </p:sp>
              <p:sp>
                <p:nvSpPr>
                  <p:cNvPr id="33" name="Rectangle 32"/>
                  <p:cNvSpPr/>
                  <p:nvPr/>
                </p:nvSpPr>
                <p:spPr>
                  <a:xfrm>
                    <a:off x="6248181" y="1996806"/>
                    <a:ext cx="45719" cy="18288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3260" tIns="46630" rIns="93260" bIns="46630" numCol="1" spcCol="0" rtlCol="0" fromWordArt="0" anchor="ctr" anchorCtr="0" forceAA="0" compatLnSpc="1">
                    <a:prstTxWarp prst="textNoShape">
                      <a:avLst/>
                    </a:prstTxWarp>
                    <a:noAutofit/>
                  </a:bodyPr>
                  <a:lstStyle/>
                  <a:p>
                    <a:endParaRPr lang="en-US" sz="1836"/>
                  </a:p>
                </p:txBody>
              </p:sp>
              <p:sp>
                <p:nvSpPr>
                  <p:cNvPr id="34" name="Rectangle 33"/>
                  <p:cNvSpPr/>
                  <p:nvPr/>
                </p:nvSpPr>
                <p:spPr>
                  <a:xfrm>
                    <a:off x="6308423" y="1996806"/>
                    <a:ext cx="45719" cy="182881"/>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3260" tIns="46630" rIns="93260" bIns="46630" numCol="1" spcCol="0" rtlCol="0" fromWordArt="0" anchor="ctr" anchorCtr="0" forceAA="0" compatLnSpc="1">
                    <a:prstTxWarp prst="textNoShape">
                      <a:avLst/>
                    </a:prstTxWarp>
                    <a:noAutofit/>
                  </a:bodyPr>
                  <a:lstStyle/>
                  <a:p>
                    <a:endParaRPr lang="en-US" sz="1836"/>
                  </a:p>
                </p:txBody>
              </p:sp>
              <p:sp>
                <p:nvSpPr>
                  <p:cNvPr id="35" name="Rectangle 34"/>
                  <p:cNvSpPr/>
                  <p:nvPr/>
                </p:nvSpPr>
                <p:spPr>
                  <a:xfrm>
                    <a:off x="6096000" y="1979660"/>
                    <a:ext cx="283464" cy="219456"/>
                  </a:xfrm>
                  <a:prstGeom prst="rect">
                    <a:avLst/>
                  </a:prstGeom>
                  <a:noFill/>
                </p:spPr>
                <p:style>
                  <a:lnRef idx="2">
                    <a:schemeClr val="accent2"/>
                  </a:lnRef>
                  <a:fillRef idx="1">
                    <a:schemeClr val="lt1"/>
                  </a:fillRef>
                  <a:effectRef idx="0">
                    <a:schemeClr val="accent2"/>
                  </a:effectRef>
                  <a:fontRef idx="minor">
                    <a:schemeClr val="dk1"/>
                  </a:fontRef>
                </p:style>
                <p:txBody>
                  <a:bodyPr rot="0" spcFirstLastPara="0" vert="horz" wrap="square" lIns="93260" tIns="46630" rIns="93260" bIns="46630" numCol="1" spcCol="0" rtlCol="0" fromWordArt="0" anchor="ctr" anchorCtr="0" forceAA="0" compatLnSpc="1">
                    <a:prstTxWarp prst="textNoShape">
                      <a:avLst/>
                    </a:prstTxWarp>
                    <a:noAutofit/>
                  </a:bodyPr>
                  <a:lstStyle/>
                  <a:p>
                    <a:endParaRPr lang="en-US" sz="1836"/>
                  </a:p>
                </p:txBody>
              </p:sp>
            </p:grpSp>
            <p:sp>
              <p:nvSpPr>
                <p:cNvPr id="25" name="Freeform 36"/>
                <p:cNvSpPr>
                  <a:spLocks noChangeAspect="1" noEditPoints="1"/>
                </p:cNvSpPr>
                <p:nvPr/>
              </p:nvSpPr>
              <p:spPr bwMode="auto">
                <a:xfrm>
                  <a:off x="8194856" y="2664246"/>
                  <a:ext cx="716948" cy="667361"/>
                </a:xfrm>
                <a:custGeom>
                  <a:avLst/>
                  <a:gdLst>
                    <a:gd name="T0" fmla="*/ 689 w 881"/>
                    <a:gd name="T1" fmla="*/ 277 h 820"/>
                    <a:gd name="T2" fmla="*/ 597 w 881"/>
                    <a:gd name="T3" fmla="*/ 188 h 820"/>
                    <a:gd name="T4" fmla="*/ 207 w 881"/>
                    <a:gd name="T5" fmla="*/ 566 h 820"/>
                    <a:gd name="T6" fmla="*/ 339 w 881"/>
                    <a:gd name="T7" fmla="*/ 486 h 820"/>
                    <a:gd name="T8" fmla="*/ 841 w 881"/>
                    <a:gd name="T9" fmla="*/ 394 h 820"/>
                    <a:gd name="T10" fmla="*/ 834 w 881"/>
                    <a:gd name="T11" fmla="*/ 400 h 820"/>
                    <a:gd name="T12" fmla="*/ 788 w 881"/>
                    <a:gd name="T13" fmla="*/ 448 h 820"/>
                    <a:gd name="T14" fmla="*/ 694 w 881"/>
                    <a:gd name="T15" fmla="*/ 441 h 820"/>
                    <a:gd name="T16" fmla="*/ 644 w 881"/>
                    <a:gd name="T17" fmla="*/ 501 h 820"/>
                    <a:gd name="T18" fmla="*/ 601 w 881"/>
                    <a:gd name="T19" fmla="*/ 430 h 820"/>
                    <a:gd name="T20" fmla="*/ 541 w 881"/>
                    <a:gd name="T21" fmla="*/ 403 h 820"/>
                    <a:gd name="T22" fmla="*/ 527 w 881"/>
                    <a:gd name="T23" fmla="*/ 403 h 820"/>
                    <a:gd name="T24" fmla="*/ 535 w 881"/>
                    <a:gd name="T25" fmla="*/ 345 h 820"/>
                    <a:gd name="T26" fmla="*/ 489 w 881"/>
                    <a:gd name="T27" fmla="*/ 268 h 820"/>
                    <a:gd name="T28" fmla="*/ 441 w 881"/>
                    <a:gd name="T29" fmla="*/ 260 h 820"/>
                    <a:gd name="T30" fmla="*/ 397 w 881"/>
                    <a:gd name="T31" fmla="*/ 280 h 820"/>
                    <a:gd name="T32" fmla="*/ 384 w 881"/>
                    <a:gd name="T33" fmla="*/ 215 h 820"/>
                    <a:gd name="T34" fmla="*/ 444 w 881"/>
                    <a:gd name="T35" fmla="*/ 164 h 820"/>
                    <a:gd name="T36" fmla="*/ 453 w 881"/>
                    <a:gd name="T37" fmla="*/ 65 h 820"/>
                    <a:gd name="T38" fmla="*/ 476 w 881"/>
                    <a:gd name="T39" fmla="*/ 41 h 820"/>
                    <a:gd name="T40" fmla="*/ 558 w 881"/>
                    <a:gd name="T41" fmla="*/ 44 h 820"/>
                    <a:gd name="T42" fmla="*/ 642 w 881"/>
                    <a:gd name="T43" fmla="*/ 5 h 820"/>
                    <a:gd name="T44" fmla="*/ 776 w 881"/>
                    <a:gd name="T45" fmla="*/ 69 h 820"/>
                    <a:gd name="T46" fmla="*/ 783 w 881"/>
                    <a:gd name="T47" fmla="*/ 150 h 820"/>
                    <a:gd name="T48" fmla="*/ 881 w 881"/>
                    <a:gd name="T49" fmla="*/ 274 h 820"/>
                    <a:gd name="T50" fmla="*/ 806 w 881"/>
                    <a:gd name="T51" fmla="*/ 339 h 820"/>
                    <a:gd name="T52" fmla="*/ 707 w 881"/>
                    <a:gd name="T53" fmla="*/ 168 h 820"/>
                    <a:gd name="T54" fmla="*/ 582 w 881"/>
                    <a:gd name="T55" fmla="*/ 293 h 820"/>
                    <a:gd name="T56" fmla="*/ 707 w 881"/>
                    <a:gd name="T57" fmla="*/ 168 h 820"/>
                    <a:gd name="T58" fmla="*/ 525 w 881"/>
                    <a:gd name="T59" fmla="*/ 522 h 820"/>
                    <a:gd name="T60" fmla="*/ 545 w 881"/>
                    <a:gd name="T61" fmla="*/ 668 h 820"/>
                    <a:gd name="T62" fmla="*/ 449 w 881"/>
                    <a:gd name="T63" fmla="*/ 702 h 820"/>
                    <a:gd name="T64" fmla="*/ 420 w 881"/>
                    <a:gd name="T65" fmla="*/ 793 h 820"/>
                    <a:gd name="T66" fmla="*/ 325 w 881"/>
                    <a:gd name="T67" fmla="*/ 763 h 820"/>
                    <a:gd name="T68" fmla="*/ 268 w 881"/>
                    <a:gd name="T69" fmla="*/ 816 h 820"/>
                    <a:gd name="T70" fmla="*/ 219 w 881"/>
                    <a:gd name="T71" fmla="*/ 811 h 820"/>
                    <a:gd name="T72" fmla="*/ 139 w 881"/>
                    <a:gd name="T73" fmla="*/ 763 h 820"/>
                    <a:gd name="T74" fmla="*/ 96 w 881"/>
                    <a:gd name="T75" fmla="*/ 669 h 820"/>
                    <a:gd name="T76" fmla="*/ 39 w 881"/>
                    <a:gd name="T77" fmla="*/ 620 h 820"/>
                    <a:gd name="T78" fmla="*/ 52 w 881"/>
                    <a:gd name="T79" fmla="*/ 537 h 820"/>
                    <a:gd name="T80" fmla="*/ 32 w 881"/>
                    <a:gd name="T81" fmla="*/ 390 h 820"/>
                    <a:gd name="T82" fmla="*/ 113 w 881"/>
                    <a:gd name="T83" fmla="*/ 296 h 820"/>
                    <a:gd name="T84" fmla="*/ 188 w 881"/>
                    <a:gd name="T85" fmla="*/ 268 h 820"/>
                    <a:gd name="T86" fmla="*/ 274 w 881"/>
                    <a:gd name="T87" fmla="*/ 235 h 820"/>
                    <a:gd name="T88" fmla="*/ 306 w 881"/>
                    <a:gd name="T89" fmla="*/ 237 h 820"/>
                    <a:gd name="T90" fmla="*/ 354 w 881"/>
                    <a:gd name="T91" fmla="*/ 246 h 820"/>
                    <a:gd name="T92" fmla="*/ 439 w 881"/>
                    <a:gd name="T93" fmla="*/ 291 h 820"/>
                    <a:gd name="T94" fmla="*/ 478 w 881"/>
                    <a:gd name="T95" fmla="*/ 385 h 820"/>
                    <a:gd name="T96" fmla="*/ 539 w 881"/>
                    <a:gd name="T97" fmla="*/ 435 h 820"/>
                    <a:gd name="T98" fmla="*/ 376 w 881"/>
                    <a:gd name="T99" fmla="*/ 462 h 820"/>
                    <a:gd name="T100" fmla="*/ 211 w 881"/>
                    <a:gd name="T101" fmla="*/ 420 h 820"/>
                    <a:gd name="T102" fmla="*/ 260 w 881"/>
                    <a:gd name="T103" fmla="*/ 651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81" h="820">
                      <a:moveTo>
                        <a:pt x="635" y="174"/>
                      </a:moveTo>
                      <a:cubicBezTo>
                        <a:pt x="653" y="176"/>
                        <a:pt x="669" y="182"/>
                        <a:pt x="682" y="196"/>
                      </a:cubicBezTo>
                      <a:cubicBezTo>
                        <a:pt x="706" y="219"/>
                        <a:pt x="711" y="258"/>
                        <a:pt x="689" y="277"/>
                      </a:cubicBezTo>
                      <a:cubicBezTo>
                        <a:pt x="682" y="284"/>
                        <a:pt x="667" y="288"/>
                        <a:pt x="653" y="287"/>
                      </a:cubicBezTo>
                      <a:cubicBezTo>
                        <a:pt x="634" y="289"/>
                        <a:pt x="619" y="279"/>
                        <a:pt x="609" y="271"/>
                      </a:cubicBezTo>
                      <a:cubicBezTo>
                        <a:pt x="582" y="242"/>
                        <a:pt x="576" y="208"/>
                        <a:pt x="597" y="188"/>
                      </a:cubicBezTo>
                      <a:cubicBezTo>
                        <a:pt x="606" y="177"/>
                        <a:pt x="621" y="174"/>
                        <a:pt x="635" y="174"/>
                      </a:cubicBezTo>
                      <a:close/>
                      <a:moveTo>
                        <a:pt x="234" y="456"/>
                      </a:moveTo>
                      <a:cubicBezTo>
                        <a:pt x="198" y="480"/>
                        <a:pt x="184" y="530"/>
                        <a:pt x="207" y="566"/>
                      </a:cubicBezTo>
                      <a:cubicBezTo>
                        <a:pt x="218" y="589"/>
                        <a:pt x="237" y="600"/>
                        <a:pt x="258" y="604"/>
                      </a:cubicBezTo>
                      <a:cubicBezTo>
                        <a:pt x="275" y="610"/>
                        <a:pt x="296" y="604"/>
                        <a:pt x="312" y="596"/>
                      </a:cubicBezTo>
                      <a:cubicBezTo>
                        <a:pt x="349" y="573"/>
                        <a:pt x="363" y="522"/>
                        <a:pt x="339" y="486"/>
                      </a:cubicBezTo>
                      <a:cubicBezTo>
                        <a:pt x="327" y="467"/>
                        <a:pt x="310" y="452"/>
                        <a:pt x="288" y="448"/>
                      </a:cubicBezTo>
                      <a:cubicBezTo>
                        <a:pt x="270" y="446"/>
                        <a:pt x="251" y="448"/>
                        <a:pt x="234" y="456"/>
                      </a:cubicBezTo>
                      <a:close/>
                      <a:moveTo>
                        <a:pt x="841" y="394"/>
                      </a:moveTo>
                      <a:cubicBezTo>
                        <a:pt x="839" y="398"/>
                        <a:pt x="835" y="396"/>
                        <a:pt x="834" y="400"/>
                      </a:cubicBezTo>
                      <a:cubicBezTo>
                        <a:pt x="834" y="400"/>
                        <a:pt x="834" y="400"/>
                        <a:pt x="834" y="400"/>
                      </a:cubicBezTo>
                      <a:cubicBezTo>
                        <a:pt x="834" y="400"/>
                        <a:pt x="834" y="400"/>
                        <a:pt x="834" y="400"/>
                      </a:cubicBezTo>
                      <a:cubicBezTo>
                        <a:pt x="834" y="400"/>
                        <a:pt x="834" y="400"/>
                        <a:pt x="834" y="400"/>
                      </a:cubicBezTo>
                      <a:cubicBezTo>
                        <a:pt x="795" y="442"/>
                        <a:pt x="795" y="442"/>
                        <a:pt x="795" y="442"/>
                      </a:cubicBezTo>
                      <a:cubicBezTo>
                        <a:pt x="794" y="446"/>
                        <a:pt x="794" y="446"/>
                        <a:pt x="788" y="448"/>
                      </a:cubicBezTo>
                      <a:cubicBezTo>
                        <a:pt x="785" y="456"/>
                        <a:pt x="780" y="459"/>
                        <a:pt x="774" y="461"/>
                      </a:cubicBezTo>
                      <a:cubicBezTo>
                        <a:pt x="722" y="428"/>
                        <a:pt x="722" y="428"/>
                        <a:pt x="722" y="428"/>
                      </a:cubicBezTo>
                      <a:cubicBezTo>
                        <a:pt x="710" y="433"/>
                        <a:pt x="703" y="440"/>
                        <a:pt x="694" y="441"/>
                      </a:cubicBezTo>
                      <a:cubicBezTo>
                        <a:pt x="690" y="463"/>
                        <a:pt x="690" y="463"/>
                        <a:pt x="690" y="463"/>
                      </a:cubicBezTo>
                      <a:cubicBezTo>
                        <a:pt x="652" y="504"/>
                        <a:pt x="652" y="504"/>
                        <a:pt x="652" y="504"/>
                      </a:cubicBezTo>
                      <a:cubicBezTo>
                        <a:pt x="652" y="504"/>
                        <a:pt x="648" y="503"/>
                        <a:pt x="644" y="501"/>
                      </a:cubicBezTo>
                      <a:cubicBezTo>
                        <a:pt x="634" y="502"/>
                        <a:pt x="624" y="503"/>
                        <a:pt x="612" y="499"/>
                      </a:cubicBezTo>
                      <a:cubicBezTo>
                        <a:pt x="611" y="489"/>
                        <a:pt x="611" y="489"/>
                        <a:pt x="611" y="489"/>
                      </a:cubicBezTo>
                      <a:cubicBezTo>
                        <a:pt x="609" y="470"/>
                        <a:pt x="603" y="449"/>
                        <a:pt x="601" y="430"/>
                      </a:cubicBezTo>
                      <a:cubicBezTo>
                        <a:pt x="594" y="409"/>
                        <a:pt x="594" y="409"/>
                        <a:pt x="594" y="409"/>
                      </a:cubicBezTo>
                      <a:cubicBezTo>
                        <a:pt x="573" y="405"/>
                        <a:pt x="573" y="405"/>
                        <a:pt x="573" y="405"/>
                      </a:cubicBezTo>
                      <a:cubicBezTo>
                        <a:pt x="541" y="403"/>
                        <a:pt x="541" y="403"/>
                        <a:pt x="541" y="403"/>
                      </a:cubicBezTo>
                      <a:cubicBezTo>
                        <a:pt x="541" y="403"/>
                        <a:pt x="541" y="403"/>
                        <a:pt x="541" y="403"/>
                      </a:cubicBezTo>
                      <a:cubicBezTo>
                        <a:pt x="537" y="402"/>
                        <a:pt x="537" y="402"/>
                        <a:pt x="537" y="402"/>
                      </a:cubicBezTo>
                      <a:cubicBezTo>
                        <a:pt x="527" y="403"/>
                        <a:pt x="527" y="403"/>
                        <a:pt x="527" y="403"/>
                      </a:cubicBezTo>
                      <a:cubicBezTo>
                        <a:pt x="529" y="399"/>
                        <a:pt x="525" y="397"/>
                        <a:pt x="526" y="393"/>
                      </a:cubicBezTo>
                      <a:cubicBezTo>
                        <a:pt x="522" y="391"/>
                        <a:pt x="520" y="386"/>
                        <a:pt x="521" y="382"/>
                      </a:cubicBezTo>
                      <a:cubicBezTo>
                        <a:pt x="535" y="345"/>
                        <a:pt x="535" y="345"/>
                        <a:pt x="535" y="345"/>
                      </a:cubicBezTo>
                      <a:cubicBezTo>
                        <a:pt x="546" y="326"/>
                        <a:pt x="546" y="326"/>
                        <a:pt x="546" y="326"/>
                      </a:cubicBezTo>
                      <a:cubicBezTo>
                        <a:pt x="530" y="307"/>
                        <a:pt x="530" y="307"/>
                        <a:pt x="530" y="307"/>
                      </a:cubicBezTo>
                      <a:cubicBezTo>
                        <a:pt x="517" y="292"/>
                        <a:pt x="504" y="278"/>
                        <a:pt x="489" y="268"/>
                      </a:cubicBezTo>
                      <a:cubicBezTo>
                        <a:pt x="482" y="261"/>
                        <a:pt x="482" y="261"/>
                        <a:pt x="482" y="261"/>
                      </a:cubicBezTo>
                      <a:cubicBezTo>
                        <a:pt x="473" y="262"/>
                        <a:pt x="473" y="262"/>
                        <a:pt x="473" y="262"/>
                      </a:cubicBezTo>
                      <a:cubicBezTo>
                        <a:pt x="441" y="260"/>
                        <a:pt x="441" y="260"/>
                        <a:pt x="441" y="260"/>
                      </a:cubicBezTo>
                      <a:cubicBezTo>
                        <a:pt x="429" y="255"/>
                        <a:pt x="429" y="255"/>
                        <a:pt x="429" y="255"/>
                      </a:cubicBezTo>
                      <a:cubicBezTo>
                        <a:pt x="416" y="264"/>
                        <a:pt x="416" y="264"/>
                        <a:pt x="416" y="264"/>
                      </a:cubicBezTo>
                      <a:cubicBezTo>
                        <a:pt x="397" y="280"/>
                        <a:pt x="397" y="280"/>
                        <a:pt x="397" y="280"/>
                      </a:cubicBezTo>
                      <a:cubicBezTo>
                        <a:pt x="388" y="240"/>
                        <a:pt x="388" y="240"/>
                        <a:pt x="388" y="240"/>
                      </a:cubicBezTo>
                      <a:cubicBezTo>
                        <a:pt x="384" y="215"/>
                        <a:pt x="384" y="215"/>
                        <a:pt x="384" y="215"/>
                      </a:cubicBezTo>
                      <a:cubicBezTo>
                        <a:pt x="384" y="215"/>
                        <a:pt x="384" y="215"/>
                        <a:pt x="384" y="215"/>
                      </a:cubicBezTo>
                      <a:cubicBezTo>
                        <a:pt x="408" y="187"/>
                        <a:pt x="408" y="187"/>
                        <a:pt x="408" y="187"/>
                      </a:cubicBezTo>
                      <a:cubicBezTo>
                        <a:pt x="437" y="184"/>
                        <a:pt x="437" y="184"/>
                        <a:pt x="437" y="184"/>
                      </a:cubicBezTo>
                      <a:cubicBezTo>
                        <a:pt x="440" y="176"/>
                        <a:pt x="441" y="172"/>
                        <a:pt x="444" y="164"/>
                      </a:cubicBezTo>
                      <a:cubicBezTo>
                        <a:pt x="413" y="111"/>
                        <a:pt x="413" y="111"/>
                        <a:pt x="413" y="111"/>
                      </a:cubicBezTo>
                      <a:cubicBezTo>
                        <a:pt x="413" y="111"/>
                        <a:pt x="415" y="106"/>
                        <a:pt x="416" y="102"/>
                      </a:cubicBezTo>
                      <a:cubicBezTo>
                        <a:pt x="453" y="65"/>
                        <a:pt x="453" y="65"/>
                        <a:pt x="453" y="65"/>
                      </a:cubicBezTo>
                      <a:cubicBezTo>
                        <a:pt x="453" y="65"/>
                        <a:pt x="453" y="65"/>
                        <a:pt x="453" y="65"/>
                      </a:cubicBezTo>
                      <a:cubicBezTo>
                        <a:pt x="455" y="61"/>
                        <a:pt x="460" y="59"/>
                        <a:pt x="462" y="54"/>
                      </a:cubicBezTo>
                      <a:cubicBezTo>
                        <a:pt x="467" y="52"/>
                        <a:pt x="470" y="44"/>
                        <a:pt x="476" y="41"/>
                      </a:cubicBezTo>
                      <a:cubicBezTo>
                        <a:pt x="532" y="76"/>
                        <a:pt x="532" y="76"/>
                        <a:pt x="532" y="76"/>
                      </a:cubicBezTo>
                      <a:cubicBezTo>
                        <a:pt x="539" y="69"/>
                        <a:pt x="549" y="68"/>
                        <a:pt x="556" y="62"/>
                      </a:cubicBezTo>
                      <a:cubicBezTo>
                        <a:pt x="558" y="44"/>
                        <a:pt x="558" y="44"/>
                        <a:pt x="558" y="44"/>
                      </a:cubicBezTo>
                      <a:cubicBezTo>
                        <a:pt x="597" y="3"/>
                        <a:pt x="597" y="3"/>
                        <a:pt x="597" y="3"/>
                      </a:cubicBezTo>
                      <a:cubicBezTo>
                        <a:pt x="602" y="0"/>
                        <a:pt x="606" y="2"/>
                        <a:pt x="606" y="2"/>
                      </a:cubicBezTo>
                      <a:cubicBezTo>
                        <a:pt x="620" y="2"/>
                        <a:pt x="630" y="1"/>
                        <a:pt x="642" y="5"/>
                      </a:cubicBezTo>
                      <a:cubicBezTo>
                        <a:pt x="662" y="64"/>
                        <a:pt x="662" y="64"/>
                        <a:pt x="662" y="64"/>
                      </a:cubicBezTo>
                      <a:cubicBezTo>
                        <a:pt x="684" y="67"/>
                        <a:pt x="707" y="80"/>
                        <a:pt x="726" y="92"/>
                      </a:cubicBezTo>
                      <a:cubicBezTo>
                        <a:pt x="776" y="69"/>
                        <a:pt x="776" y="69"/>
                        <a:pt x="776" y="69"/>
                      </a:cubicBezTo>
                      <a:cubicBezTo>
                        <a:pt x="778" y="74"/>
                        <a:pt x="787" y="77"/>
                        <a:pt x="793" y="85"/>
                      </a:cubicBezTo>
                      <a:cubicBezTo>
                        <a:pt x="800" y="92"/>
                        <a:pt x="802" y="97"/>
                        <a:pt x="811" y="100"/>
                      </a:cubicBezTo>
                      <a:cubicBezTo>
                        <a:pt x="783" y="150"/>
                        <a:pt x="783" y="150"/>
                        <a:pt x="783" y="150"/>
                      </a:cubicBezTo>
                      <a:cubicBezTo>
                        <a:pt x="799" y="170"/>
                        <a:pt x="810" y="188"/>
                        <a:pt x="817" y="209"/>
                      </a:cubicBezTo>
                      <a:cubicBezTo>
                        <a:pt x="874" y="230"/>
                        <a:pt x="874" y="230"/>
                        <a:pt x="874" y="230"/>
                      </a:cubicBezTo>
                      <a:cubicBezTo>
                        <a:pt x="877" y="245"/>
                        <a:pt x="881" y="260"/>
                        <a:pt x="881" y="274"/>
                      </a:cubicBezTo>
                      <a:cubicBezTo>
                        <a:pt x="842" y="315"/>
                        <a:pt x="842" y="315"/>
                        <a:pt x="842" y="315"/>
                      </a:cubicBezTo>
                      <a:cubicBezTo>
                        <a:pt x="817" y="320"/>
                        <a:pt x="817" y="320"/>
                        <a:pt x="817" y="320"/>
                      </a:cubicBezTo>
                      <a:cubicBezTo>
                        <a:pt x="810" y="327"/>
                        <a:pt x="807" y="335"/>
                        <a:pt x="806" y="339"/>
                      </a:cubicBezTo>
                      <a:cubicBezTo>
                        <a:pt x="841" y="394"/>
                        <a:pt x="841" y="394"/>
                        <a:pt x="841" y="394"/>
                      </a:cubicBezTo>
                      <a:cubicBezTo>
                        <a:pt x="841" y="394"/>
                        <a:pt x="841" y="394"/>
                        <a:pt x="841" y="394"/>
                      </a:cubicBezTo>
                      <a:close/>
                      <a:moveTo>
                        <a:pt x="707" y="168"/>
                      </a:moveTo>
                      <a:cubicBezTo>
                        <a:pt x="683" y="145"/>
                        <a:pt x="654" y="135"/>
                        <a:pt x="627" y="134"/>
                      </a:cubicBezTo>
                      <a:cubicBezTo>
                        <a:pt x="605" y="131"/>
                        <a:pt x="583" y="141"/>
                        <a:pt x="567" y="158"/>
                      </a:cubicBezTo>
                      <a:cubicBezTo>
                        <a:pt x="531" y="191"/>
                        <a:pt x="536" y="253"/>
                        <a:pt x="582" y="293"/>
                      </a:cubicBezTo>
                      <a:cubicBezTo>
                        <a:pt x="606" y="316"/>
                        <a:pt x="633" y="331"/>
                        <a:pt x="660" y="331"/>
                      </a:cubicBezTo>
                      <a:cubicBezTo>
                        <a:pt x="684" y="331"/>
                        <a:pt x="704" y="325"/>
                        <a:pt x="720" y="307"/>
                      </a:cubicBezTo>
                      <a:cubicBezTo>
                        <a:pt x="757" y="270"/>
                        <a:pt x="751" y="212"/>
                        <a:pt x="707" y="168"/>
                      </a:cubicBezTo>
                      <a:close/>
                      <a:moveTo>
                        <a:pt x="565" y="440"/>
                      </a:moveTo>
                      <a:cubicBezTo>
                        <a:pt x="572" y="456"/>
                        <a:pt x="574" y="476"/>
                        <a:pt x="578" y="491"/>
                      </a:cubicBezTo>
                      <a:cubicBezTo>
                        <a:pt x="525" y="522"/>
                        <a:pt x="525" y="522"/>
                        <a:pt x="525" y="522"/>
                      </a:cubicBezTo>
                      <a:cubicBezTo>
                        <a:pt x="527" y="541"/>
                        <a:pt x="525" y="559"/>
                        <a:pt x="522" y="581"/>
                      </a:cubicBezTo>
                      <a:cubicBezTo>
                        <a:pt x="563" y="619"/>
                        <a:pt x="563" y="619"/>
                        <a:pt x="563" y="619"/>
                      </a:cubicBezTo>
                      <a:cubicBezTo>
                        <a:pt x="561" y="637"/>
                        <a:pt x="555" y="653"/>
                        <a:pt x="545" y="668"/>
                      </a:cubicBezTo>
                      <a:cubicBezTo>
                        <a:pt x="515" y="662"/>
                        <a:pt x="515" y="662"/>
                        <a:pt x="515" y="662"/>
                      </a:cubicBezTo>
                      <a:cubicBezTo>
                        <a:pt x="487" y="661"/>
                        <a:pt x="487" y="661"/>
                        <a:pt x="487" y="661"/>
                      </a:cubicBezTo>
                      <a:cubicBezTo>
                        <a:pt x="477" y="676"/>
                        <a:pt x="463" y="689"/>
                        <a:pt x="449" y="702"/>
                      </a:cubicBezTo>
                      <a:cubicBezTo>
                        <a:pt x="464" y="763"/>
                        <a:pt x="464" y="763"/>
                        <a:pt x="464" y="763"/>
                      </a:cubicBezTo>
                      <a:cubicBezTo>
                        <a:pt x="456" y="770"/>
                        <a:pt x="451" y="772"/>
                        <a:pt x="444" y="779"/>
                      </a:cubicBezTo>
                      <a:cubicBezTo>
                        <a:pt x="437" y="785"/>
                        <a:pt x="427" y="787"/>
                        <a:pt x="420" y="793"/>
                      </a:cubicBezTo>
                      <a:cubicBezTo>
                        <a:pt x="390" y="787"/>
                        <a:pt x="390" y="787"/>
                        <a:pt x="390" y="787"/>
                      </a:cubicBezTo>
                      <a:cubicBezTo>
                        <a:pt x="359" y="757"/>
                        <a:pt x="359" y="757"/>
                        <a:pt x="359" y="757"/>
                      </a:cubicBezTo>
                      <a:cubicBezTo>
                        <a:pt x="346" y="756"/>
                        <a:pt x="334" y="762"/>
                        <a:pt x="325" y="763"/>
                      </a:cubicBezTo>
                      <a:cubicBezTo>
                        <a:pt x="304" y="820"/>
                        <a:pt x="304" y="820"/>
                        <a:pt x="304" y="820"/>
                      </a:cubicBezTo>
                      <a:cubicBezTo>
                        <a:pt x="290" y="819"/>
                        <a:pt x="280" y="820"/>
                        <a:pt x="272" y="817"/>
                      </a:cubicBezTo>
                      <a:cubicBezTo>
                        <a:pt x="272" y="817"/>
                        <a:pt x="272" y="817"/>
                        <a:pt x="268" y="816"/>
                      </a:cubicBezTo>
                      <a:cubicBezTo>
                        <a:pt x="241" y="815"/>
                        <a:pt x="241" y="815"/>
                        <a:pt x="241" y="815"/>
                      </a:cubicBezTo>
                      <a:cubicBezTo>
                        <a:pt x="241" y="815"/>
                        <a:pt x="241" y="815"/>
                        <a:pt x="241" y="815"/>
                      </a:cubicBezTo>
                      <a:cubicBezTo>
                        <a:pt x="233" y="812"/>
                        <a:pt x="227" y="814"/>
                        <a:pt x="219" y="811"/>
                      </a:cubicBezTo>
                      <a:cubicBezTo>
                        <a:pt x="208" y="752"/>
                        <a:pt x="208" y="752"/>
                        <a:pt x="208" y="752"/>
                      </a:cubicBezTo>
                      <a:cubicBezTo>
                        <a:pt x="200" y="749"/>
                        <a:pt x="188" y="744"/>
                        <a:pt x="180" y="741"/>
                      </a:cubicBezTo>
                      <a:cubicBezTo>
                        <a:pt x="139" y="763"/>
                        <a:pt x="139" y="763"/>
                        <a:pt x="139" y="763"/>
                      </a:cubicBezTo>
                      <a:cubicBezTo>
                        <a:pt x="108" y="761"/>
                        <a:pt x="108" y="761"/>
                        <a:pt x="108" y="761"/>
                      </a:cubicBezTo>
                      <a:cubicBezTo>
                        <a:pt x="97" y="752"/>
                        <a:pt x="84" y="738"/>
                        <a:pt x="70" y="724"/>
                      </a:cubicBezTo>
                      <a:cubicBezTo>
                        <a:pt x="96" y="669"/>
                        <a:pt x="96" y="669"/>
                        <a:pt x="96" y="669"/>
                      </a:cubicBezTo>
                      <a:cubicBezTo>
                        <a:pt x="93" y="663"/>
                        <a:pt x="86" y="656"/>
                        <a:pt x="81" y="645"/>
                      </a:cubicBezTo>
                      <a:cubicBezTo>
                        <a:pt x="79" y="639"/>
                        <a:pt x="72" y="632"/>
                        <a:pt x="71" y="622"/>
                      </a:cubicBezTo>
                      <a:cubicBezTo>
                        <a:pt x="39" y="620"/>
                        <a:pt x="39" y="620"/>
                        <a:pt x="39" y="620"/>
                      </a:cubicBezTo>
                      <a:cubicBezTo>
                        <a:pt x="8" y="618"/>
                        <a:pt x="8" y="618"/>
                        <a:pt x="8" y="618"/>
                      </a:cubicBezTo>
                      <a:cubicBezTo>
                        <a:pt x="4" y="602"/>
                        <a:pt x="2" y="583"/>
                        <a:pt x="0" y="564"/>
                      </a:cubicBezTo>
                      <a:cubicBezTo>
                        <a:pt x="52" y="537"/>
                        <a:pt x="52" y="537"/>
                        <a:pt x="52" y="537"/>
                      </a:cubicBezTo>
                      <a:cubicBezTo>
                        <a:pt x="50" y="517"/>
                        <a:pt x="53" y="496"/>
                        <a:pt x="55" y="478"/>
                      </a:cubicBezTo>
                      <a:cubicBezTo>
                        <a:pt x="10" y="438"/>
                        <a:pt x="10" y="438"/>
                        <a:pt x="10" y="438"/>
                      </a:cubicBezTo>
                      <a:cubicBezTo>
                        <a:pt x="16" y="422"/>
                        <a:pt x="22" y="405"/>
                        <a:pt x="32" y="390"/>
                      </a:cubicBezTo>
                      <a:cubicBezTo>
                        <a:pt x="89" y="398"/>
                        <a:pt x="89" y="398"/>
                        <a:pt x="89" y="398"/>
                      </a:cubicBezTo>
                      <a:cubicBezTo>
                        <a:pt x="101" y="379"/>
                        <a:pt x="111" y="364"/>
                        <a:pt x="125" y="351"/>
                      </a:cubicBezTo>
                      <a:cubicBezTo>
                        <a:pt x="113" y="296"/>
                        <a:pt x="113" y="296"/>
                        <a:pt x="113" y="296"/>
                      </a:cubicBezTo>
                      <a:cubicBezTo>
                        <a:pt x="120" y="289"/>
                        <a:pt x="127" y="282"/>
                        <a:pt x="133" y="280"/>
                      </a:cubicBezTo>
                      <a:cubicBezTo>
                        <a:pt x="140" y="273"/>
                        <a:pt x="150" y="272"/>
                        <a:pt x="157" y="266"/>
                      </a:cubicBezTo>
                      <a:cubicBezTo>
                        <a:pt x="188" y="268"/>
                        <a:pt x="188" y="268"/>
                        <a:pt x="188" y="268"/>
                      </a:cubicBezTo>
                      <a:cubicBezTo>
                        <a:pt x="217" y="302"/>
                        <a:pt x="217" y="302"/>
                        <a:pt x="217" y="302"/>
                      </a:cubicBezTo>
                      <a:cubicBezTo>
                        <a:pt x="229" y="297"/>
                        <a:pt x="242" y="297"/>
                        <a:pt x="252" y="296"/>
                      </a:cubicBezTo>
                      <a:cubicBezTo>
                        <a:pt x="274" y="235"/>
                        <a:pt x="274" y="235"/>
                        <a:pt x="274" y="235"/>
                      </a:cubicBezTo>
                      <a:cubicBezTo>
                        <a:pt x="283" y="238"/>
                        <a:pt x="296" y="239"/>
                        <a:pt x="306" y="237"/>
                      </a:cubicBezTo>
                      <a:cubicBezTo>
                        <a:pt x="306" y="237"/>
                        <a:pt x="306" y="237"/>
                        <a:pt x="306" y="237"/>
                      </a:cubicBezTo>
                      <a:cubicBezTo>
                        <a:pt x="306" y="237"/>
                        <a:pt x="306" y="237"/>
                        <a:pt x="306" y="237"/>
                      </a:cubicBezTo>
                      <a:cubicBezTo>
                        <a:pt x="306" y="237"/>
                        <a:pt x="306" y="237"/>
                        <a:pt x="306" y="237"/>
                      </a:cubicBezTo>
                      <a:cubicBezTo>
                        <a:pt x="336" y="244"/>
                        <a:pt x="336" y="244"/>
                        <a:pt x="336" y="244"/>
                      </a:cubicBezTo>
                      <a:cubicBezTo>
                        <a:pt x="342" y="241"/>
                        <a:pt x="350" y="244"/>
                        <a:pt x="354" y="246"/>
                      </a:cubicBezTo>
                      <a:cubicBezTo>
                        <a:pt x="368" y="307"/>
                        <a:pt x="368" y="307"/>
                        <a:pt x="368" y="307"/>
                      </a:cubicBezTo>
                      <a:cubicBezTo>
                        <a:pt x="376" y="310"/>
                        <a:pt x="389" y="314"/>
                        <a:pt x="397" y="317"/>
                      </a:cubicBezTo>
                      <a:cubicBezTo>
                        <a:pt x="439" y="291"/>
                        <a:pt x="439" y="291"/>
                        <a:pt x="439" y="291"/>
                      </a:cubicBezTo>
                      <a:cubicBezTo>
                        <a:pt x="465" y="296"/>
                        <a:pt x="465" y="296"/>
                        <a:pt x="465" y="296"/>
                      </a:cubicBezTo>
                      <a:cubicBezTo>
                        <a:pt x="480" y="306"/>
                        <a:pt x="494" y="316"/>
                        <a:pt x="504" y="329"/>
                      </a:cubicBezTo>
                      <a:cubicBezTo>
                        <a:pt x="478" y="385"/>
                        <a:pt x="478" y="385"/>
                        <a:pt x="478" y="385"/>
                      </a:cubicBezTo>
                      <a:cubicBezTo>
                        <a:pt x="485" y="392"/>
                        <a:pt x="490" y="403"/>
                        <a:pt x="497" y="410"/>
                      </a:cubicBezTo>
                      <a:cubicBezTo>
                        <a:pt x="498" y="419"/>
                        <a:pt x="505" y="427"/>
                        <a:pt x="507" y="432"/>
                      </a:cubicBezTo>
                      <a:cubicBezTo>
                        <a:pt x="539" y="435"/>
                        <a:pt x="539" y="435"/>
                        <a:pt x="539" y="435"/>
                      </a:cubicBezTo>
                      <a:cubicBezTo>
                        <a:pt x="565" y="440"/>
                        <a:pt x="565" y="440"/>
                        <a:pt x="565" y="440"/>
                      </a:cubicBezTo>
                      <a:cubicBezTo>
                        <a:pt x="565" y="440"/>
                        <a:pt x="565" y="440"/>
                        <a:pt x="565" y="440"/>
                      </a:cubicBezTo>
                      <a:close/>
                      <a:moveTo>
                        <a:pt x="376" y="462"/>
                      </a:moveTo>
                      <a:cubicBezTo>
                        <a:pt x="360" y="429"/>
                        <a:pt x="331" y="409"/>
                        <a:pt x="295" y="405"/>
                      </a:cubicBezTo>
                      <a:cubicBezTo>
                        <a:pt x="295" y="405"/>
                        <a:pt x="291" y="403"/>
                        <a:pt x="287" y="402"/>
                      </a:cubicBezTo>
                      <a:cubicBezTo>
                        <a:pt x="261" y="397"/>
                        <a:pt x="235" y="405"/>
                        <a:pt x="211" y="420"/>
                      </a:cubicBezTo>
                      <a:cubicBezTo>
                        <a:pt x="156" y="455"/>
                        <a:pt x="137" y="531"/>
                        <a:pt x="171" y="590"/>
                      </a:cubicBezTo>
                      <a:cubicBezTo>
                        <a:pt x="186" y="623"/>
                        <a:pt x="216" y="644"/>
                        <a:pt x="250" y="652"/>
                      </a:cubicBezTo>
                      <a:cubicBezTo>
                        <a:pt x="250" y="652"/>
                        <a:pt x="256" y="649"/>
                        <a:pt x="260" y="651"/>
                      </a:cubicBezTo>
                      <a:cubicBezTo>
                        <a:pt x="286" y="656"/>
                        <a:pt x="311" y="651"/>
                        <a:pt x="334" y="637"/>
                      </a:cubicBezTo>
                      <a:cubicBezTo>
                        <a:pt x="391" y="597"/>
                        <a:pt x="410" y="521"/>
                        <a:pt x="376" y="462"/>
                      </a:cubicBezTo>
                      <a:close/>
                    </a:path>
                  </a:pathLst>
                </a:custGeom>
                <a:solidFill>
                  <a:schemeClr val="accent1"/>
                </a:solidFill>
                <a:ln>
                  <a:noFill/>
                </a:ln>
              </p:spPr>
              <p:txBody>
                <a:bodyPr vert="horz" wrap="square" lIns="93260" tIns="46630" rIns="93260" bIns="46630" numCol="1" anchor="t" anchorCtr="0" compatLnSpc="1">
                  <a:prstTxWarp prst="textNoShape">
                    <a:avLst/>
                  </a:prstTxWarp>
                </a:bodyPr>
                <a:lstStyle/>
                <a:p>
                  <a:endParaRPr lang="en-US" sz="1836"/>
                </a:p>
              </p:txBody>
            </p:sp>
            <p:sp>
              <p:nvSpPr>
                <p:cNvPr id="26" name="TextBox 25"/>
                <p:cNvSpPr txBox="1"/>
                <p:nvPr/>
              </p:nvSpPr>
              <p:spPr>
                <a:xfrm>
                  <a:off x="7984067" y="2242401"/>
                  <a:ext cx="715947" cy="452654"/>
                </a:xfrm>
                <a:prstGeom prst="rect">
                  <a:avLst/>
                </a:prstGeom>
                <a:noFill/>
              </p:spPr>
              <p:txBody>
                <a:bodyPr wrap="none" rtlCol="0">
                  <a:spAutoFit/>
                </a:bodyPr>
                <a:lstStyle/>
                <a:p>
                  <a:r>
                    <a:rPr lang="en-US" sz="2400" b="1" dirty="0"/>
                    <a:t>Trill</a:t>
                  </a:r>
                </a:p>
              </p:txBody>
            </p:sp>
          </p:grpSp>
          <p:cxnSp>
            <p:nvCxnSpPr>
              <p:cNvPr id="19" name="Straight Connector 18"/>
              <p:cNvCxnSpPr/>
              <p:nvPr/>
            </p:nvCxnSpPr>
            <p:spPr>
              <a:xfrm flipV="1">
                <a:off x="7959089" y="1883190"/>
                <a:ext cx="4243692" cy="16031"/>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sp>
          <p:nvSpPr>
            <p:cNvPr id="40" name="Rectangle 39"/>
            <p:cNvSpPr/>
            <p:nvPr/>
          </p:nvSpPr>
          <p:spPr>
            <a:xfrm>
              <a:off x="10586134" y="2070595"/>
              <a:ext cx="120333" cy="375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3260" tIns="46630" rIns="93260" bIns="46630" numCol="1" spcCol="0" rtlCol="0" fromWordArt="0" anchor="ctr" anchorCtr="0" forceAA="0" compatLnSpc="1">
              <a:prstTxWarp prst="textNoShape">
                <a:avLst/>
              </a:prstTxWarp>
              <a:noAutofit/>
            </a:bodyPr>
            <a:lstStyle/>
            <a:p>
              <a:endParaRPr lang="en-US" sz="1836"/>
            </a:p>
          </p:txBody>
        </p:sp>
        <p:sp>
          <p:nvSpPr>
            <p:cNvPr id="41" name="Rectangle 40"/>
            <p:cNvSpPr/>
            <p:nvPr/>
          </p:nvSpPr>
          <p:spPr>
            <a:xfrm>
              <a:off x="10748469" y="2068589"/>
              <a:ext cx="120333" cy="375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3260" tIns="46630" rIns="93260" bIns="46630" numCol="1" spcCol="0" rtlCol="0" fromWordArt="0" anchor="ctr" anchorCtr="0" forceAA="0" compatLnSpc="1">
              <a:prstTxWarp prst="textNoShape">
                <a:avLst/>
              </a:prstTxWarp>
              <a:noAutofit/>
            </a:bodyPr>
            <a:lstStyle/>
            <a:p>
              <a:endParaRPr lang="en-US" sz="1836"/>
            </a:p>
          </p:txBody>
        </p:sp>
        <p:sp>
          <p:nvSpPr>
            <p:cNvPr id="42" name="Rectangle 41"/>
            <p:cNvSpPr/>
            <p:nvPr/>
          </p:nvSpPr>
          <p:spPr>
            <a:xfrm>
              <a:off x="10922719" y="2068589"/>
              <a:ext cx="120333" cy="375864"/>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3260" tIns="46630" rIns="93260" bIns="46630" numCol="1" spcCol="0" rtlCol="0" fromWordArt="0" anchor="ctr" anchorCtr="0" forceAA="0" compatLnSpc="1">
              <a:prstTxWarp prst="textNoShape">
                <a:avLst/>
              </a:prstTxWarp>
              <a:noAutofit/>
            </a:bodyPr>
            <a:lstStyle/>
            <a:p>
              <a:endParaRPr lang="en-US" sz="1836"/>
            </a:p>
          </p:txBody>
        </p:sp>
        <p:sp>
          <p:nvSpPr>
            <p:cNvPr id="43" name="Rectangle 42"/>
            <p:cNvSpPr/>
            <p:nvPr/>
          </p:nvSpPr>
          <p:spPr>
            <a:xfrm>
              <a:off x="11081278" y="2068589"/>
              <a:ext cx="120333" cy="37586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3260" tIns="46630" rIns="93260" bIns="46630" numCol="1" spcCol="0" rtlCol="0" fromWordArt="0" anchor="ctr" anchorCtr="0" forceAA="0" compatLnSpc="1">
              <a:prstTxWarp prst="textNoShape">
                <a:avLst/>
              </a:prstTxWarp>
              <a:noAutofit/>
            </a:bodyPr>
            <a:lstStyle/>
            <a:p>
              <a:endParaRPr lang="en-US" sz="1836"/>
            </a:p>
          </p:txBody>
        </p:sp>
        <p:sp>
          <p:nvSpPr>
            <p:cNvPr id="44" name="Rectangle 43"/>
            <p:cNvSpPr/>
            <p:nvPr/>
          </p:nvSpPr>
          <p:spPr>
            <a:xfrm>
              <a:off x="10522176" y="2033350"/>
              <a:ext cx="746083" cy="451037"/>
            </a:xfrm>
            <a:prstGeom prst="rect">
              <a:avLst/>
            </a:prstGeom>
            <a:noFill/>
          </p:spPr>
          <p:style>
            <a:lnRef idx="2">
              <a:schemeClr val="accent2"/>
            </a:lnRef>
            <a:fillRef idx="1">
              <a:schemeClr val="lt1"/>
            </a:fillRef>
            <a:effectRef idx="0">
              <a:schemeClr val="accent2"/>
            </a:effectRef>
            <a:fontRef idx="minor">
              <a:schemeClr val="dk1"/>
            </a:fontRef>
          </p:style>
          <p:txBody>
            <a:bodyPr rot="0" spcFirstLastPara="0" vert="horz" wrap="square" lIns="93260" tIns="46630" rIns="93260" bIns="46630" numCol="1" spcCol="0" rtlCol="0" fromWordArt="0" anchor="ctr" anchorCtr="0" forceAA="0" compatLnSpc="1">
              <a:prstTxWarp prst="textNoShape">
                <a:avLst/>
              </a:prstTxWarp>
              <a:noAutofit/>
            </a:bodyPr>
            <a:lstStyle/>
            <a:p>
              <a:endParaRPr lang="en-US" sz="1836"/>
            </a:p>
          </p:txBody>
        </p:sp>
      </p:grpSp>
      <p:sp>
        <p:nvSpPr>
          <p:cNvPr id="39" name="Rectangle 38"/>
          <p:cNvSpPr/>
          <p:nvPr/>
        </p:nvSpPr>
        <p:spPr>
          <a:xfrm>
            <a:off x="10746104" y="2125662"/>
            <a:ext cx="120333" cy="9144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3260" tIns="46630" rIns="93260" bIns="46630" numCol="1" spcCol="0" rtlCol="0" fromWordArt="0" anchor="ctr" anchorCtr="0" forceAA="0" compatLnSpc="1">
            <a:prstTxWarp prst="textNoShape">
              <a:avLst/>
            </a:prstTxWarp>
            <a:noAutofit/>
          </a:bodyPr>
          <a:lstStyle/>
          <a:p>
            <a:endParaRPr lang="en-US" sz="1836"/>
          </a:p>
        </p:txBody>
      </p:sp>
      <p:sp>
        <p:nvSpPr>
          <p:cNvPr id="45" name="Rectangle 44"/>
          <p:cNvSpPr/>
          <p:nvPr/>
        </p:nvSpPr>
        <p:spPr>
          <a:xfrm>
            <a:off x="10746104" y="2278062"/>
            <a:ext cx="120333" cy="9144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3260" tIns="46630" rIns="93260" bIns="46630" numCol="1" spcCol="0" rtlCol="0" fromWordArt="0" anchor="ctr" anchorCtr="0" forceAA="0" compatLnSpc="1">
            <a:prstTxWarp prst="textNoShape">
              <a:avLst/>
            </a:prstTxWarp>
            <a:noAutofit/>
          </a:bodyPr>
          <a:lstStyle/>
          <a:p>
            <a:endParaRPr lang="en-US" sz="1836"/>
          </a:p>
        </p:txBody>
      </p:sp>
    </p:spTree>
    <p:custDataLst>
      <p:tags r:id="rId1"/>
    </p:custDataLst>
    <p:extLst>
      <p:ext uri="{BB962C8B-B14F-4D97-AF65-F5344CB8AC3E}">
        <p14:creationId xmlns:p14="http://schemas.microsoft.com/office/powerpoint/2010/main" val="1657530831"/>
      </p:ext>
    </p:extLst>
  </p:cSld>
  <p:clrMapOvr>
    <a:masterClrMapping/>
  </p:clrMapOvr>
  <p:transition advTm="85142">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2.4|8.7|9.4|15.5"/>
</p:tagLst>
</file>

<file path=ppt/tags/tag10.xml><?xml version="1.0" encoding="utf-8"?>
<p:tagLst xmlns:a="http://schemas.openxmlformats.org/drawingml/2006/main" xmlns:r="http://schemas.openxmlformats.org/officeDocument/2006/relationships" xmlns:p="http://schemas.openxmlformats.org/presentationml/2006/main">
  <p:tag name="TIMING" val="|10|34.5|27.3|11"/>
</p:tagLst>
</file>

<file path=ppt/tags/tag11.xml><?xml version="1.0" encoding="utf-8"?>
<p:tagLst xmlns:a="http://schemas.openxmlformats.org/drawingml/2006/main" xmlns:r="http://schemas.openxmlformats.org/officeDocument/2006/relationships" xmlns:p="http://schemas.openxmlformats.org/presentationml/2006/main">
  <p:tag name="TIMING" val="|0.5|8.5|11.7"/>
</p:tagLst>
</file>

<file path=ppt/tags/tag2.xml><?xml version="1.0" encoding="utf-8"?>
<p:tagLst xmlns:a="http://schemas.openxmlformats.org/drawingml/2006/main" xmlns:r="http://schemas.openxmlformats.org/officeDocument/2006/relationships" xmlns:p="http://schemas.openxmlformats.org/presentationml/2006/main">
  <p:tag name="TIMING" val="|9.1|30|46.9"/>
</p:tagLst>
</file>

<file path=ppt/tags/tag3.xml><?xml version="1.0" encoding="utf-8"?>
<p:tagLst xmlns:a="http://schemas.openxmlformats.org/drawingml/2006/main" xmlns:r="http://schemas.openxmlformats.org/officeDocument/2006/relationships" xmlns:p="http://schemas.openxmlformats.org/presentationml/2006/main">
  <p:tag name="TIMING" val="|6.7|23.1|23.8"/>
</p:tagLst>
</file>

<file path=ppt/tags/tag4.xml><?xml version="1.0" encoding="utf-8"?>
<p:tagLst xmlns:a="http://schemas.openxmlformats.org/drawingml/2006/main" xmlns:r="http://schemas.openxmlformats.org/officeDocument/2006/relationships" xmlns:p="http://schemas.openxmlformats.org/presentationml/2006/main">
  <p:tag name="TIMING" val="|10.9|15.8|20|13.4|2.5|7.9|5.3|8.6"/>
</p:tagLst>
</file>

<file path=ppt/tags/tag5.xml><?xml version="1.0" encoding="utf-8"?>
<p:tagLst xmlns:a="http://schemas.openxmlformats.org/drawingml/2006/main" xmlns:r="http://schemas.openxmlformats.org/officeDocument/2006/relationships" xmlns:p="http://schemas.openxmlformats.org/presentationml/2006/main">
  <p:tag name="TIMING" val="|20.6|25.3|7.1"/>
</p:tagLst>
</file>

<file path=ppt/tags/tag6.xml><?xml version="1.0" encoding="utf-8"?>
<p:tagLst xmlns:a="http://schemas.openxmlformats.org/drawingml/2006/main" xmlns:r="http://schemas.openxmlformats.org/officeDocument/2006/relationships" xmlns:p="http://schemas.openxmlformats.org/presentationml/2006/main">
  <p:tag name="TIMING" val="|43.8"/>
</p:tagLst>
</file>

<file path=ppt/tags/tag7.xml><?xml version="1.0" encoding="utf-8"?>
<p:tagLst xmlns:a="http://schemas.openxmlformats.org/drawingml/2006/main" xmlns:r="http://schemas.openxmlformats.org/officeDocument/2006/relationships" xmlns:p="http://schemas.openxmlformats.org/presentationml/2006/main">
  <p:tag name="TIMING" val="|34.2|1.3|0.4|3.8|0.9|42.8"/>
</p:tagLst>
</file>

<file path=ppt/tags/tag8.xml><?xml version="1.0" encoding="utf-8"?>
<p:tagLst xmlns:a="http://schemas.openxmlformats.org/drawingml/2006/main" xmlns:r="http://schemas.openxmlformats.org/officeDocument/2006/relationships" xmlns:p="http://schemas.openxmlformats.org/presentationml/2006/main">
  <p:tag name="TIMING" val="|10|34.5|27.3|11"/>
</p:tagLst>
</file>

<file path=ppt/tags/tag9.xml><?xml version="1.0" encoding="utf-8"?>
<p:tagLst xmlns:a="http://schemas.openxmlformats.org/drawingml/2006/main" xmlns:r="http://schemas.openxmlformats.org/officeDocument/2006/relationships" xmlns:p="http://schemas.openxmlformats.org/presentationml/2006/main">
  <p:tag name="TIMING" val="|10|34.5|27.3|11"/>
</p:tagLst>
</file>

<file path=ppt/theme/theme1.xml><?xml version="1.0" encoding="utf-8"?>
<a:theme xmlns:a="http://schemas.openxmlformats.org/drawingml/2006/main" name="MSVID_White_Blue_Accent_16x9_2013_06">
  <a:themeElements>
    <a:clrScheme name="MS Brand - White with blue accents">
      <a:dk1>
        <a:srgbClr val="505050"/>
      </a:dk1>
      <a:lt1>
        <a:srgbClr val="FFFFFF"/>
      </a:lt1>
      <a:dk2>
        <a:srgbClr val="0072C6"/>
      </a:dk2>
      <a:lt2>
        <a:srgbClr val="00BCF2"/>
      </a:lt2>
      <a:accent1>
        <a:srgbClr val="002050"/>
      </a:accent1>
      <a:accent2>
        <a:srgbClr val="B4009E"/>
      </a:accent2>
      <a:accent3>
        <a:srgbClr val="0072C6"/>
      </a:accent3>
      <a:accent4>
        <a:srgbClr val="008272"/>
      </a:accent4>
      <a:accent5>
        <a:srgbClr val="4668C5"/>
      </a:accent5>
      <a:accent6>
        <a:srgbClr val="68217A"/>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Brand_template_16-9_WHITE_Blue_accent_2013" id="{A8ECE3F3-AD13-4342-9E2D-AFBE266C6F22}" vid="{BEFFCFA6-0CD2-4880-A11C-FE23A9E8E10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 xsi:nil="true"/>
    <Event_x0020_Start_x0020_Date xmlns="2295e2e7-0eeb-498e-8716-217bb2ee6ee3" xsi:nil="true"/>
    <MS_x0020_Speaker xmlns="2295e2e7-0eeb-498e-8716-217bb2ee6ee3">
      <UserInfo>
        <DisplayName/>
        <AccountId xsi:nil="true"/>
        <AccountType/>
      </UserInfo>
    </MS_x0020_Speaker>
    <External_x0020_Speaker xmlns="2295e2e7-0eeb-498e-8716-217bb2ee6ee3" xsi:nil="true"/>
    <Session_x0020_Code xmlns="2295e2e7-0eeb-498e-8716-217bb2ee6ee3" xsi:nil="true"/>
    <ProductTaxHTField0 xmlns="2295e2e7-0eeb-498e-8716-217bb2ee6ee3">
      <Terms xmlns="http://schemas.microsoft.com/office/infopath/2007/PartnerControls"/>
    </ProductTaxHTField0>
    <Presentation_x0020_Date xmlns="2295e2e7-0eeb-498e-8716-217bb2ee6ee3" xsi:nil="true"/>
    <Event_x0020_LocationTaxHTField0 xmlns="2295e2e7-0eeb-498e-8716-217bb2ee6ee3">
      <Terms xmlns="http://schemas.microsoft.com/office/infopath/2007/PartnerControl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Unassigned</TermName>
          <TermId xmlns="http://schemas.microsoft.com/office/infopath/2007/PartnerControls">2c8af875-f38a-40b8-a0a9-056aed3fc8c0</TermId>
        </TermInfo>
      </Terms>
    </Event1TaxHTField0>
    <MS_x0020_Content_x0020_Owner xmlns="2295e2e7-0eeb-498e-8716-217bb2ee6ee3">
      <UserInfo>
        <DisplayName/>
        <AccountId xsi:nil="true"/>
        <AccountType/>
      </UserInfo>
    </MS_x0020_Content_x0020_Owner>
    <Event_x0020_VenueTaxHTField0 xmlns="2295e2e7-0eeb-498e-8716-217bb2ee6ee3">
      <Terms xmlns="http://schemas.microsoft.com/office/infopath/2007/PartnerControls"/>
    </Event_x0020_VenueTaxHTField0>
    <AudienceTaxHTField0 xmlns="2295e2e7-0eeb-498e-8716-217bb2ee6ee3">
      <Terms xmlns="http://schemas.microsoft.com/office/infopath/2007/PartnerControls"/>
    </AudienceTaxHTField0>
    <TaxCatchAll xmlns="230e9df3-be65-4c73-a93b-d1236ebd677e">
      <Value>622</Value>
    </TaxCatchAll>
    <Speaker xmlns="032d541b-1b4e-4d91-93c7-b10533c52f73" xsi:nil="true"/>
    <AverageRating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F943C65EE9652644877590F39FC422DC" ma:contentTypeVersion="73" ma:contentTypeDescription="" ma:contentTypeScope="" ma:versionID="4034d4c9833caf6b2e3c8b193c60ebc8">
  <xsd:schema xmlns:xsd="http://www.w3.org/2001/XMLSchema" xmlns:xs="http://www.w3.org/2001/XMLSchema" xmlns:p="http://schemas.microsoft.com/office/2006/metadata/properties" xmlns:ns1="http://schemas.microsoft.com/sharepoint/v3" xmlns:ns2="2295e2e7-0eeb-498e-8716-217bb2ee6ee3" xmlns:ns3="032d541b-1b4e-4d91-93c7-b10533c52f73" xmlns:ns4="230e9df3-be65-4c73-a93b-d1236ebd677e" targetNamespace="http://schemas.microsoft.com/office/2006/metadata/properties" ma:root="true" ma:fieldsID="0a005d6d6c38105aab79f13ff8543743" ns1:_="" ns2:_="" ns3:_="" ns4:_="">
    <xsd:import namespace="http://schemas.microsoft.com/sharepoint/v3"/>
    <xsd:import namespace="2295e2e7-0eeb-498e-8716-217bb2ee6ee3"/>
    <xsd:import namespace="032d541b-1b4e-4d91-93c7-b10533c52f73"/>
    <xsd:import namespace="230e9df3-be65-4c73-a93b-d1236ebd677e"/>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3:Speaker" minOccurs="0"/>
                <xsd:element ref="ns2:Session_x0020_Code" minOccurs="0"/>
                <xsd:element ref="ns2:MS_x0020_Content_x0020_Owner" minOccurs="0"/>
                <xsd:element ref="ns1:AverageRating" minOccurs="0"/>
                <xsd:element ref="ns1:RatingCount" minOccurs="0"/>
                <xsd:element ref="ns4:TaxCatchAll" minOccurs="0"/>
                <xsd:element ref="ns2:ProductTaxHTField0" minOccurs="0"/>
                <xsd:element ref="ns4:TaxCatchAllLabel" minOccurs="0"/>
                <xsd:element ref="ns2:CampaignTaxHTField0" minOccurs="0"/>
                <xsd:element ref="ns2:TrackTaxHTField0" minOccurs="0"/>
                <xsd:element ref="ns2:Event_x0020_VenueTaxHTField0" minOccurs="0"/>
                <xsd:element ref="ns2:AudienceTaxHTField0" minOccurs="0"/>
                <xsd:element ref="ns2:Event_x0020_LocationTaxHTField0" minOccurs="0"/>
                <xsd:element ref="ns2:Event1TaxHTField0" minOccurs="0"/>
                <xsd:element ref="ns2:MS_x0020_Speaker" minOccurs="0"/>
                <xsd:element ref="ns2:External_x0020_Speak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15" nillable="true" ma:displayName="Rating (0-5)" ma:decimals="2" ma:description="Average value of all the ratings that have been submitted" ma:internalName="AverageRating" ma:readOnly="true">
      <xsd:simpleType>
        <xsd:restriction base="dms:Number"/>
      </xsd:simpleType>
    </xsd:element>
    <xsd:element name="RatingCount" ma:index="16" nillable="true" ma:displayName="Number of Ratings" ma:decimals="0" ma:description="Number of ratings submitted" ma:internalName="RatingCount" ma:readOnly="tru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Session_x0020_Code" ma:index="12" nillable="true" ma:displayName="Session Code" ma:internalName="Session_x0020_Code" ma:readOnly="false">
      <xsd:simpleType>
        <xsd:restriction base="dms:Text">
          <xsd:maxLength value="255"/>
        </xsd:restriction>
      </xsd:simpleType>
    </xsd:element>
    <xsd:element name="MS_x0020_Content_x0020_Owner" ma:index="14"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CampaignTaxHTField0" ma:index="22" nillable="true" ma:taxonomy="true" ma:internalName="CampaignTaxHTField0" ma:taxonomyFieldName="Campaign" ma:displayName="Campaign" ma:default="" ma:fieldId="{bcb0c99d-b00c-42c6-a16b-e1e19731231d}" ma:taxonomyMulti="true"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default="" ma:fieldId="{95cacdfb-fc4c-4855-b7e7-906e6cf614c7}" ma:sspId="e385fb40-52d4-4fae-9c5b-3e8ff8a5878e" ma:termSetId="0e8a185d-72dd-4c1d-8327-06082ee7fbb4"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default="" ma:fieldId="{72225233-bea3-47c9-bcc0-70aff672e91a}" ma:sspId="e385fb40-52d4-4fae-9c5b-3e8ff8a5878e" ma:termSetId="8280d8e6-c94b-487a-bd8b-a7d74984b60f" ma:anchorId="00000000-0000-0000-0000-000000000000" ma:open="false" ma:isKeyword="false">
      <xsd:complexType>
        <xsd:sequence>
          <xsd:element ref="pc:Terms" minOccurs="0" maxOccurs="1"/>
        </xsd:sequence>
      </xsd:complexType>
    </xsd:element>
    <xsd:element name="AudienceTaxHTField0" ma:index="26" nillable="true" ma:taxonomy="true" ma:internalName="AudienceTaxHTField0" ma:taxonomyFieldName="Audience" ma:displayName="Audience" ma:default="" ma:fieldId="{6a4ad93e-f836-4089-85dd-0b5a8d4c5063}" ma:taxonomyMulti="true" ma:sspId="e385fb40-52d4-4fae-9c5b-3e8ff8a5878e" ma:termSetId="147febbf-7221-47e1-ac97-bfa1a8e909cb"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default="" ma:fieldId="{721246b6-18f0-4d78-9fb7-960f4884f52f}" ma:sspId="e385fb40-52d4-4fae-9c5b-3e8ff8a5878e" ma:termSetId="9f38d074-2cf4-4ed1-a6e5-5a4bce426041" ma:anchorId="00000000-0000-0000-0000-000000000000" ma:open="false" ma:isKeyword="false">
      <xsd:complexType>
        <xsd:sequence>
          <xsd:element ref="pc:Terms" minOccurs="0" maxOccurs="1"/>
        </xsd:sequence>
      </xsd:complexType>
    </xsd:element>
    <xsd:element name="Event1TaxHTField0" ma:index="30" ma:taxonomy="true" ma:internalName="Event1TaxHTField0" ma:taxonomyFieldName="Event1" ma:displayName="Event Name" ma:default="" ma:fieldId="{173efa96-a0c5-4b7e-a5c5-ebf0027a79b9}" ma:sspId="e385fb40-52d4-4fae-9c5b-3e8ff8a5878e" ma:termSetId="a93ddb37-2243-4aad-9cf2-0d00c5bfa8eb" ma:anchorId="00000000-0000-0000-0000-000000000000" ma:open="false" ma:isKeyword="false">
      <xsd:complexType>
        <xsd:sequence>
          <xsd:element ref="pc:Terms" minOccurs="0" maxOccurs="1"/>
        </xsd:sequence>
      </xsd:complexType>
    </xsd:element>
    <xsd:element name="MS_x0020_Speaker" ma:index="31" nillable="true" ma:displayName="MS Speaker" ma:hidden="true"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32" nillable="true" ma:displayName="External Speaker" ma:hidden="true" ma:internalName="External_x0020_Speaker"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32d541b-1b4e-4d91-93c7-b10533c52f73" elementFormDefault="qualified">
    <xsd:import namespace="http://schemas.microsoft.com/office/2006/documentManagement/types"/>
    <xsd:import namespace="http://schemas.microsoft.com/office/infopath/2007/PartnerControls"/>
    <xsd:element name="Speaker" ma:index="8" nillable="true" ma:displayName="Speaker" ma:internalName="Speaker">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90F116-B58F-4255-B05B-DA3808E0E5C6}">
  <ds:schemaRefs>
    <ds:schemaRef ds:uri="http://schemas.microsoft.com/sharepoint/v3"/>
    <ds:schemaRef ds:uri="230e9df3-be65-4c73-a93b-d1236ebd677e"/>
    <ds:schemaRef ds:uri="http://purl.org/dc/term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2295e2e7-0eeb-498e-8716-217bb2ee6ee3"/>
    <ds:schemaRef ds:uri="032d541b-1b4e-4d91-93c7-b10533c52f73"/>
    <ds:schemaRef ds:uri="http://www.w3.org/XML/1998/namespace"/>
    <ds:schemaRef ds:uri="http://purl.org/dc/dcmitype/"/>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9913456D-5BA5-4384-B006-908A8230FC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295e2e7-0eeb-498e-8716-217bb2ee6ee3"/>
    <ds:schemaRef ds:uri="032d541b-1b4e-4d91-93c7-b10533c52f73"/>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Microsoft_Brand_template_16-9_WHITE_Blue_accent_2013</Template>
  <TotalTime>6840</TotalTime>
  <Words>793</Words>
  <Application>Microsoft Office PowerPoint</Application>
  <PresentationFormat>Custom</PresentationFormat>
  <Paragraphs>185</Paragraphs>
  <Slides>15</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Consolas</vt:lpstr>
      <vt:lpstr>Segoe UI</vt:lpstr>
      <vt:lpstr>Calibri</vt:lpstr>
      <vt:lpstr>Times New Roman</vt:lpstr>
      <vt:lpstr>Cambria Math</vt:lpstr>
      <vt:lpstr>Arial</vt:lpstr>
      <vt:lpstr>Segoe UI Light</vt:lpstr>
      <vt:lpstr>Wingdings</vt:lpstr>
      <vt:lpstr>MSVID_White_Blue_Accent_16x9_2013_06</vt:lpstr>
      <vt:lpstr>Trill: A High-Performance Incremental Query Processor for Diverse Analytics</vt:lpstr>
      <vt:lpstr>Diverse Scenarios for Analytics</vt:lpstr>
      <vt:lpstr>Three Key Requirements</vt:lpstr>
      <vt:lpstr>Trill: Fast Streaming Analytics Library</vt:lpstr>
      <vt:lpstr>Trill’s Use Cases</vt:lpstr>
      <vt:lpstr>Example (simplified)</vt:lpstr>
      <vt:lpstr>Latency-Throughput Spectrum</vt:lpstr>
      <vt:lpstr>+ Columnar</vt:lpstr>
      <vt:lpstr>+ Fabric &amp; Language Integration</vt:lpstr>
      <vt:lpstr>See Paper …</vt:lpstr>
      <vt:lpstr>Evaluation (sample)</vt:lpstr>
      <vt:lpstr>Evaluation (sample)</vt:lpstr>
      <vt:lpstr>Evaluation (sample)</vt:lpstr>
      <vt:lpstr>Conclusions</vt:lpstr>
      <vt:lpstr>PowerPoint Presentation</vt:lpstr>
    </vt:vector>
  </TitlesOfParts>
  <Manager>Ron Sasaki</Manager>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Trill Streaming Analytics Engine (MSR)</dc:title>
  <dc:subject>MSVID Microsoft-branded PowerPoint template and guidelines</dc:subject>
  <dc:creator>Badrish Chandramouli</dc:creator>
  <cp:keywords>trill;high performance;streaming;analytics;query processor;msr</cp:keywords>
  <dc:description>Template: Maryfj_x000d_
Formatting: Maryfj, Sakuu _x000d_
Audience Type: Internal</dc:description>
  <cp:lastModifiedBy>Badrish Chandramouli</cp:lastModifiedBy>
  <cp:revision>199</cp:revision>
  <dcterms:created xsi:type="dcterms:W3CDTF">2014-08-24T02:55:47Z</dcterms:created>
  <dcterms:modified xsi:type="dcterms:W3CDTF">2015-09-30T16:27:37Z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0x010100B88FC3ECA26D1C46B3C4C83281D2EB9C00F943C65EE9652644877590F39FC422DC</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
  </property>
  <property fmtid="{D5CDD505-2E9C-101B-9397-08002B2CF9AE}" pid="7" name="Track">
    <vt:lpwstr/>
  </property>
  <property fmtid="{D5CDD505-2E9C-101B-9397-08002B2CF9AE}" pid="8" name="Event Location">
    <vt:lpwstr/>
  </property>
  <property fmtid="{D5CDD505-2E9C-101B-9397-08002B2CF9AE}" pid="9" name="Campaign">
    <vt:lpwstr/>
  </property>
</Properties>
</file>