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85609" autoAdjust="0"/>
  </p:normalViewPr>
  <p:slideViewPr>
    <p:cSldViewPr snapToGrid="0">
      <p:cViewPr varScale="1">
        <p:scale>
          <a:sx n="130" d="100"/>
          <a:sy n="130" d="100"/>
        </p:scale>
        <p:origin x="1092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70779-811F-40C8-AAD1-EF89EC7A0A15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2C70E-E84A-48C7-A87B-414D8EEA9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4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C70E-E84A-48C7-A87B-414D8EEA9A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C70E-E84A-48C7-A87B-414D8EEA9A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49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C70E-E84A-48C7-A87B-414D8EEA9A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04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C70E-E84A-48C7-A87B-414D8EEA9A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4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C70E-E84A-48C7-A87B-414D8EEA9A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3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C70E-E84A-48C7-A87B-414D8EEA9A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9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C70E-E84A-48C7-A87B-414D8EEA9A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7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2C70E-E84A-48C7-A87B-414D8EEA9A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58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080AD-B33F-4254-9C37-8250C2DB5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128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3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1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5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5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2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26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F37D-205E-45E9-90B4-C066B95AA2B3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ABDD3-E9EA-42DB-81F1-37E360004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icrosoft.com/en-us/research/publication/urban-water-quality-prediction-based-multi-task-multi-view-learning-2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esearch.microsoft.com/pubs/211950/&#22478;&#24066;&#35745;&#31639;&#27010;&#36848;-&#37073;&#23431;.pdf" TargetMode="External"/><Relationship Id="rId3" Type="http://schemas.openxmlformats.org/officeDocument/2006/relationships/hyperlink" Target="http://research.microsoft.com/en-US/projects/urbancomputing/cn.aspx" TargetMode="External"/><Relationship Id="rId7" Type="http://schemas.openxmlformats.org/officeDocument/2006/relationships/hyperlink" Target="http://research.microsoft.com/apps/pubs/?id=21195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http://research.microsoft.com/en-us/people/yuzheng/" TargetMode="External"/><Relationship Id="rId10" Type="http://schemas.openxmlformats.org/officeDocument/2006/relationships/hyperlink" Target="http://research.microsoft.com/apps/pubs/?id=252114" TargetMode="External"/><Relationship Id="rId4" Type="http://schemas.openxmlformats.org/officeDocument/2006/relationships/hyperlink" Target="mailto:yuzheng@microsoft.com" TargetMode="Externa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4.jpe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146" y="953874"/>
            <a:ext cx="8563708" cy="1127250"/>
          </a:xfr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Urban Water Quality Prediction based on </a:t>
            </a:r>
            <a:br>
              <a:rPr lang="en-US" sz="36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Multi-task Multi-view Learning</a:t>
            </a:r>
            <a:r>
              <a:rPr lang="en-US" sz="44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755" y="2612437"/>
            <a:ext cx="5767754" cy="1183179"/>
          </a:xfr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en-US" sz="2000" dirty="0"/>
              <a:t>Ye Liu, Yu Zheng, </a:t>
            </a:r>
            <a:r>
              <a:rPr lang="en-US" sz="2000" dirty="0" err="1"/>
              <a:t>Yuxuan</a:t>
            </a:r>
            <a:r>
              <a:rPr lang="en-US" sz="2000" dirty="0"/>
              <a:t> Liang,</a:t>
            </a:r>
          </a:p>
          <a:p>
            <a:pPr lvl="0">
              <a:defRPr sz="1800"/>
            </a:pPr>
            <a:r>
              <a:rPr lang="en-US" sz="2000" dirty="0"/>
              <a:t> </a:t>
            </a:r>
            <a:r>
              <a:rPr lang="en-US" sz="2000" dirty="0" err="1"/>
              <a:t>Shuming</a:t>
            </a:r>
            <a:r>
              <a:rPr lang="en-US" sz="2000" dirty="0"/>
              <a:t> Liu, David S. Rosenblum </a:t>
            </a:r>
          </a:p>
        </p:txBody>
      </p:sp>
      <p:pic>
        <p:nvPicPr>
          <p:cNvPr id="8" name="image1.jpg" descr="http://cs.ecs.baylor.edu/~feng/mm/stationery/StoryA/NUS_SOC_log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875" y="4015748"/>
            <a:ext cx="2515760" cy="1394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png"/>
          <p:cNvPicPr/>
          <p:nvPr/>
        </p:nvPicPr>
        <p:blipFill rotWithShape="1">
          <a:blip r:embed="rId3">
            <a:extLst/>
          </a:blip>
          <a:srcRect l="3805" t="20643" r="7541" b="10817"/>
          <a:stretch/>
        </p:blipFill>
        <p:spPr>
          <a:xfrm>
            <a:off x="3158882" y="4242523"/>
            <a:ext cx="28575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1032" y="3989246"/>
            <a:ext cx="1420953" cy="142095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/>
          <p:cNvSpPr/>
          <p:nvPr/>
        </p:nvSpPr>
        <p:spPr>
          <a:xfrm>
            <a:off x="594360" y="6168398"/>
            <a:ext cx="82594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https://www.microsoft.com/en-us/research/publication/urban-water-quality-prediction-based-multi-task-multi-view-learning-2/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6828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37337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dirty="0"/>
              <a:t>Search for “Urban Computing”</a:t>
            </a:r>
          </a:p>
          <a:p>
            <a:pPr marL="0" indent="0" algn="ctr">
              <a:buNone/>
            </a:pPr>
            <a:r>
              <a:rPr lang="zh-CN" altLang="en-US" sz="3000" dirty="0"/>
              <a:t>搜索</a:t>
            </a:r>
            <a:r>
              <a:rPr lang="en-US" altLang="zh-CN" sz="3000" dirty="0"/>
              <a:t>“</a:t>
            </a:r>
            <a:r>
              <a:rPr lang="zh-CN" altLang="en-US" sz="3000" dirty="0">
                <a:solidFill>
                  <a:srgbClr val="0033CC"/>
                </a:solidFill>
                <a:hlinkClick r:id="rId3"/>
              </a:rPr>
              <a:t>城市计算</a:t>
            </a:r>
            <a:r>
              <a:rPr lang="en-US" altLang="zh-CN" sz="3000" dirty="0"/>
              <a:t>”</a:t>
            </a:r>
          </a:p>
          <a:p>
            <a:pPr marL="0" indent="0" algn="ctr">
              <a:buNone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4000" dirty="0"/>
              <a:t>Thanks!</a:t>
            </a:r>
          </a:p>
          <a:p>
            <a:pPr marL="0" indent="0" algn="ctr">
              <a:buNone/>
            </a:pPr>
            <a:endParaRPr lang="en-US" altLang="zh-CN" sz="3600" dirty="0"/>
          </a:p>
          <a:p>
            <a:pPr marL="0" indent="0" algn="ctr">
              <a:buNone/>
            </a:pPr>
            <a:r>
              <a:rPr lang="en-US" altLang="zh-CN" sz="3600" dirty="0"/>
              <a:t>Yu Zheng</a:t>
            </a:r>
          </a:p>
          <a:p>
            <a:pPr marL="0" indent="0" algn="ctr">
              <a:buNone/>
            </a:pPr>
            <a:r>
              <a:rPr lang="en-US" altLang="zh-CN" sz="2400" dirty="0">
                <a:hlinkClick r:id="rId4"/>
              </a:rPr>
              <a:t>yuzheng@microsoft.com</a:t>
            </a:r>
            <a:endParaRPr lang="zh-CN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6835923" y="3790889"/>
            <a:ext cx="13174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hlinkClick r:id="rId5"/>
              </a:rPr>
              <a:t>Homepage</a:t>
            </a:r>
            <a:endParaRPr lang="zh-CN" alt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62000" y="3606224"/>
            <a:ext cx="1572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33CC"/>
                </a:solidFill>
              </a:rPr>
              <a:t>Download Urban Air Apps</a:t>
            </a:r>
            <a:endParaRPr lang="zh-CN" altLang="en-US" sz="1600" b="1" dirty="0">
              <a:solidFill>
                <a:srgbClr val="0033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91"/>
          <a:stretch/>
        </p:blipFill>
        <p:spPr>
          <a:xfrm>
            <a:off x="6810523" y="1981200"/>
            <a:ext cx="1109385" cy="14445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3000" y="4662686"/>
            <a:ext cx="6934200" cy="1128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>
              <a:spcAft>
                <a:spcPts val="20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Zheng, Y., et al.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Urban Computing: concepts, methodologies, and applications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ACM transactions on Intelligent Systems and Technology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0" algn="ctr" hangingPunct="0">
              <a:spcAft>
                <a:spcPts val="200"/>
              </a:spcAft>
            </a:pP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 hangingPunct="0">
              <a:spcAft>
                <a:spcPts val="200"/>
              </a:spcAft>
            </a:pPr>
            <a:r>
              <a:rPr lang="zh-CN" altLang="en-US" sz="1600" dirty="0"/>
              <a:t>郑宇</a:t>
            </a:r>
            <a:r>
              <a:rPr lang="en-US" altLang="zh-CN" sz="1600" dirty="0"/>
              <a:t>. </a:t>
            </a:r>
            <a:r>
              <a:rPr lang="zh-CN" altLang="en-US" sz="1600" dirty="0">
                <a:hlinkClick r:id="rId8"/>
              </a:rPr>
              <a:t>城市计算概述</a:t>
            </a:r>
            <a:r>
              <a:rPr lang="zh-CN" altLang="en-US" sz="1600" dirty="0"/>
              <a:t>，武汉大学学报</a:t>
            </a:r>
            <a:r>
              <a:rPr lang="en-US" altLang="zh-CN" sz="1600" dirty="0"/>
              <a:t>. 2015</a:t>
            </a:r>
            <a:r>
              <a:rPr lang="zh-CN" altLang="en-US" sz="1600" dirty="0"/>
              <a:t>年</a:t>
            </a:r>
            <a:r>
              <a:rPr lang="en-US" altLang="zh-CN" sz="1600" dirty="0"/>
              <a:t>1</a:t>
            </a:r>
            <a:r>
              <a:rPr lang="zh-CN" altLang="en-US" sz="1600" dirty="0"/>
              <a:t>月，</a:t>
            </a:r>
            <a:r>
              <a:rPr lang="en-US" altLang="zh-CN" sz="1600" dirty="0"/>
              <a:t>40</a:t>
            </a:r>
            <a:r>
              <a:rPr lang="zh-CN" altLang="en-US" sz="1600" dirty="0"/>
              <a:t>卷第一期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889788"/>
            <a:ext cx="1627387" cy="16273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4988" y="5940623"/>
            <a:ext cx="8380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Yu Zheng</a:t>
            </a:r>
            <a:r>
              <a:rPr lang="en-US" sz="1400" dirty="0"/>
              <a:t>. </a:t>
            </a:r>
            <a:r>
              <a:rPr lang="en-US" sz="1400" dirty="0">
                <a:solidFill>
                  <a:srgbClr val="0033CC"/>
                </a:solidFill>
                <a:hlinkClick r:id="rId10"/>
              </a:rPr>
              <a:t>Methodologies for Cross-Domain Data Fusion: An Overview</a:t>
            </a:r>
            <a:r>
              <a:rPr lang="en-US" sz="1400" dirty="0"/>
              <a:t>. IEEE Transactions on Big Data, 1, 1, 2015.</a:t>
            </a:r>
          </a:p>
        </p:txBody>
      </p:sp>
    </p:spTree>
    <p:extLst>
      <p:ext uri="{BB962C8B-B14F-4D97-AF65-F5344CB8AC3E}">
        <p14:creationId xmlns:p14="http://schemas.microsoft.com/office/powerpoint/2010/main" val="31354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87" y="336551"/>
            <a:ext cx="7019925" cy="777875"/>
          </a:xfrm>
        </p:spPr>
        <p:txBody>
          <a:bodyPr/>
          <a:lstStyle/>
          <a:p>
            <a:r>
              <a:rPr lang="en-US" dirty="0"/>
              <a:t>Urban Water Quality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653" y="1106072"/>
            <a:ext cx="8451734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Urban Water quality is crucial to our life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quality index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b="1" dirty="0">
                <a:solidFill>
                  <a:srgbClr val="ED7D31"/>
                </a:solidFill>
              </a:rPr>
              <a:t>Residual Chlorine (RC)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Turbidity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pH </a:t>
            </a:r>
          </a:p>
          <a:p>
            <a:pPr marL="457200" lvl="0" indent="-4572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endParaRPr lang="en-US" dirty="0"/>
          </a:p>
          <a:p>
            <a:pPr marL="342900" lvl="0" indent="-3429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Predicting urban water quality is of great importance to us</a:t>
            </a:r>
          </a:p>
          <a:p>
            <a:pPr marL="342900" lvl="0" indent="-3429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Applications</a:t>
            </a:r>
          </a:p>
        </p:txBody>
      </p:sp>
      <p:grpSp>
        <p:nvGrpSpPr>
          <p:cNvPr id="57" name="Group 83"/>
          <p:cNvGrpSpPr/>
          <p:nvPr/>
        </p:nvGrpSpPr>
        <p:grpSpPr>
          <a:xfrm>
            <a:off x="4257549" y="1651289"/>
            <a:ext cx="4175251" cy="1503129"/>
            <a:chOff x="0" y="0"/>
            <a:chExt cx="5428714" cy="2331803"/>
          </a:xfrm>
        </p:grpSpPr>
        <p:pic>
          <p:nvPicPr>
            <p:cNvPr id="58" name="image13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848173" y="0"/>
              <a:ext cx="1805028" cy="2331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" name="pasted-image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696346" y="7552"/>
              <a:ext cx="1732369" cy="2316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0" name="pasted-image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683"/>
              <a:ext cx="1805028" cy="233043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712267" y="4637314"/>
            <a:ext cx="7992120" cy="1546120"/>
            <a:chOff x="944888" y="4815298"/>
            <a:chExt cx="7992120" cy="1546120"/>
          </a:xfrm>
        </p:grpSpPr>
        <p:pic>
          <p:nvPicPr>
            <p:cNvPr id="65" name="image28.jpg" descr="http://www.tech-coffee.net/wp-content/uploads/2014/12/cloud-monitoring.jpe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07552" y="4862979"/>
              <a:ext cx="1706503" cy="8279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image29.png" descr="http://www.cryptocurrencyminingreport.com/wp-content/uploads/2014/12/alarming.pn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099586" y="4831745"/>
              <a:ext cx="1374750" cy="8904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4" name="image30.jpg" descr="http://thumbs.dreamstime.com/z/broken-pipeline-18735362.jpg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761466" y="4815298"/>
              <a:ext cx="1403996" cy="923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9" name="Rectangle 68"/>
            <p:cNvSpPr/>
            <p:nvPr/>
          </p:nvSpPr>
          <p:spPr>
            <a:xfrm>
              <a:off x="5989919" y="5990804"/>
              <a:ext cx="29470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Suggestions for replacements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456821" y="5992086"/>
              <a:ext cx="2498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water pollution alarming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44888" y="5992086"/>
              <a:ext cx="223182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Real-time monitoring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886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87" y="336551"/>
            <a:ext cx="7019925" cy="777875"/>
          </a:xfrm>
        </p:spPr>
        <p:txBody>
          <a:bodyPr/>
          <a:lstStyle/>
          <a:p>
            <a:r>
              <a:rPr lang="en-US" dirty="0"/>
              <a:t>Urban Water Quality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52652" y="1106072"/>
            <a:ext cx="889134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Predicting the Urban Water Quality from Multi-sources Urban Data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36083" y="1883947"/>
            <a:ext cx="5509934" cy="4411709"/>
            <a:chOff x="2776864" y="1957807"/>
            <a:chExt cx="5509934" cy="4411709"/>
          </a:xfrm>
        </p:grpSpPr>
        <p:sp>
          <p:nvSpPr>
            <p:cNvPr id="16" name="Shape 104"/>
            <p:cNvSpPr/>
            <p:nvPr/>
          </p:nvSpPr>
          <p:spPr>
            <a:xfrm>
              <a:off x="2776864" y="3214296"/>
              <a:ext cx="5509934" cy="874273"/>
            </a:xfrm>
            <a:prstGeom prst="rect">
              <a:avLst/>
            </a:prstGeom>
            <a:noFill/>
            <a:ln w="9525" cap="flat">
              <a:solidFill>
                <a:srgbClr val="753581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600" dirty="0"/>
            </a:p>
          </p:txBody>
        </p:sp>
        <p:pic>
          <p:nvPicPr>
            <p:cNvPr id="17" name="image10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146158" y="3305846"/>
              <a:ext cx="3140150" cy="7593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" name="Shape 107"/>
            <p:cNvSpPr/>
            <p:nvPr/>
          </p:nvSpPr>
          <p:spPr>
            <a:xfrm>
              <a:off x="2785725" y="1985547"/>
              <a:ext cx="5501071" cy="1122479"/>
            </a:xfrm>
            <a:prstGeom prst="rect">
              <a:avLst/>
            </a:prstGeom>
            <a:noFill/>
            <a:ln w="9525" cap="flat">
              <a:solidFill>
                <a:srgbClr val="753581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600" dirty="0"/>
            </a:p>
          </p:txBody>
        </p:sp>
        <p:grpSp>
          <p:nvGrpSpPr>
            <p:cNvPr id="20" name="Group 111"/>
            <p:cNvGrpSpPr/>
            <p:nvPr/>
          </p:nvGrpSpPr>
          <p:grpSpPr>
            <a:xfrm>
              <a:off x="5146158" y="2041488"/>
              <a:ext cx="3102104" cy="998336"/>
              <a:chOff x="1457844" y="0"/>
              <a:chExt cx="3436696" cy="998332"/>
            </a:xfrm>
          </p:grpSpPr>
          <p:pic>
            <p:nvPicPr>
              <p:cNvPr id="22" name="image12.jpg"/>
              <p:cNvPicPr/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457844" y="0"/>
                <a:ext cx="2050785" cy="99833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3" name="image13.jpg"/>
              <p:cNvPicPr/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3313780" y="1010"/>
                <a:ext cx="1580760" cy="9973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24" name="Shape 113"/>
            <p:cNvSpPr/>
            <p:nvPr/>
          </p:nvSpPr>
          <p:spPr>
            <a:xfrm>
              <a:off x="2785724" y="4234819"/>
              <a:ext cx="5501070" cy="872866"/>
            </a:xfrm>
            <a:prstGeom prst="rect">
              <a:avLst/>
            </a:prstGeom>
            <a:noFill/>
            <a:ln w="9525" cap="flat">
              <a:solidFill>
                <a:srgbClr val="753581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600" dirty="0"/>
            </a:p>
          </p:txBody>
        </p:sp>
        <p:sp>
          <p:nvSpPr>
            <p:cNvPr id="25" name="Shape 114"/>
            <p:cNvSpPr/>
            <p:nvPr/>
          </p:nvSpPr>
          <p:spPr>
            <a:xfrm>
              <a:off x="2785724" y="5208113"/>
              <a:ext cx="5501070" cy="1122479"/>
            </a:xfrm>
            <a:prstGeom prst="rect">
              <a:avLst/>
            </a:prstGeom>
            <a:noFill/>
            <a:ln w="9525" cap="flat">
              <a:solidFill>
                <a:srgbClr val="753581"/>
              </a:solidFill>
              <a:prstDash val="solid"/>
              <a:bevel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sz="1600" dirty="0"/>
            </a:p>
          </p:txBody>
        </p:sp>
        <p:pic>
          <p:nvPicPr>
            <p:cNvPr id="28" name="image15.jp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48260" y="5254640"/>
              <a:ext cx="1530799" cy="10197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" name="image16.jpg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50627" y="5254640"/>
              <a:ext cx="1603186" cy="10197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" name="image17.png"/>
            <p:cNvPicPr/>
            <p:nvPr/>
          </p:nvPicPr>
          <p:blipFill rotWithShape="1">
            <a:blip r:embed="rId8">
              <a:extLst/>
            </a:blip>
            <a:srcRect l="36547"/>
            <a:stretch/>
          </p:blipFill>
          <p:spPr>
            <a:xfrm>
              <a:off x="5146158" y="4286979"/>
              <a:ext cx="3112119" cy="7735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Rectangle 2"/>
            <p:cNvSpPr/>
            <p:nvPr/>
          </p:nvSpPr>
          <p:spPr>
            <a:xfrm>
              <a:off x="2785724" y="1957807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dirty="0"/>
                <a:t>Water quality data</a:t>
              </a:r>
            </a:p>
            <a:p>
              <a:pPr marL="285750" lvl="0" indent="-285750">
                <a:buSzPct val="100000"/>
                <a:buFont typeface="Arial"/>
                <a:buChar char="•"/>
              </a:pPr>
              <a:r>
                <a:rPr lang="en-US" dirty="0"/>
                <a:t>pH</a:t>
              </a:r>
            </a:p>
            <a:p>
              <a:pPr marL="285750" lvl="0" indent="-285750">
                <a:buSzPct val="100000"/>
                <a:buFont typeface="Arial"/>
                <a:buChar char="•"/>
              </a:pPr>
              <a:r>
                <a:rPr lang="en-US" b="1" dirty="0">
                  <a:solidFill>
                    <a:srgbClr val="ED7D31"/>
                  </a:solidFill>
                </a:rPr>
                <a:t>residual chlorine </a:t>
              </a:r>
            </a:p>
            <a:p>
              <a:pPr marL="285750" lvl="0" indent="-285750">
                <a:buSzPct val="100000"/>
                <a:buFont typeface="Arial"/>
                <a:buChar char="•"/>
              </a:pPr>
              <a:r>
                <a:rPr lang="en-US" dirty="0"/>
                <a:t>turbidity 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85724" y="3211061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dirty="0"/>
                <a:t>Hydraulic condition data</a:t>
              </a:r>
            </a:p>
            <a:p>
              <a:pPr marL="285750" lvl="0" indent="-285750">
                <a:buSzPct val="100000"/>
                <a:buFont typeface="Arial"/>
                <a:buChar char="•"/>
              </a:pPr>
              <a:r>
                <a:rPr lang="en-US" dirty="0"/>
                <a:t>flow</a:t>
              </a:r>
            </a:p>
            <a:p>
              <a:pPr marL="285750" lvl="0" indent="-285750">
                <a:buSzPct val="100000"/>
                <a:buFont typeface="Arial"/>
                <a:buChar char="•"/>
              </a:pPr>
              <a:r>
                <a:rPr lang="en-US" dirty="0"/>
                <a:t>pressure  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85724" y="4222494"/>
              <a:ext cx="4572000" cy="9233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dirty="0"/>
                <a:t>Map data</a:t>
              </a:r>
            </a:p>
            <a:p>
              <a:pPr marL="285750" lvl="0" indent="-285750">
                <a:buSzPct val="100000"/>
                <a:buFont typeface="Arial"/>
                <a:buChar char="•"/>
              </a:pPr>
              <a:r>
                <a:rPr lang="en-US" dirty="0"/>
                <a:t>CAD</a:t>
              </a:r>
            </a:p>
            <a:p>
              <a:pPr marL="285750" lvl="0" indent="-285750">
                <a:buSzPct val="100000"/>
                <a:buFont typeface="Arial"/>
                <a:buChar char="•"/>
              </a:pPr>
              <a:r>
                <a:rPr lang="en-US" dirty="0"/>
                <a:t>GIS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85724" y="5169187"/>
              <a:ext cx="4572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/>
              <a:r>
                <a:rPr lang="en-US" dirty="0"/>
                <a:t>Pipeline attribute data</a:t>
              </a:r>
            </a:p>
            <a:p>
              <a:pPr marL="285750" lvl="0" indent="-285750">
                <a:buSzPct val="100000"/>
                <a:buFont typeface="Arial"/>
                <a:buChar char="•"/>
              </a:pPr>
              <a:r>
                <a:rPr lang="en-US" dirty="0"/>
                <a:t>length</a:t>
              </a:r>
            </a:p>
            <a:p>
              <a:pPr marL="285750" lvl="0" indent="-285750">
                <a:buSzPct val="100000"/>
                <a:buFont typeface="Arial"/>
                <a:buChar char="•"/>
              </a:pPr>
              <a:r>
                <a:rPr lang="en-US" dirty="0"/>
                <a:t>material</a:t>
              </a:r>
            </a:p>
            <a:p>
              <a:pPr marL="285750" lvl="0" indent="-285750">
                <a:buSzPct val="100000"/>
                <a:buFont typeface="Arial"/>
                <a:buChar char="•"/>
              </a:pPr>
              <a:r>
                <a:rPr lang="en-US" dirty="0"/>
                <a:t>pipe age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5589" y="1943273"/>
            <a:ext cx="2836566" cy="2996398"/>
            <a:chOff x="-3364129" y="2070218"/>
            <a:chExt cx="2836566" cy="2996398"/>
          </a:xfrm>
        </p:grpSpPr>
        <p:grpSp>
          <p:nvGrpSpPr>
            <p:cNvPr id="43" name="Group 93"/>
            <p:cNvGrpSpPr/>
            <p:nvPr/>
          </p:nvGrpSpPr>
          <p:grpSpPr>
            <a:xfrm>
              <a:off x="-3202987" y="2070218"/>
              <a:ext cx="960007" cy="1115083"/>
              <a:chOff x="0" y="0"/>
              <a:chExt cx="1320587" cy="1543486"/>
            </a:xfrm>
          </p:grpSpPr>
          <p:pic>
            <p:nvPicPr>
              <p:cNvPr id="47" name="image2.pdf" descr="C:\Program Files (x86)\Microsoft Office\MEDIA\CAGCAT10\j0293828.wmf"/>
              <p:cNvPicPr/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57543" y="42637"/>
                <a:ext cx="448196" cy="61335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" name="image3.pdf" descr="C:\Users\yuzheng\AppData\Local\Microsoft\Windows\Temporary Internet Files\Content.IE5\M511QNQ7\MC900303521[1].wmf"/>
              <p:cNvPicPr/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769182" y="0"/>
                <a:ext cx="467709" cy="78168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9" name="image4.pdf" descr="C:\Users\yuzheng\AppData\Local\Microsoft\Windows\Temporary Internet Files\Content.IE5\E5KBZG30\MC900445772[1].wmf"/>
              <p:cNvPicPr/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0" y="824317"/>
                <a:ext cx="728965" cy="71917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0" name="image5.jpg"/>
              <p:cNvPicPr/>
              <p:nvPr/>
            </p:nvPicPr>
            <p:blipFill>
              <a:blip r:embed="rId12">
                <a:extLst/>
              </a:blip>
              <a:stretch>
                <a:fillRect/>
              </a:stretch>
            </p:blipFill>
            <p:spPr>
              <a:xfrm>
                <a:off x="647088" y="986470"/>
                <a:ext cx="673500" cy="52701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44" name="image6.jpg" descr="C:\Users\yuzheng\AppData\Local\Microsoft\Windows\Temporary Internet Files\Content.IE5\M511QNQ7\MP900442354[1].jpg"/>
            <p:cNvPicPr/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909087" y="2070218"/>
              <a:ext cx="1163350" cy="1115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image7.pdf"/>
            <p:cNvPicPr/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3197017" y="3608887"/>
              <a:ext cx="969760" cy="1186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" name="image8.jpg" descr="C:\Users\yuzheng\AppData\Local\Microsoft\Windows\Temporary Internet Files\Content.IE5\M511QNQ7\MP900400948[1].jpg"/>
            <p:cNvPicPr/>
            <p:nvPr/>
          </p:nvPicPr>
          <p:blipFill>
            <a:blip r:embed="rId15">
              <a:extLst/>
            </a:blip>
            <a:srcRect t="18263" b="34440"/>
            <a:stretch>
              <a:fillRect/>
            </a:stretch>
          </p:blipFill>
          <p:spPr>
            <a:xfrm>
              <a:off x="-1908951" y="3628858"/>
              <a:ext cx="1185717" cy="11300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" name="Shape 100"/>
            <p:cNvSpPr/>
            <p:nvPr/>
          </p:nvSpPr>
          <p:spPr>
            <a:xfrm>
              <a:off x="-3207532" y="4791921"/>
              <a:ext cx="987119" cy="2746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/>
            </a:lstStyle>
            <a:p>
              <a:pPr lvl="0"/>
              <a:r>
                <a:rPr dirty="0"/>
                <a:t>POIs</a:t>
              </a:r>
            </a:p>
          </p:txBody>
        </p:sp>
        <p:sp>
          <p:nvSpPr>
            <p:cNvPr id="42" name="Shape 101"/>
            <p:cNvSpPr/>
            <p:nvPr/>
          </p:nvSpPr>
          <p:spPr>
            <a:xfrm>
              <a:off x="-2058821" y="4791921"/>
              <a:ext cx="1531258" cy="2746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ctr"/>
            </a:lstStyle>
            <a:p>
              <a:pPr lvl="0"/>
              <a:r>
                <a:t>Road networks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-1696866" y="3186177"/>
              <a:ext cx="7567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/>
                <a:t>Traffic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3364129" y="3186177"/>
              <a:ext cx="1393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/>
                <a:t>Meteorology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27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87" y="336551"/>
            <a:ext cx="7019925" cy="777875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19580" y="1537120"/>
            <a:ext cx="4836821" cy="1949363"/>
            <a:chOff x="3040234" y="1726020"/>
            <a:chExt cx="5497528" cy="2505112"/>
          </a:xfrm>
        </p:grpSpPr>
        <p:pic>
          <p:nvPicPr>
            <p:cNvPr id="15" name="Turbidity-RC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0234" y="1726020"/>
              <a:ext cx="2636469" cy="223526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POI-RC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286062" y="1726021"/>
              <a:ext cx="2251700" cy="223526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7" name="Shape 129"/>
            <p:cNvSpPr/>
            <p:nvPr/>
          </p:nvSpPr>
          <p:spPr>
            <a:xfrm>
              <a:off x="3838155" y="3993819"/>
              <a:ext cx="944147" cy="2373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sz="1200" dirty="0"/>
                <a:t>RC </a:t>
              </a:r>
              <a:r>
                <a:rPr lang="en-US" sz="1200" dirty="0"/>
                <a:t>-</a:t>
              </a:r>
              <a:r>
                <a:rPr sz="1200" dirty="0"/>
                <a:t> Turbidity</a:t>
              </a:r>
            </a:p>
          </p:txBody>
        </p:sp>
        <p:sp>
          <p:nvSpPr>
            <p:cNvPr id="19" name="Shape 129"/>
            <p:cNvSpPr/>
            <p:nvPr/>
          </p:nvSpPr>
          <p:spPr>
            <a:xfrm>
              <a:off x="7133515" y="3993818"/>
              <a:ext cx="639804" cy="2373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sz="1200" dirty="0"/>
                <a:t>RC - POIs</a:t>
              </a:r>
              <a:endParaRPr sz="1200" dirty="0"/>
            </a:p>
          </p:txBody>
        </p:sp>
      </p:grpSp>
      <p:pic>
        <p:nvPicPr>
          <p:cNvPr id="21" name="Introduction.pdf"/>
          <p:cNvPicPr/>
          <p:nvPr/>
        </p:nvPicPr>
        <p:blipFill rotWithShape="1">
          <a:blip r:embed="rId5">
            <a:extLst/>
          </a:blip>
          <a:srcRect t="44735" b="4615"/>
          <a:stretch/>
        </p:blipFill>
        <p:spPr>
          <a:xfrm>
            <a:off x="4003126" y="4423261"/>
            <a:ext cx="4672130" cy="192731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Rectangle 24"/>
          <p:cNvSpPr/>
          <p:nvPr/>
        </p:nvSpPr>
        <p:spPr>
          <a:xfrm>
            <a:off x="252653" y="1106072"/>
            <a:ext cx="845173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Unknown influential factors that affect water quality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Turbidity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Flow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POIs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…….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2653" y="3441775"/>
            <a:ext cx="845173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Water quality various over time and location non-linearly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444" y="4044090"/>
            <a:ext cx="2121456" cy="1165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444" y="5209704"/>
            <a:ext cx="2121456" cy="15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87" y="336551"/>
            <a:ext cx="7019925" cy="777875"/>
          </a:xfrm>
        </p:spPr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2653" y="1106072"/>
            <a:ext cx="8451734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Identifying influencing factors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Flow, turbidity, pH, etc.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2653" y="2147472"/>
            <a:ext cx="8451734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Approaching from spatial and temporal perspectives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0070C0"/>
                </a:solidFill>
              </a:rPr>
              <a:t>Multi-views</a:t>
            </a:r>
            <a:r>
              <a:rPr lang="en-US" dirty="0"/>
              <a:t>: each station has two views: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spatial view and temporal view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Capturing local information of each station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2653" y="3784627"/>
            <a:ext cx="552403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Approaching from local and global perspectives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0070C0"/>
                </a:solidFill>
              </a:rPr>
              <a:t>Multi-tasks: </a:t>
            </a:r>
            <a:r>
              <a:rPr lang="en-US" dirty="0"/>
              <a:t>water quality prediction                         at each station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Capturing the global correlations                               among stations</a:t>
            </a:r>
          </a:p>
        </p:txBody>
      </p:sp>
      <p:pic>
        <p:nvPicPr>
          <p:cNvPr id="20" name="Flow-Press-RC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7880" y="1332579"/>
            <a:ext cx="2224556" cy="2674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422" y="4297982"/>
            <a:ext cx="4133014" cy="21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4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87" y="336551"/>
            <a:ext cx="7019925" cy="777875"/>
          </a:xfrm>
        </p:spPr>
        <p:txBody>
          <a:bodyPr/>
          <a:lstStyle/>
          <a:p>
            <a:r>
              <a:rPr lang="en-US" dirty="0"/>
              <a:t>Insight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2653" y="1106072"/>
            <a:ext cx="8451734" cy="1104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The urban water is influenced by various factors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direct factors, e.g., usage patterns, pipe structures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indirect factors, e.g., POIs, time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88100" y="1258361"/>
            <a:ext cx="2592693" cy="4473324"/>
            <a:chOff x="3040234" y="-1043418"/>
            <a:chExt cx="2636469" cy="5143150"/>
          </a:xfrm>
        </p:grpSpPr>
        <p:pic>
          <p:nvPicPr>
            <p:cNvPr id="10" name="Turbidity-RC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40234" y="1594610"/>
              <a:ext cx="2636469" cy="223526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POI-RC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200293" y="-1043418"/>
              <a:ext cx="2251700" cy="2235267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" name="Shape 129"/>
            <p:cNvSpPr/>
            <p:nvPr/>
          </p:nvSpPr>
          <p:spPr>
            <a:xfrm>
              <a:off x="3838155" y="3862419"/>
              <a:ext cx="944147" cy="2373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sz="1200" dirty="0"/>
                <a:t>RC </a:t>
              </a:r>
              <a:r>
                <a:rPr lang="en-US" sz="1200" dirty="0"/>
                <a:t>-</a:t>
              </a:r>
              <a:r>
                <a:rPr sz="1200" dirty="0"/>
                <a:t> Turbidity</a:t>
              </a:r>
            </a:p>
          </p:txBody>
        </p:sp>
        <p:sp>
          <p:nvSpPr>
            <p:cNvPr id="14" name="Shape 129"/>
            <p:cNvSpPr/>
            <p:nvPr/>
          </p:nvSpPr>
          <p:spPr>
            <a:xfrm>
              <a:off x="4047746" y="1224379"/>
              <a:ext cx="639804" cy="2373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en-US" sz="1200" dirty="0"/>
                <a:t>RC - POIs</a:t>
              </a:r>
              <a:endParaRPr sz="1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08" y="3280662"/>
            <a:ext cx="5343192" cy="245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1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87" y="336551"/>
            <a:ext cx="7019925" cy="777875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2653" y="1106072"/>
            <a:ext cx="8451734" cy="145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The system consists of: 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Feature extraction and view construction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Multi-view based prediction (for each station)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Multi-task based prediction (all stations)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487" y="2564933"/>
            <a:ext cx="6842213" cy="407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87" y="336551"/>
            <a:ext cx="7019925" cy="777875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2653" y="1106072"/>
            <a:ext cx="4649547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sz="2000" dirty="0"/>
              <a:t>Multi-task Multi-view Learning</a:t>
            </a:r>
          </a:p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0070C0"/>
                </a:solidFill>
              </a:rPr>
              <a:t>Multi-Views</a:t>
            </a:r>
            <a:r>
              <a:rPr lang="en-US" dirty="0"/>
              <a:t>: For each station, there are two views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Spatial view: predictions based on its neighbors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Temporal view: predictions based on its own history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Alignment between two views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endParaRPr lang="en-US" dirty="0"/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endParaRPr lang="en-US" dirty="0"/>
          </a:p>
          <a:p>
            <a:pPr lvl="0">
              <a:lnSpc>
                <a:spcPct val="120000"/>
              </a:lnSpc>
              <a:defRPr sz="1800"/>
            </a:pPr>
            <a:endParaRPr lang="en-US" sz="2000" dirty="0"/>
          </a:p>
        </p:txBody>
      </p:sp>
      <p:pic>
        <p:nvPicPr>
          <p:cNvPr id="13" name="Multi-view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58055" y="3942674"/>
            <a:ext cx="2674572" cy="876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Multi-task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00114" y="3960778"/>
            <a:ext cx="2391386" cy="7640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oup 3"/>
          <p:cNvGrpSpPr/>
          <p:nvPr/>
        </p:nvGrpSpPr>
        <p:grpSpPr>
          <a:xfrm>
            <a:off x="1157041" y="5294979"/>
            <a:ext cx="4545259" cy="1384861"/>
            <a:chOff x="3024828" y="5350156"/>
            <a:chExt cx="4545259" cy="1384861"/>
          </a:xfrm>
        </p:grpSpPr>
        <p:pic>
          <p:nvPicPr>
            <p:cNvPr id="15" name="Model.png"/>
            <p:cNvPicPr/>
            <p:nvPr/>
          </p:nvPicPr>
          <p:blipFill rotWithShape="1">
            <a:blip r:embed="rId5">
              <a:extLst/>
            </a:blip>
            <a:srcRect l="16346"/>
            <a:stretch/>
          </p:blipFill>
          <p:spPr>
            <a:xfrm>
              <a:off x="3397624" y="5350156"/>
              <a:ext cx="4172463" cy="138486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Model.png"/>
            <p:cNvPicPr/>
            <p:nvPr/>
          </p:nvPicPr>
          <p:blipFill rotWithShape="1">
            <a:blip r:embed="rId5">
              <a:extLst/>
            </a:blip>
            <a:srcRect r="91009"/>
            <a:stretch/>
          </p:blipFill>
          <p:spPr>
            <a:xfrm>
              <a:off x="3024828" y="5350156"/>
              <a:ext cx="372796" cy="115128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5" name="Rectangle 4"/>
          <p:cNvSpPr/>
          <p:nvPr/>
        </p:nvSpPr>
        <p:spPr>
          <a:xfrm>
            <a:off x="4305300" y="14807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0070C0"/>
                </a:solidFill>
              </a:rPr>
              <a:t>Multi-Tasks</a:t>
            </a:r>
            <a:r>
              <a:rPr lang="en-US" dirty="0"/>
              <a:t>: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The prediction at each station is a task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All stations do the co-prediction</a:t>
            </a:r>
          </a:p>
          <a:p>
            <a:pPr marL="1257300" lvl="2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/>
              <a:t>Alignments among multiple tasks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6318" y="4949322"/>
            <a:ext cx="229056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lnSpc>
                <a:spcPct val="120000"/>
              </a:lnSpc>
              <a:buFont typeface="Arial" panose="020B0604020202020204" pitchFamily="34" charset="0"/>
              <a:buChar char="•"/>
              <a:defRPr sz="1800"/>
            </a:pPr>
            <a:r>
              <a:rPr lang="en-US" dirty="0">
                <a:solidFill>
                  <a:srgbClr val="0070C0"/>
                </a:solidFill>
              </a:rPr>
              <a:t>Formulations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4060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987" y="336551"/>
            <a:ext cx="3177123" cy="777875"/>
          </a:xfrm>
        </p:spPr>
        <p:txBody>
          <a:bodyPr/>
          <a:lstStyle/>
          <a:p>
            <a:r>
              <a:rPr lang="en-US" dirty="0"/>
              <a:t>Evaluations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0118" y="4207436"/>
            <a:ext cx="8653549" cy="1980051"/>
            <a:chOff x="190118" y="4029636"/>
            <a:chExt cx="8653549" cy="1980051"/>
          </a:xfrm>
        </p:grpSpPr>
        <p:pic>
          <p:nvPicPr>
            <p:cNvPr id="13" name="ComponentComparison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0118" y="4049285"/>
              <a:ext cx="4089400" cy="1539532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5" name="ViewComparison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662879" y="4029636"/>
              <a:ext cx="4180788" cy="1539532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9" name="Shape 165"/>
            <p:cNvSpPr/>
            <p:nvPr/>
          </p:nvSpPr>
          <p:spPr>
            <a:xfrm>
              <a:off x="857570" y="5640355"/>
              <a:ext cx="3077571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 algn="ctr"/>
              <a:r>
                <a:t>Model components comparison</a:t>
              </a:r>
            </a:p>
          </p:txBody>
        </p:sp>
        <p:sp>
          <p:nvSpPr>
            <p:cNvPr id="20" name="Shape 166"/>
            <p:cNvSpPr/>
            <p:nvPr/>
          </p:nvSpPr>
          <p:spPr>
            <a:xfrm>
              <a:off x="6189232" y="5640355"/>
              <a:ext cx="1797605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 algn="ctr"/>
              <a:r>
                <a:rPr dirty="0"/>
                <a:t>Views comparison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3197" y="1458151"/>
            <a:ext cx="8330470" cy="2354930"/>
            <a:chOff x="513197" y="1458151"/>
            <a:chExt cx="8330470" cy="2354930"/>
          </a:xfrm>
        </p:grpSpPr>
        <p:pic>
          <p:nvPicPr>
            <p:cNvPr id="16" name="PredictionResults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89156" y="1458151"/>
              <a:ext cx="4454511" cy="160820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Results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13197" y="1458151"/>
              <a:ext cx="3766321" cy="1608208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8" name="Shape 164"/>
            <p:cNvSpPr/>
            <p:nvPr/>
          </p:nvSpPr>
          <p:spPr>
            <a:xfrm>
              <a:off x="652665" y="3166750"/>
              <a:ext cx="3487383" cy="64633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dirty="0"/>
                <a:t>Performance comparison among various approaches </a:t>
              </a:r>
            </a:p>
          </p:txBody>
        </p:sp>
        <p:sp>
          <p:nvSpPr>
            <p:cNvPr id="21" name="Shape 167"/>
            <p:cNvSpPr/>
            <p:nvPr/>
          </p:nvSpPr>
          <p:spPr>
            <a:xfrm>
              <a:off x="5703522" y="3166750"/>
              <a:ext cx="2283315" cy="3693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rIns="45719">
              <a:spAutoFit/>
            </a:bodyPr>
            <a:lstStyle/>
            <a:p>
              <a:pPr lvl="0" algn="ctr"/>
              <a:r>
                <a:t>Predictive Performance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660" y="70919"/>
            <a:ext cx="1431755" cy="1431755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6312465" y="1199342"/>
            <a:ext cx="1335417" cy="267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/>
              <a:t>Code Released</a:t>
            </a:r>
          </a:p>
        </p:txBody>
      </p:sp>
    </p:spTree>
    <p:extLst>
      <p:ext uri="{BB962C8B-B14F-4D97-AF65-F5344CB8AC3E}">
        <p14:creationId xmlns:p14="http://schemas.microsoft.com/office/powerpoint/2010/main" val="2017953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10482</TotalTime>
  <Words>428</Words>
  <Application>Microsoft Office PowerPoint</Application>
  <PresentationFormat>On-screen Show (4:3)</PresentationFormat>
  <Paragraphs>106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Times New Roman</vt:lpstr>
      <vt:lpstr>Office Theme</vt:lpstr>
      <vt:lpstr>Urban Water Quality Prediction based on  Multi-task Multi-view Learning </vt:lpstr>
      <vt:lpstr>Urban Water Quality</vt:lpstr>
      <vt:lpstr>Urban Water Quality</vt:lpstr>
      <vt:lpstr>Challenges</vt:lpstr>
      <vt:lpstr>Solutions</vt:lpstr>
      <vt:lpstr>Insight</vt:lpstr>
      <vt:lpstr>Overview</vt:lpstr>
      <vt:lpstr>Methodology</vt:lpstr>
      <vt:lpstr>Evaluations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Detecting Collective Anomalies from Spatio-Temporal Data</dc:title>
  <dc:creator>v-yuxlia@microsoft.com</dc:creator>
  <cp:lastModifiedBy>Yu Zheng</cp:lastModifiedBy>
  <cp:revision>695</cp:revision>
  <dcterms:created xsi:type="dcterms:W3CDTF">2014-09-21T04:01:56Z</dcterms:created>
  <dcterms:modified xsi:type="dcterms:W3CDTF">2016-07-18T02:54:37Z</dcterms:modified>
</cp:coreProperties>
</file>