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0" r:id="rId5"/>
    <p:sldId id="304" r:id="rId6"/>
    <p:sldId id="292" r:id="rId7"/>
    <p:sldId id="297" r:id="rId8"/>
    <p:sldId id="270" r:id="rId9"/>
    <p:sldId id="271" r:id="rId10"/>
    <p:sldId id="273" r:id="rId11"/>
    <p:sldId id="275" r:id="rId12"/>
    <p:sldId id="303" r:id="rId13"/>
  </p:sldIdLst>
  <p:sldSz cx="9144000" cy="6858000" type="screen4x3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5963" autoAdjust="0"/>
  </p:normalViewPr>
  <p:slideViewPr>
    <p:cSldViewPr snapToGrid="0">
      <p:cViewPr varScale="1">
        <p:scale>
          <a:sx n="89" d="100"/>
          <a:sy n="89" d="100"/>
        </p:scale>
        <p:origin x="84" y="4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7A35A-27F2-4758-80D7-127BD9A81141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63927-6140-405C-92F5-D68D70FD2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38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1C3F8-19CB-402B-A7F4-D5C717247291}" type="datetimeFigureOut">
              <a:rPr lang="zh-CN" altLang="en-US" smtClean="0"/>
              <a:t>2016/11/11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A02FC-8EF1-43C1-8A70-C5E6816F3A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548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Microsoft Research Asia</a:t>
            </a:r>
          </a:p>
          <a:p>
            <a:r>
              <a:rPr lang="en-US" sz="1200" dirty="0"/>
              <a:t>Southwest </a:t>
            </a:r>
            <a:r>
              <a:rPr lang="en-US" sz="1200" dirty="0" err="1"/>
              <a:t>Jiaotong</a:t>
            </a:r>
            <a:r>
              <a:rPr lang="en-US" sz="1200" dirty="0"/>
              <a:t>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A02FC-8EF1-43C1-8A70-C5E6816F3A3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340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Skewed</a:t>
            </a:r>
            <a:r>
              <a:rPr lang="en-US" baseline="0" dirty="0"/>
              <a:t> and uncertain human mobility limit the performance of urban sensing. This is our motivation. </a:t>
            </a:r>
          </a:p>
          <a:p>
            <a:r>
              <a:rPr lang="en-US" baseline="0" dirty="0"/>
              <a:t>Balanced data coverage is a goal for most urban sensing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A02FC-8EF1-43C1-8A70-C5E6816F3A3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85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Human mobility</a:t>
            </a:r>
          </a:p>
          <a:p>
            <a:r>
              <a:rPr lang="en-US" altLang="zh-CN" dirty="0"/>
              <a:t>task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DF51-8C66-4847-B5EE-ED40EFD9A52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114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Spatio</a:t>
            </a:r>
            <a:r>
              <a:rPr lang="en-US" dirty="0"/>
              <a:t>-temporal space is a 3-D space.</a:t>
            </a:r>
            <a:r>
              <a:rPr lang="en-US" baseline="0" dirty="0"/>
              <a:t> Data in such a 3-D space will present different distributions when the space is partitioned by different granularities.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A02FC-8EF1-43C1-8A70-C5E6816F3A3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407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Participa</a:t>
            </a:r>
            <a:r>
              <a:rPr lang="en-US" altLang="zh-CN" dirty="0" smtClean="0"/>
              <a:t>nt Recruitment:</a:t>
            </a:r>
            <a:r>
              <a:rPr lang="en-US" altLang="zh-CN" baseline="0" dirty="0" smtClean="0"/>
              <a:t> Two Steps – Random Recruitment and Replacement-based Refinement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A02FC-8EF1-43C1-8A70-C5E6816F3A3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479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A02FC-8EF1-43C1-8A70-C5E6816F3A3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843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A02FC-8EF1-43C1-8A70-C5E6816F3A3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532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80AD-B33F-4254-9C37-8250C2DB56F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363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02EE-917B-47C2-A965-B9AB0E758662}" type="datetimeFigureOut">
              <a:rPr lang="zh-CN" altLang="en-US" smtClean="0"/>
              <a:t>2016/11/11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F8AA-7B06-4BE5-8866-FAEFF29B1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202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02EE-917B-47C2-A965-B9AB0E758662}" type="datetimeFigureOut">
              <a:rPr lang="zh-CN" altLang="en-US" smtClean="0"/>
              <a:t>2016/11/11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F8AA-7B06-4BE5-8866-FAEFF29B1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15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02EE-917B-47C2-A965-B9AB0E758662}" type="datetimeFigureOut">
              <a:rPr lang="zh-CN" altLang="en-US" smtClean="0"/>
              <a:t>2016/11/11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F8AA-7B06-4BE5-8866-FAEFF29B1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90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02EE-917B-47C2-A965-B9AB0E758662}" type="datetimeFigureOut">
              <a:rPr lang="zh-CN" altLang="en-US" smtClean="0"/>
              <a:t>2016/11/11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F8AA-7B06-4BE5-8866-FAEFF29B1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00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02EE-917B-47C2-A965-B9AB0E758662}" type="datetimeFigureOut">
              <a:rPr lang="zh-CN" altLang="en-US" smtClean="0"/>
              <a:t>2016/11/11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F8AA-7B06-4BE5-8866-FAEFF29B1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423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02EE-917B-47C2-A965-B9AB0E758662}" type="datetimeFigureOut">
              <a:rPr lang="zh-CN" altLang="en-US" smtClean="0"/>
              <a:t>2016/11/11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F8AA-7B06-4BE5-8866-FAEFF29B1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50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02EE-917B-47C2-A965-B9AB0E758662}" type="datetimeFigureOut">
              <a:rPr lang="zh-CN" altLang="en-US" smtClean="0"/>
              <a:t>2016/11/11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F8AA-7B06-4BE5-8866-FAEFF29B1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29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02EE-917B-47C2-A965-B9AB0E758662}" type="datetimeFigureOut">
              <a:rPr lang="zh-CN" altLang="en-US" smtClean="0"/>
              <a:t>2016/11/11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F8AA-7B06-4BE5-8866-FAEFF29B1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35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02EE-917B-47C2-A965-B9AB0E758662}" type="datetimeFigureOut">
              <a:rPr lang="zh-CN" altLang="en-US" smtClean="0"/>
              <a:t>2016/11/11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F8AA-7B06-4BE5-8866-FAEFF29B1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02EE-917B-47C2-A965-B9AB0E758662}" type="datetimeFigureOut">
              <a:rPr lang="zh-CN" altLang="en-US" smtClean="0"/>
              <a:t>2016/11/11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F8AA-7B06-4BE5-8866-FAEFF29B1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02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02EE-917B-47C2-A965-B9AB0E758662}" type="datetimeFigureOut">
              <a:rPr lang="zh-CN" altLang="en-US" smtClean="0"/>
              <a:t>2016/11/11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F8AA-7B06-4BE5-8866-FAEFF29B1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82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402EE-917B-47C2-A965-B9AB0E758662}" type="datetimeFigureOut">
              <a:rPr lang="zh-CN" altLang="en-US" smtClean="0"/>
              <a:t>2016/11/11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DF8AA-7B06-4BE5-8866-FAEFF29B1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22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crosoft.com/en-us/research/publication/urban-sensing-based-human-mobility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research.microsoft.com/apps/pubs/?id=252114" TargetMode="External"/><Relationship Id="rId3" Type="http://schemas.openxmlformats.org/officeDocument/2006/relationships/hyperlink" Target="mailto:yuzheng@microsoft.com" TargetMode="External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search.microsoft.com/apps/pubs/?id=211950" TargetMode="External"/><Relationship Id="rId5" Type="http://schemas.openxmlformats.org/officeDocument/2006/relationships/image" Target="../media/image72.jpeg"/><Relationship Id="rId4" Type="http://schemas.openxmlformats.org/officeDocument/2006/relationships/hyperlink" Target="http://research.microsoft.com/en-us/people/yuzhen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21.emf"/><Relationship Id="rId18" Type="http://schemas.openxmlformats.org/officeDocument/2006/relationships/image" Target="../media/image2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12" Type="http://schemas.openxmlformats.org/officeDocument/2006/relationships/image" Target="../media/image20.emf"/><Relationship Id="rId17" Type="http://schemas.openxmlformats.org/officeDocument/2006/relationships/image" Target="../media/image25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emf"/><Relationship Id="rId20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5" Type="http://schemas.openxmlformats.org/officeDocument/2006/relationships/image" Target="../media/image13.emf"/><Relationship Id="rId15" Type="http://schemas.openxmlformats.org/officeDocument/2006/relationships/image" Target="../media/image23.emf"/><Relationship Id="rId10" Type="http://schemas.openxmlformats.org/officeDocument/2006/relationships/image" Target="../media/image18.png"/><Relationship Id="rId19" Type="http://schemas.openxmlformats.org/officeDocument/2006/relationships/image" Target="../media/image27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Relationship Id="rId14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43.emf"/><Relationship Id="rId18" Type="http://schemas.openxmlformats.org/officeDocument/2006/relationships/image" Target="../media/image48.emf"/><Relationship Id="rId3" Type="http://schemas.openxmlformats.org/officeDocument/2006/relationships/image" Target="../media/image33.emf"/><Relationship Id="rId21" Type="http://schemas.openxmlformats.org/officeDocument/2006/relationships/image" Target="../media/image51.emf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17" Type="http://schemas.openxmlformats.org/officeDocument/2006/relationships/image" Target="../media/image47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6.emf"/><Relationship Id="rId20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35.emf"/><Relationship Id="rId15" Type="http://schemas.openxmlformats.org/officeDocument/2006/relationships/image" Target="../media/image45.emf"/><Relationship Id="rId10" Type="http://schemas.openxmlformats.org/officeDocument/2006/relationships/image" Target="../media/image40.emf"/><Relationship Id="rId19" Type="http://schemas.openxmlformats.org/officeDocument/2006/relationships/image" Target="../media/image49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Relationship Id="rId14" Type="http://schemas.openxmlformats.org/officeDocument/2006/relationships/image" Target="../media/image4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5.emf"/><Relationship Id="rId18" Type="http://schemas.openxmlformats.org/officeDocument/2006/relationships/image" Target="../media/image57.emf"/><Relationship Id="rId3" Type="http://schemas.openxmlformats.org/officeDocument/2006/relationships/image" Target="../media/image52.emf"/><Relationship Id="rId7" Type="http://schemas.openxmlformats.org/officeDocument/2006/relationships/image" Target="../media/image55.png"/><Relationship Id="rId12" Type="http://schemas.openxmlformats.org/officeDocument/2006/relationships/image" Target="../media/image54.emf"/><Relationship Id="rId17" Type="http://schemas.openxmlformats.org/officeDocument/2006/relationships/image" Target="../media/image56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3.emf"/><Relationship Id="rId5" Type="http://schemas.openxmlformats.org/officeDocument/2006/relationships/image" Target="../media/image54.png"/><Relationship Id="rId15" Type="http://schemas.openxmlformats.org/officeDocument/2006/relationships/image" Target="../media/image61.png"/><Relationship Id="rId10" Type="http://schemas.openxmlformats.org/officeDocument/2006/relationships/image" Target="../media/image58.png"/><Relationship Id="rId19" Type="http://schemas.openxmlformats.org/officeDocument/2006/relationships/image" Target="../media/image58.emf"/><Relationship Id="rId4" Type="http://schemas.openxmlformats.org/officeDocument/2006/relationships/image" Target="../media/image53.png"/><Relationship Id="rId1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0.emf"/><Relationship Id="rId7" Type="http://schemas.openxmlformats.org/officeDocument/2006/relationships/image" Target="../media/image6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png"/><Relationship Id="rId9" Type="http://schemas.openxmlformats.org/officeDocument/2006/relationships/image" Target="../media/image7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32366" y="962725"/>
            <a:ext cx="6858000" cy="1972892"/>
          </a:xfrm>
        </p:spPr>
        <p:txBody>
          <a:bodyPr>
            <a:normAutofit/>
          </a:bodyPr>
          <a:lstStyle/>
          <a:p>
            <a:r>
              <a:rPr lang="en-US" altLang="zh-CN" sz="5400" b="1" dirty="0"/>
              <a:t>Urban Sensing Based on Human Mobility</a:t>
            </a:r>
            <a:endParaRPr lang="zh-CN" altLang="en-US" sz="54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6447" y="4749863"/>
            <a:ext cx="8549839" cy="1685089"/>
          </a:xfrm>
        </p:spPr>
        <p:txBody>
          <a:bodyPr>
            <a:no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Shenggong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 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Zheng, </a:t>
            </a:r>
            <a:r>
              <a:rPr lang="en-US" altLang="zh-CN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Tianrui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Southwest </a:t>
            </a:r>
            <a:r>
              <a:rPr lang="en-US" altLang="zh-CN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Jiaotong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University, Chengdu, Sichuan, China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 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Asia, Beijing, China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711" y="3199383"/>
            <a:ext cx="914400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523" y="3199383"/>
            <a:ext cx="116840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901" y="3199383"/>
            <a:ext cx="10668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290" y="83016"/>
            <a:ext cx="1304259" cy="1304259"/>
          </a:xfrm>
          <a:prstGeom prst="rect">
            <a:avLst/>
          </a:prstGeom>
        </p:spPr>
      </p:pic>
      <p:pic>
        <p:nvPicPr>
          <p:cNvPr id="9" name="图片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528" y="270169"/>
            <a:ext cx="1952942" cy="81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8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4077" y="1426650"/>
            <a:ext cx="842002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Participant </a:t>
            </a:r>
            <a:r>
              <a:rPr lang="en-US" altLang="zh-CN" sz="2400" dirty="0"/>
              <a:t>recruitment mechanism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Ours: </a:t>
            </a:r>
            <a:r>
              <a:rPr lang="en-US" altLang="zh-CN" sz="2000" dirty="0" smtClean="0"/>
              <a:t>Random </a:t>
            </a:r>
            <a:r>
              <a:rPr lang="en-US" altLang="zh-CN" sz="2000" dirty="0"/>
              <a:t>recruitment + </a:t>
            </a:r>
            <a:r>
              <a:rPr lang="en-US" altLang="zh-CN" sz="2000" dirty="0" smtClean="0"/>
              <a:t>Replacement-based </a:t>
            </a:r>
            <a:r>
              <a:rPr lang="en-US" altLang="zh-CN" sz="2000" dirty="0"/>
              <a:t>refinement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Two baselines for comparison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altLang="zh-CN" sz="2000" b="0" dirty="0" smtClean="0"/>
              <a:t>Random </a:t>
            </a:r>
            <a:r>
              <a:rPr lang="en-US" altLang="zh-CN" sz="2000" b="0" dirty="0"/>
              <a:t>recruitment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altLang="zh-CN" sz="2000" dirty="0" smtClean="0"/>
              <a:t>Greedy </a:t>
            </a:r>
            <a:r>
              <a:rPr lang="en-US" altLang="zh-CN" sz="2000" dirty="0"/>
              <a:t>recruitment</a:t>
            </a:r>
          </a:p>
          <a:p>
            <a:pPr marL="342900" indent="-342900">
              <a:buFont typeface="+mj-lt"/>
              <a:buAutoNum type="arabicPeriod"/>
            </a:pP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Results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Data coverage: </a:t>
            </a:r>
            <a:r>
              <a:rPr lang="en-US" altLang="zh-CN" sz="2000" dirty="0" smtClean="0"/>
              <a:t>best performance</a:t>
            </a:r>
            <a:endParaRPr lang="en-US" altLang="zh-CN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Running time: </a:t>
            </a:r>
            <a:r>
              <a:rPr lang="en-US" altLang="zh-CN" sz="2000" dirty="0" smtClean="0"/>
              <a:t>very efficient</a:t>
            </a:r>
            <a:endParaRPr lang="en-US" altLang="zh-CN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3405187"/>
            <a:ext cx="5334000" cy="1095375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590550" y="564921"/>
            <a:ext cx="7886700" cy="688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/>
              <a:t>Evaluation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0332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647576" y="565044"/>
            <a:ext cx="7886700" cy="688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/>
              <a:t>Conclusion</a:t>
            </a:r>
            <a:endParaRPr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327313" y="1524799"/>
            <a:ext cx="852722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We proposed </a:t>
            </a:r>
            <a:r>
              <a:rPr lang="en-US" altLang="zh-CN" sz="2400" dirty="0" smtClean="0"/>
              <a:t>a </a:t>
            </a:r>
            <a:r>
              <a:rPr lang="en-US" altLang="zh-CN" sz="2400" dirty="0"/>
              <a:t>novel urban sensing framework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Methodology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A participant recruitment mechanism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A hierarchical entropy-based objective function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A graph-based task design algorithm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Extensive experiments using real-world human mobility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Collecting data with better (more balanced) </a:t>
            </a:r>
            <a:r>
              <a:rPr lang="en-US" altLang="zh-CN" sz="2400" dirty="0" smtClean="0"/>
              <a:t>coverage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Data Released: </a:t>
            </a:r>
          </a:p>
          <a:p>
            <a:pPr algn="ctr"/>
            <a:r>
              <a:rPr lang="en-US" sz="1600" dirty="0">
                <a:hlinkClick r:id="rId2"/>
              </a:rPr>
              <a:t>https://www.microsoft.com/en-us/research/publication/urban-sensing-based-human-mobility</a:t>
            </a:r>
            <a:r>
              <a:rPr lang="en-US" sz="1600" dirty="0" smtClean="0">
                <a:hlinkClick r:id="rId2"/>
              </a:rPr>
              <a:t>/</a:t>
            </a:r>
            <a:r>
              <a:rPr lang="en-US" sz="1600" dirty="0" smtClean="0"/>
              <a:t> </a:t>
            </a:r>
            <a:endParaRPr lang="en-US" altLang="zh-CN" sz="1600" dirty="0" smtClean="0"/>
          </a:p>
        </p:txBody>
      </p:sp>
    </p:spTree>
    <p:extLst>
      <p:ext uri="{BB962C8B-B14F-4D97-AF65-F5344CB8AC3E}">
        <p14:creationId xmlns:p14="http://schemas.microsoft.com/office/powerpoint/2010/main" val="399874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3733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dirty="0"/>
              <a:t>Search for “Urban Computing”</a:t>
            </a:r>
          </a:p>
          <a:p>
            <a:pPr marL="0" indent="0" algn="ctr">
              <a:buNone/>
            </a:pPr>
            <a:endParaRPr lang="en-US" altLang="zh-CN" sz="1200" dirty="0"/>
          </a:p>
          <a:p>
            <a:pPr marL="0" indent="0" algn="ctr">
              <a:buNone/>
            </a:pPr>
            <a:endParaRPr lang="en-US" altLang="zh-CN" sz="2400" dirty="0" smtClean="0"/>
          </a:p>
          <a:p>
            <a:pPr marL="0" indent="0" algn="ctr">
              <a:buNone/>
            </a:pPr>
            <a:r>
              <a:rPr lang="en-US" altLang="zh-CN" sz="3600" dirty="0" smtClean="0"/>
              <a:t>Thanks</a:t>
            </a:r>
            <a:r>
              <a:rPr lang="en-US" altLang="zh-CN" sz="3600" dirty="0"/>
              <a:t>!</a:t>
            </a:r>
          </a:p>
          <a:p>
            <a:pPr marL="0" indent="0" algn="ctr">
              <a:buNone/>
            </a:pPr>
            <a:endParaRPr lang="en-US" altLang="zh-CN" sz="2000" dirty="0"/>
          </a:p>
          <a:p>
            <a:pPr marL="0" indent="0" algn="ctr">
              <a:buNone/>
            </a:pPr>
            <a:r>
              <a:rPr lang="en-US" altLang="zh-CN" sz="3200" dirty="0"/>
              <a:t>Yu Zheng</a:t>
            </a:r>
          </a:p>
          <a:p>
            <a:pPr marL="0" indent="0" algn="ctr">
              <a:buNone/>
            </a:pPr>
            <a:r>
              <a:rPr lang="en-US" altLang="zh-CN" sz="2400" dirty="0">
                <a:hlinkClick r:id="rId3"/>
              </a:rPr>
              <a:t>yuzheng@microsoft.com</a:t>
            </a:r>
            <a:endParaRPr lang="zh-CN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6835923" y="3790889"/>
            <a:ext cx="1317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hlinkClick r:id="rId4"/>
              </a:rPr>
              <a:t>Homepage</a:t>
            </a:r>
            <a:endParaRPr lang="zh-CN" alt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762000" y="3606224"/>
            <a:ext cx="1572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33CC"/>
                </a:solidFill>
              </a:rPr>
              <a:t>Download Urban Air Apps</a:t>
            </a:r>
            <a:endParaRPr lang="zh-CN" altLang="en-US" sz="1600" b="1" dirty="0">
              <a:solidFill>
                <a:srgbClr val="0033C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91"/>
          <a:stretch/>
        </p:blipFill>
        <p:spPr>
          <a:xfrm>
            <a:off x="6810523" y="1981200"/>
            <a:ext cx="1109385" cy="14445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43000" y="4662686"/>
            <a:ext cx="6934200" cy="85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spcAft>
                <a:spcPts val="20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Zheng, Y., et al.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Urban Computing: concepts, methodologies, and applications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ACM transactions on Intelligent Systems and Technology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 algn="ctr" hangingPunct="0">
              <a:spcAft>
                <a:spcPts val="200"/>
              </a:spcAft>
            </a:pP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1889788"/>
            <a:ext cx="1627387" cy="16273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4988" y="5940623"/>
            <a:ext cx="83804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Yu Zheng</a:t>
            </a:r>
            <a:r>
              <a:rPr lang="en-US" sz="1400" dirty="0"/>
              <a:t>. </a:t>
            </a:r>
            <a:r>
              <a:rPr lang="en-US" sz="1400" dirty="0">
                <a:solidFill>
                  <a:srgbClr val="0033CC"/>
                </a:solidFill>
                <a:hlinkClick r:id="rId8"/>
              </a:rPr>
              <a:t>Methodologies for Cross-Domain Data Fusion: An Overview</a:t>
            </a:r>
            <a:r>
              <a:rPr lang="en-US" sz="1400" dirty="0"/>
              <a:t>. IEEE Transactions on Big Data, 1, 1, 2015.</a:t>
            </a:r>
          </a:p>
        </p:txBody>
      </p:sp>
    </p:spTree>
    <p:extLst>
      <p:ext uri="{BB962C8B-B14F-4D97-AF65-F5344CB8AC3E}">
        <p14:creationId xmlns:p14="http://schemas.microsoft.com/office/powerpoint/2010/main" val="343830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4308231" y="3180970"/>
            <a:ext cx="3986574" cy="2557476"/>
            <a:chOff x="4308231" y="2533270"/>
            <a:chExt cx="3986574" cy="2557476"/>
          </a:xfrm>
        </p:grpSpPr>
        <p:grpSp>
          <p:nvGrpSpPr>
            <p:cNvPr id="81" name="Group 80"/>
            <p:cNvGrpSpPr/>
            <p:nvPr/>
          </p:nvGrpSpPr>
          <p:grpSpPr>
            <a:xfrm>
              <a:off x="4308231" y="3050931"/>
              <a:ext cx="3929960" cy="2039815"/>
              <a:chOff x="4308231" y="3525722"/>
              <a:chExt cx="3929960" cy="2039815"/>
            </a:xfrm>
          </p:grpSpPr>
          <p:pic>
            <p:nvPicPr>
              <p:cNvPr id="44" name="Picture 43" descr="Activate the world&quot; (or: what &quot;mobile ...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63" r="4474" b="9457"/>
              <a:stretch/>
            </p:blipFill>
            <p:spPr>
              <a:xfrm>
                <a:off x="4920624" y="3525722"/>
                <a:ext cx="3317567" cy="2039815"/>
              </a:xfrm>
              <a:prstGeom prst="rect">
                <a:avLst/>
              </a:prstGeom>
            </p:spPr>
          </p:pic>
          <p:sp>
            <p:nvSpPr>
              <p:cNvPr id="80" name="Right Arrow 79"/>
              <p:cNvSpPr/>
              <p:nvPr/>
            </p:nvSpPr>
            <p:spPr>
              <a:xfrm>
                <a:off x="4308231" y="4387362"/>
                <a:ext cx="501161" cy="34192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3" name="Rectangle 82"/>
            <p:cNvSpPr/>
            <p:nvPr/>
          </p:nvSpPr>
          <p:spPr>
            <a:xfrm>
              <a:off x="4846425" y="2533270"/>
              <a:ext cx="3448380" cy="4247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2400" dirty="0"/>
                <a:t>Imbalanced data coverage</a:t>
              </a:r>
              <a:endParaRPr lang="en-US" sz="2400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807988" y="3698631"/>
            <a:ext cx="3289228" cy="2039815"/>
            <a:chOff x="4948963" y="424280"/>
            <a:chExt cx="3289228" cy="2039815"/>
          </a:xfrm>
        </p:grpSpPr>
        <p:pic>
          <p:nvPicPr>
            <p:cNvPr id="49" name="Picture 48" descr="Activate the world&quot; (or: what &quot;mobile ...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63" r="5290" b="9457"/>
            <a:stretch/>
          </p:blipFill>
          <p:spPr>
            <a:xfrm>
              <a:off x="4948963" y="424280"/>
              <a:ext cx="3289228" cy="2039815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95003" y="1171515"/>
              <a:ext cx="339938" cy="369360"/>
            </a:xfrm>
            <a:prstGeom prst="rect">
              <a:avLst/>
            </a:prstGeom>
          </p:spPr>
        </p:pic>
        <p:pic>
          <p:nvPicPr>
            <p:cNvPr id="51" name="Picture 50" descr="3d-mobile-phone-icon_500x500 | 3d mobile ...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1" t="9738" r="28153" b="13083"/>
            <a:stretch/>
          </p:blipFill>
          <p:spPr>
            <a:xfrm>
              <a:off x="5237850" y="1171515"/>
              <a:ext cx="157153" cy="28507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41203" y="1919353"/>
              <a:ext cx="339938" cy="369360"/>
            </a:xfrm>
            <a:prstGeom prst="rect">
              <a:avLst/>
            </a:prstGeom>
          </p:spPr>
        </p:pic>
        <p:pic>
          <p:nvPicPr>
            <p:cNvPr id="53" name="Picture 52" descr="3d-mobile-phone-icon_500x500 | 3d mobile ...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1" t="9738" r="28153" b="13083"/>
            <a:stretch/>
          </p:blipFill>
          <p:spPr>
            <a:xfrm>
              <a:off x="6584050" y="1919353"/>
              <a:ext cx="157153" cy="28507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17503" y="802155"/>
              <a:ext cx="339938" cy="369360"/>
            </a:xfrm>
            <a:prstGeom prst="rect">
              <a:avLst/>
            </a:prstGeom>
          </p:spPr>
        </p:pic>
        <p:pic>
          <p:nvPicPr>
            <p:cNvPr id="55" name="Picture 54" descr="3d-mobile-phone-icon_500x500 | 3d mobile ...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1" t="9738" r="28153" b="13083"/>
            <a:stretch/>
          </p:blipFill>
          <p:spPr>
            <a:xfrm>
              <a:off x="7460350" y="802155"/>
              <a:ext cx="157153" cy="285077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1312" y="550859"/>
              <a:ext cx="339938" cy="369360"/>
            </a:xfrm>
            <a:prstGeom prst="rect">
              <a:avLst/>
            </a:prstGeom>
          </p:spPr>
        </p:pic>
        <p:pic>
          <p:nvPicPr>
            <p:cNvPr id="57" name="Picture 56" descr="3d-mobile-phone-icon_500x500 | 3d mobile ...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1" t="9738" r="28153" b="13083"/>
            <a:stretch/>
          </p:blipFill>
          <p:spPr>
            <a:xfrm>
              <a:off x="6324159" y="550859"/>
              <a:ext cx="157153" cy="28507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60350" y="1606824"/>
              <a:ext cx="339938" cy="369360"/>
            </a:xfrm>
            <a:prstGeom prst="rect">
              <a:avLst/>
            </a:prstGeom>
          </p:spPr>
        </p:pic>
        <p:pic>
          <p:nvPicPr>
            <p:cNvPr id="59" name="Picture 58" descr="Re: Which iPhone should I get???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01" r="22128"/>
            <a:stretch/>
          </p:blipFill>
          <p:spPr>
            <a:xfrm>
              <a:off x="7846834" y="1599380"/>
              <a:ext cx="221214" cy="384248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42575" y="1344334"/>
              <a:ext cx="339938" cy="369360"/>
            </a:xfrm>
            <a:prstGeom prst="rect">
              <a:avLst/>
            </a:prstGeom>
          </p:spPr>
        </p:pic>
        <p:pic>
          <p:nvPicPr>
            <p:cNvPr id="61" name="Picture 60" descr="Re: Which iPhone should I get???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01" r="22128"/>
            <a:stretch/>
          </p:blipFill>
          <p:spPr>
            <a:xfrm>
              <a:off x="6529059" y="1336890"/>
              <a:ext cx="221214" cy="38424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27243" y="2019750"/>
              <a:ext cx="339938" cy="369360"/>
            </a:xfrm>
            <a:prstGeom prst="rect">
              <a:avLst/>
            </a:prstGeom>
          </p:spPr>
        </p:pic>
        <p:pic>
          <p:nvPicPr>
            <p:cNvPr id="63" name="Picture 62" descr="Re: Which iPhone should I get???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01" r="22128"/>
            <a:stretch/>
          </p:blipFill>
          <p:spPr>
            <a:xfrm>
              <a:off x="5513727" y="2012306"/>
              <a:ext cx="221214" cy="384248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8901" y="368155"/>
            <a:ext cx="4974674" cy="846128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Urban Sensing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4406" y="1411944"/>
            <a:ext cx="4560239" cy="1213999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Collecting urban data</a:t>
            </a:r>
          </a:p>
          <a:p>
            <a:pPr lvl="1"/>
            <a:r>
              <a:rPr lang="en-US" altLang="zh-CN" sz="2000" dirty="0"/>
              <a:t>Noise, temperature, air quality, …</a:t>
            </a:r>
          </a:p>
          <a:p>
            <a:pPr lvl="1"/>
            <a:r>
              <a:rPr lang="en-US" altLang="zh-CN" sz="2000" dirty="0"/>
              <a:t>Human as a sensor</a:t>
            </a:r>
            <a:endParaRPr lang="en-US" altLang="zh-CN" sz="2400" dirty="0"/>
          </a:p>
        </p:txBody>
      </p:sp>
      <p:grpSp>
        <p:nvGrpSpPr>
          <p:cNvPr id="82" name="Group 81"/>
          <p:cNvGrpSpPr/>
          <p:nvPr/>
        </p:nvGrpSpPr>
        <p:grpSpPr>
          <a:xfrm>
            <a:off x="5175193" y="3831657"/>
            <a:ext cx="2920428" cy="1839248"/>
            <a:chOff x="5175193" y="3658748"/>
            <a:chExt cx="2920428" cy="1839248"/>
          </a:xfrm>
        </p:grpSpPr>
        <p:sp>
          <p:nvSpPr>
            <p:cNvPr id="19" name="Freeform 18"/>
            <p:cNvSpPr/>
            <p:nvPr/>
          </p:nvSpPr>
          <p:spPr>
            <a:xfrm>
              <a:off x="5175193" y="3658748"/>
              <a:ext cx="1353866" cy="892901"/>
            </a:xfrm>
            <a:custGeom>
              <a:avLst/>
              <a:gdLst>
                <a:gd name="connsiteX0" fmla="*/ 145266 w 844110"/>
                <a:gd name="connsiteY0" fmla="*/ 52387 h 616248"/>
                <a:gd name="connsiteX1" fmla="*/ 145266 w 844110"/>
                <a:gd name="connsiteY1" fmla="*/ 52387 h 616248"/>
                <a:gd name="connsiteX2" fmla="*/ 159553 w 844110"/>
                <a:gd name="connsiteY2" fmla="*/ 76200 h 616248"/>
                <a:gd name="connsiteX3" fmla="*/ 157172 w 844110"/>
                <a:gd name="connsiteY3" fmla="*/ 100012 h 616248"/>
                <a:gd name="connsiteX4" fmla="*/ 135741 w 844110"/>
                <a:gd name="connsiteY4" fmla="*/ 119062 h 616248"/>
                <a:gd name="connsiteX5" fmla="*/ 126216 w 844110"/>
                <a:gd name="connsiteY5" fmla="*/ 123825 h 616248"/>
                <a:gd name="connsiteX6" fmla="*/ 121453 w 844110"/>
                <a:gd name="connsiteY6" fmla="*/ 130969 h 616248"/>
                <a:gd name="connsiteX7" fmla="*/ 85735 w 844110"/>
                <a:gd name="connsiteY7" fmla="*/ 145256 h 616248"/>
                <a:gd name="connsiteX8" fmla="*/ 78591 w 844110"/>
                <a:gd name="connsiteY8" fmla="*/ 147637 h 616248"/>
                <a:gd name="connsiteX9" fmla="*/ 71447 w 844110"/>
                <a:gd name="connsiteY9" fmla="*/ 152400 h 616248"/>
                <a:gd name="connsiteX10" fmla="*/ 59541 w 844110"/>
                <a:gd name="connsiteY10" fmla="*/ 154781 h 616248"/>
                <a:gd name="connsiteX11" fmla="*/ 50016 w 844110"/>
                <a:gd name="connsiteY11" fmla="*/ 157162 h 616248"/>
                <a:gd name="connsiteX12" fmla="*/ 35728 w 844110"/>
                <a:gd name="connsiteY12" fmla="*/ 161925 h 616248"/>
                <a:gd name="connsiteX13" fmla="*/ 28585 w 844110"/>
                <a:gd name="connsiteY13" fmla="*/ 164306 h 616248"/>
                <a:gd name="connsiteX14" fmla="*/ 14297 w 844110"/>
                <a:gd name="connsiteY14" fmla="*/ 176212 h 616248"/>
                <a:gd name="connsiteX15" fmla="*/ 4772 w 844110"/>
                <a:gd name="connsiteY15" fmla="*/ 190500 h 616248"/>
                <a:gd name="connsiteX16" fmla="*/ 10 w 844110"/>
                <a:gd name="connsiteY16" fmla="*/ 204787 h 616248"/>
                <a:gd name="connsiteX17" fmla="*/ 2391 w 844110"/>
                <a:gd name="connsiteY17" fmla="*/ 257175 h 616248"/>
                <a:gd name="connsiteX18" fmla="*/ 9535 w 844110"/>
                <a:gd name="connsiteY18" fmla="*/ 283369 h 616248"/>
                <a:gd name="connsiteX19" fmla="*/ 14297 w 844110"/>
                <a:gd name="connsiteY19" fmla="*/ 292894 h 616248"/>
                <a:gd name="connsiteX20" fmla="*/ 19060 w 844110"/>
                <a:gd name="connsiteY20" fmla="*/ 307181 h 616248"/>
                <a:gd name="connsiteX21" fmla="*/ 21441 w 844110"/>
                <a:gd name="connsiteY21" fmla="*/ 314325 h 616248"/>
                <a:gd name="connsiteX22" fmla="*/ 23822 w 844110"/>
                <a:gd name="connsiteY22" fmla="*/ 323850 h 616248"/>
                <a:gd name="connsiteX23" fmla="*/ 35728 w 844110"/>
                <a:gd name="connsiteY23" fmla="*/ 333375 h 616248"/>
                <a:gd name="connsiteX24" fmla="*/ 50016 w 844110"/>
                <a:gd name="connsiteY24" fmla="*/ 345281 h 616248"/>
                <a:gd name="connsiteX25" fmla="*/ 61922 w 844110"/>
                <a:gd name="connsiteY25" fmla="*/ 361950 h 616248"/>
                <a:gd name="connsiteX26" fmla="*/ 69066 w 844110"/>
                <a:gd name="connsiteY26" fmla="*/ 366712 h 616248"/>
                <a:gd name="connsiteX27" fmla="*/ 76210 w 844110"/>
                <a:gd name="connsiteY27" fmla="*/ 381000 h 616248"/>
                <a:gd name="connsiteX28" fmla="*/ 85735 w 844110"/>
                <a:gd name="connsiteY28" fmla="*/ 388144 h 616248"/>
                <a:gd name="connsiteX29" fmla="*/ 102403 w 844110"/>
                <a:gd name="connsiteY29" fmla="*/ 400050 h 616248"/>
                <a:gd name="connsiteX30" fmla="*/ 111928 w 844110"/>
                <a:gd name="connsiteY30" fmla="*/ 416719 h 616248"/>
                <a:gd name="connsiteX31" fmla="*/ 123835 w 844110"/>
                <a:gd name="connsiteY31" fmla="*/ 438150 h 616248"/>
                <a:gd name="connsiteX32" fmla="*/ 133360 w 844110"/>
                <a:gd name="connsiteY32" fmla="*/ 464344 h 616248"/>
                <a:gd name="connsiteX33" fmla="*/ 140503 w 844110"/>
                <a:gd name="connsiteY33" fmla="*/ 471487 h 616248"/>
                <a:gd name="connsiteX34" fmla="*/ 145266 w 844110"/>
                <a:gd name="connsiteY34" fmla="*/ 481012 h 616248"/>
                <a:gd name="connsiteX35" fmla="*/ 157172 w 844110"/>
                <a:gd name="connsiteY35" fmla="*/ 495300 h 616248"/>
                <a:gd name="connsiteX36" fmla="*/ 159553 w 844110"/>
                <a:gd name="connsiteY36" fmla="*/ 502444 h 616248"/>
                <a:gd name="connsiteX37" fmla="*/ 171460 w 844110"/>
                <a:gd name="connsiteY37" fmla="*/ 521494 h 616248"/>
                <a:gd name="connsiteX38" fmla="*/ 183366 w 844110"/>
                <a:gd name="connsiteY38" fmla="*/ 526256 h 616248"/>
                <a:gd name="connsiteX39" fmla="*/ 192891 w 844110"/>
                <a:gd name="connsiteY39" fmla="*/ 531019 h 616248"/>
                <a:gd name="connsiteX40" fmla="*/ 204797 w 844110"/>
                <a:gd name="connsiteY40" fmla="*/ 538162 h 616248"/>
                <a:gd name="connsiteX41" fmla="*/ 216703 w 844110"/>
                <a:gd name="connsiteY41" fmla="*/ 540544 h 616248"/>
                <a:gd name="connsiteX42" fmla="*/ 223847 w 844110"/>
                <a:gd name="connsiteY42" fmla="*/ 542925 h 616248"/>
                <a:gd name="connsiteX43" fmla="*/ 242897 w 844110"/>
                <a:gd name="connsiteY43" fmla="*/ 545306 h 616248"/>
                <a:gd name="connsiteX44" fmla="*/ 257185 w 844110"/>
                <a:gd name="connsiteY44" fmla="*/ 547687 h 616248"/>
                <a:gd name="connsiteX45" fmla="*/ 266710 w 844110"/>
                <a:gd name="connsiteY45" fmla="*/ 552450 h 616248"/>
                <a:gd name="connsiteX46" fmla="*/ 273853 w 844110"/>
                <a:gd name="connsiteY46" fmla="*/ 557212 h 616248"/>
                <a:gd name="connsiteX47" fmla="*/ 285760 w 844110"/>
                <a:gd name="connsiteY47" fmla="*/ 561975 h 616248"/>
                <a:gd name="connsiteX48" fmla="*/ 302428 w 844110"/>
                <a:gd name="connsiteY48" fmla="*/ 573881 h 616248"/>
                <a:gd name="connsiteX49" fmla="*/ 309572 w 844110"/>
                <a:gd name="connsiteY49" fmla="*/ 576262 h 616248"/>
                <a:gd name="connsiteX50" fmla="*/ 321478 w 844110"/>
                <a:gd name="connsiteY50" fmla="*/ 585787 h 616248"/>
                <a:gd name="connsiteX51" fmla="*/ 331003 w 844110"/>
                <a:gd name="connsiteY51" fmla="*/ 595312 h 616248"/>
                <a:gd name="connsiteX52" fmla="*/ 340528 w 844110"/>
                <a:gd name="connsiteY52" fmla="*/ 597694 h 616248"/>
                <a:gd name="connsiteX53" fmla="*/ 347672 w 844110"/>
                <a:gd name="connsiteY53" fmla="*/ 602456 h 616248"/>
                <a:gd name="connsiteX54" fmla="*/ 361960 w 844110"/>
                <a:gd name="connsiteY54" fmla="*/ 607219 h 616248"/>
                <a:gd name="connsiteX55" fmla="*/ 461972 w 844110"/>
                <a:gd name="connsiteY55" fmla="*/ 595312 h 616248"/>
                <a:gd name="connsiteX56" fmla="*/ 466735 w 844110"/>
                <a:gd name="connsiteY56" fmla="*/ 585787 h 616248"/>
                <a:gd name="connsiteX57" fmla="*/ 473878 w 844110"/>
                <a:gd name="connsiteY57" fmla="*/ 531019 h 616248"/>
                <a:gd name="connsiteX58" fmla="*/ 476260 w 844110"/>
                <a:gd name="connsiteY58" fmla="*/ 523875 h 616248"/>
                <a:gd name="connsiteX59" fmla="*/ 481022 w 844110"/>
                <a:gd name="connsiteY59" fmla="*/ 516731 h 616248"/>
                <a:gd name="connsiteX60" fmla="*/ 502453 w 844110"/>
                <a:gd name="connsiteY60" fmla="*/ 507206 h 616248"/>
                <a:gd name="connsiteX61" fmla="*/ 773916 w 844110"/>
                <a:gd name="connsiteY61" fmla="*/ 504825 h 616248"/>
                <a:gd name="connsiteX62" fmla="*/ 792966 w 844110"/>
                <a:gd name="connsiteY62" fmla="*/ 495300 h 616248"/>
                <a:gd name="connsiteX63" fmla="*/ 802491 w 844110"/>
                <a:gd name="connsiteY63" fmla="*/ 490537 h 616248"/>
                <a:gd name="connsiteX64" fmla="*/ 819160 w 844110"/>
                <a:gd name="connsiteY64" fmla="*/ 478631 h 616248"/>
                <a:gd name="connsiteX65" fmla="*/ 831066 w 844110"/>
                <a:gd name="connsiteY65" fmla="*/ 461962 h 616248"/>
                <a:gd name="connsiteX66" fmla="*/ 838210 w 844110"/>
                <a:gd name="connsiteY66" fmla="*/ 447675 h 616248"/>
                <a:gd name="connsiteX67" fmla="*/ 835828 w 844110"/>
                <a:gd name="connsiteY67" fmla="*/ 302419 h 616248"/>
                <a:gd name="connsiteX68" fmla="*/ 821541 w 844110"/>
                <a:gd name="connsiteY68" fmla="*/ 264319 h 616248"/>
                <a:gd name="connsiteX69" fmla="*/ 816778 w 844110"/>
                <a:gd name="connsiteY69" fmla="*/ 245269 h 616248"/>
                <a:gd name="connsiteX70" fmla="*/ 807253 w 844110"/>
                <a:gd name="connsiteY70" fmla="*/ 230981 h 616248"/>
                <a:gd name="connsiteX71" fmla="*/ 802491 w 844110"/>
                <a:gd name="connsiteY71" fmla="*/ 216694 h 616248"/>
                <a:gd name="connsiteX72" fmla="*/ 785822 w 844110"/>
                <a:gd name="connsiteY72" fmla="*/ 192881 h 616248"/>
                <a:gd name="connsiteX73" fmla="*/ 778678 w 844110"/>
                <a:gd name="connsiteY73" fmla="*/ 183356 h 616248"/>
                <a:gd name="connsiteX74" fmla="*/ 769153 w 844110"/>
                <a:gd name="connsiteY74" fmla="*/ 173831 h 616248"/>
                <a:gd name="connsiteX75" fmla="*/ 757247 w 844110"/>
                <a:gd name="connsiteY75" fmla="*/ 157162 h 616248"/>
                <a:gd name="connsiteX76" fmla="*/ 754866 w 844110"/>
                <a:gd name="connsiteY76" fmla="*/ 150019 h 616248"/>
                <a:gd name="connsiteX77" fmla="*/ 750103 w 844110"/>
                <a:gd name="connsiteY77" fmla="*/ 142875 h 616248"/>
                <a:gd name="connsiteX78" fmla="*/ 735816 w 844110"/>
                <a:gd name="connsiteY78" fmla="*/ 119062 h 616248"/>
                <a:gd name="connsiteX79" fmla="*/ 728672 w 844110"/>
                <a:gd name="connsiteY79" fmla="*/ 114300 h 616248"/>
                <a:gd name="connsiteX80" fmla="*/ 712003 w 844110"/>
                <a:gd name="connsiteY80" fmla="*/ 92869 h 616248"/>
                <a:gd name="connsiteX81" fmla="*/ 697716 w 844110"/>
                <a:gd name="connsiteY81" fmla="*/ 85725 h 616248"/>
                <a:gd name="connsiteX82" fmla="*/ 690572 w 844110"/>
                <a:gd name="connsiteY82" fmla="*/ 78581 h 616248"/>
                <a:gd name="connsiteX83" fmla="*/ 683428 w 844110"/>
                <a:gd name="connsiteY83" fmla="*/ 76200 h 616248"/>
                <a:gd name="connsiteX84" fmla="*/ 671522 w 844110"/>
                <a:gd name="connsiteY84" fmla="*/ 71437 h 616248"/>
                <a:gd name="connsiteX85" fmla="*/ 661997 w 844110"/>
                <a:gd name="connsiteY85" fmla="*/ 66675 h 616248"/>
                <a:gd name="connsiteX86" fmla="*/ 652472 w 844110"/>
                <a:gd name="connsiteY86" fmla="*/ 64294 h 616248"/>
                <a:gd name="connsiteX87" fmla="*/ 631041 w 844110"/>
                <a:gd name="connsiteY87" fmla="*/ 59531 h 616248"/>
                <a:gd name="connsiteX88" fmla="*/ 616753 w 844110"/>
                <a:gd name="connsiteY88" fmla="*/ 54769 h 616248"/>
                <a:gd name="connsiteX89" fmla="*/ 604847 w 844110"/>
                <a:gd name="connsiteY89" fmla="*/ 50006 h 616248"/>
                <a:gd name="connsiteX90" fmla="*/ 590560 w 844110"/>
                <a:gd name="connsiteY90" fmla="*/ 47625 h 616248"/>
                <a:gd name="connsiteX91" fmla="*/ 578653 w 844110"/>
                <a:gd name="connsiteY91" fmla="*/ 42862 h 616248"/>
                <a:gd name="connsiteX92" fmla="*/ 569128 w 844110"/>
                <a:gd name="connsiteY92" fmla="*/ 35719 h 616248"/>
                <a:gd name="connsiteX93" fmla="*/ 545316 w 844110"/>
                <a:gd name="connsiteY93" fmla="*/ 26194 h 616248"/>
                <a:gd name="connsiteX94" fmla="*/ 538172 w 844110"/>
                <a:gd name="connsiteY94" fmla="*/ 21431 h 616248"/>
                <a:gd name="connsiteX95" fmla="*/ 531028 w 844110"/>
                <a:gd name="connsiteY95" fmla="*/ 14287 h 616248"/>
                <a:gd name="connsiteX96" fmla="*/ 502453 w 844110"/>
                <a:gd name="connsiteY96" fmla="*/ 11906 h 616248"/>
                <a:gd name="connsiteX97" fmla="*/ 492928 w 844110"/>
                <a:gd name="connsiteY97" fmla="*/ 9525 h 616248"/>
                <a:gd name="connsiteX98" fmla="*/ 485785 w 844110"/>
                <a:gd name="connsiteY98" fmla="*/ 7144 h 616248"/>
                <a:gd name="connsiteX99" fmla="*/ 421491 w 844110"/>
                <a:gd name="connsiteY99" fmla="*/ 4762 h 616248"/>
                <a:gd name="connsiteX100" fmla="*/ 331003 w 844110"/>
                <a:gd name="connsiteY100" fmla="*/ 0 h 616248"/>
                <a:gd name="connsiteX101" fmla="*/ 269091 w 844110"/>
                <a:gd name="connsiteY101" fmla="*/ 2381 h 616248"/>
                <a:gd name="connsiteX102" fmla="*/ 188128 w 844110"/>
                <a:gd name="connsiteY102" fmla="*/ 4762 h 616248"/>
                <a:gd name="connsiteX103" fmla="*/ 166697 w 844110"/>
                <a:gd name="connsiteY103" fmla="*/ 9525 h 616248"/>
                <a:gd name="connsiteX104" fmla="*/ 159553 w 844110"/>
                <a:gd name="connsiteY104" fmla="*/ 14287 h 616248"/>
                <a:gd name="connsiteX105" fmla="*/ 154791 w 844110"/>
                <a:gd name="connsiteY105" fmla="*/ 21431 h 616248"/>
                <a:gd name="connsiteX106" fmla="*/ 147647 w 844110"/>
                <a:gd name="connsiteY106" fmla="*/ 26194 h 616248"/>
                <a:gd name="connsiteX107" fmla="*/ 145266 w 844110"/>
                <a:gd name="connsiteY107" fmla="*/ 52387 h 61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844110" h="616248">
                  <a:moveTo>
                    <a:pt x="145266" y="52387"/>
                  </a:moveTo>
                  <a:lnTo>
                    <a:pt x="145266" y="52387"/>
                  </a:lnTo>
                  <a:cubicBezTo>
                    <a:pt x="146281" y="53808"/>
                    <a:pt x="159553" y="68934"/>
                    <a:pt x="159553" y="76200"/>
                  </a:cubicBezTo>
                  <a:cubicBezTo>
                    <a:pt x="159553" y="84177"/>
                    <a:pt x="160369" y="92704"/>
                    <a:pt x="157172" y="100012"/>
                  </a:cubicBezTo>
                  <a:cubicBezTo>
                    <a:pt x="154759" y="105528"/>
                    <a:pt x="142584" y="115152"/>
                    <a:pt x="135741" y="119062"/>
                  </a:cubicBezTo>
                  <a:cubicBezTo>
                    <a:pt x="132659" y="120823"/>
                    <a:pt x="129391" y="122237"/>
                    <a:pt x="126216" y="123825"/>
                  </a:cubicBezTo>
                  <a:cubicBezTo>
                    <a:pt x="124628" y="126206"/>
                    <a:pt x="123798" y="129328"/>
                    <a:pt x="121453" y="130969"/>
                  </a:cubicBezTo>
                  <a:cubicBezTo>
                    <a:pt x="108313" y="140167"/>
                    <a:pt x="100213" y="140913"/>
                    <a:pt x="85735" y="145256"/>
                  </a:cubicBezTo>
                  <a:cubicBezTo>
                    <a:pt x="83331" y="145977"/>
                    <a:pt x="80972" y="146843"/>
                    <a:pt x="78591" y="147637"/>
                  </a:cubicBezTo>
                  <a:cubicBezTo>
                    <a:pt x="76210" y="149225"/>
                    <a:pt x="74127" y="151395"/>
                    <a:pt x="71447" y="152400"/>
                  </a:cubicBezTo>
                  <a:cubicBezTo>
                    <a:pt x="67657" y="153821"/>
                    <a:pt x="63492" y="153903"/>
                    <a:pt x="59541" y="154781"/>
                  </a:cubicBezTo>
                  <a:cubicBezTo>
                    <a:pt x="56346" y="155491"/>
                    <a:pt x="53151" y="156222"/>
                    <a:pt x="50016" y="157162"/>
                  </a:cubicBezTo>
                  <a:cubicBezTo>
                    <a:pt x="45207" y="158605"/>
                    <a:pt x="40491" y="160337"/>
                    <a:pt x="35728" y="161925"/>
                  </a:cubicBezTo>
                  <a:lnTo>
                    <a:pt x="28585" y="164306"/>
                  </a:lnTo>
                  <a:cubicBezTo>
                    <a:pt x="22237" y="168538"/>
                    <a:pt x="19231" y="169868"/>
                    <a:pt x="14297" y="176212"/>
                  </a:cubicBezTo>
                  <a:cubicBezTo>
                    <a:pt x="10783" y="180730"/>
                    <a:pt x="4772" y="190500"/>
                    <a:pt x="4772" y="190500"/>
                  </a:cubicBezTo>
                  <a:cubicBezTo>
                    <a:pt x="3185" y="195262"/>
                    <a:pt x="-218" y="199772"/>
                    <a:pt x="10" y="204787"/>
                  </a:cubicBezTo>
                  <a:cubicBezTo>
                    <a:pt x="804" y="222250"/>
                    <a:pt x="1100" y="239742"/>
                    <a:pt x="2391" y="257175"/>
                  </a:cubicBezTo>
                  <a:cubicBezTo>
                    <a:pt x="2846" y="263312"/>
                    <a:pt x="7103" y="278504"/>
                    <a:pt x="9535" y="283369"/>
                  </a:cubicBezTo>
                  <a:cubicBezTo>
                    <a:pt x="11122" y="286544"/>
                    <a:pt x="12979" y="289598"/>
                    <a:pt x="14297" y="292894"/>
                  </a:cubicBezTo>
                  <a:cubicBezTo>
                    <a:pt x="16161" y="297555"/>
                    <a:pt x="17472" y="302419"/>
                    <a:pt x="19060" y="307181"/>
                  </a:cubicBezTo>
                  <a:cubicBezTo>
                    <a:pt x="19854" y="309562"/>
                    <a:pt x="20832" y="311890"/>
                    <a:pt x="21441" y="314325"/>
                  </a:cubicBezTo>
                  <a:cubicBezTo>
                    <a:pt x="22235" y="317500"/>
                    <a:pt x="21858" y="321232"/>
                    <a:pt x="23822" y="323850"/>
                  </a:cubicBezTo>
                  <a:cubicBezTo>
                    <a:pt x="26871" y="327916"/>
                    <a:pt x="31903" y="330028"/>
                    <a:pt x="35728" y="333375"/>
                  </a:cubicBezTo>
                  <a:cubicBezTo>
                    <a:pt x="50393" y="346207"/>
                    <a:pt x="35398" y="335537"/>
                    <a:pt x="50016" y="345281"/>
                  </a:cubicBezTo>
                  <a:cubicBezTo>
                    <a:pt x="52722" y="349340"/>
                    <a:pt x="58965" y="358994"/>
                    <a:pt x="61922" y="361950"/>
                  </a:cubicBezTo>
                  <a:cubicBezTo>
                    <a:pt x="63946" y="363974"/>
                    <a:pt x="66685" y="365125"/>
                    <a:pt x="69066" y="366712"/>
                  </a:cubicBezTo>
                  <a:cubicBezTo>
                    <a:pt x="71003" y="372524"/>
                    <a:pt x="71593" y="376383"/>
                    <a:pt x="76210" y="381000"/>
                  </a:cubicBezTo>
                  <a:cubicBezTo>
                    <a:pt x="79016" y="383806"/>
                    <a:pt x="82722" y="385561"/>
                    <a:pt x="85735" y="388144"/>
                  </a:cubicBezTo>
                  <a:cubicBezTo>
                    <a:pt x="99250" y="399728"/>
                    <a:pt x="85795" y="391745"/>
                    <a:pt x="102403" y="400050"/>
                  </a:cubicBezTo>
                  <a:cubicBezTo>
                    <a:pt x="119679" y="423084"/>
                    <a:pt x="102836" y="398536"/>
                    <a:pt x="111928" y="416719"/>
                  </a:cubicBezTo>
                  <a:cubicBezTo>
                    <a:pt x="117968" y="428800"/>
                    <a:pt x="119249" y="426686"/>
                    <a:pt x="123835" y="438150"/>
                  </a:cubicBezTo>
                  <a:cubicBezTo>
                    <a:pt x="125565" y="442475"/>
                    <a:pt x="130465" y="459713"/>
                    <a:pt x="133360" y="464344"/>
                  </a:cubicBezTo>
                  <a:cubicBezTo>
                    <a:pt x="135145" y="467199"/>
                    <a:pt x="138546" y="468747"/>
                    <a:pt x="140503" y="471487"/>
                  </a:cubicBezTo>
                  <a:cubicBezTo>
                    <a:pt x="142566" y="474376"/>
                    <a:pt x="143203" y="478123"/>
                    <a:pt x="145266" y="481012"/>
                  </a:cubicBezTo>
                  <a:cubicBezTo>
                    <a:pt x="154042" y="493298"/>
                    <a:pt x="150875" y="482704"/>
                    <a:pt x="157172" y="495300"/>
                  </a:cubicBezTo>
                  <a:cubicBezTo>
                    <a:pt x="158294" y="497545"/>
                    <a:pt x="158564" y="500137"/>
                    <a:pt x="159553" y="502444"/>
                  </a:cubicBezTo>
                  <a:cubicBezTo>
                    <a:pt x="161658" y="507355"/>
                    <a:pt x="167142" y="518256"/>
                    <a:pt x="171460" y="521494"/>
                  </a:cubicBezTo>
                  <a:cubicBezTo>
                    <a:pt x="174880" y="524059"/>
                    <a:pt x="179460" y="524520"/>
                    <a:pt x="183366" y="526256"/>
                  </a:cubicBezTo>
                  <a:cubicBezTo>
                    <a:pt x="186610" y="527698"/>
                    <a:pt x="189788" y="529295"/>
                    <a:pt x="192891" y="531019"/>
                  </a:cubicBezTo>
                  <a:cubicBezTo>
                    <a:pt x="196937" y="533267"/>
                    <a:pt x="200500" y="536443"/>
                    <a:pt x="204797" y="538162"/>
                  </a:cubicBezTo>
                  <a:cubicBezTo>
                    <a:pt x="208555" y="539665"/>
                    <a:pt x="212777" y="539562"/>
                    <a:pt x="216703" y="540544"/>
                  </a:cubicBezTo>
                  <a:cubicBezTo>
                    <a:pt x="219138" y="541153"/>
                    <a:pt x="221377" y="542476"/>
                    <a:pt x="223847" y="542925"/>
                  </a:cubicBezTo>
                  <a:cubicBezTo>
                    <a:pt x="230143" y="544070"/>
                    <a:pt x="236562" y="544401"/>
                    <a:pt x="242897" y="545306"/>
                  </a:cubicBezTo>
                  <a:cubicBezTo>
                    <a:pt x="247677" y="545989"/>
                    <a:pt x="252422" y="546893"/>
                    <a:pt x="257185" y="547687"/>
                  </a:cubicBezTo>
                  <a:cubicBezTo>
                    <a:pt x="260360" y="549275"/>
                    <a:pt x="263628" y="550689"/>
                    <a:pt x="266710" y="552450"/>
                  </a:cubicBezTo>
                  <a:cubicBezTo>
                    <a:pt x="269195" y="553870"/>
                    <a:pt x="271294" y="555932"/>
                    <a:pt x="273853" y="557212"/>
                  </a:cubicBezTo>
                  <a:cubicBezTo>
                    <a:pt x="277676" y="559124"/>
                    <a:pt x="281937" y="560063"/>
                    <a:pt x="285760" y="561975"/>
                  </a:cubicBezTo>
                  <a:cubicBezTo>
                    <a:pt x="293133" y="565661"/>
                    <a:pt x="294875" y="569565"/>
                    <a:pt x="302428" y="573881"/>
                  </a:cubicBezTo>
                  <a:cubicBezTo>
                    <a:pt x="304607" y="575126"/>
                    <a:pt x="307191" y="575468"/>
                    <a:pt x="309572" y="576262"/>
                  </a:cubicBezTo>
                  <a:cubicBezTo>
                    <a:pt x="313541" y="579437"/>
                    <a:pt x="317679" y="582410"/>
                    <a:pt x="321478" y="585787"/>
                  </a:cubicBezTo>
                  <a:cubicBezTo>
                    <a:pt x="324834" y="588770"/>
                    <a:pt x="327195" y="592932"/>
                    <a:pt x="331003" y="595312"/>
                  </a:cubicBezTo>
                  <a:cubicBezTo>
                    <a:pt x="333778" y="597047"/>
                    <a:pt x="337353" y="596900"/>
                    <a:pt x="340528" y="597694"/>
                  </a:cubicBezTo>
                  <a:cubicBezTo>
                    <a:pt x="342909" y="599281"/>
                    <a:pt x="345057" y="601294"/>
                    <a:pt x="347672" y="602456"/>
                  </a:cubicBezTo>
                  <a:cubicBezTo>
                    <a:pt x="352260" y="604495"/>
                    <a:pt x="361960" y="607219"/>
                    <a:pt x="361960" y="607219"/>
                  </a:cubicBezTo>
                  <a:cubicBezTo>
                    <a:pt x="514462" y="603498"/>
                    <a:pt x="446509" y="636545"/>
                    <a:pt x="461972" y="595312"/>
                  </a:cubicBezTo>
                  <a:cubicBezTo>
                    <a:pt x="463218" y="591988"/>
                    <a:pt x="465147" y="588962"/>
                    <a:pt x="466735" y="585787"/>
                  </a:cubicBezTo>
                  <a:cubicBezTo>
                    <a:pt x="468387" y="561004"/>
                    <a:pt x="466861" y="552064"/>
                    <a:pt x="473878" y="531019"/>
                  </a:cubicBezTo>
                  <a:cubicBezTo>
                    <a:pt x="474672" y="528638"/>
                    <a:pt x="475137" y="526120"/>
                    <a:pt x="476260" y="523875"/>
                  </a:cubicBezTo>
                  <a:cubicBezTo>
                    <a:pt x="477540" y="521315"/>
                    <a:pt x="478998" y="518755"/>
                    <a:pt x="481022" y="516731"/>
                  </a:cubicBezTo>
                  <a:cubicBezTo>
                    <a:pt x="485361" y="512392"/>
                    <a:pt x="497699" y="507248"/>
                    <a:pt x="502453" y="507206"/>
                  </a:cubicBezTo>
                  <a:lnTo>
                    <a:pt x="773916" y="504825"/>
                  </a:lnTo>
                  <a:cubicBezTo>
                    <a:pt x="797353" y="495449"/>
                    <a:pt x="776324" y="504810"/>
                    <a:pt x="792966" y="495300"/>
                  </a:cubicBezTo>
                  <a:cubicBezTo>
                    <a:pt x="796048" y="493539"/>
                    <a:pt x="799602" y="492600"/>
                    <a:pt x="802491" y="490537"/>
                  </a:cubicBezTo>
                  <a:cubicBezTo>
                    <a:pt x="825017" y="474447"/>
                    <a:pt x="793054" y="491685"/>
                    <a:pt x="819160" y="478631"/>
                  </a:cubicBezTo>
                  <a:cubicBezTo>
                    <a:pt x="835596" y="445755"/>
                    <a:pt x="811765" y="490913"/>
                    <a:pt x="831066" y="461962"/>
                  </a:cubicBezTo>
                  <a:cubicBezTo>
                    <a:pt x="834020" y="457532"/>
                    <a:pt x="835829" y="452437"/>
                    <a:pt x="838210" y="447675"/>
                  </a:cubicBezTo>
                  <a:cubicBezTo>
                    <a:pt x="847253" y="393412"/>
                    <a:pt x="845464" y="410021"/>
                    <a:pt x="835828" y="302419"/>
                  </a:cubicBezTo>
                  <a:cubicBezTo>
                    <a:pt x="832624" y="266645"/>
                    <a:pt x="828161" y="284179"/>
                    <a:pt x="821541" y="264319"/>
                  </a:cubicBezTo>
                  <a:cubicBezTo>
                    <a:pt x="819471" y="258109"/>
                    <a:pt x="820409" y="250715"/>
                    <a:pt x="816778" y="245269"/>
                  </a:cubicBezTo>
                  <a:lnTo>
                    <a:pt x="807253" y="230981"/>
                  </a:lnTo>
                  <a:cubicBezTo>
                    <a:pt x="805666" y="226219"/>
                    <a:pt x="804952" y="221069"/>
                    <a:pt x="802491" y="216694"/>
                  </a:cubicBezTo>
                  <a:cubicBezTo>
                    <a:pt x="797741" y="208249"/>
                    <a:pt x="791636" y="200632"/>
                    <a:pt x="785822" y="192881"/>
                  </a:cubicBezTo>
                  <a:cubicBezTo>
                    <a:pt x="783441" y="189706"/>
                    <a:pt x="781291" y="186343"/>
                    <a:pt x="778678" y="183356"/>
                  </a:cubicBezTo>
                  <a:cubicBezTo>
                    <a:pt x="775721" y="179977"/>
                    <a:pt x="772328" y="177006"/>
                    <a:pt x="769153" y="173831"/>
                  </a:cubicBezTo>
                  <a:cubicBezTo>
                    <a:pt x="752716" y="140953"/>
                    <a:pt x="776549" y="186114"/>
                    <a:pt x="757247" y="157162"/>
                  </a:cubicBezTo>
                  <a:cubicBezTo>
                    <a:pt x="755855" y="155074"/>
                    <a:pt x="755988" y="152264"/>
                    <a:pt x="754866" y="150019"/>
                  </a:cubicBezTo>
                  <a:cubicBezTo>
                    <a:pt x="753586" y="147459"/>
                    <a:pt x="751523" y="145360"/>
                    <a:pt x="750103" y="142875"/>
                  </a:cubicBezTo>
                  <a:cubicBezTo>
                    <a:pt x="746574" y="136699"/>
                    <a:pt x="741194" y="122647"/>
                    <a:pt x="735816" y="119062"/>
                  </a:cubicBezTo>
                  <a:cubicBezTo>
                    <a:pt x="733435" y="117475"/>
                    <a:pt x="730597" y="116418"/>
                    <a:pt x="728672" y="114300"/>
                  </a:cubicBezTo>
                  <a:cubicBezTo>
                    <a:pt x="722584" y="107604"/>
                    <a:pt x="720588" y="95732"/>
                    <a:pt x="712003" y="92869"/>
                  </a:cubicBezTo>
                  <a:cubicBezTo>
                    <a:pt x="704846" y="90482"/>
                    <a:pt x="703869" y="90852"/>
                    <a:pt x="697716" y="85725"/>
                  </a:cubicBezTo>
                  <a:cubicBezTo>
                    <a:pt x="695129" y="83569"/>
                    <a:pt x="693374" y="80449"/>
                    <a:pt x="690572" y="78581"/>
                  </a:cubicBezTo>
                  <a:cubicBezTo>
                    <a:pt x="688483" y="77189"/>
                    <a:pt x="685778" y="77081"/>
                    <a:pt x="683428" y="76200"/>
                  </a:cubicBezTo>
                  <a:cubicBezTo>
                    <a:pt x="679426" y="74699"/>
                    <a:pt x="675428" y="73173"/>
                    <a:pt x="671522" y="71437"/>
                  </a:cubicBezTo>
                  <a:cubicBezTo>
                    <a:pt x="668278" y="69995"/>
                    <a:pt x="665321" y="67921"/>
                    <a:pt x="661997" y="66675"/>
                  </a:cubicBezTo>
                  <a:cubicBezTo>
                    <a:pt x="658933" y="65526"/>
                    <a:pt x="655667" y="65004"/>
                    <a:pt x="652472" y="64294"/>
                  </a:cubicBezTo>
                  <a:cubicBezTo>
                    <a:pt x="643743" y="62354"/>
                    <a:pt x="639328" y="62017"/>
                    <a:pt x="631041" y="59531"/>
                  </a:cubicBezTo>
                  <a:cubicBezTo>
                    <a:pt x="626232" y="58089"/>
                    <a:pt x="621414" y="56634"/>
                    <a:pt x="616753" y="54769"/>
                  </a:cubicBezTo>
                  <a:cubicBezTo>
                    <a:pt x="612784" y="53181"/>
                    <a:pt x="608971" y="51131"/>
                    <a:pt x="604847" y="50006"/>
                  </a:cubicBezTo>
                  <a:cubicBezTo>
                    <a:pt x="600189" y="48736"/>
                    <a:pt x="595322" y="48419"/>
                    <a:pt x="590560" y="47625"/>
                  </a:cubicBezTo>
                  <a:cubicBezTo>
                    <a:pt x="586591" y="46037"/>
                    <a:pt x="582390" y="44938"/>
                    <a:pt x="578653" y="42862"/>
                  </a:cubicBezTo>
                  <a:cubicBezTo>
                    <a:pt x="575184" y="40935"/>
                    <a:pt x="572678" y="37494"/>
                    <a:pt x="569128" y="35719"/>
                  </a:cubicBezTo>
                  <a:cubicBezTo>
                    <a:pt x="530121" y="16216"/>
                    <a:pt x="574429" y="42830"/>
                    <a:pt x="545316" y="26194"/>
                  </a:cubicBezTo>
                  <a:cubicBezTo>
                    <a:pt x="542831" y="24774"/>
                    <a:pt x="540371" y="23263"/>
                    <a:pt x="538172" y="21431"/>
                  </a:cubicBezTo>
                  <a:cubicBezTo>
                    <a:pt x="535585" y="19275"/>
                    <a:pt x="534282" y="15155"/>
                    <a:pt x="531028" y="14287"/>
                  </a:cubicBezTo>
                  <a:cubicBezTo>
                    <a:pt x="521793" y="11824"/>
                    <a:pt x="511978" y="12700"/>
                    <a:pt x="502453" y="11906"/>
                  </a:cubicBezTo>
                  <a:cubicBezTo>
                    <a:pt x="499278" y="11112"/>
                    <a:pt x="496075" y="10424"/>
                    <a:pt x="492928" y="9525"/>
                  </a:cubicBezTo>
                  <a:cubicBezTo>
                    <a:pt x="490515" y="8836"/>
                    <a:pt x="488289" y="7311"/>
                    <a:pt x="485785" y="7144"/>
                  </a:cubicBezTo>
                  <a:cubicBezTo>
                    <a:pt x="464386" y="5717"/>
                    <a:pt x="442922" y="5556"/>
                    <a:pt x="421491" y="4762"/>
                  </a:cubicBezTo>
                  <a:cubicBezTo>
                    <a:pt x="385112" y="1125"/>
                    <a:pt x="378990" y="0"/>
                    <a:pt x="331003" y="0"/>
                  </a:cubicBezTo>
                  <a:cubicBezTo>
                    <a:pt x="310350" y="0"/>
                    <a:pt x="289732" y="1693"/>
                    <a:pt x="269091" y="2381"/>
                  </a:cubicBezTo>
                  <a:lnTo>
                    <a:pt x="188128" y="4762"/>
                  </a:lnTo>
                  <a:cubicBezTo>
                    <a:pt x="182643" y="5676"/>
                    <a:pt x="172558" y="6595"/>
                    <a:pt x="166697" y="9525"/>
                  </a:cubicBezTo>
                  <a:cubicBezTo>
                    <a:pt x="164137" y="10805"/>
                    <a:pt x="161934" y="12700"/>
                    <a:pt x="159553" y="14287"/>
                  </a:cubicBezTo>
                  <a:cubicBezTo>
                    <a:pt x="157966" y="16668"/>
                    <a:pt x="156815" y="19407"/>
                    <a:pt x="154791" y="21431"/>
                  </a:cubicBezTo>
                  <a:cubicBezTo>
                    <a:pt x="152767" y="23455"/>
                    <a:pt x="149435" y="23959"/>
                    <a:pt x="147647" y="26194"/>
                  </a:cubicBezTo>
                  <a:cubicBezTo>
                    <a:pt x="143258" y="31680"/>
                    <a:pt x="145663" y="48022"/>
                    <a:pt x="145266" y="52387"/>
                  </a:cubicBezTo>
                  <a:close/>
                </a:path>
              </a:pathLst>
            </a:custGeom>
            <a:solidFill>
              <a:srgbClr val="FF0000">
                <a:alpha val="7490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283201" y="4729289"/>
              <a:ext cx="1284434" cy="768707"/>
            </a:xfrm>
            <a:custGeom>
              <a:avLst/>
              <a:gdLst>
                <a:gd name="connsiteX0" fmla="*/ 19050 w 1133475"/>
                <a:gd name="connsiteY0" fmla="*/ 166687 h 604837"/>
                <a:gd name="connsiteX1" fmla="*/ 19050 w 1133475"/>
                <a:gd name="connsiteY1" fmla="*/ 166687 h 604837"/>
                <a:gd name="connsiteX2" fmla="*/ 57150 w 1133475"/>
                <a:gd name="connsiteY2" fmla="*/ 190500 h 604837"/>
                <a:gd name="connsiteX3" fmla="*/ 61913 w 1133475"/>
                <a:gd name="connsiteY3" fmla="*/ 204787 h 604837"/>
                <a:gd name="connsiteX4" fmla="*/ 71438 w 1133475"/>
                <a:gd name="connsiteY4" fmla="*/ 219075 h 604837"/>
                <a:gd name="connsiteX5" fmla="*/ 76200 w 1133475"/>
                <a:gd name="connsiteY5" fmla="*/ 347662 h 604837"/>
                <a:gd name="connsiteX6" fmla="*/ 66675 w 1133475"/>
                <a:gd name="connsiteY6" fmla="*/ 385762 h 604837"/>
                <a:gd name="connsiteX7" fmla="*/ 71438 w 1133475"/>
                <a:gd name="connsiteY7" fmla="*/ 442912 h 604837"/>
                <a:gd name="connsiteX8" fmla="*/ 85725 w 1133475"/>
                <a:gd name="connsiteY8" fmla="*/ 452437 h 604837"/>
                <a:gd name="connsiteX9" fmla="*/ 100013 w 1133475"/>
                <a:gd name="connsiteY9" fmla="*/ 457200 h 604837"/>
                <a:gd name="connsiteX10" fmla="*/ 133350 w 1133475"/>
                <a:gd name="connsiteY10" fmla="*/ 466725 h 604837"/>
                <a:gd name="connsiteX11" fmla="*/ 152400 w 1133475"/>
                <a:gd name="connsiteY11" fmla="*/ 476250 h 604837"/>
                <a:gd name="connsiteX12" fmla="*/ 185738 w 1133475"/>
                <a:gd name="connsiteY12" fmla="*/ 490537 h 604837"/>
                <a:gd name="connsiteX13" fmla="*/ 214313 w 1133475"/>
                <a:gd name="connsiteY13" fmla="*/ 509587 h 604837"/>
                <a:gd name="connsiteX14" fmla="*/ 228600 w 1133475"/>
                <a:gd name="connsiteY14" fmla="*/ 519112 h 604837"/>
                <a:gd name="connsiteX15" fmla="*/ 242888 w 1133475"/>
                <a:gd name="connsiteY15" fmla="*/ 528637 h 604837"/>
                <a:gd name="connsiteX16" fmla="*/ 271463 w 1133475"/>
                <a:gd name="connsiteY16" fmla="*/ 557212 h 604837"/>
                <a:gd name="connsiteX17" fmla="*/ 328613 w 1133475"/>
                <a:gd name="connsiteY17" fmla="*/ 581025 h 604837"/>
                <a:gd name="connsiteX18" fmla="*/ 342900 w 1133475"/>
                <a:gd name="connsiteY18" fmla="*/ 590550 h 604837"/>
                <a:gd name="connsiteX19" fmla="*/ 357188 w 1133475"/>
                <a:gd name="connsiteY19" fmla="*/ 595312 h 604837"/>
                <a:gd name="connsiteX20" fmla="*/ 409575 w 1133475"/>
                <a:gd name="connsiteY20" fmla="*/ 604837 h 604837"/>
                <a:gd name="connsiteX21" fmla="*/ 514350 w 1133475"/>
                <a:gd name="connsiteY21" fmla="*/ 600075 h 604837"/>
                <a:gd name="connsiteX22" fmla="*/ 528638 w 1133475"/>
                <a:gd name="connsiteY22" fmla="*/ 590550 h 604837"/>
                <a:gd name="connsiteX23" fmla="*/ 542925 w 1133475"/>
                <a:gd name="connsiteY23" fmla="*/ 585787 h 604837"/>
                <a:gd name="connsiteX24" fmla="*/ 590550 w 1133475"/>
                <a:gd name="connsiteY24" fmla="*/ 576262 h 604837"/>
                <a:gd name="connsiteX25" fmla="*/ 1042988 w 1133475"/>
                <a:gd name="connsiteY25" fmla="*/ 566737 h 604837"/>
                <a:gd name="connsiteX26" fmla="*/ 1052513 w 1133475"/>
                <a:gd name="connsiteY26" fmla="*/ 552450 h 604837"/>
                <a:gd name="connsiteX27" fmla="*/ 1066800 w 1133475"/>
                <a:gd name="connsiteY27" fmla="*/ 547687 h 604837"/>
                <a:gd name="connsiteX28" fmla="*/ 1081088 w 1133475"/>
                <a:gd name="connsiteY28" fmla="*/ 528637 h 604837"/>
                <a:gd name="connsiteX29" fmla="*/ 1095375 w 1133475"/>
                <a:gd name="connsiteY29" fmla="*/ 519112 h 604837"/>
                <a:gd name="connsiteX30" fmla="*/ 1104900 w 1133475"/>
                <a:gd name="connsiteY30" fmla="*/ 504825 h 604837"/>
                <a:gd name="connsiteX31" fmla="*/ 1119188 w 1133475"/>
                <a:gd name="connsiteY31" fmla="*/ 485775 h 604837"/>
                <a:gd name="connsiteX32" fmla="*/ 1128713 w 1133475"/>
                <a:gd name="connsiteY32" fmla="*/ 419100 h 604837"/>
                <a:gd name="connsiteX33" fmla="*/ 1133475 w 1133475"/>
                <a:gd name="connsiteY33" fmla="*/ 290512 h 604837"/>
                <a:gd name="connsiteX34" fmla="*/ 1128713 w 1133475"/>
                <a:gd name="connsiteY34" fmla="*/ 238125 h 604837"/>
                <a:gd name="connsiteX35" fmla="*/ 1119188 w 1133475"/>
                <a:gd name="connsiteY35" fmla="*/ 219075 h 604837"/>
                <a:gd name="connsiteX36" fmla="*/ 1090613 w 1133475"/>
                <a:gd name="connsiteY36" fmla="*/ 195262 h 604837"/>
                <a:gd name="connsiteX37" fmla="*/ 1071563 w 1133475"/>
                <a:gd name="connsiteY37" fmla="*/ 185737 h 604837"/>
                <a:gd name="connsiteX38" fmla="*/ 1062038 w 1133475"/>
                <a:gd name="connsiteY38" fmla="*/ 171450 h 604837"/>
                <a:gd name="connsiteX39" fmla="*/ 1038225 w 1133475"/>
                <a:gd name="connsiteY39" fmla="*/ 166687 h 604837"/>
                <a:gd name="connsiteX40" fmla="*/ 985838 w 1133475"/>
                <a:gd name="connsiteY40" fmla="*/ 152400 h 604837"/>
                <a:gd name="connsiteX41" fmla="*/ 966788 w 1133475"/>
                <a:gd name="connsiteY41" fmla="*/ 138112 h 604837"/>
                <a:gd name="connsiteX42" fmla="*/ 895350 w 1133475"/>
                <a:gd name="connsiteY42" fmla="*/ 138112 h 604837"/>
                <a:gd name="connsiteX43" fmla="*/ 881063 w 1133475"/>
                <a:gd name="connsiteY43" fmla="*/ 147637 h 604837"/>
                <a:gd name="connsiteX44" fmla="*/ 866775 w 1133475"/>
                <a:gd name="connsiteY44" fmla="*/ 166687 h 604837"/>
                <a:gd name="connsiteX45" fmla="*/ 857250 w 1133475"/>
                <a:gd name="connsiteY45" fmla="*/ 180975 h 604837"/>
                <a:gd name="connsiteX46" fmla="*/ 838200 w 1133475"/>
                <a:gd name="connsiteY46" fmla="*/ 195262 h 604837"/>
                <a:gd name="connsiteX47" fmla="*/ 785813 w 1133475"/>
                <a:gd name="connsiteY47" fmla="*/ 219075 h 604837"/>
                <a:gd name="connsiteX48" fmla="*/ 738188 w 1133475"/>
                <a:gd name="connsiteY48" fmla="*/ 223837 h 604837"/>
                <a:gd name="connsiteX49" fmla="*/ 700088 w 1133475"/>
                <a:gd name="connsiteY49" fmla="*/ 228600 h 604837"/>
                <a:gd name="connsiteX50" fmla="*/ 466725 w 1133475"/>
                <a:gd name="connsiteY50" fmla="*/ 223837 h 604837"/>
                <a:gd name="connsiteX51" fmla="*/ 438150 w 1133475"/>
                <a:gd name="connsiteY51" fmla="*/ 219075 h 604837"/>
                <a:gd name="connsiteX52" fmla="*/ 428625 w 1133475"/>
                <a:gd name="connsiteY52" fmla="*/ 204787 h 604837"/>
                <a:gd name="connsiteX53" fmla="*/ 414338 w 1133475"/>
                <a:gd name="connsiteY53" fmla="*/ 190500 h 604837"/>
                <a:gd name="connsiteX54" fmla="*/ 395288 w 1133475"/>
                <a:gd name="connsiteY54" fmla="*/ 142875 h 604837"/>
                <a:gd name="connsiteX55" fmla="*/ 385763 w 1133475"/>
                <a:gd name="connsiteY55" fmla="*/ 128587 h 604837"/>
                <a:gd name="connsiteX56" fmla="*/ 371475 w 1133475"/>
                <a:gd name="connsiteY56" fmla="*/ 114300 h 604837"/>
                <a:gd name="connsiteX57" fmla="*/ 352425 w 1133475"/>
                <a:gd name="connsiteY57" fmla="*/ 85725 h 604837"/>
                <a:gd name="connsiteX58" fmla="*/ 304800 w 1133475"/>
                <a:gd name="connsiteY58" fmla="*/ 47625 h 604837"/>
                <a:gd name="connsiteX59" fmla="*/ 280988 w 1133475"/>
                <a:gd name="connsiteY59" fmla="*/ 28575 h 604837"/>
                <a:gd name="connsiteX60" fmla="*/ 247650 w 1133475"/>
                <a:gd name="connsiteY60" fmla="*/ 19050 h 604837"/>
                <a:gd name="connsiteX61" fmla="*/ 233363 w 1133475"/>
                <a:gd name="connsiteY61" fmla="*/ 14287 h 604837"/>
                <a:gd name="connsiteX62" fmla="*/ 214313 w 1133475"/>
                <a:gd name="connsiteY62" fmla="*/ 9525 h 604837"/>
                <a:gd name="connsiteX63" fmla="*/ 200025 w 1133475"/>
                <a:gd name="connsiteY63" fmla="*/ 4762 h 604837"/>
                <a:gd name="connsiteX64" fmla="*/ 147638 w 1133475"/>
                <a:gd name="connsiteY64" fmla="*/ 0 h 604837"/>
                <a:gd name="connsiteX65" fmla="*/ 57150 w 1133475"/>
                <a:gd name="connsiteY65" fmla="*/ 4762 h 604837"/>
                <a:gd name="connsiteX66" fmla="*/ 28575 w 1133475"/>
                <a:gd name="connsiteY66" fmla="*/ 14287 h 604837"/>
                <a:gd name="connsiteX67" fmla="*/ 9525 w 1133475"/>
                <a:gd name="connsiteY67" fmla="*/ 42862 h 604837"/>
                <a:gd name="connsiteX68" fmla="*/ 0 w 1133475"/>
                <a:gd name="connsiteY68" fmla="*/ 95250 h 604837"/>
                <a:gd name="connsiteX69" fmla="*/ 14288 w 1133475"/>
                <a:gd name="connsiteY69" fmla="*/ 161925 h 604837"/>
                <a:gd name="connsiteX70" fmla="*/ 23813 w 1133475"/>
                <a:gd name="connsiteY70" fmla="*/ 176212 h 604837"/>
                <a:gd name="connsiteX71" fmla="*/ 19050 w 1133475"/>
                <a:gd name="connsiteY71" fmla="*/ 166687 h 60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133475" h="604837">
                  <a:moveTo>
                    <a:pt x="19050" y="166687"/>
                  </a:moveTo>
                  <a:lnTo>
                    <a:pt x="19050" y="166687"/>
                  </a:lnTo>
                  <a:cubicBezTo>
                    <a:pt x="31750" y="174625"/>
                    <a:pt x="45956" y="180550"/>
                    <a:pt x="57150" y="190500"/>
                  </a:cubicBezTo>
                  <a:cubicBezTo>
                    <a:pt x="60902" y="193835"/>
                    <a:pt x="59668" y="200297"/>
                    <a:pt x="61913" y="204787"/>
                  </a:cubicBezTo>
                  <a:cubicBezTo>
                    <a:pt x="64473" y="209907"/>
                    <a:pt x="68263" y="214312"/>
                    <a:pt x="71438" y="219075"/>
                  </a:cubicBezTo>
                  <a:cubicBezTo>
                    <a:pt x="84041" y="282090"/>
                    <a:pt x="85627" y="269105"/>
                    <a:pt x="76200" y="347662"/>
                  </a:cubicBezTo>
                  <a:cubicBezTo>
                    <a:pt x="74640" y="360660"/>
                    <a:pt x="66675" y="385762"/>
                    <a:pt x="66675" y="385762"/>
                  </a:cubicBezTo>
                  <a:cubicBezTo>
                    <a:pt x="68263" y="404812"/>
                    <a:pt x="66186" y="424531"/>
                    <a:pt x="71438" y="442912"/>
                  </a:cubicBezTo>
                  <a:cubicBezTo>
                    <a:pt x="73010" y="448415"/>
                    <a:pt x="80606" y="449877"/>
                    <a:pt x="85725" y="452437"/>
                  </a:cubicBezTo>
                  <a:cubicBezTo>
                    <a:pt x="90215" y="454682"/>
                    <a:pt x="95186" y="455821"/>
                    <a:pt x="100013" y="457200"/>
                  </a:cubicBezTo>
                  <a:cubicBezTo>
                    <a:pt x="112107" y="460655"/>
                    <a:pt x="121923" y="461828"/>
                    <a:pt x="133350" y="466725"/>
                  </a:cubicBezTo>
                  <a:cubicBezTo>
                    <a:pt x="139875" y="469522"/>
                    <a:pt x="145874" y="473453"/>
                    <a:pt x="152400" y="476250"/>
                  </a:cubicBezTo>
                  <a:cubicBezTo>
                    <a:pt x="175396" y="486105"/>
                    <a:pt x="159408" y="474739"/>
                    <a:pt x="185738" y="490537"/>
                  </a:cubicBezTo>
                  <a:cubicBezTo>
                    <a:pt x="195554" y="496427"/>
                    <a:pt x="204788" y="503237"/>
                    <a:pt x="214313" y="509587"/>
                  </a:cubicBezTo>
                  <a:lnTo>
                    <a:pt x="228600" y="519112"/>
                  </a:lnTo>
                  <a:cubicBezTo>
                    <a:pt x="233363" y="522287"/>
                    <a:pt x="238841" y="524590"/>
                    <a:pt x="242888" y="528637"/>
                  </a:cubicBezTo>
                  <a:cubicBezTo>
                    <a:pt x="252413" y="538162"/>
                    <a:pt x="259415" y="551188"/>
                    <a:pt x="271463" y="557212"/>
                  </a:cubicBezTo>
                  <a:cubicBezTo>
                    <a:pt x="315417" y="579189"/>
                    <a:pt x="295788" y="572818"/>
                    <a:pt x="328613" y="581025"/>
                  </a:cubicBezTo>
                  <a:cubicBezTo>
                    <a:pt x="333375" y="584200"/>
                    <a:pt x="337781" y="587990"/>
                    <a:pt x="342900" y="590550"/>
                  </a:cubicBezTo>
                  <a:cubicBezTo>
                    <a:pt x="347390" y="592795"/>
                    <a:pt x="352361" y="593933"/>
                    <a:pt x="357188" y="595312"/>
                  </a:cubicBezTo>
                  <a:cubicBezTo>
                    <a:pt x="379650" y="601730"/>
                    <a:pt x="382583" y="600981"/>
                    <a:pt x="409575" y="604837"/>
                  </a:cubicBezTo>
                  <a:cubicBezTo>
                    <a:pt x="444500" y="603250"/>
                    <a:pt x="479638" y="604240"/>
                    <a:pt x="514350" y="600075"/>
                  </a:cubicBezTo>
                  <a:cubicBezTo>
                    <a:pt x="520033" y="599393"/>
                    <a:pt x="523518" y="593110"/>
                    <a:pt x="528638" y="590550"/>
                  </a:cubicBezTo>
                  <a:cubicBezTo>
                    <a:pt x="533128" y="588305"/>
                    <a:pt x="538034" y="586916"/>
                    <a:pt x="542925" y="585787"/>
                  </a:cubicBezTo>
                  <a:cubicBezTo>
                    <a:pt x="558700" y="582147"/>
                    <a:pt x="590550" y="576262"/>
                    <a:pt x="590550" y="576262"/>
                  </a:cubicBezTo>
                  <a:cubicBezTo>
                    <a:pt x="729162" y="578462"/>
                    <a:pt x="899366" y="592082"/>
                    <a:pt x="1042988" y="566737"/>
                  </a:cubicBezTo>
                  <a:cubicBezTo>
                    <a:pt x="1048625" y="565742"/>
                    <a:pt x="1048044" y="556026"/>
                    <a:pt x="1052513" y="552450"/>
                  </a:cubicBezTo>
                  <a:cubicBezTo>
                    <a:pt x="1056433" y="549314"/>
                    <a:pt x="1062038" y="549275"/>
                    <a:pt x="1066800" y="547687"/>
                  </a:cubicBezTo>
                  <a:cubicBezTo>
                    <a:pt x="1071563" y="541337"/>
                    <a:pt x="1075475" y="534250"/>
                    <a:pt x="1081088" y="528637"/>
                  </a:cubicBezTo>
                  <a:cubicBezTo>
                    <a:pt x="1085135" y="524590"/>
                    <a:pt x="1091328" y="523159"/>
                    <a:pt x="1095375" y="519112"/>
                  </a:cubicBezTo>
                  <a:cubicBezTo>
                    <a:pt x="1099422" y="515065"/>
                    <a:pt x="1101573" y="509482"/>
                    <a:pt x="1104900" y="504825"/>
                  </a:cubicBezTo>
                  <a:cubicBezTo>
                    <a:pt x="1109514" y="498366"/>
                    <a:pt x="1114425" y="492125"/>
                    <a:pt x="1119188" y="485775"/>
                  </a:cubicBezTo>
                  <a:cubicBezTo>
                    <a:pt x="1128747" y="457094"/>
                    <a:pt x="1126105" y="468658"/>
                    <a:pt x="1128713" y="419100"/>
                  </a:cubicBezTo>
                  <a:cubicBezTo>
                    <a:pt x="1130967" y="376267"/>
                    <a:pt x="1131888" y="333375"/>
                    <a:pt x="1133475" y="290512"/>
                  </a:cubicBezTo>
                  <a:cubicBezTo>
                    <a:pt x="1131888" y="273050"/>
                    <a:pt x="1132152" y="255319"/>
                    <a:pt x="1128713" y="238125"/>
                  </a:cubicBezTo>
                  <a:cubicBezTo>
                    <a:pt x="1127321" y="231163"/>
                    <a:pt x="1123315" y="224852"/>
                    <a:pt x="1119188" y="219075"/>
                  </a:cubicBezTo>
                  <a:cubicBezTo>
                    <a:pt x="1112395" y="209565"/>
                    <a:pt x="1100696" y="201024"/>
                    <a:pt x="1090613" y="195262"/>
                  </a:cubicBezTo>
                  <a:cubicBezTo>
                    <a:pt x="1084449" y="191740"/>
                    <a:pt x="1077913" y="188912"/>
                    <a:pt x="1071563" y="185737"/>
                  </a:cubicBezTo>
                  <a:cubicBezTo>
                    <a:pt x="1068388" y="180975"/>
                    <a:pt x="1067008" y="174290"/>
                    <a:pt x="1062038" y="171450"/>
                  </a:cubicBezTo>
                  <a:cubicBezTo>
                    <a:pt x="1055010" y="167434"/>
                    <a:pt x="1046035" y="168817"/>
                    <a:pt x="1038225" y="166687"/>
                  </a:cubicBezTo>
                  <a:cubicBezTo>
                    <a:pt x="971772" y="148563"/>
                    <a:pt x="1043841" y="164000"/>
                    <a:pt x="985838" y="152400"/>
                  </a:cubicBezTo>
                  <a:cubicBezTo>
                    <a:pt x="979488" y="147637"/>
                    <a:pt x="973680" y="142050"/>
                    <a:pt x="966788" y="138112"/>
                  </a:cubicBezTo>
                  <a:cubicBezTo>
                    <a:pt x="946157" y="126323"/>
                    <a:pt x="912599" y="136675"/>
                    <a:pt x="895350" y="138112"/>
                  </a:cubicBezTo>
                  <a:cubicBezTo>
                    <a:pt x="890588" y="141287"/>
                    <a:pt x="885110" y="143590"/>
                    <a:pt x="881063" y="147637"/>
                  </a:cubicBezTo>
                  <a:cubicBezTo>
                    <a:pt x="875450" y="153250"/>
                    <a:pt x="871389" y="160228"/>
                    <a:pt x="866775" y="166687"/>
                  </a:cubicBezTo>
                  <a:cubicBezTo>
                    <a:pt x="863448" y="171345"/>
                    <a:pt x="861297" y="176928"/>
                    <a:pt x="857250" y="180975"/>
                  </a:cubicBezTo>
                  <a:cubicBezTo>
                    <a:pt x="851637" y="186588"/>
                    <a:pt x="845056" y="191263"/>
                    <a:pt x="838200" y="195262"/>
                  </a:cubicBezTo>
                  <a:cubicBezTo>
                    <a:pt x="836693" y="196141"/>
                    <a:pt x="799046" y="217039"/>
                    <a:pt x="785813" y="219075"/>
                  </a:cubicBezTo>
                  <a:cubicBezTo>
                    <a:pt x="770044" y="221501"/>
                    <a:pt x="754045" y="222075"/>
                    <a:pt x="738188" y="223837"/>
                  </a:cubicBezTo>
                  <a:cubicBezTo>
                    <a:pt x="725467" y="225250"/>
                    <a:pt x="712788" y="227012"/>
                    <a:pt x="700088" y="228600"/>
                  </a:cubicBezTo>
                  <a:lnTo>
                    <a:pt x="466725" y="223837"/>
                  </a:lnTo>
                  <a:cubicBezTo>
                    <a:pt x="457075" y="223486"/>
                    <a:pt x="446787" y="223393"/>
                    <a:pt x="438150" y="219075"/>
                  </a:cubicBezTo>
                  <a:cubicBezTo>
                    <a:pt x="433030" y="216515"/>
                    <a:pt x="432289" y="209184"/>
                    <a:pt x="428625" y="204787"/>
                  </a:cubicBezTo>
                  <a:cubicBezTo>
                    <a:pt x="424313" y="199613"/>
                    <a:pt x="419100" y="195262"/>
                    <a:pt x="414338" y="190500"/>
                  </a:cubicBezTo>
                  <a:cubicBezTo>
                    <a:pt x="406532" y="167081"/>
                    <a:pt x="406500" y="162497"/>
                    <a:pt x="395288" y="142875"/>
                  </a:cubicBezTo>
                  <a:cubicBezTo>
                    <a:pt x="392448" y="137905"/>
                    <a:pt x="389427" y="132984"/>
                    <a:pt x="385763" y="128587"/>
                  </a:cubicBezTo>
                  <a:cubicBezTo>
                    <a:pt x="381451" y="123413"/>
                    <a:pt x="375610" y="119616"/>
                    <a:pt x="371475" y="114300"/>
                  </a:cubicBezTo>
                  <a:cubicBezTo>
                    <a:pt x="364447" y="105264"/>
                    <a:pt x="360520" y="93820"/>
                    <a:pt x="352425" y="85725"/>
                  </a:cubicBezTo>
                  <a:cubicBezTo>
                    <a:pt x="289325" y="22625"/>
                    <a:pt x="351449" y="78724"/>
                    <a:pt x="304800" y="47625"/>
                  </a:cubicBezTo>
                  <a:cubicBezTo>
                    <a:pt x="296342" y="41987"/>
                    <a:pt x="289608" y="33962"/>
                    <a:pt x="280988" y="28575"/>
                  </a:cubicBezTo>
                  <a:cubicBezTo>
                    <a:pt x="276177" y="25568"/>
                    <a:pt x="251119" y="20041"/>
                    <a:pt x="247650" y="19050"/>
                  </a:cubicBezTo>
                  <a:cubicBezTo>
                    <a:pt x="242823" y="17671"/>
                    <a:pt x="238190" y="15666"/>
                    <a:pt x="233363" y="14287"/>
                  </a:cubicBezTo>
                  <a:cubicBezTo>
                    <a:pt x="227069" y="12489"/>
                    <a:pt x="220607" y="11323"/>
                    <a:pt x="214313" y="9525"/>
                  </a:cubicBezTo>
                  <a:cubicBezTo>
                    <a:pt x="209486" y="8146"/>
                    <a:pt x="204995" y="5472"/>
                    <a:pt x="200025" y="4762"/>
                  </a:cubicBezTo>
                  <a:cubicBezTo>
                    <a:pt x="182667" y="2282"/>
                    <a:pt x="165100" y="1587"/>
                    <a:pt x="147638" y="0"/>
                  </a:cubicBezTo>
                  <a:cubicBezTo>
                    <a:pt x="117475" y="1587"/>
                    <a:pt x="87139" y="1163"/>
                    <a:pt x="57150" y="4762"/>
                  </a:cubicBezTo>
                  <a:cubicBezTo>
                    <a:pt x="47181" y="5958"/>
                    <a:pt x="28575" y="14287"/>
                    <a:pt x="28575" y="14287"/>
                  </a:cubicBezTo>
                  <a:cubicBezTo>
                    <a:pt x="22225" y="23812"/>
                    <a:pt x="11770" y="31637"/>
                    <a:pt x="9525" y="42862"/>
                  </a:cubicBezTo>
                  <a:cubicBezTo>
                    <a:pt x="2869" y="76144"/>
                    <a:pt x="6094" y="58690"/>
                    <a:pt x="0" y="95250"/>
                  </a:cubicBezTo>
                  <a:cubicBezTo>
                    <a:pt x="2015" y="111370"/>
                    <a:pt x="3848" y="146266"/>
                    <a:pt x="14288" y="161925"/>
                  </a:cubicBezTo>
                  <a:cubicBezTo>
                    <a:pt x="17463" y="166687"/>
                    <a:pt x="19766" y="172165"/>
                    <a:pt x="23813" y="176212"/>
                  </a:cubicBezTo>
                  <a:cubicBezTo>
                    <a:pt x="26323" y="178722"/>
                    <a:pt x="19844" y="168274"/>
                    <a:pt x="19050" y="166687"/>
                  </a:cubicBezTo>
                  <a:close/>
                </a:path>
              </a:pathLst>
            </a:custGeom>
            <a:solidFill>
              <a:srgbClr val="FF0000">
                <a:alpha val="6588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7632700" y="3725271"/>
              <a:ext cx="412750" cy="414930"/>
            </a:xfrm>
            <a:custGeom>
              <a:avLst/>
              <a:gdLst>
                <a:gd name="connsiteX0" fmla="*/ 461963 w 766763"/>
                <a:gd name="connsiteY0" fmla="*/ 52387 h 1328737"/>
                <a:gd name="connsiteX1" fmla="*/ 461963 w 766763"/>
                <a:gd name="connsiteY1" fmla="*/ 52387 h 1328737"/>
                <a:gd name="connsiteX2" fmla="*/ 300038 w 766763"/>
                <a:gd name="connsiteY2" fmla="*/ 52387 h 1328737"/>
                <a:gd name="connsiteX3" fmla="*/ 285750 w 766763"/>
                <a:gd name="connsiteY3" fmla="*/ 57150 h 1328737"/>
                <a:gd name="connsiteX4" fmla="*/ 266700 w 766763"/>
                <a:gd name="connsiteY4" fmla="*/ 71437 h 1328737"/>
                <a:gd name="connsiteX5" fmla="*/ 252413 w 766763"/>
                <a:gd name="connsiteY5" fmla="*/ 80962 h 1328737"/>
                <a:gd name="connsiteX6" fmla="*/ 228600 w 766763"/>
                <a:gd name="connsiteY6" fmla="*/ 104775 h 1328737"/>
                <a:gd name="connsiteX7" fmla="*/ 209550 w 766763"/>
                <a:gd name="connsiteY7" fmla="*/ 142875 h 1328737"/>
                <a:gd name="connsiteX8" fmla="*/ 200025 w 766763"/>
                <a:gd name="connsiteY8" fmla="*/ 161925 h 1328737"/>
                <a:gd name="connsiteX9" fmla="*/ 176213 w 766763"/>
                <a:gd name="connsiteY9" fmla="*/ 223837 h 1328737"/>
                <a:gd name="connsiteX10" fmla="*/ 180975 w 766763"/>
                <a:gd name="connsiteY10" fmla="*/ 309562 h 1328737"/>
                <a:gd name="connsiteX11" fmla="*/ 185738 w 766763"/>
                <a:gd name="connsiteY11" fmla="*/ 328612 h 1328737"/>
                <a:gd name="connsiteX12" fmla="*/ 195263 w 766763"/>
                <a:gd name="connsiteY12" fmla="*/ 357187 h 1328737"/>
                <a:gd name="connsiteX13" fmla="*/ 200025 w 766763"/>
                <a:gd name="connsiteY13" fmla="*/ 371475 h 1328737"/>
                <a:gd name="connsiteX14" fmla="*/ 209550 w 766763"/>
                <a:gd name="connsiteY14" fmla="*/ 390525 h 1328737"/>
                <a:gd name="connsiteX15" fmla="*/ 219075 w 766763"/>
                <a:gd name="connsiteY15" fmla="*/ 438150 h 1328737"/>
                <a:gd name="connsiteX16" fmla="*/ 233363 w 766763"/>
                <a:gd name="connsiteY16" fmla="*/ 500062 h 1328737"/>
                <a:gd name="connsiteX17" fmla="*/ 238125 w 766763"/>
                <a:gd name="connsiteY17" fmla="*/ 523875 h 1328737"/>
                <a:gd name="connsiteX18" fmla="*/ 252413 w 766763"/>
                <a:gd name="connsiteY18" fmla="*/ 547687 h 1328737"/>
                <a:gd name="connsiteX19" fmla="*/ 257175 w 766763"/>
                <a:gd name="connsiteY19" fmla="*/ 571500 h 1328737"/>
                <a:gd name="connsiteX20" fmla="*/ 266700 w 766763"/>
                <a:gd name="connsiteY20" fmla="*/ 609600 h 1328737"/>
                <a:gd name="connsiteX21" fmla="*/ 261938 w 766763"/>
                <a:gd name="connsiteY21" fmla="*/ 709612 h 1328737"/>
                <a:gd name="connsiteX22" fmla="*/ 242888 w 766763"/>
                <a:gd name="connsiteY22" fmla="*/ 738187 h 1328737"/>
                <a:gd name="connsiteX23" fmla="*/ 219075 w 766763"/>
                <a:gd name="connsiteY23" fmla="*/ 771525 h 1328737"/>
                <a:gd name="connsiteX24" fmla="*/ 176213 w 766763"/>
                <a:gd name="connsiteY24" fmla="*/ 809625 h 1328737"/>
                <a:gd name="connsiteX25" fmla="*/ 152400 w 766763"/>
                <a:gd name="connsiteY25" fmla="*/ 833437 h 1328737"/>
                <a:gd name="connsiteX26" fmla="*/ 123825 w 766763"/>
                <a:gd name="connsiteY26" fmla="*/ 866775 h 1328737"/>
                <a:gd name="connsiteX27" fmla="*/ 104775 w 766763"/>
                <a:gd name="connsiteY27" fmla="*/ 876300 h 1328737"/>
                <a:gd name="connsiteX28" fmla="*/ 80963 w 766763"/>
                <a:gd name="connsiteY28" fmla="*/ 919162 h 1328737"/>
                <a:gd name="connsiteX29" fmla="*/ 66675 w 766763"/>
                <a:gd name="connsiteY29" fmla="*/ 928687 h 1328737"/>
                <a:gd name="connsiteX30" fmla="*/ 57150 w 766763"/>
                <a:gd name="connsiteY30" fmla="*/ 942975 h 1328737"/>
                <a:gd name="connsiteX31" fmla="*/ 42863 w 766763"/>
                <a:gd name="connsiteY31" fmla="*/ 957262 h 1328737"/>
                <a:gd name="connsiteX32" fmla="*/ 38100 w 766763"/>
                <a:gd name="connsiteY32" fmla="*/ 971550 h 1328737"/>
                <a:gd name="connsiteX33" fmla="*/ 28575 w 766763"/>
                <a:gd name="connsiteY33" fmla="*/ 990600 h 1328737"/>
                <a:gd name="connsiteX34" fmla="*/ 19050 w 766763"/>
                <a:gd name="connsiteY34" fmla="*/ 1023937 h 1328737"/>
                <a:gd name="connsiteX35" fmla="*/ 4763 w 766763"/>
                <a:gd name="connsiteY35" fmla="*/ 1076325 h 1328737"/>
                <a:gd name="connsiteX36" fmla="*/ 0 w 766763"/>
                <a:gd name="connsiteY36" fmla="*/ 1109662 h 1328737"/>
                <a:gd name="connsiteX37" fmla="*/ 4763 w 766763"/>
                <a:gd name="connsiteY37" fmla="*/ 1252537 h 1328737"/>
                <a:gd name="connsiteX38" fmla="*/ 9525 w 766763"/>
                <a:gd name="connsiteY38" fmla="*/ 1271587 h 1328737"/>
                <a:gd name="connsiteX39" fmla="*/ 76200 w 766763"/>
                <a:gd name="connsiteY39" fmla="*/ 1314450 h 1328737"/>
                <a:gd name="connsiteX40" fmla="*/ 95250 w 766763"/>
                <a:gd name="connsiteY40" fmla="*/ 1319212 h 1328737"/>
                <a:gd name="connsiteX41" fmla="*/ 119063 w 766763"/>
                <a:gd name="connsiteY41" fmla="*/ 1323975 h 1328737"/>
                <a:gd name="connsiteX42" fmla="*/ 157163 w 766763"/>
                <a:gd name="connsiteY42" fmla="*/ 1328737 h 1328737"/>
                <a:gd name="connsiteX43" fmla="*/ 328613 w 766763"/>
                <a:gd name="connsiteY43" fmla="*/ 1323975 h 1328737"/>
                <a:gd name="connsiteX44" fmla="*/ 371475 w 766763"/>
                <a:gd name="connsiteY44" fmla="*/ 1314450 h 1328737"/>
                <a:gd name="connsiteX45" fmla="*/ 390525 w 766763"/>
                <a:gd name="connsiteY45" fmla="*/ 1304925 h 1328737"/>
                <a:gd name="connsiteX46" fmla="*/ 423863 w 766763"/>
                <a:gd name="connsiteY46" fmla="*/ 1281112 h 1328737"/>
                <a:gd name="connsiteX47" fmla="*/ 438150 w 766763"/>
                <a:gd name="connsiteY47" fmla="*/ 1266825 h 1328737"/>
                <a:gd name="connsiteX48" fmla="*/ 466725 w 766763"/>
                <a:gd name="connsiteY48" fmla="*/ 1247775 h 1328737"/>
                <a:gd name="connsiteX49" fmla="*/ 485775 w 766763"/>
                <a:gd name="connsiteY49" fmla="*/ 1228725 h 1328737"/>
                <a:gd name="connsiteX50" fmla="*/ 523875 w 766763"/>
                <a:gd name="connsiteY50" fmla="*/ 1200150 h 1328737"/>
                <a:gd name="connsiteX51" fmla="*/ 533400 w 766763"/>
                <a:gd name="connsiteY51" fmla="*/ 1185862 h 1328737"/>
                <a:gd name="connsiteX52" fmla="*/ 561975 w 766763"/>
                <a:gd name="connsiteY52" fmla="*/ 1162050 h 1328737"/>
                <a:gd name="connsiteX53" fmla="*/ 590550 w 766763"/>
                <a:gd name="connsiteY53" fmla="*/ 1109662 h 1328737"/>
                <a:gd name="connsiteX54" fmla="*/ 595313 w 766763"/>
                <a:gd name="connsiteY54" fmla="*/ 1066800 h 1328737"/>
                <a:gd name="connsiteX55" fmla="*/ 604838 w 766763"/>
                <a:gd name="connsiteY55" fmla="*/ 947737 h 1328737"/>
                <a:gd name="connsiteX56" fmla="*/ 609600 w 766763"/>
                <a:gd name="connsiteY56" fmla="*/ 909637 h 1328737"/>
                <a:gd name="connsiteX57" fmla="*/ 614363 w 766763"/>
                <a:gd name="connsiteY57" fmla="*/ 642937 h 1328737"/>
                <a:gd name="connsiteX58" fmla="*/ 619125 w 766763"/>
                <a:gd name="connsiteY58" fmla="*/ 571500 h 1328737"/>
                <a:gd name="connsiteX59" fmla="*/ 633413 w 766763"/>
                <a:gd name="connsiteY59" fmla="*/ 523875 h 1328737"/>
                <a:gd name="connsiteX60" fmla="*/ 642938 w 766763"/>
                <a:gd name="connsiteY60" fmla="*/ 481012 h 1328737"/>
                <a:gd name="connsiteX61" fmla="*/ 657225 w 766763"/>
                <a:gd name="connsiteY61" fmla="*/ 461962 h 1328737"/>
                <a:gd name="connsiteX62" fmla="*/ 676275 w 766763"/>
                <a:gd name="connsiteY62" fmla="*/ 433387 h 1328737"/>
                <a:gd name="connsiteX63" fmla="*/ 704850 w 766763"/>
                <a:gd name="connsiteY63" fmla="*/ 390525 h 1328737"/>
                <a:gd name="connsiteX64" fmla="*/ 714375 w 766763"/>
                <a:gd name="connsiteY64" fmla="*/ 376237 h 1328737"/>
                <a:gd name="connsiteX65" fmla="*/ 728663 w 766763"/>
                <a:gd name="connsiteY65" fmla="*/ 366712 h 1328737"/>
                <a:gd name="connsiteX66" fmla="*/ 747713 w 766763"/>
                <a:gd name="connsiteY66" fmla="*/ 314325 h 1328737"/>
                <a:gd name="connsiteX67" fmla="*/ 747713 w 766763"/>
                <a:gd name="connsiteY67" fmla="*/ 314325 h 1328737"/>
                <a:gd name="connsiteX68" fmla="*/ 757238 w 766763"/>
                <a:gd name="connsiteY68" fmla="*/ 295275 h 1328737"/>
                <a:gd name="connsiteX69" fmla="*/ 766763 w 766763"/>
                <a:gd name="connsiteY69" fmla="*/ 266700 h 1328737"/>
                <a:gd name="connsiteX70" fmla="*/ 762000 w 766763"/>
                <a:gd name="connsiteY70" fmla="*/ 104775 h 1328737"/>
                <a:gd name="connsiteX71" fmla="*/ 747713 w 766763"/>
                <a:gd name="connsiteY71" fmla="*/ 85725 h 1328737"/>
                <a:gd name="connsiteX72" fmla="*/ 738188 w 766763"/>
                <a:gd name="connsiteY72" fmla="*/ 61912 h 1328737"/>
                <a:gd name="connsiteX73" fmla="*/ 704850 w 766763"/>
                <a:gd name="connsiteY73" fmla="*/ 19050 h 1328737"/>
                <a:gd name="connsiteX74" fmla="*/ 681038 w 766763"/>
                <a:gd name="connsiteY74" fmla="*/ 0 h 1328737"/>
                <a:gd name="connsiteX75" fmla="*/ 461963 w 766763"/>
                <a:gd name="connsiteY75" fmla="*/ 9525 h 1328737"/>
                <a:gd name="connsiteX76" fmla="*/ 442913 w 766763"/>
                <a:gd name="connsiteY76" fmla="*/ 19050 h 1328737"/>
                <a:gd name="connsiteX77" fmla="*/ 438150 w 766763"/>
                <a:gd name="connsiteY77" fmla="*/ 33337 h 1328737"/>
                <a:gd name="connsiteX78" fmla="*/ 461963 w 766763"/>
                <a:gd name="connsiteY78" fmla="*/ 52387 h 1328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766763" h="1328737">
                  <a:moveTo>
                    <a:pt x="461963" y="52387"/>
                  </a:moveTo>
                  <a:lnTo>
                    <a:pt x="461963" y="52387"/>
                  </a:lnTo>
                  <a:cubicBezTo>
                    <a:pt x="382334" y="47079"/>
                    <a:pt x="386582" y="44519"/>
                    <a:pt x="300038" y="52387"/>
                  </a:cubicBezTo>
                  <a:cubicBezTo>
                    <a:pt x="295038" y="52842"/>
                    <a:pt x="290513" y="55562"/>
                    <a:pt x="285750" y="57150"/>
                  </a:cubicBezTo>
                  <a:cubicBezTo>
                    <a:pt x="279400" y="61912"/>
                    <a:pt x="273159" y="66823"/>
                    <a:pt x="266700" y="71437"/>
                  </a:cubicBezTo>
                  <a:cubicBezTo>
                    <a:pt x="262042" y="74764"/>
                    <a:pt x="256077" y="76565"/>
                    <a:pt x="252413" y="80962"/>
                  </a:cubicBezTo>
                  <a:cubicBezTo>
                    <a:pt x="229778" y="108124"/>
                    <a:pt x="257306" y="95206"/>
                    <a:pt x="228600" y="104775"/>
                  </a:cubicBezTo>
                  <a:cubicBezTo>
                    <a:pt x="197553" y="156521"/>
                    <a:pt x="224930" y="106990"/>
                    <a:pt x="209550" y="142875"/>
                  </a:cubicBezTo>
                  <a:cubicBezTo>
                    <a:pt x="206753" y="149400"/>
                    <a:pt x="202822" y="155400"/>
                    <a:pt x="200025" y="161925"/>
                  </a:cubicBezTo>
                  <a:cubicBezTo>
                    <a:pt x="184338" y="198529"/>
                    <a:pt x="184847" y="197934"/>
                    <a:pt x="176213" y="223837"/>
                  </a:cubicBezTo>
                  <a:cubicBezTo>
                    <a:pt x="177800" y="252412"/>
                    <a:pt x="178384" y="281060"/>
                    <a:pt x="180975" y="309562"/>
                  </a:cubicBezTo>
                  <a:cubicBezTo>
                    <a:pt x="181568" y="316081"/>
                    <a:pt x="183857" y="322343"/>
                    <a:pt x="185738" y="328612"/>
                  </a:cubicBezTo>
                  <a:cubicBezTo>
                    <a:pt x="188623" y="338229"/>
                    <a:pt x="192088" y="347662"/>
                    <a:pt x="195263" y="357187"/>
                  </a:cubicBezTo>
                  <a:cubicBezTo>
                    <a:pt x="196850" y="361950"/>
                    <a:pt x="197780" y="366985"/>
                    <a:pt x="200025" y="371475"/>
                  </a:cubicBezTo>
                  <a:lnTo>
                    <a:pt x="209550" y="390525"/>
                  </a:lnTo>
                  <a:cubicBezTo>
                    <a:pt x="212725" y="406400"/>
                    <a:pt x="215148" y="422444"/>
                    <a:pt x="219075" y="438150"/>
                  </a:cubicBezTo>
                  <a:cubicBezTo>
                    <a:pt x="226164" y="466502"/>
                    <a:pt x="225155" y="461759"/>
                    <a:pt x="233363" y="500062"/>
                  </a:cubicBezTo>
                  <a:cubicBezTo>
                    <a:pt x="235059" y="507977"/>
                    <a:pt x="235119" y="516359"/>
                    <a:pt x="238125" y="523875"/>
                  </a:cubicBezTo>
                  <a:cubicBezTo>
                    <a:pt x="241563" y="532470"/>
                    <a:pt x="247650" y="539750"/>
                    <a:pt x="252413" y="547687"/>
                  </a:cubicBezTo>
                  <a:cubicBezTo>
                    <a:pt x="254000" y="555625"/>
                    <a:pt x="255355" y="563612"/>
                    <a:pt x="257175" y="571500"/>
                  </a:cubicBezTo>
                  <a:cubicBezTo>
                    <a:pt x="260118" y="584256"/>
                    <a:pt x="266700" y="609600"/>
                    <a:pt x="266700" y="609600"/>
                  </a:cubicBezTo>
                  <a:cubicBezTo>
                    <a:pt x="265113" y="642937"/>
                    <a:pt x="264710" y="676352"/>
                    <a:pt x="261938" y="709612"/>
                  </a:cubicBezTo>
                  <a:cubicBezTo>
                    <a:pt x="260543" y="726351"/>
                    <a:pt x="253349" y="725633"/>
                    <a:pt x="242888" y="738187"/>
                  </a:cubicBezTo>
                  <a:cubicBezTo>
                    <a:pt x="213901" y="772972"/>
                    <a:pt x="257681" y="728630"/>
                    <a:pt x="219075" y="771525"/>
                  </a:cubicBezTo>
                  <a:cubicBezTo>
                    <a:pt x="194608" y="798710"/>
                    <a:pt x="198243" y="794938"/>
                    <a:pt x="176213" y="809625"/>
                  </a:cubicBezTo>
                  <a:cubicBezTo>
                    <a:pt x="150811" y="847727"/>
                    <a:pt x="184153" y="801684"/>
                    <a:pt x="152400" y="833437"/>
                  </a:cubicBezTo>
                  <a:cubicBezTo>
                    <a:pt x="136138" y="849699"/>
                    <a:pt x="141973" y="853812"/>
                    <a:pt x="123825" y="866775"/>
                  </a:cubicBezTo>
                  <a:cubicBezTo>
                    <a:pt x="118048" y="870902"/>
                    <a:pt x="111125" y="873125"/>
                    <a:pt x="104775" y="876300"/>
                  </a:cubicBezTo>
                  <a:cubicBezTo>
                    <a:pt x="99812" y="891189"/>
                    <a:pt x="95000" y="909804"/>
                    <a:pt x="80963" y="919162"/>
                  </a:cubicBezTo>
                  <a:lnTo>
                    <a:pt x="66675" y="928687"/>
                  </a:lnTo>
                  <a:cubicBezTo>
                    <a:pt x="63500" y="933450"/>
                    <a:pt x="60814" y="938578"/>
                    <a:pt x="57150" y="942975"/>
                  </a:cubicBezTo>
                  <a:cubicBezTo>
                    <a:pt x="52838" y="948149"/>
                    <a:pt x="46599" y="951658"/>
                    <a:pt x="42863" y="957262"/>
                  </a:cubicBezTo>
                  <a:cubicBezTo>
                    <a:pt x="40078" y="961439"/>
                    <a:pt x="40078" y="966936"/>
                    <a:pt x="38100" y="971550"/>
                  </a:cubicBezTo>
                  <a:cubicBezTo>
                    <a:pt x="35303" y="978075"/>
                    <a:pt x="31372" y="984074"/>
                    <a:pt x="28575" y="990600"/>
                  </a:cubicBezTo>
                  <a:cubicBezTo>
                    <a:pt x="23684" y="1002012"/>
                    <a:pt x="22500" y="1011862"/>
                    <a:pt x="19050" y="1023937"/>
                  </a:cubicBezTo>
                  <a:cubicBezTo>
                    <a:pt x="12409" y="1047181"/>
                    <a:pt x="9612" y="1042385"/>
                    <a:pt x="4763" y="1076325"/>
                  </a:cubicBezTo>
                  <a:lnTo>
                    <a:pt x="0" y="1109662"/>
                  </a:lnTo>
                  <a:cubicBezTo>
                    <a:pt x="1588" y="1157287"/>
                    <a:pt x="1965" y="1204968"/>
                    <a:pt x="4763" y="1252537"/>
                  </a:cubicBezTo>
                  <a:cubicBezTo>
                    <a:pt x="5147" y="1259071"/>
                    <a:pt x="6947" y="1265571"/>
                    <a:pt x="9525" y="1271587"/>
                  </a:cubicBezTo>
                  <a:cubicBezTo>
                    <a:pt x="20248" y="1296607"/>
                    <a:pt x="51786" y="1308347"/>
                    <a:pt x="76200" y="1314450"/>
                  </a:cubicBezTo>
                  <a:cubicBezTo>
                    <a:pt x="82550" y="1316037"/>
                    <a:pt x="88860" y="1317792"/>
                    <a:pt x="95250" y="1319212"/>
                  </a:cubicBezTo>
                  <a:cubicBezTo>
                    <a:pt x="103152" y="1320968"/>
                    <a:pt x="111062" y="1322744"/>
                    <a:pt x="119063" y="1323975"/>
                  </a:cubicBezTo>
                  <a:cubicBezTo>
                    <a:pt x="131713" y="1325921"/>
                    <a:pt x="144463" y="1327150"/>
                    <a:pt x="157163" y="1328737"/>
                  </a:cubicBezTo>
                  <a:cubicBezTo>
                    <a:pt x="214313" y="1327150"/>
                    <a:pt x="271509" y="1326761"/>
                    <a:pt x="328613" y="1323975"/>
                  </a:cubicBezTo>
                  <a:cubicBezTo>
                    <a:pt x="336118" y="1323609"/>
                    <a:pt x="362948" y="1316582"/>
                    <a:pt x="371475" y="1314450"/>
                  </a:cubicBezTo>
                  <a:cubicBezTo>
                    <a:pt x="377825" y="1311275"/>
                    <a:pt x="384361" y="1308447"/>
                    <a:pt x="390525" y="1304925"/>
                  </a:cubicBezTo>
                  <a:cubicBezTo>
                    <a:pt x="398066" y="1300616"/>
                    <a:pt x="418748" y="1285496"/>
                    <a:pt x="423863" y="1281112"/>
                  </a:cubicBezTo>
                  <a:cubicBezTo>
                    <a:pt x="428977" y="1276729"/>
                    <a:pt x="432834" y="1270960"/>
                    <a:pt x="438150" y="1266825"/>
                  </a:cubicBezTo>
                  <a:cubicBezTo>
                    <a:pt x="447186" y="1259797"/>
                    <a:pt x="458630" y="1255870"/>
                    <a:pt x="466725" y="1247775"/>
                  </a:cubicBezTo>
                  <a:cubicBezTo>
                    <a:pt x="473075" y="1241425"/>
                    <a:pt x="478957" y="1234569"/>
                    <a:pt x="485775" y="1228725"/>
                  </a:cubicBezTo>
                  <a:cubicBezTo>
                    <a:pt x="516550" y="1202347"/>
                    <a:pt x="481334" y="1242692"/>
                    <a:pt x="523875" y="1200150"/>
                  </a:cubicBezTo>
                  <a:cubicBezTo>
                    <a:pt x="527922" y="1196102"/>
                    <a:pt x="529736" y="1190259"/>
                    <a:pt x="533400" y="1185862"/>
                  </a:cubicBezTo>
                  <a:cubicBezTo>
                    <a:pt x="544857" y="1172113"/>
                    <a:pt x="547929" y="1171414"/>
                    <a:pt x="561975" y="1162050"/>
                  </a:cubicBezTo>
                  <a:cubicBezTo>
                    <a:pt x="585767" y="1126362"/>
                    <a:pt x="576774" y="1144104"/>
                    <a:pt x="590550" y="1109662"/>
                  </a:cubicBezTo>
                  <a:cubicBezTo>
                    <a:pt x="592138" y="1095375"/>
                    <a:pt x="594387" y="1081145"/>
                    <a:pt x="595313" y="1066800"/>
                  </a:cubicBezTo>
                  <a:cubicBezTo>
                    <a:pt x="602899" y="949223"/>
                    <a:pt x="588646" y="996310"/>
                    <a:pt x="604838" y="947737"/>
                  </a:cubicBezTo>
                  <a:cubicBezTo>
                    <a:pt x="606425" y="935037"/>
                    <a:pt x="609200" y="922430"/>
                    <a:pt x="609600" y="909637"/>
                  </a:cubicBezTo>
                  <a:cubicBezTo>
                    <a:pt x="612377" y="820766"/>
                    <a:pt x="611859" y="731816"/>
                    <a:pt x="614363" y="642937"/>
                  </a:cubicBezTo>
                  <a:cubicBezTo>
                    <a:pt x="615035" y="619081"/>
                    <a:pt x="616627" y="595234"/>
                    <a:pt x="619125" y="571500"/>
                  </a:cubicBezTo>
                  <a:cubicBezTo>
                    <a:pt x="620885" y="554784"/>
                    <a:pt x="630161" y="540138"/>
                    <a:pt x="633413" y="523875"/>
                  </a:cubicBezTo>
                  <a:cubicBezTo>
                    <a:pt x="633915" y="521364"/>
                    <a:pt x="640694" y="485500"/>
                    <a:pt x="642938" y="481012"/>
                  </a:cubicBezTo>
                  <a:cubicBezTo>
                    <a:pt x="646488" y="473913"/>
                    <a:pt x="652673" y="468465"/>
                    <a:pt x="657225" y="461962"/>
                  </a:cubicBezTo>
                  <a:cubicBezTo>
                    <a:pt x="663790" y="452584"/>
                    <a:pt x="669925" y="442912"/>
                    <a:pt x="676275" y="433387"/>
                  </a:cubicBezTo>
                  <a:lnTo>
                    <a:pt x="704850" y="390525"/>
                  </a:lnTo>
                  <a:cubicBezTo>
                    <a:pt x="708025" y="385762"/>
                    <a:pt x="709612" y="379412"/>
                    <a:pt x="714375" y="376237"/>
                  </a:cubicBezTo>
                  <a:lnTo>
                    <a:pt x="728663" y="366712"/>
                  </a:lnTo>
                  <a:cubicBezTo>
                    <a:pt x="745450" y="341533"/>
                    <a:pt x="736800" y="357978"/>
                    <a:pt x="747713" y="314325"/>
                  </a:cubicBezTo>
                  <a:lnTo>
                    <a:pt x="747713" y="314325"/>
                  </a:lnTo>
                  <a:cubicBezTo>
                    <a:pt x="750888" y="307975"/>
                    <a:pt x="754601" y="301867"/>
                    <a:pt x="757238" y="295275"/>
                  </a:cubicBezTo>
                  <a:cubicBezTo>
                    <a:pt x="760967" y="285953"/>
                    <a:pt x="766763" y="266700"/>
                    <a:pt x="766763" y="266700"/>
                  </a:cubicBezTo>
                  <a:cubicBezTo>
                    <a:pt x="765175" y="212725"/>
                    <a:pt x="767653" y="158477"/>
                    <a:pt x="762000" y="104775"/>
                  </a:cubicBezTo>
                  <a:cubicBezTo>
                    <a:pt x="761169" y="96881"/>
                    <a:pt x="751568" y="92664"/>
                    <a:pt x="747713" y="85725"/>
                  </a:cubicBezTo>
                  <a:cubicBezTo>
                    <a:pt x="743561" y="78252"/>
                    <a:pt x="742282" y="69417"/>
                    <a:pt x="738188" y="61912"/>
                  </a:cubicBezTo>
                  <a:cubicBezTo>
                    <a:pt x="715379" y="20095"/>
                    <a:pt x="727247" y="45925"/>
                    <a:pt x="704850" y="19050"/>
                  </a:cubicBezTo>
                  <a:cubicBezTo>
                    <a:pt x="688278" y="-835"/>
                    <a:pt x="704493" y="7818"/>
                    <a:pt x="681038" y="0"/>
                  </a:cubicBezTo>
                  <a:cubicBezTo>
                    <a:pt x="608013" y="3175"/>
                    <a:pt x="534824" y="3696"/>
                    <a:pt x="461963" y="9525"/>
                  </a:cubicBezTo>
                  <a:cubicBezTo>
                    <a:pt x="454886" y="10091"/>
                    <a:pt x="447933" y="14030"/>
                    <a:pt x="442913" y="19050"/>
                  </a:cubicBezTo>
                  <a:cubicBezTo>
                    <a:pt x="439363" y="22600"/>
                    <a:pt x="440395" y="28847"/>
                    <a:pt x="438150" y="33337"/>
                  </a:cubicBezTo>
                  <a:cubicBezTo>
                    <a:pt x="437146" y="35345"/>
                    <a:pt x="457994" y="49212"/>
                    <a:pt x="461963" y="52387"/>
                  </a:cubicBezTo>
                  <a:close/>
                </a:path>
              </a:pathLst>
            </a:custGeom>
            <a:solidFill>
              <a:srgbClr val="FF0000">
                <a:alpha val="4392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 rot="10509055">
              <a:off x="7722515" y="4973123"/>
              <a:ext cx="373106" cy="263028"/>
            </a:xfrm>
            <a:custGeom>
              <a:avLst/>
              <a:gdLst>
                <a:gd name="connsiteX0" fmla="*/ 461963 w 766763"/>
                <a:gd name="connsiteY0" fmla="*/ 52387 h 1328737"/>
                <a:gd name="connsiteX1" fmla="*/ 461963 w 766763"/>
                <a:gd name="connsiteY1" fmla="*/ 52387 h 1328737"/>
                <a:gd name="connsiteX2" fmla="*/ 300038 w 766763"/>
                <a:gd name="connsiteY2" fmla="*/ 52387 h 1328737"/>
                <a:gd name="connsiteX3" fmla="*/ 285750 w 766763"/>
                <a:gd name="connsiteY3" fmla="*/ 57150 h 1328737"/>
                <a:gd name="connsiteX4" fmla="*/ 266700 w 766763"/>
                <a:gd name="connsiteY4" fmla="*/ 71437 h 1328737"/>
                <a:gd name="connsiteX5" fmla="*/ 252413 w 766763"/>
                <a:gd name="connsiteY5" fmla="*/ 80962 h 1328737"/>
                <a:gd name="connsiteX6" fmla="*/ 228600 w 766763"/>
                <a:gd name="connsiteY6" fmla="*/ 104775 h 1328737"/>
                <a:gd name="connsiteX7" fmla="*/ 209550 w 766763"/>
                <a:gd name="connsiteY7" fmla="*/ 142875 h 1328737"/>
                <a:gd name="connsiteX8" fmla="*/ 200025 w 766763"/>
                <a:gd name="connsiteY8" fmla="*/ 161925 h 1328737"/>
                <a:gd name="connsiteX9" fmla="*/ 176213 w 766763"/>
                <a:gd name="connsiteY9" fmla="*/ 223837 h 1328737"/>
                <a:gd name="connsiteX10" fmla="*/ 180975 w 766763"/>
                <a:gd name="connsiteY10" fmla="*/ 309562 h 1328737"/>
                <a:gd name="connsiteX11" fmla="*/ 185738 w 766763"/>
                <a:gd name="connsiteY11" fmla="*/ 328612 h 1328737"/>
                <a:gd name="connsiteX12" fmla="*/ 195263 w 766763"/>
                <a:gd name="connsiteY12" fmla="*/ 357187 h 1328737"/>
                <a:gd name="connsiteX13" fmla="*/ 200025 w 766763"/>
                <a:gd name="connsiteY13" fmla="*/ 371475 h 1328737"/>
                <a:gd name="connsiteX14" fmla="*/ 209550 w 766763"/>
                <a:gd name="connsiteY14" fmla="*/ 390525 h 1328737"/>
                <a:gd name="connsiteX15" fmla="*/ 219075 w 766763"/>
                <a:gd name="connsiteY15" fmla="*/ 438150 h 1328737"/>
                <a:gd name="connsiteX16" fmla="*/ 233363 w 766763"/>
                <a:gd name="connsiteY16" fmla="*/ 500062 h 1328737"/>
                <a:gd name="connsiteX17" fmla="*/ 238125 w 766763"/>
                <a:gd name="connsiteY17" fmla="*/ 523875 h 1328737"/>
                <a:gd name="connsiteX18" fmla="*/ 252413 w 766763"/>
                <a:gd name="connsiteY18" fmla="*/ 547687 h 1328737"/>
                <a:gd name="connsiteX19" fmla="*/ 257175 w 766763"/>
                <a:gd name="connsiteY19" fmla="*/ 571500 h 1328737"/>
                <a:gd name="connsiteX20" fmla="*/ 266700 w 766763"/>
                <a:gd name="connsiteY20" fmla="*/ 609600 h 1328737"/>
                <a:gd name="connsiteX21" fmla="*/ 261938 w 766763"/>
                <a:gd name="connsiteY21" fmla="*/ 709612 h 1328737"/>
                <a:gd name="connsiteX22" fmla="*/ 242888 w 766763"/>
                <a:gd name="connsiteY22" fmla="*/ 738187 h 1328737"/>
                <a:gd name="connsiteX23" fmla="*/ 219075 w 766763"/>
                <a:gd name="connsiteY23" fmla="*/ 771525 h 1328737"/>
                <a:gd name="connsiteX24" fmla="*/ 176213 w 766763"/>
                <a:gd name="connsiteY24" fmla="*/ 809625 h 1328737"/>
                <a:gd name="connsiteX25" fmla="*/ 152400 w 766763"/>
                <a:gd name="connsiteY25" fmla="*/ 833437 h 1328737"/>
                <a:gd name="connsiteX26" fmla="*/ 123825 w 766763"/>
                <a:gd name="connsiteY26" fmla="*/ 866775 h 1328737"/>
                <a:gd name="connsiteX27" fmla="*/ 104775 w 766763"/>
                <a:gd name="connsiteY27" fmla="*/ 876300 h 1328737"/>
                <a:gd name="connsiteX28" fmla="*/ 80963 w 766763"/>
                <a:gd name="connsiteY28" fmla="*/ 919162 h 1328737"/>
                <a:gd name="connsiteX29" fmla="*/ 66675 w 766763"/>
                <a:gd name="connsiteY29" fmla="*/ 928687 h 1328737"/>
                <a:gd name="connsiteX30" fmla="*/ 57150 w 766763"/>
                <a:gd name="connsiteY30" fmla="*/ 942975 h 1328737"/>
                <a:gd name="connsiteX31" fmla="*/ 42863 w 766763"/>
                <a:gd name="connsiteY31" fmla="*/ 957262 h 1328737"/>
                <a:gd name="connsiteX32" fmla="*/ 38100 w 766763"/>
                <a:gd name="connsiteY32" fmla="*/ 971550 h 1328737"/>
                <a:gd name="connsiteX33" fmla="*/ 28575 w 766763"/>
                <a:gd name="connsiteY33" fmla="*/ 990600 h 1328737"/>
                <a:gd name="connsiteX34" fmla="*/ 19050 w 766763"/>
                <a:gd name="connsiteY34" fmla="*/ 1023937 h 1328737"/>
                <a:gd name="connsiteX35" fmla="*/ 4763 w 766763"/>
                <a:gd name="connsiteY35" fmla="*/ 1076325 h 1328737"/>
                <a:gd name="connsiteX36" fmla="*/ 0 w 766763"/>
                <a:gd name="connsiteY36" fmla="*/ 1109662 h 1328737"/>
                <a:gd name="connsiteX37" fmla="*/ 4763 w 766763"/>
                <a:gd name="connsiteY37" fmla="*/ 1252537 h 1328737"/>
                <a:gd name="connsiteX38" fmla="*/ 9525 w 766763"/>
                <a:gd name="connsiteY38" fmla="*/ 1271587 h 1328737"/>
                <a:gd name="connsiteX39" fmla="*/ 76200 w 766763"/>
                <a:gd name="connsiteY39" fmla="*/ 1314450 h 1328737"/>
                <a:gd name="connsiteX40" fmla="*/ 95250 w 766763"/>
                <a:gd name="connsiteY40" fmla="*/ 1319212 h 1328737"/>
                <a:gd name="connsiteX41" fmla="*/ 119063 w 766763"/>
                <a:gd name="connsiteY41" fmla="*/ 1323975 h 1328737"/>
                <a:gd name="connsiteX42" fmla="*/ 157163 w 766763"/>
                <a:gd name="connsiteY42" fmla="*/ 1328737 h 1328737"/>
                <a:gd name="connsiteX43" fmla="*/ 328613 w 766763"/>
                <a:gd name="connsiteY43" fmla="*/ 1323975 h 1328737"/>
                <a:gd name="connsiteX44" fmla="*/ 371475 w 766763"/>
                <a:gd name="connsiteY44" fmla="*/ 1314450 h 1328737"/>
                <a:gd name="connsiteX45" fmla="*/ 390525 w 766763"/>
                <a:gd name="connsiteY45" fmla="*/ 1304925 h 1328737"/>
                <a:gd name="connsiteX46" fmla="*/ 423863 w 766763"/>
                <a:gd name="connsiteY46" fmla="*/ 1281112 h 1328737"/>
                <a:gd name="connsiteX47" fmla="*/ 438150 w 766763"/>
                <a:gd name="connsiteY47" fmla="*/ 1266825 h 1328737"/>
                <a:gd name="connsiteX48" fmla="*/ 466725 w 766763"/>
                <a:gd name="connsiteY48" fmla="*/ 1247775 h 1328737"/>
                <a:gd name="connsiteX49" fmla="*/ 485775 w 766763"/>
                <a:gd name="connsiteY49" fmla="*/ 1228725 h 1328737"/>
                <a:gd name="connsiteX50" fmla="*/ 523875 w 766763"/>
                <a:gd name="connsiteY50" fmla="*/ 1200150 h 1328737"/>
                <a:gd name="connsiteX51" fmla="*/ 533400 w 766763"/>
                <a:gd name="connsiteY51" fmla="*/ 1185862 h 1328737"/>
                <a:gd name="connsiteX52" fmla="*/ 561975 w 766763"/>
                <a:gd name="connsiteY52" fmla="*/ 1162050 h 1328737"/>
                <a:gd name="connsiteX53" fmla="*/ 590550 w 766763"/>
                <a:gd name="connsiteY53" fmla="*/ 1109662 h 1328737"/>
                <a:gd name="connsiteX54" fmla="*/ 595313 w 766763"/>
                <a:gd name="connsiteY54" fmla="*/ 1066800 h 1328737"/>
                <a:gd name="connsiteX55" fmla="*/ 604838 w 766763"/>
                <a:gd name="connsiteY55" fmla="*/ 947737 h 1328737"/>
                <a:gd name="connsiteX56" fmla="*/ 609600 w 766763"/>
                <a:gd name="connsiteY56" fmla="*/ 909637 h 1328737"/>
                <a:gd name="connsiteX57" fmla="*/ 614363 w 766763"/>
                <a:gd name="connsiteY57" fmla="*/ 642937 h 1328737"/>
                <a:gd name="connsiteX58" fmla="*/ 619125 w 766763"/>
                <a:gd name="connsiteY58" fmla="*/ 571500 h 1328737"/>
                <a:gd name="connsiteX59" fmla="*/ 633413 w 766763"/>
                <a:gd name="connsiteY59" fmla="*/ 523875 h 1328737"/>
                <a:gd name="connsiteX60" fmla="*/ 642938 w 766763"/>
                <a:gd name="connsiteY60" fmla="*/ 481012 h 1328737"/>
                <a:gd name="connsiteX61" fmla="*/ 657225 w 766763"/>
                <a:gd name="connsiteY61" fmla="*/ 461962 h 1328737"/>
                <a:gd name="connsiteX62" fmla="*/ 676275 w 766763"/>
                <a:gd name="connsiteY62" fmla="*/ 433387 h 1328737"/>
                <a:gd name="connsiteX63" fmla="*/ 704850 w 766763"/>
                <a:gd name="connsiteY63" fmla="*/ 390525 h 1328737"/>
                <a:gd name="connsiteX64" fmla="*/ 714375 w 766763"/>
                <a:gd name="connsiteY64" fmla="*/ 376237 h 1328737"/>
                <a:gd name="connsiteX65" fmla="*/ 728663 w 766763"/>
                <a:gd name="connsiteY65" fmla="*/ 366712 h 1328737"/>
                <a:gd name="connsiteX66" fmla="*/ 747713 w 766763"/>
                <a:gd name="connsiteY66" fmla="*/ 314325 h 1328737"/>
                <a:gd name="connsiteX67" fmla="*/ 747713 w 766763"/>
                <a:gd name="connsiteY67" fmla="*/ 314325 h 1328737"/>
                <a:gd name="connsiteX68" fmla="*/ 757238 w 766763"/>
                <a:gd name="connsiteY68" fmla="*/ 295275 h 1328737"/>
                <a:gd name="connsiteX69" fmla="*/ 766763 w 766763"/>
                <a:gd name="connsiteY69" fmla="*/ 266700 h 1328737"/>
                <a:gd name="connsiteX70" fmla="*/ 762000 w 766763"/>
                <a:gd name="connsiteY70" fmla="*/ 104775 h 1328737"/>
                <a:gd name="connsiteX71" fmla="*/ 747713 w 766763"/>
                <a:gd name="connsiteY71" fmla="*/ 85725 h 1328737"/>
                <a:gd name="connsiteX72" fmla="*/ 738188 w 766763"/>
                <a:gd name="connsiteY72" fmla="*/ 61912 h 1328737"/>
                <a:gd name="connsiteX73" fmla="*/ 704850 w 766763"/>
                <a:gd name="connsiteY73" fmla="*/ 19050 h 1328737"/>
                <a:gd name="connsiteX74" fmla="*/ 681038 w 766763"/>
                <a:gd name="connsiteY74" fmla="*/ 0 h 1328737"/>
                <a:gd name="connsiteX75" fmla="*/ 461963 w 766763"/>
                <a:gd name="connsiteY75" fmla="*/ 9525 h 1328737"/>
                <a:gd name="connsiteX76" fmla="*/ 442913 w 766763"/>
                <a:gd name="connsiteY76" fmla="*/ 19050 h 1328737"/>
                <a:gd name="connsiteX77" fmla="*/ 438150 w 766763"/>
                <a:gd name="connsiteY77" fmla="*/ 33337 h 1328737"/>
                <a:gd name="connsiteX78" fmla="*/ 461963 w 766763"/>
                <a:gd name="connsiteY78" fmla="*/ 52387 h 1328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766763" h="1328737">
                  <a:moveTo>
                    <a:pt x="461963" y="52387"/>
                  </a:moveTo>
                  <a:lnTo>
                    <a:pt x="461963" y="52387"/>
                  </a:lnTo>
                  <a:cubicBezTo>
                    <a:pt x="382334" y="47079"/>
                    <a:pt x="386582" y="44519"/>
                    <a:pt x="300038" y="52387"/>
                  </a:cubicBezTo>
                  <a:cubicBezTo>
                    <a:pt x="295038" y="52842"/>
                    <a:pt x="290513" y="55562"/>
                    <a:pt x="285750" y="57150"/>
                  </a:cubicBezTo>
                  <a:cubicBezTo>
                    <a:pt x="279400" y="61912"/>
                    <a:pt x="273159" y="66823"/>
                    <a:pt x="266700" y="71437"/>
                  </a:cubicBezTo>
                  <a:cubicBezTo>
                    <a:pt x="262042" y="74764"/>
                    <a:pt x="256077" y="76565"/>
                    <a:pt x="252413" y="80962"/>
                  </a:cubicBezTo>
                  <a:cubicBezTo>
                    <a:pt x="229778" y="108124"/>
                    <a:pt x="257306" y="95206"/>
                    <a:pt x="228600" y="104775"/>
                  </a:cubicBezTo>
                  <a:cubicBezTo>
                    <a:pt x="197553" y="156521"/>
                    <a:pt x="224930" y="106990"/>
                    <a:pt x="209550" y="142875"/>
                  </a:cubicBezTo>
                  <a:cubicBezTo>
                    <a:pt x="206753" y="149400"/>
                    <a:pt x="202822" y="155400"/>
                    <a:pt x="200025" y="161925"/>
                  </a:cubicBezTo>
                  <a:cubicBezTo>
                    <a:pt x="184338" y="198529"/>
                    <a:pt x="184847" y="197934"/>
                    <a:pt x="176213" y="223837"/>
                  </a:cubicBezTo>
                  <a:cubicBezTo>
                    <a:pt x="177800" y="252412"/>
                    <a:pt x="178384" y="281060"/>
                    <a:pt x="180975" y="309562"/>
                  </a:cubicBezTo>
                  <a:cubicBezTo>
                    <a:pt x="181568" y="316081"/>
                    <a:pt x="183857" y="322343"/>
                    <a:pt x="185738" y="328612"/>
                  </a:cubicBezTo>
                  <a:cubicBezTo>
                    <a:pt x="188623" y="338229"/>
                    <a:pt x="192088" y="347662"/>
                    <a:pt x="195263" y="357187"/>
                  </a:cubicBezTo>
                  <a:cubicBezTo>
                    <a:pt x="196850" y="361950"/>
                    <a:pt x="197780" y="366985"/>
                    <a:pt x="200025" y="371475"/>
                  </a:cubicBezTo>
                  <a:lnTo>
                    <a:pt x="209550" y="390525"/>
                  </a:lnTo>
                  <a:cubicBezTo>
                    <a:pt x="212725" y="406400"/>
                    <a:pt x="215148" y="422444"/>
                    <a:pt x="219075" y="438150"/>
                  </a:cubicBezTo>
                  <a:cubicBezTo>
                    <a:pt x="226164" y="466502"/>
                    <a:pt x="225155" y="461759"/>
                    <a:pt x="233363" y="500062"/>
                  </a:cubicBezTo>
                  <a:cubicBezTo>
                    <a:pt x="235059" y="507977"/>
                    <a:pt x="235119" y="516359"/>
                    <a:pt x="238125" y="523875"/>
                  </a:cubicBezTo>
                  <a:cubicBezTo>
                    <a:pt x="241563" y="532470"/>
                    <a:pt x="247650" y="539750"/>
                    <a:pt x="252413" y="547687"/>
                  </a:cubicBezTo>
                  <a:cubicBezTo>
                    <a:pt x="254000" y="555625"/>
                    <a:pt x="255355" y="563612"/>
                    <a:pt x="257175" y="571500"/>
                  </a:cubicBezTo>
                  <a:cubicBezTo>
                    <a:pt x="260118" y="584256"/>
                    <a:pt x="266700" y="609600"/>
                    <a:pt x="266700" y="609600"/>
                  </a:cubicBezTo>
                  <a:cubicBezTo>
                    <a:pt x="265113" y="642937"/>
                    <a:pt x="264710" y="676352"/>
                    <a:pt x="261938" y="709612"/>
                  </a:cubicBezTo>
                  <a:cubicBezTo>
                    <a:pt x="260543" y="726351"/>
                    <a:pt x="253349" y="725633"/>
                    <a:pt x="242888" y="738187"/>
                  </a:cubicBezTo>
                  <a:cubicBezTo>
                    <a:pt x="213901" y="772972"/>
                    <a:pt x="257681" y="728630"/>
                    <a:pt x="219075" y="771525"/>
                  </a:cubicBezTo>
                  <a:cubicBezTo>
                    <a:pt x="194608" y="798710"/>
                    <a:pt x="198243" y="794938"/>
                    <a:pt x="176213" y="809625"/>
                  </a:cubicBezTo>
                  <a:cubicBezTo>
                    <a:pt x="150811" y="847727"/>
                    <a:pt x="184153" y="801684"/>
                    <a:pt x="152400" y="833437"/>
                  </a:cubicBezTo>
                  <a:cubicBezTo>
                    <a:pt x="136138" y="849699"/>
                    <a:pt x="141973" y="853812"/>
                    <a:pt x="123825" y="866775"/>
                  </a:cubicBezTo>
                  <a:cubicBezTo>
                    <a:pt x="118048" y="870902"/>
                    <a:pt x="111125" y="873125"/>
                    <a:pt x="104775" y="876300"/>
                  </a:cubicBezTo>
                  <a:cubicBezTo>
                    <a:pt x="99812" y="891189"/>
                    <a:pt x="95000" y="909804"/>
                    <a:pt x="80963" y="919162"/>
                  </a:cubicBezTo>
                  <a:lnTo>
                    <a:pt x="66675" y="928687"/>
                  </a:lnTo>
                  <a:cubicBezTo>
                    <a:pt x="63500" y="933450"/>
                    <a:pt x="60814" y="938578"/>
                    <a:pt x="57150" y="942975"/>
                  </a:cubicBezTo>
                  <a:cubicBezTo>
                    <a:pt x="52838" y="948149"/>
                    <a:pt x="46599" y="951658"/>
                    <a:pt x="42863" y="957262"/>
                  </a:cubicBezTo>
                  <a:cubicBezTo>
                    <a:pt x="40078" y="961439"/>
                    <a:pt x="40078" y="966936"/>
                    <a:pt x="38100" y="971550"/>
                  </a:cubicBezTo>
                  <a:cubicBezTo>
                    <a:pt x="35303" y="978075"/>
                    <a:pt x="31372" y="984074"/>
                    <a:pt x="28575" y="990600"/>
                  </a:cubicBezTo>
                  <a:cubicBezTo>
                    <a:pt x="23684" y="1002012"/>
                    <a:pt x="22500" y="1011862"/>
                    <a:pt x="19050" y="1023937"/>
                  </a:cubicBezTo>
                  <a:cubicBezTo>
                    <a:pt x="12409" y="1047181"/>
                    <a:pt x="9612" y="1042385"/>
                    <a:pt x="4763" y="1076325"/>
                  </a:cubicBezTo>
                  <a:lnTo>
                    <a:pt x="0" y="1109662"/>
                  </a:lnTo>
                  <a:cubicBezTo>
                    <a:pt x="1588" y="1157287"/>
                    <a:pt x="1965" y="1204968"/>
                    <a:pt x="4763" y="1252537"/>
                  </a:cubicBezTo>
                  <a:cubicBezTo>
                    <a:pt x="5147" y="1259071"/>
                    <a:pt x="6947" y="1265571"/>
                    <a:pt x="9525" y="1271587"/>
                  </a:cubicBezTo>
                  <a:cubicBezTo>
                    <a:pt x="20248" y="1296607"/>
                    <a:pt x="51786" y="1308347"/>
                    <a:pt x="76200" y="1314450"/>
                  </a:cubicBezTo>
                  <a:cubicBezTo>
                    <a:pt x="82550" y="1316037"/>
                    <a:pt x="88860" y="1317792"/>
                    <a:pt x="95250" y="1319212"/>
                  </a:cubicBezTo>
                  <a:cubicBezTo>
                    <a:pt x="103152" y="1320968"/>
                    <a:pt x="111062" y="1322744"/>
                    <a:pt x="119063" y="1323975"/>
                  </a:cubicBezTo>
                  <a:cubicBezTo>
                    <a:pt x="131713" y="1325921"/>
                    <a:pt x="144463" y="1327150"/>
                    <a:pt x="157163" y="1328737"/>
                  </a:cubicBezTo>
                  <a:cubicBezTo>
                    <a:pt x="214313" y="1327150"/>
                    <a:pt x="271509" y="1326761"/>
                    <a:pt x="328613" y="1323975"/>
                  </a:cubicBezTo>
                  <a:cubicBezTo>
                    <a:pt x="336118" y="1323609"/>
                    <a:pt x="362948" y="1316582"/>
                    <a:pt x="371475" y="1314450"/>
                  </a:cubicBezTo>
                  <a:cubicBezTo>
                    <a:pt x="377825" y="1311275"/>
                    <a:pt x="384361" y="1308447"/>
                    <a:pt x="390525" y="1304925"/>
                  </a:cubicBezTo>
                  <a:cubicBezTo>
                    <a:pt x="398066" y="1300616"/>
                    <a:pt x="418748" y="1285496"/>
                    <a:pt x="423863" y="1281112"/>
                  </a:cubicBezTo>
                  <a:cubicBezTo>
                    <a:pt x="428977" y="1276729"/>
                    <a:pt x="432834" y="1270960"/>
                    <a:pt x="438150" y="1266825"/>
                  </a:cubicBezTo>
                  <a:cubicBezTo>
                    <a:pt x="447186" y="1259797"/>
                    <a:pt x="458630" y="1255870"/>
                    <a:pt x="466725" y="1247775"/>
                  </a:cubicBezTo>
                  <a:cubicBezTo>
                    <a:pt x="473075" y="1241425"/>
                    <a:pt x="478957" y="1234569"/>
                    <a:pt x="485775" y="1228725"/>
                  </a:cubicBezTo>
                  <a:cubicBezTo>
                    <a:pt x="516550" y="1202347"/>
                    <a:pt x="481334" y="1242692"/>
                    <a:pt x="523875" y="1200150"/>
                  </a:cubicBezTo>
                  <a:cubicBezTo>
                    <a:pt x="527922" y="1196102"/>
                    <a:pt x="529736" y="1190259"/>
                    <a:pt x="533400" y="1185862"/>
                  </a:cubicBezTo>
                  <a:cubicBezTo>
                    <a:pt x="544857" y="1172113"/>
                    <a:pt x="547929" y="1171414"/>
                    <a:pt x="561975" y="1162050"/>
                  </a:cubicBezTo>
                  <a:cubicBezTo>
                    <a:pt x="585767" y="1126362"/>
                    <a:pt x="576774" y="1144104"/>
                    <a:pt x="590550" y="1109662"/>
                  </a:cubicBezTo>
                  <a:cubicBezTo>
                    <a:pt x="592138" y="1095375"/>
                    <a:pt x="594387" y="1081145"/>
                    <a:pt x="595313" y="1066800"/>
                  </a:cubicBezTo>
                  <a:cubicBezTo>
                    <a:pt x="602899" y="949223"/>
                    <a:pt x="588646" y="996310"/>
                    <a:pt x="604838" y="947737"/>
                  </a:cubicBezTo>
                  <a:cubicBezTo>
                    <a:pt x="606425" y="935037"/>
                    <a:pt x="609200" y="922430"/>
                    <a:pt x="609600" y="909637"/>
                  </a:cubicBezTo>
                  <a:cubicBezTo>
                    <a:pt x="612377" y="820766"/>
                    <a:pt x="611859" y="731816"/>
                    <a:pt x="614363" y="642937"/>
                  </a:cubicBezTo>
                  <a:cubicBezTo>
                    <a:pt x="615035" y="619081"/>
                    <a:pt x="616627" y="595234"/>
                    <a:pt x="619125" y="571500"/>
                  </a:cubicBezTo>
                  <a:cubicBezTo>
                    <a:pt x="620885" y="554784"/>
                    <a:pt x="630161" y="540138"/>
                    <a:pt x="633413" y="523875"/>
                  </a:cubicBezTo>
                  <a:cubicBezTo>
                    <a:pt x="633915" y="521364"/>
                    <a:pt x="640694" y="485500"/>
                    <a:pt x="642938" y="481012"/>
                  </a:cubicBezTo>
                  <a:cubicBezTo>
                    <a:pt x="646488" y="473913"/>
                    <a:pt x="652673" y="468465"/>
                    <a:pt x="657225" y="461962"/>
                  </a:cubicBezTo>
                  <a:cubicBezTo>
                    <a:pt x="663790" y="452584"/>
                    <a:pt x="669925" y="442912"/>
                    <a:pt x="676275" y="433387"/>
                  </a:cubicBezTo>
                  <a:lnTo>
                    <a:pt x="704850" y="390525"/>
                  </a:lnTo>
                  <a:cubicBezTo>
                    <a:pt x="708025" y="385762"/>
                    <a:pt x="709612" y="379412"/>
                    <a:pt x="714375" y="376237"/>
                  </a:cubicBezTo>
                  <a:lnTo>
                    <a:pt x="728663" y="366712"/>
                  </a:lnTo>
                  <a:cubicBezTo>
                    <a:pt x="745450" y="341533"/>
                    <a:pt x="736800" y="357978"/>
                    <a:pt x="747713" y="314325"/>
                  </a:cubicBezTo>
                  <a:lnTo>
                    <a:pt x="747713" y="314325"/>
                  </a:lnTo>
                  <a:cubicBezTo>
                    <a:pt x="750888" y="307975"/>
                    <a:pt x="754601" y="301867"/>
                    <a:pt x="757238" y="295275"/>
                  </a:cubicBezTo>
                  <a:cubicBezTo>
                    <a:pt x="760967" y="285953"/>
                    <a:pt x="766763" y="266700"/>
                    <a:pt x="766763" y="266700"/>
                  </a:cubicBezTo>
                  <a:cubicBezTo>
                    <a:pt x="765175" y="212725"/>
                    <a:pt x="767653" y="158477"/>
                    <a:pt x="762000" y="104775"/>
                  </a:cubicBezTo>
                  <a:cubicBezTo>
                    <a:pt x="761169" y="96881"/>
                    <a:pt x="751568" y="92664"/>
                    <a:pt x="747713" y="85725"/>
                  </a:cubicBezTo>
                  <a:cubicBezTo>
                    <a:pt x="743561" y="78252"/>
                    <a:pt x="742282" y="69417"/>
                    <a:pt x="738188" y="61912"/>
                  </a:cubicBezTo>
                  <a:cubicBezTo>
                    <a:pt x="715379" y="20095"/>
                    <a:pt x="727247" y="45925"/>
                    <a:pt x="704850" y="19050"/>
                  </a:cubicBezTo>
                  <a:cubicBezTo>
                    <a:pt x="688278" y="-835"/>
                    <a:pt x="704493" y="7818"/>
                    <a:pt x="681038" y="0"/>
                  </a:cubicBezTo>
                  <a:cubicBezTo>
                    <a:pt x="608013" y="3175"/>
                    <a:pt x="534824" y="3696"/>
                    <a:pt x="461963" y="9525"/>
                  </a:cubicBezTo>
                  <a:cubicBezTo>
                    <a:pt x="454886" y="10091"/>
                    <a:pt x="447933" y="14030"/>
                    <a:pt x="442913" y="19050"/>
                  </a:cubicBezTo>
                  <a:cubicBezTo>
                    <a:pt x="439363" y="22600"/>
                    <a:pt x="440395" y="28847"/>
                    <a:pt x="438150" y="33337"/>
                  </a:cubicBezTo>
                  <a:cubicBezTo>
                    <a:pt x="437146" y="35345"/>
                    <a:pt x="457994" y="49212"/>
                    <a:pt x="461963" y="52387"/>
                  </a:cubicBezTo>
                  <a:close/>
                </a:path>
              </a:pathLst>
            </a:custGeom>
            <a:solidFill>
              <a:srgbClr val="FF0000">
                <a:alpha val="4392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6957316" y="4229575"/>
              <a:ext cx="247650" cy="334193"/>
            </a:xfrm>
            <a:custGeom>
              <a:avLst/>
              <a:gdLst>
                <a:gd name="connsiteX0" fmla="*/ 38100 w 311150"/>
                <a:gd name="connsiteY0" fmla="*/ 181326 h 499947"/>
                <a:gd name="connsiteX1" fmla="*/ 38100 w 311150"/>
                <a:gd name="connsiteY1" fmla="*/ 181326 h 499947"/>
                <a:gd name="connsiteX2" fmla="*/ 12700 w 311150"/>
                <a:gd name="connsiteY2" fmla="*/ 232126 h 499947"/>
                <a:gd name="connsiteX3" fmla="*/ 0 w 311150"/>
                <a:gd name="connsiteY3" fmla="*/ 276576 h 499947"/>
                <a:gd name="connsiteX4" fmla="*/ 31750 w 311150"/>
                <a:gd name="connsiteY4" fmla="*/ 333726 h 499947"/>
                <a:gd name="connsiteX5" fmla="*/ 50800 w 311150"/>
                <a:gd name="connsiteY5" fmla="*/ 340076 h 499947"/>
                <a:gd name="connsiteX6" fmla="*/ 63500 w 311150"/>
                <a:gd name="connsiteY6" fmla="*/ 359126 h 499947"/>
                <a:gd name="connsiteX7" fmla="*/ 82550 w 311150"/>
                <a:gd name="connsiteY7" fmla="*/ 365476 h 499947"/>
                <a:gd name="connsiteX8" fmla="*/ 107950 w 311150"/>
                <a:gd name="connsiteY8" fmla="*/ 403576 h 499947"/>
                <a:gd name="connsiteX9" fmla="*/ 101600 w 311150"/>
                <a:gd name="connsiteY9" fmla="*/ 441676 h 499947"/>
                <a:gd name="connsiteX10" fmla="*/ 88900 w 311150"/>
                <a:gd name="connsiteY10" fmla="*/ 479776 h 499947"/>
                <a:gd name="connsiteX11" fmla="*/ 107950 w 311150"/>
                <a:gd name="connsiteY11" fmla="*/ 492476 h 499947"/>
                <a:gd name="connsiteX12" fmla="*/ 234950 w 311150"/>
                <a:gd name="connsiteY12" fmla="*/ 492476 h 499947"/>
                <a:gd name="connsiteX13" fmla="*/ 247650 w 311150"/>
                <a:gd name="connsiteY13" fmla="*/ 448026 h 499947"/>
                <a:gd name="connsiteX14" fmla="*/ 254000 w 311150"/>
                <a:gd name="connsiteY14" fmla="*/ 428976 h 499947"/>
                <a:gd name="connsiteX15" fmla="*/ 260350 w 311150"/>
                <a:gd name="connsiteY15" fmla="*/ 403576 h 499947"/>
                <a:gd name="connsiteX16" fmla="*/ 279400 w 311150"/>
                <a:gd name="connsiteY16" fmla="*/ 390876 h 499947"/>
                <a:gd name="connsiteX17" fmla="*/ 298450 w 311150"/>
                <a:gd name="connsiteY17" fmla="*/ 365476 h 499947"/>
                <a:gd name="connsiteX18" fmla="*/ 311150 w 311150"/>
                <a:gd name="connsiteY18" fmla="*/ 321026 h 499947"/>
                <a:gd name="connsiteX19" fmla="*/ 304800 w 311150"/>
                <a:gd name="connsiteY19" fmla="*/ 225776 h 499947"/>
                <a:gd name="connsiteX20" fmla="*/ 292100 w 311150"/>
                <a:gd name="connsiteY20" fmla="*/ 181326 h 499947"/>
                <a:gd name="connsiteX21" fmla="*/ 279400 w 311150"/>
                <a:gd name="connsiteY21" fmla="*/ 73376 h 499947"/>
                <a:gd name="connsiteX22" fmla="*/ 273050 w 311150"/>
                <a:gd name="connsiteY22" fmla="*/ 47976 h 499947"/>
                <a:gd name="connsiteX23" fmla="*/ 254000 w 311150"/>
                <a:gd name="connsiteY23" fmla="*/ 35276 h 499947"/>
                <a:gd name="connsiteX24" fmla="*/ 107950 w 311150"/>
                <a:gd name="connsiteY24" fmla="*/ 22576 h 499947"/>
                <a:gd name="connsiteX25" fmla="*/ 69850 w 311150"/>
                <a:gd name="connsiteY25" fmla="*/ 47976 h 499947"/>
                <a:gd name="connsiteX26" fmla="*/ 57150 w 311150"/>
                <a:gd name="connsiteY26" fmla="*/ 67026 h 499947"/>
                <a:gd name="connsiteX27" fmla="*/ 38100 w 311150"/>
                <a:gd name="connsiteY27" fmla="*/ 181326 h 499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11150" h="499947">
                  <a:moveTo>
                    <a:pt x="38100" y="181326"/>
                  </a:moveTo>
                  <a:lnTo>
                    <a:pt x="38100" y="181326"/>
                  </a:lnTo>
                  <a:cubicBezTo>
                    <a:pt x="29633" y="198259"/>
                    <a:pt x="20534" y="214891"/>
                    <a:pt x="12700" y="232126"/>
                  </a:cubicBezTo>
                  <a:cubicBezTo>
                    <a:pt x="7639" y="243260"/>
                    <a:pt x="2694" y="265798"/>
                    <a:pt x="0" y="276576"/>
                  </a:cubicBezTo>
                  <a:cubicBezTo>
                    <a:pt x="9467" y="304977"/>
                    <a:pt x="7308" y="317431"/>
                    <a:pt x="31750" y="333726"/>
                  </a:cubicBezTo>
                  <a:cubicBezTo>
                    <a:pt x="37319" y="337439"/>
                    <a:pt x="44450" y="337959"/>
                    <a:pt x="50800" y="340076"/>
                  </a:cubicBezTo>
                  <a:cubicBezTo>
                    <a:pt x="55033" y="346426"/>
                    <a:pt x="57541" y="354358"/>
                    <a:pt x="63500" y="359126"/>
                  </a:cubicBezTo>
                  <a:cubicBezTo>
                    <a:pt x="68727" y="363307"/>
                    <a:pt x="77817" y="360743"/>
                    <a:pt x="82550" y="365476"/>
                  </a:cubicBezTo>
                  <a:cubicBezTo>
                    <a:pt x="93343" y="376269"/>
                    <a:pt x="107950" y="403576"/>
                    <a:pt x="107950" y="403576"/>
                  </a:cubicBezTo>
                  <a:cubicBezTo>
                    <a:pt x="105833" y="416276"/>
                    <a:pt x="104723" y="429185"/>
                    <a:pt x="101600" y="441676"/>
                  </a:cubicBezTo>
                  <a:cubicBezTo>
                    <a:pt x="98353" y="454663"/>
                    <a:pt x="88900" y="479776"/>
                    <a:pt x="88900" y="479776"/>
                  </a:cubicBezTo>
                  <a:cubicBezTo>
                    <a:pt x="95250" y="484009"/>
                    <a:pt x="100935" y="489470"/>
                    <a:pt x="107950" y="492476"/>
                  </a:cubicBezTo>
                  <a:cubicBezTo>
                    <a:pt x="145062" y="508381"/>
                    <a:pt x="207096" y="494217"/>
                    <a:pt x="234950" y="492476"/>
                  </a:cubicBezTo>
                  <a:cubicBezTo>
                    <a:pt x="250175" y="446801"/>
                    <a:pt x="231703" y="503840"/>
                    <a:pt x="247650" y="448026"/>
                  </a:cubicBezTo>
                  <a:cubicBezTo>
                    <a:pt x="249489" y="441590"/>
                    <a:pt x="252161" y="435412"/>
                    <a:pt x="254000" y="428976"/>
                  </a:cubicBezTo>
                  <a:cubicBezTo>
                    <a:pt x="256398" y="420585"/>
                    <a:pt x="255509" y="410838"/>
                    <a:pt x="260350" y="403576"/>
                  </a:cubicBezTo>
                  <a:cubicBezTo>
                    <a:pt x="264583" y="397226"/>
                    <a:pt x="274004" y="396272"/>
                    <a:pt x="279400" y="390876"/>
                  </a:cubicBezTo>
                  <a:cubicBezTo>
                    <a:pt x="286884" y="383392"/>
                    <a:pt x="292100" y="373943"/>
                    <a:pt x="298450" y="365476"/>
                  </a:cubicBezTo>
                  <a:cubicBezTo>
                    <a:pt x="301444" y="356493"/>
                    <a:pt x="311150" y="328999"/>
                    <a:pt x="311150" y="321026"/>
                  </a:cubicBezTo>
                  <a:cubicBezTo>
                    <a:pt x="311150" y="289206"/>
                    <a:pt x="308131" y="257422"/>
                    <a:pt x="304800" y="225776"/>
                  </a:cubicBezTo>
                  <a:cubicBezTo>
                    <a:pt x="303573" y="214123"/>
                    <a:pt x="296035" y="193132"/>
                    <a:pt x="292100" y="181326"/>
                  </a:cubicBezTo>
                  <a:cubicBezTo>
                    <a:pt x="281945" y="39161"/>
                    <a:pt x="295895" y="131107"/>
                    <a:pt x="279400" y="73376"/>
                  </a:cubicBezTo>
                  <a:cubicBezTo>
                    <a:pt x="277002" y="64985"/>
                    <a:pt x="277891" y="55238"/>
                    <a:pt x="273050" y="47976"/>
                  </a:cubicBezTo>
                  <a:cubicBezTo>
                    <a:pt x="268817" y="41626"/>
                    <a:pt x="260350" y="39509"/>
                    <a:pt x="254000" y="35276"/>
                  </a:cubicBezTo>
                  <a:cubicBezTo>
                    <a:pt x="218589" y="-17840"/>
                    <a:pt x="237415" y="-1399"/>
                    <a:pt x="107950" y="22576"/>
                  </a:cubicBezTo>
                  <a:cubicBezTo>
                    <a:pt x="92942" y="25355"/>
                    <a:pt x="69850" y="47976"/>
                    <a:pt x="69850" y="47976"/>
                  </a:cubicBezTo>
                  <a:cubicBezTo>
                    <a:pt x="65617" y="54326"/>
                    <a:pt x="59343" y="59716"/>
                    <a:pt x="57150" y="67026"/>
                  </a:cubicBezTo>
                  <a:cubicBezTo>
                    <a:pt x="47807" y="98171"/>
                    <a:pt x="41275" y="162276"/>
                    <a:pt x="38100" y="181326"/>
                  </a:cubicBezTo>
                  <a:close/>
                </a:path>
              </a:pathLst>
            </a:custGeom>
            <a:solidFill>
              <a:srgbClr val="FF0000">
                <a:alpha val="4392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807988" y="3202946"/>
            <a:ext cx="3360443" cy="2535500"/>
            <a:chOff x="807988" y="2555246"/>
            <a:chExt cx="3360443" cy="2535500"/>
          </a:xfrm>
        </p:grpSpPr>
        <p:sp>
          <p:nvSpPr>
            <p:cNvPr id="17" name="Rectangle 16"/>
            <p:cNvSpPr/>
            <p:nvPr/>
          </p:nvSpPr>
          <p:spPr>
            <a:xfrm>
              <a:off x="986269" y="2555246"/>
              <a:ext cx="3182162" cy="42457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2400" dirty="0"/>
                <a:t>Skewed human mobility</a:t>
              </a: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807988" y="3050931"/>
              <a:ext cx="3289228" cy="2039815"/>
              <a:chOff x="807988" y="3525722"/>
              <a:chExt cx="3289228" cy="2039815"/>
            </a:xfrm>
          </p:grpSpPr>
          <p:pic>
            <p:nvPicPr>
              <p:cNvPr id="4" name="Picture 3" descr="Activate the world&quot; (or: what &quot;mobile ...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63" r="5290" b="9457"/>
              <a:stretch/>
            </p:blipFill>
            <p:spPr>
              <a:xfrm>
                <a:off x="807988" y="3525722"/>
                <a:ext cx="3289228" cy="2039815"/>
              </a:xfrm>
              <a:prstGeom prst="rect">
                <a:avLst/>
              </a:prstGeom>
            </p:spPr>
          </p:pic>
          <p:sp>
            <p:nvSpPr>
              <p:cNvPr id="78" name="Freeform 77"/>
              <p:cNvSpPr/>
              <p:nvPr/>
            </p:nvSpPr>
            <p:spPr>
              <a:xfrm rot="21220088">
                <a:off x="1448147" y="4714054"/>
                <a:ext cx="1503736" cy="807425"/>
              </a:xfrm>
              <a:custGeom>
                <a:avLst/>
                <a:gdLst>
                  <a:gd name="connsiteX0" fmla="*/ 19050 w 1133475"/>
                  <a:gd name="connsiteY0" fmla="*/ 166687 h 604837"/>
                  <a:gd name="connsiteX1" fmla="*/ 19050 w 1133475"/>
                  <a:gd name="connsiteY1" fmla="*/ 166687 h 604837"/>
                  <a:gd name="connsiteX2" fmla="*/ 57150 w 1133475"/>
                  <a:gd name="connsiteY2" fmla="*/ 190500 h 604837"/>
                  <a:gd name="connsiteX3" fmla="*/ 61913 w 1133475"/>
                  <a:gd name="connsiteY3" fmla="*/ 204787 h 604837"/>
                  <a:gd name="connsiteX4" fmla="*/ 71438 w 1133475"/>
                  <a:gd name="connsiteY4" fmla="*/ 219075 h 604837"/>
                  <a:gd name="connsiteX5" fmla="*/ 76200 w 1133475"/>
                  <a:gd name="connsiteY5" fmla="*/ 347662 h 604837"/>
                  <a:gd name="connsiteX6" fmla="*/ 66675 w 1133475"/>
                  <a:gd name="connsiteY6" fmla="*/ 385762 h 604837"/>
                  <a:gd name="connsiteX7" fmla="*/ 71438 w 1133475"/>
                  <a:gd name="connsiteY7" fmla="*/ 442912 h 604837"/>
                  <a:gd name="connsiteX8" fmla="*/ 85725 w 1133475"/>
                  <a:gd name="connsiteY8" fmla="*/ 452437 h 604837"/>
                  <a:gd name="connsiteX9" fmla="*/ 100013 w 1133475"/>
                  <a:gd name="connsiteY9" fmla="*/ 457200 h 604837"/>
                  <a:gd name="connsiteX10" fmla="*/ 133350 w 1133475"/>
                  <a:gd name="connsiteY10" fmla="*/ 466725 h 604837"/>
                  <a:gd name="connsiteX11" fmla="*/ 152400 w 1133475"/>
                  <a:gd name="connsiteY11" fmla="*/ 476250 h 604837"/>
                  <a:gd name="connsiteX12" fmla="*/ 185738 w 1133475"/>
                  <a:gd name="connsiteY12" fmla="*/ 490537 h 604837"/>
                  <a:gd name="connsiteX13" fmla="*/ 214313 w 1133475"/>
                  <a:gd name="connsiteY13" fmla="*/ 509587 h 604837"/>
                  <a:gd name="connsiteX14" fmla="*/ 228600 w 1133475"/>
                  <a:gd name="connsiteY14" fmla="*/ 519112 h 604837"/>
                  <a:gd name="connsiteX15" fmla="*/ 242888 w 1133475"/>
                  <a:gd name="connsiteY15" fmla="*/ 528637 h 604837"/>
                  <a:gd name="connsiteX16" fmla="*/ 271463 w 1133475"/>
                  <a:gd name="connsiteY16" fmla="*/ 557212 h 604837"/>
                  <a:gd name="connsiteX17" fmla="*/ 328613 w 1133475"/>
                  <a:gd name="connsiteY17" fmla="*/ 581025 h 604837"/>
                  <a:gd name="connsiteX18" fmla="*/ 342900 w 1133475"/>
                  <a:gd name="connsiteY18" fmla="*/ 590550 h 604837"/>
                  <a:gd name="connsiteX19" fmla="*/ 357188 w 1133475"/>
                  <a:gd name="connsiteY19" fmla="*/ 595312 h 604837"/>
                  <a:gd name="connsiteX20" fmla="*/ 409575 w 1133475"/>
                  <a:gd name="connsiteY20" fmla="*/ 604837 h 604837"/>
                  <a:gd name="connsiteX21" fmla="*/ 514350 w 1133475"/>
                  <a:gd name="connsiteY21" fmla="*/ 600075 h 604837"/>
                  <a:gd name="connsiteX22" fmla="*/ 528638 w 1133475"/>
                  <a:gd name="connsiteY22" fmla="*/ 590550 h 604837"/>
                  <a:gd name="connsiteX23" fmla="*/ 542925 w 1133475"/>
                  <a:gd name="connsiteY23" fmla="*/ 585787 h 604837"/>
                  <a:gd name="connsiteX24" fmla="*/ 590550 w 1133475"/>
                  <a:gd name="connsiteY24" fmla="*/ 576262 h 604837"/>
                  <a:gd name="connsiteX25" fmla="*/ 1042988 w 1133475"/>
                  <a:gd name="connsiteY25" fmla="*/ 566737 h 604837"/>
                  <a:gd name="connsiteX26" fmla="*/ 1052513 w 1133475"/>
                  <a:gd name="connsiteY26" fmla="*/ 552450 h 604837"/>
                  <a:gd name="connsiteX27" fmla="*/ 1066800 w 1133475"/>
                  <a:gd name="connsiteY27" fmla="*/ 547687 h 604837"/>
                  <a:gd name="connsiteX28" fmla="*/ 1081088 w 1133475"/>
                  <a:gd name="connsiteY28" fmla="*/ 528637 h 604837"/>
                  <a:gd name="connsiteX29" fmla="*/ 1095375 w 1133475"/>
                  <a:gd name="connsiteY29" fmla="*/ 519112 h 604837"/>
                  <a:gd name="connsiteX30" fmla="*/ 1104900 w 1133475"/>
                  <a:gd name="connsiteY30" fmla="*/ 504825 h 604837"/>
                  <a:gd name="connsiteX31" fmla="*/ 1119188 w 1133475"/>
                  <a:gd name="connsiteY31" fmla="*/ 485775 h 604837"/>
                  <a:gd name="connsiteX32" fmla="*/ 1128713 w 1133475"/>
                  <a:gd name="connsiteY32" fmla="*/ 419100 h 604837"/>
                  <a:gd name="connsiteX33" fmla="*/ 1133475 w 1133475"/>
                  <a:gd name="connsiteY33" fmla="*/ 290512 h 604837"/>
                  <a:gd name="connsiteX34" fmla="*/ 1128713 w 1133475"/>
                  <a:gd name="connsiteY34" fmla="*/ 238125 h 604837"/>
                  <a:gd name="connsiteX35" fmla="*/ 1119188 w 1133475"/>
                  <a:gd name="connsiteY35" fmla="*/ 219075 h 604837"/>
                  <a:gd name="connsiteX36" fmla="*/ 1090613 w 1133475"/>
                  <a:gd name="connsiteY36" fmla="*/ 195262 h 604837"/>
                  <a:gd name="connsiteX37" fmla="*/ 1071563 w 1133475"/>
                  <a:gd name="connsiteY37" fmla="*/ 185737 h 604837"/>
                  <a:gd name="connsiteX38" fmla="*/ 1062038 w 1133475"/>
                  <a:gd name="connsiteY38" fmla="*/ 171450 h 604837"/>
                  <a:gd name="connsiteX39" fmla="*/ 1038225 w 1133475"/>
                  <a:gd name="connsiteY39" fmla="*/ 166687 h 604837"/>
                  <a:gd name="connsiteX40" fmla="*/ 985838 w 1133475"/>
                  <a:gd name="connsiteY40" fmla="*/ 152400 h 604837"/>
                  <a:gd name="connsiteX41" fmla="*/ 966788 w 1133475"/>
                  <a:gd name="connsiteY41" fmla="*/ 138112 h 604837"/>
                  <a:gd name="connsiteX42" fmla="*/ 895350 w 1133475"/>
                  <a:gd name="connsiteY42" fmla="*/ 138112 h 604837"/>
                  <a:gd name="connsiteX43" fmla="*/ 881063 w 1133475"/>
                  <a:gd name="connsiteY43" fmla="*/ 147637 h 604837"/>
                  <a:gd name="connsiteX44" fmla="*/ 866775 w 1133475"/>
                  <a:gd name="connsiteY44" fmla="*/ 166687 h 604837"/>
                  <a:gd name="connsiteX45" fmla="*/ 857250 w 1133475"/>
                  <a:gd name="connsiteY45" fmla="*/ 180975 h 604837"/>
                  <a:gd name="connsiteX46" fmla="*/ 838200 w 1133475"/>
                  <a:gd name="connsiteY46" fmla="*/ 195262 h 604837"/>
                  <a:gd name="connsiteX47" fmla="*/ 785813 w 1133475"/>
                  <a:gd name="connsiteY47" fmla="*/ 219075 h 604837"/>
                  <a:gd name="connsiteX48" fmla="*/ 738188 w 1133475"/>
                  <a:gd name="connsiteY48" fmla="*/ 223837 h 604837"/>
                  <a:gd name="connsiteX49" fmla="*/ 700088 w 1133475"/>
                  <a:gd name="connsiteY49" fmla="*/ 228600 h 604837"/>
                  <a:gd name="connsiteX50" fmla="*/ 466725 w 1133475"/>
                  <a:gd name="connsiteY50" fmla="*/ 223837 h 604837"/>
                  <a:gd name="connsiteX51" fmla="*/ 438150 w 1133475"/>
                  <a:gd name="connsiteY51" fmla="*/ 219075 h 604837"/>
                  <a:gd name="connsiteX52" fmla="*/ 428625 w 1133475"/>
                  <a:gd name="connsiteY52" fmla="*/ 204787 h 604837"/>
                  <a:gd name="connsiteX53" fmla="*/ 414338 w 1133475"/>
                  <a:gd name="connsiteY53" fmla="*/ 190500 h 604837"/>
                  <a:gd name="connsiteX54" fmla="*/ 395288 w 1133475"/>
                  <a:gd name="connsiteY54" fmla="*/ 142875 h 604837"/>
                  <a:gd name="connsiteX55" fmla="*/ 385763 w 1133475"/>
                  <a:gd name="connsiteY55" fmla="*/ 128587 h 604837"/>
                  <a:gd name="connsiteX56" fmla="*/ 371475 w 1133475"/>
                  <a:gd name="connsiteY56" fmla="*/ 114300 h 604837"/>
                  <a:gd name="connsiteX57" fmla="*/ 352425 w 1133475"/>
                  <a:gd name="connsiteY57" fmla="*/ 85725 h 604837"/>
                  <a:gd name="connsiteX58" fmla="*/ 304800 w 1133475"/>
                  <a:gd name="connsiteY58" fmla="*/ 47625 h 604837"/>
                  <a:gd name="connsiteX59" fmla="*/ 280988 w 1133475"/>
                  <a:gd name="connsiteY59" fmla="*/ 28575 h 604837"/>
                  <a:gd name="connsiteX60" fmla="*/ 247650 w 1133475"/>
                  <a:gd name="connsiteY60" fmla="*/ 19050 h 604837"/>
                  <a:gd name="connsiteX61" fmla="*/ 233363 w 1133475"/>
                  <a:gd name="connsiteY61" fmla="*/ 14287 h 604837"/>
                  <a:gd name="connsiteX62" fmla="*/ 214313 w 1133475"/>
                  <a:gd name="connsiteY62" fmla="*/ 9525 h 604837"/>
                  <a:gd name="connsiteX63" fmla="*/ 200025 w 1133475"/>
                  <a:gd name="connsiteY63" fmla="*/ 4762 h 604837"/>
                  <a:gd name="connsiteX64" fmla="*/ 147638 w 1133475"/>
                  <a:gd name="connsiteY64" fmla="*/ 0 h 604837"/>
                  <a:gd name="connsiteX65" fmla="*/ 57150 w 1133475"/>
                  <a:gd name="connsiteY65" fmla="*/ 4762 h 604837"/>
                  <a:gd name="connsiteX66" fmla="*/ 28575 w 1133475"/>
                  <a:gd name="connsiteY66" fmla="*/ 14287 h 604837"/>
                  <a:gd name="connsiteX67" fmla="*/ 9525 w 1133475"/>
                  <a:gd name="connsiteY67" fmla="*/ 42862 h 604837"/>
                  <a:gd name="connsiteX68" fmla="*/ 0 w 1133475"/>
                  <a:gd name="connsiteY68" fmla="*/ 95250 h 604837"/>
                  <a:gd name="connsiteX69" fmla="*/ 14288 w 1133475"/>
                  <a:gd name="connsiteY69" fmla="*/ 161925 h 604837"/>
                  <a:gd name="connsiteX70" fmla="*/ 23813 w 1133475"/>
                  <a:gd name="connsiteY70" fmla="*/ 176212 h 604837"/>
                  <a:gd name="connsiteX71" fmla="*/ 19050 w 1133475"/>
                  <a:gd name="connsiteY71" fmla="*/ 166687 h 604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133475" h="604837">
                    <a:moveTo>
                      <a:pt x="19050" y="166687"/>
                    </a:moveTo>
                    <a:lnTo>
                      <a:pt x="19050" y="166687"/>
                    </a:lnTo>
                    <a:cubicBezTo>
                      <a:pt x="31750" y="174625"/>
                      <a:pt x="45956" y="180550"/>
                      <a:pt x="57150" y="190500"/>
                    </a:cubicBezTo>
                    <a:cubicBezTo>
                      <a:pt x="60902" y="193835"/>
                      <a:pt x="59668" y="200297"/>
                      <a:pt x="61913" y="204787"/>
                    </a:cubicBezTo>
                    <a:cubicBezTo>
                      <a:pt x="64473" y="209907"/>
                      <a:pt x="68263" y="214312"/>
                      <a:pt x="71438" y="219075"/>
                    </a:cubicBezTo>
                    <a:cubicBezTo>
                      <a:pt x="84041" y="282090"/>
                      <a:pt x="85627" y="269105"/>
                      <a:pt x="76200" y="347662"/>
                    </a:cubicBezTo>
                    <a:cubicBezTo>
                      <a:pt x="74640" y="360660"/>
                      <a:pt x="66675" y="385762"/>
                      <a:pt x="66675" y="385762"/>
                    </a:cubicBezTo>
                    <a:cubicBezTo>
                      <a:pt x="68263" y="404812"/>
                      <a:pt x="66186" y="424531"/>
                      <a:pt x="71438" y="442912"/>
                    </a:cubicBezTo>
                    <a:cubicBezTo>
                      <a:pt x="73010" y="448415"/>
                      <a:pt x="80606" y="449877"/>
                      <a:pt x="85725" y="452437"/>
                    </a:cubicBezTo>
                    <a:cubicBezTo>
                      <a:pt x="90215" y="454682"/>
                      <a:pt x="95186" y="455821"/>
                      <a:pt x="100013" y="457200"/>
                    </a:cubicBezTo>
                    <a:cubicBezTo>
                      <a:pt x="112107" y="460655"/>
                      <a:pt x="121923" y="461828"/>
                      <a:pt x="133350" y="466725"/>
                    </a:cubicBezTo>
                    <a:cubicBezTo>
                      <a:pt x="139875" y="469522"/>
                      <a:pt x="145874" y="473453"/>
                      <a:pt x="152400" y="476250"/>
                    </a:cubicBezTo>
                    <a:cubicBezTo>
                      <a:pt x="175396" y="486105"/>
                      <a:pt x="159408" y="474739"/>
                      <a:pt x="185738" y="490537"/>
                    </a:cubicBezTo>
                    <a:cubicBezTo>
                      <a:pt x="195554" y="496427"/>
                      <a:pt x="204788" y="503237"/>
                      <a:pt x="214313" y="509587"/>
                    </a:cubicBezTo>
                    <a:lnTo>
                      <a:pt x="228600" y="519112"/>
                    </a:lnTo>
                    <a:cubicBezTo>
                      <a:pt x="233363" y="522287"/>
                      <a:pt x="238841" y="524590"/>
                      <a:pt x="242888" y="528637"/>
                    </a:cubicBezTo>
                    <a:cubicBezTo>
                      <a:pt x="252413" y="538162"/>
                      <a:pt x="259415" y="551188"/>
                      <a:pt x="271463" y="557212"/>
                    </a:cubicBezTo>
                    <a:cubicBezTo>
                      <a:pt x="315417" y="579189"/>
                      <a:pt x="295788" y="572818"/>
                      <a:pt x="328613" y="581025"/>
                    </a:cubicBezTo>
                    <a:cubicBezTo>
                      <a:pt x="333375" y="584200"/>
                      <a:pt x="337781" y="587990"/>
                      <a:pt x="342900" y="590550"/>
                    </a:cubicBezTo>
                    <a:cubicBezTo>
                      <a:pt x="347390" y="592795"/>
                      <a:pt x="352361" y="593933"/>
                      <a:pt x="357188" y="595312"/>
                    </a:cubicBezTo>
                    <a:cubicBezTo>
                      <a:pt x="379650" y="601730"/>
                      <a:pt x="382583" y="600981"/>
                      <a:pt x="409575" y="604837"/>
                    </a:cubicBezTo>
                    <a:cubicBezTo>
                      <a:pt x="444500" y="603250"/>
                      <a:pt x="479638" y="604240"/>
                      <a:pt x="514350" y="600075"/>
                    </a:cubicBezTo>
                    <a:cubicBezTo>
                      <a:pt x="520033" y="599393"/>
                      <a:pt x="523518" y="593110"/>
                      <a:pt x="528638" y="590550"/>
                    </a:cubicBezTo>
                    <a:cubicBezTo>
                      <a:pt x="533128" y="588305"/>
                      <a:pt x="538034" y="586916"/>
                      <a:pt x="542925" y="585787"/>
                    </a:cubicBezTo>
                    <a:cubicBezTo>
                      <a:pt x="558700" y="582147"/>
                      <a:pt x="590550" y="576262"/>
                      <a:pt x="590550" y="576262"/>
                    </a:cubicBezTo>
                    <a:cubicBezTo>
                      <a:pt x="729162" y="578462"/>
                      <a:pt x="899366" y="592082"/>
                      <a:pt x="1042988" y="566737"/>
                    </a:cubicBezTo>
                    <a:cubicBezTo>
                      <a:pt x="1048625" y="565742"/>
                      <a:pt x="1048044" y="556026"/>
                      <a:pt x="1052513" y="552450"/>
                    </a:cubicBezTo>
                    <a:cubicBezTo>
                      <a:pt x="1056433" y="549314"/>
                      <a:pt x="1062038" y="549275"/>
                      <a:pt x="1066800" y="547687"/>
                    </a:cubicBezTo>
                    <a:cubicBezTo>
                      <a:pt x="1071563" y="541337"/>
                      <a:pt x="1075475" y="534250"/>
                      <a:pt x="1081088" y="528637"/>
                    </a:cubicBezTo>
                    <a:cubicBezTo>
                      <a:pt x="1085135" y="524590"/>
                      <a:pt x="1091328" y="523159"/>
                      <a:pt x="1095375" y="519112"/>
                    </a:cubicBezTo>
                    <a:cubicBezTo>
                      <a:pt x="1099422" y="515065"/>
                      <a:pt x="1101573" y="509482"/>
                      <a:pt x="1104900" y="504825"/>
                    </a:cubicBezTo>
                    <a:cubicBezTo>
                      <a:pt x="1109514" y="498366"/>
                      <a:pt x="1114425" y="492125"/>
                      <a:pt x="1119188" y="485775"/>
                    </a:cubicBezTo>
                    <a:cubicBezTo>
                      <a:pt x="1128747" y="457094"/>
                      <a:pt x="1126105" y="468658"/>
                      <a:pt x="1128713" y="419100"/>
                    </a:cubicBezTo>
                    <a:cubicBezTo>
                      <a:pt x="1130967" y="376267"/>
                      <a:pt x="1131888" y="333375"/>
                      <a:pt x="1133475" y="290512"/>
                    </a:cubicBezTo>
                    <a:cubicBezTo>
                      <a:pt x="1131888" y="273050"/>
                      <a:pt x="1132152" y="255319"/>
                      <a:pt x="1128713" y="238125"/>
                    </a:cubicBezTo>
                    <a:cubicBezTo>
                      <a:pt x="1127321" y="231163"/>
                      <a:pt x="1123315" y="224852"/>
                      <a:pt x="1119188" y="219075"/>
                    </a:cubicBezTo>
                    <a:cubicBezTo>
                      <a:pt x="1112395" y="209565"/>
                      <a:pt x="1100696" y="201024"/>
                      <a:pt x="1090613" y="195262"/>
                    </a:cubicBezTo>
                    <a:cubicBezTo>
                      <a:pt x="1084449" y="191740"/>
                      <a:pt x="1077913" y="188912"/>
                      <a:pt x="1071563" y="185737"/>
                    </a:cubicBezTo>
                    <a:cubicBezTo>
                      <a:pt x="1068388" y="180975"/>
                      <a:pt x="1067008" y="174290"/>
                      <a:pt x="1062038" y="171450"/>
                    </a:cubicBezTo>
                    <a:cubicBezTo>
                      <a:pt x="1055010" y="167434"/>
                      <a:pt x="1046035" y="168817"/>
                      <a:pt x="1038225" y="166687"/>
                    </a:cubicBezTo>
                    <a:cubicBezTo>
                      <a:pt x="971772" y="148563"/>
                      <a:pt x="1043841" y="164000"/>
                      <a:pt x="985838" y="152400"/>
                    </a:cubicBezTo>
                    <a:cubicBezTo>
                      <a:pt x="979488" y="147637"/>
                      <a:pt x="973680" y="142050"/>
                      <a:pt x="966788" y="138112"/>
                    </a:cubicBezTo>
                    <a:cubicBezTo>
                      <a:pt x="946157" y="126323"/>
                      <a:pt x="912599" y="136675"/>
                      <a:pt x="895350" y="138112"/>
                    </a:cubicBezTo>
                    <a:cubicBezTo>
                      <a:pt x="890588" y="141287"/>
                      <a:pt x="885110" y="143590"/>
                      <a:pt x="881063" y="147637"/>
                    </a:cubicBezTo>
                    <a:cubicBezTo>
                      <a:pt x="875450" y="153250"/>
                      <a:pt x="871389" y="160228"/>
                      <a:pt x="866775" y="166687"/>
                    </a:cubicBezTo>
                    <a:cubicBezTo>
                      <a:pt x="863448" y="171345"/>
                      <a:pt x="861297" y="176928"/>
                      <a:pt x="857250" y="180975"/>
                    </a:cubicBezTo>
                    <a:cubicBezTo>
                      <a:pt x="851637" y="186588"/>
                      <a:pt x="845056" y="191263"/>
                      <a:pt x="838200" y="195262"/>
                    </a:cubicBezTo>
                    <a:cubicBezTo>
                      <a:pt x="836693" y="196141"/>
                      <a:pt x="799046" y="217039"/>
                      <a:pt x="785813" y="219075"/>
                    </a:cubicBezTo>
                    <a:cubicBezTo>
                      <a:pt x="770044" y="221501"/>
                      <a:pt x="754045" y="222075"/>
                      <a:pt x="738188" y="223837"/>
                    </a:cubicBezTo>
                    <a:cubicBezTo>
                      <a:pt x="725467" y="225250"/>
                      <a:pt x="712788" y="227012"/>
                      <a:pt x="700088" y="228600"/>
                    </a:cubicBezTo>
                    <a:lnTo>
                      <a:pt x="466725" y="223837"/>
                    </a:lnTo>
                    <a:cubicBezTo>
                      <a:pt x="457075" y="223486"/>
                      <a:pt x="446787" y="223393"/>
                      <a:pt x="438150" y="219075"/>
                    </a:cubicBezTo>
                    <a:cubicBezTo>
                      <a:pt x="433030" y="216515"/>
                      <a:pt x="432289" y="209184"/>
                      <a:pt x="428625" y="204787"/>
                    </a:cubicBezTo>
                    <a:cubicBezTo>
                      <a:pt x="424313" y="199613"/>
                      <a:pt x="419100" y="195262"/>
                      <a:pt x="414338" y="190500"/>
                    </a:cubicBezTo>
                    <a:cubicBezTo>
                      <a:pt x="406532" y="167081"/>
                      <a:pt x="406500" y="162497"/>
                      <a:pt x="395288" y="142875"/>
                    </a:cubicBezTo>
                    <a:cubicBezTo>
                      <a:pt x="392448" y="137905"/>
                      <a:pt x="389427" y="132984"/>
                      <a:pt x="385763" y="128587"/>
                    </a:cubicBezTo>
                    <a:cubicBezTo>
                      <a:pt x="381451" y="123413"/>
                      <a:pt x="375610" y="119616"/>
                      <a:pt x="371475" y="114300"/>
                    </a:cubicBezTo>
                    <a:cubicBezTo>
                      <a:pt x="364447" y="105264"/>
                      <a:pt x="360520" y="93820"/>
                      <a:pt x="352425" y="85725"/>
                    </a:cubicBezTo>
                    <a:cubicBezTo>
                      <a:pt x="289325" y="22625"/>
                      <a:pt x="351449" y="78724"/>
                      <a:pt x="304800" y="47625"/>
                    </a:cubicBezTo>
                    <a:cubicBezTo>
                      <a:pt x="296342" y="41987"/>
                      <a:pt x="289608" y="33962"/>
                      <a:pt x="280988" y="28575"/>
                    </a:cubicBezTo>
                    <a:cubicBezTo>
                      <a:pt x="276177" y="25568"/>
                      <a:pt x="251119" y="20041"/>
                      <a:pt x="247650" y="19050"/>
                    </a:cubicBezTo>
                    <a:cubicBezTo>
                      <a:pt x="242823" y="17671"/>
                      <a:pt x="238190" y="15666"/>
                      <a:pt x="233363" y="14287"/>
                    </a:cubicBezTo>
                    <a:cubicBezTo>
                      <a:pt x="227069" y="12489"/>
                      <a:pt x="220607" y="11323"/>
                      <a:pt x="214313" y="9525"/>
                    </a:cubicBezTo>
                    <a:cubicBezTo>
                      <a:pt x="209486" y="8146"/>
                      <a:pt x="204995" y="5472"/>
                      <a:pt x="200025" y="4762"/>
                    </a:cubicBezTo>
                    <a:cubicBezTo>
                      <a:pt x="182667" y="2282"/>
                      <a:pt x="165100" y="1587"/>
                      <a:pt x="147638" y="0"/>
                    </a:cubicBezTo>
                    <a:cubicBezTo>
                      <a:pt x="117475" y="1587"/>
                      <a:pt x="87139" y="1163"/>
                      <a:pt x="57150" y="4762"/>
                    </a:cubicBezTo>
                    <a:cubicBezTo>
                      <a:pt x="47181" y="5958"/>
                      <a:pt x="28575" y="14287"/>
                      <a:pt x="28575" y="14287"/>
                    </a:cubicBezTo>
                    <a:cubicBezTo>
                      <a:pt x="22225" y="23812"/>
                      <a:pt x="11770" y="31637"/>
                      <a:pt x="9525" y="42862"/>
                    </a:cubicBezTo>
                    <a:cubicBezTo>
                      <a:pt x="2869" y="76144"/>
                      <a:pt x="6094" y="58690"/>
                      <a:pt x="0" y="95250"/>
                    </a:cubicBezTo>
                    <a:cubicBezTo>
                      <a:pt x="2015" y="111370"/>
                      <a:pt x="3848" y="146266"/>
                      <a:pt x="14288" y="161925"/>
                    </a:cubicBezTo>
                    <a:cubicBezTo>
                      <a:pt x="17463" y="166687"/>
                      <a:pt x="19766" y="172165"/>
                      <a:pt x="23813" y="176212"/>
                    </a:cubicBezTo>
                    <a:cubicBezTo>
                      <a:pt x="26323" y="178722"/>
                      <a:pt x="19844" y="168274"/>
                      <a:pt x="19050" y="166687"/>
                    </a:cubicBezTo>
                    <a:close/>
                  </a:path>
                </a:pathLst>
              </a:custGeom>
              <a:noFill/>
              <a:ln w="28575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879202" y="3599983"/>
                <a:ext cx="1532491" cy="863639"/>
              </a:xfrm>
              <a:custGeom>
                <a:avLst/>
                <a:gdLst>
                  <a:gd name="connsiteX0" fmla="*/ 145266 w 844110"/>
                  <a:gd name="connsiteY0" fmla="*/ 52387 h 616248"/>
                  <a:gd name="connsiteX1" fmla="*/ 145266 w 844110"/>
                  <a:gd name="connsiteY1" fmla="*/ 52387 h 616248"/>
                  <a:gd name="connsiteX2" fmla="*/ 159553 w 844110"/>
                  <a:gd name="connsiteY2" fmla="*/ 76200 h 616248"/>
                  <a:gd name="connsiteX3" fmla="*/ 157172 w 844110"/>
                  <a:gd name="connsiteY3" fmla="*/ 100012 h 616248"/>
                  <a:gd name="connsiteX4" fmla="*/ 135741 w 844110"/>
                  <a:gd name="connsiteY4" fmla="*/ 119062 h 616248"/>
                  <a:gd name="connsiteX5" fmla="*/ 126216 w 844110"/>
                  <a:gd name="connsiteY5" fmla="*/ 123825 h 616248"/>
                  <a:gd name="connsiteX6" fmla="*/ 121453 w 844110"/>
                  <a:gd name="connsiteY6" fmla="*/ 130969 h 616248"/>
                  <a:gd name="connsiteX7" fmla="*/ 85735 w 844110"/>
                  <a:gd name="connsiteY7" fmla="*/ 145256 h 616248"/>
                  <a:gd name="connsiteX8" fmla="*/ 78591 w 844110"/>
                  <a:gd name="connsiteY8" fmla="*/ 147637 h 616248"/>
                  <a:gd name="connsiteX9" fmla="*/ 71447 w 844110"/>
                  <a:gd name="connsiteY9" fmla="*/ 152400 h 616248"/>
                  <a:gd name="connsiteX10" fmla="*/ 59541 w 844110"/>
                  <a:gd name="connsiteY10" fmla="*/ 154781 h 616248"/>
                  <a:gd name="connsiteX11" fmla="*/ 50016 w 844110"/>
                  <a:gd name="connsiteY11" fmla="*/ 157162 h 616248"/>
                  <a:gd name="connsiteX12" fmla="*/ 35728 w 844110"/>
                  <a:gd name="connsiteY12" fmla="*/ 161925 h 616248"/>
                  <a:gd name="connsiteX13" fmla="*/ 28585 w 844110"/>
                  <a:gd name="connsiteY13" fmla="*/ 164306 h 616248"/>
                  <a:gd name="connsiteX14" fmla="*/ 14297 w 844110"/>
                  <a:gd name="connsiteY14" fmla="*/ 176212 h 616248"/>
                  <a:gd name="connsiteX15" fmla="*/ 4772 w 844110"/>
                  <a:gd name="connsiteY15" fmla="*/ 190500 h 616248"/>
                  <a:gd name="connsiteX16" fmla="*/ 10 w 844110"/>
                  <a:gd name="connsiteY16" fmla="*/ 204787 h 616248"/>
                  <a:gd name="connsiteX17" fmla="*/ 2391 w 844110"/>
                  <a:gd name="connsiteY17" fmla="*/ 257175 h 616248"/>
                  <a:gd name="connsiteX18" fmla="*/ 9535 w 844110"/>
                  <a:gd name="connsiteY18" fmla="*/ 283369 h 616248"/>
                  <a:gd name="connsiteX19" fmla="*/ 14297 w 844110"/>
                  <a:gd name="connsiteY19" fmla="*/ 292894 h 616248"/>
                  <a:gd name="connsiteX20" fmla="*/ 19060 w 844110"/>
                  <a:gd name="connsiteY20" fmla="*/ 307181 h 616248"/>
                  <a:gd name="connsiteX21" fmla="*/ 21441 w 844110"/>
                  <a:gd name="connsiteY21" fmla="*/ 314325 h 616248"/>
                  <a:gd name="connsiteX22" fmla="*/ 23822 w 844110"/>
                  <a:gd name="connsiteY22" fmla="*/ 323850 h 616248"/>
                  <a:gd name="connsiteX23" fmla="*/ 35728 w 844110"/>
                  <a:gd name="connsiteY23" fmla="*/ 333375 h 616248"/>
                  <a:gd name="connsiteX24" fmla="*/ 50016 w 844110"/>
                  <a:gd name="connsiteY24" fmla="*/ 345281 h 616248"/>
                  <a:gd name="connsiteX25" fmla="*/ 61922 w 844110"/>
                  <a:gd name="connsiteY25" fmla="*/ 361950 h 616248"/>
                  <a:gd name="connsiteX26" fmla="*/ 69066 w 844110"/>
                  <a:gd name="connsiteY26" fmla="*/ 366712 h 616248"/>
                  <a:gd name="connsiteX27" fmla="*/ 76210 w 844110"/>
                  <a:gd name="connsiteY27" fmla="*/ 381000 h 616248"/>
                  <a:gd name="connsiteX28" fmla="*/ 85735 w 844110"/>
                  <a:gd name="connsiteY28" fmla="*/ 388144 h 616248"/>
                  <a:gd name="connsiteX29" fmla="*/ 102403 w 844110"/>
                  <a:gd name="connsiteY29" fmla="*/ 400050 h 616248"/>
                  <a:gd name="connsiteX30" fmla="*/ 111928 w 844110"/>
                  <a:gd name="connsiteY30" fmla="*/ 416719 h 616248"/>
                  <a:gd name="connsiteX31" fmla="*/ 123835 w 844110"/>
                  <a:gd name="connsiteY31" fmla="*/ 438150 h 616248"/>
                  <a:gd name="connsiteX32" fmla="*/ 133360 w 844110"/>
                  <a:gd name="connsiteY32" fmla="*/ 464344 h 616248"/>
                  <a:gd name="connsiteX33" fmla="*/ 140503 w 844110"/>
                  <a:gd name="connsiteY33" fmla="*/ 471487 h 616248"/>
                  <a:gd name="connsiteX34" fmla="*/ 145266 w 844110"/>
                  <a:gd name="connsiteY34" fmla="*/ 481012 h 616248"/>
                  <a:gd name="connsiteX35" fmla="*/ 157172 w 844110"/>
                  <a:gd name="connsiteY35" fmla="*/ 495300 h 616248"/>
                  <a:gd name="connsiteX36" fmla="*/ 159553 w 844110"/>
                  <a:gd name="connsiteY36" fmla="*/ 502444 h 616248"/>
                  <a:gd name="connsiteX37" fmla="*/ 171460 w 844110"/>
                  <a:gd name="connsiteY37" fmla="*/ 521494 h 616248"/>
                  <a:gd name="connsiteX38" fmla="*/ 183366 w 844110"/>
                  <a:gd name="connsiteY38" fmla="*/ 526256 h 616248"/>
                  <a:gd name="connsiteX39" fmla="*/ 192891 w 844110"/>
                  <a:gd name="connsiteY39" fmla="*/ 531019 h 616248"/>
                  <a:gd name="connsiteX40" fmla="*/ 204797 w 844110"/>
                  <a:gd name="connsiteY40" fmla="*/ 538162 h 616248"/>
                  <a:gd name="connsiteX41" fmla="*/ 216703 w 844110"/>
                  <a:gd name="connsiteY41" fmla="*/ 540544 h 616248"/>
                  <a:gd name="connsiteX42" fmla="*/ 223847 w 844110"/>
                  <a:gd name="connsiteY42" fmla="*/ 542925 h 616248"/>
                  <a:gd name="connsiteX43" fmla="*/ 242897 w 844110"/>
                  <a:gd name="connsiteY43" fmla="*/ 545306 h 616248"/>
                  <a:gd name="connsiteX44" fmla="*/ 257185 w 844110"/>
                  <a:gd name="connsiteY44" fmla="*/ 547687 h 616248"/>
                  <a:gd name="connsiteX45" fmla="*/ 266710 w 844110"/>
                  <a:gd name="connsiteY45" fmla="*/ 552450 h 616248"/>
                  <a:gd name="connsiteX46" fmla="*/ 273853 w 844110"/>
                  <a:gd name="connsiteY46" fmla="*/ 557212 h 616248"/>
                  <a:gd name="connsiteX47" fmla="*/ 285760 w 844110"/>
                  <a:gd name="connsiteY47" fmla="*/ 561975 h 616248"/>
                  <a:gd name="connsiteX48" fmla="*/ 302428 w 844110"/>
                  <a:gd name="connsiteY48" fmla="*/ 573881 h 616248"/>
                  <a:gd name="connsiteX49" fmla="*/ 309572 w 844110"/>
                  <a:gd name="connsiteY49" fmla="*/ 576262 h 616248"/>
                  <a:gd name="connsiteX50" fmla="*/ 321478 w 844110"/>
                  <a:gd name="connsiteY50" fmla="*/ 585787 h 616248"/>
                  <a:gd name="connsiteX51" fmla="*/ 331003 w 844110"/>
                  <a:gd name="connsiteY51" fmla="*/ 595312 h 616248"/>
                  <a:gd name="connsiteX52" fmla="*/ 340528 w 844110"/>
                  <a:gd name="connsiteY52" fmla="*/ 597694 h 616248"/>
                  <a:gd name="connsiteX53" fmla="*/ 347672 w 844110"/>
                  <a:gd name="connsiteY53" fmla="*/ 602456 h 616248"/>
                  <a:gd name="connsiteX54" fmla="*/ 361960 w 844110"/>
                  <a:gd name="connsiteY54" fmla="*/ 607219 h 616248"/>
                  <a:gd name="connsiteX55" fmla="*/ 461972 w 844110"/>
                  <a:gd name="connsiteY55" fmla="*/ 595312 h 616248"/>
                  <a:gd name="connsiteX56" fmla="*/ 466735 w 844110"/>
                  <a:gd name="connsiteY56" fmla="*/ 585787 h 616248"/>
                  <a:gd name="connsiteX57" fmla="*/ 473878 w 844110"/>
                  <a:gd name="connsiteY57" fmla="*/ 531019 h 616248"/>
                  <a:gd name="connsiteX58" fmla="*/ 476260 w 844110"/>
                  <a:gd name="connsiteY58" fmla="*/ 523875 h 616248"/>
                  <a:gd name="connsiteX59" fmla="*/ 481022 w 844110"/>
                  <a:gd name="connsiteY59" fmla="*/ 516731 h 616248"/>
                  <a:gd name="connsiteX60" fmla="*/ 502453 w 844110"/>
                  <a:gd name="connsiteY60" fmla="*/ 507206 h 616248"/>
                  <a:gd name="connsiteX61" fmla="*/ 773916 w 844110"/>
                  <a:gd name="connsiteY61" fmla="*/ 504825 h 616248"/>
                  <a:gd name="connsiteX62" fmla="*/ 792966 w 844110"/>
                  <a:gd name="connsiteY62" fmla="*/ 495300 h 616248"/>
                  <a:gd name="connsiteX63" fmla="*/ 802491 w 844110"/>
                  <a:gd name="connsiteY63" fmla="*/ 490537 h 616248"/>
                  <a:gd name="connsiteX64" fmla="*/ 819160 w 844110"/>
                  <a:gd name="connsiteY64" fmla="*/ 478631 h 616248"/>
                  <a:gd name="connsiteX65" fmla="*/ 831066 w 844110"/>
                  <a:gd name="connsiteY65" fmla="*/ 461962 h 616248"/>
                  <a:gd name="connsiteX66" fmla="*/ 838210 w 844110"/>
                  <a:gd name="connsiteY66" fmla="*/ 447675 h 616248"/>
                  <a:gd name="connsiteX67" fmla="*/ 835828 w 844110"/>
                  <a:gd name="connsiteY67" fmla="*/ 302419 h 616248"/>
                  <a:gd name="connsiteX68" fmla="*/ 821541 w 844110"/>
                  <a:gd name="connsiteY68" fmla="*/ 264319 h 616248"/>
                  <a:gd name="connsiteX69" fmla="*/ 816778 w 844110"/>
                  <a:gd name="connsiteY69" fmla="*/ 245269 h 616248"/>
                  <a:gd name="connsiteX70" fmla="*/ 807253 w 844110"/>
                  <a:gd name="connsiteY70" fmla="*/ 230981 h 616248"/>
                  <a:gd name="connsiteX71" fmla="*/ 802491 w 844110"/>
                  <a:gd name="connsiteY71" fmla="*/ 216694 h 616248"/>
                  <a:gd name="connsiteX72" fmla="*/ 785822 w 844110"/>
                  <a:gd name="connsiteY72" fmla="*/ 192881 h 616248"/>
                  <a:gd name="connsiteX73" fmla="*/ 778678 w 844110"/>
                  <a:gd name="connsiteY73" fmla="*/ 183356 h 616248"/>
                  <a:gd name="connsiteX74" fmla="*/ 769153 w 844110"/>
                  <a:gd name="connsiteY74" fmla="*/ 173831 h 616248"/>
                  <a:gd name="connsiteX75" fmla="*/ 757247 w 844110"/>
                  <a:gd name="connsiteY75" fmla="*/ 157162 h 616248"/>
                  <a:gd name="connsiteX76" fmla="*/ 754866 w 844110"/>
                  <a:gd name="connsiteY76" fmla="*/ 150019 h 616248"/>
                  <a:gd name="connsiteX77" fmla="*/ 750103 w 844110"/>
                  <a:gd name="connsiteY77" fmla="*/ 142875 h 616248"/>
                  <a:gd name="connsiteX78" fmla="*/ 735816 w 844110"/>
                  <a:gd name="connsiteY78" fmla="*/ 119062 h 616248"/>
                  <a:gd name="connsiteX79" fmla="*/ 728672 w 844110"/>
                  <a:gd name="connsiteY79" fmla="*/ 114300 h 616248"/>
                  <a:gd name="connsiteX80" fmla="*/ 712003 w 844110"/>
                  <a:gd name="connsiteY80" fmla="*/ 92869 h 616248"/>
                  <a:gd name="connsiteX81" fmla="*/ 697716 w 844110"/>
                  <a:gd name="connsiteY81" fmla="*/ 85725 h 616248"/>
                  <a:gd name="connsiteX82" fmla="*/ 690572 w 844110"/>
                  <a:gd name="connsiteY82" fmla="*/ 78581 h 616248"/>
                  <a:gd name="connsiteX83" fmla="*/ 683428 w 844110"/>
                  <a:gd name="connsiteY83" fmla="*/ 76200 h 616248"/>
                  <a:gd name="connsiteX84" fmla="*/ 671522 w 844110"/>
                  <a:gd name="connsiteY84" fmla="*/ 71437 h 616248"/>
                  <a:gd name="connsiteX85" fmla="*/ 661997 w 844110"/>
                  <a:gd name="connsiteY85" fmla="*/ 66675 h 616248"/>
                  <a:gd name="connsiteX86" fmla="*/ 652472 w 844110"/>
                  <a:gd name="connsiteY86" fmla="*/ 64294 h 616248"/>
                  <a:gd name="connsiteX87" fmla="*/ 631041 w 844110"/>
                  <a:gd name="connsiteY87" fmla="*/ 59531 h 616248"/>
                  <a:gd name="connsiteX88" fmla="*/ 616753 w 844110"/>
                  <a:gd name="connsiteY88" fmla="*/ 54769 h 616248"/>
                  <a:gd name="connsiteX89" fmla="*/ 604847 w 844110"/>
                  <a:gd name="connsiteY89" fmla="*/ 50006 h 616248"/>
                  <a:gd name="connsiteX90" fmla="*/ 590560 w 844110"/>
                  <a:gd name="connsiteY90" fmla="*/ 47625 h 616248"/>
                  <a:gd name="connsiteX91" fmla="*/ 578653 w 844110"/>
                  <a:gd name="connsiteY91" fmla="*/ 42862 h 616248"/>
                  <a:gd name="connsiteX92" fmla="*/ 569128 w 844110"/>
                  <a:gd name="connsiteY92" fmla="*/ 35719 h 616248"/>
                  <a:gd name="connsiteX93" fmla="*/ 545316 w 844110"/>
                  <a:gd name="connsiteY93" fmla="*/ 26194 h 616248"/>
                  <a:gd name="connsiteX94" fmla="*/ 538172 w 844110"/>
                  <a:gd name="connsiteY94" fmla="*/ 21431 h 616248"/>
                  <a:gd name="connsiteX95" fmla="*/ 531028 w 844110"/>
                  <a:gd name="connsiteY95" fmla="*/ 14287 h 616248"/>
                  <a:gd name="connsiteX96" fmla="*/ 502453 w 844110"/>
                  <a:gd name="connsiteY96" fmla="*/ 11906 h 616248"/>
                  <a:gd name="connsiteX97" fmla="*/ 492928 w 844110"/>
                  <a:gd name="connsiteY97" fmla="*/ 9525 h 616248"/>
                  <a:gd name="connsiteX98" fmla="*/ 485785 w 844110"/>
                  <a:gd name="connsiteY98" fmla="*/ 7144 h 616248"/>
                  <a:gd name="connsiteX99" fmla="*/ 421491 w 844110"/>
                  <a:gd name="connsiteY99" fmla="*/ 4762 h 616248"/>
                  <a:gd name="connsiteX100" fmla="*/ 331003 w 844110"/>
                  <a:gd name="connsiteY100" fmla="*/ 0 h 616248"/>
                  <a:gd name="connsiteX101" fmla="*/ 269091 w 844110"/>
                  <a:gd name="connsiteY101" fmla="*/ 2381 h 616248"/>
                  <a:gd name="connsiteX102" fmla="*/ 188128 w 844110"/>
                  <a:gd name="connsiteY102" fmla="*/ 4762 h 616248"/>
                  <a:gd name="connsiteX103" fmla="*/ 166697 w 844110"/>
                  <a:gd name="connsiteY103" fmla="*/ 9525 h 616248"/>
                  <a:gd name="connsiteX104" fmla="*/ 159553 w 844110"/>
                  <a:gd name="connsiteY104" fmla="*/ 14287 h 616248"/>
                  <a:gd name="connsiteX105" fmla="*/ 154791 w 844110"/>
                  <a:gd name="connsiteY105" fmla="*/ 21431 h 616248"/>
                  <a:gd name="connsiteX106" fmla="*/ 147647 w 844110"/>
                  <a:gd name="connsiteY106" fmla="*/ 26194 h 616248"/>
                  <a:gd name="connsiteX107" fmla="*/ 145266 w 844110"/>
                  <a:gd name="connsiteY107" fmla="*/ 52387 h 616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844110" h="616248">
                    <a:moveTo>
                      <a:pt x="145266" y="52387"/>
                    </a:moveTo>
                    <a:lnTo>
                      <a:pt x="145266" y="52387"/>
                    </a:lnTo>
                    <a:cubicBezTo>
                      <a:pt x="146281" y="53808"/>
                      <a:pt x="159553" y="68934"/>
                      <a:pt x="159553" y="76200"/>
                    </a:cubicBezTo>
                    <a:cubicBezTo>
                      <a:pt x="159553" y="84177"/>
                      <a:pt x="160369" y="92704"/>
                      <a:pt x="157172" y="100012"/>
                    </a:cubicBezTo>
                    <a:cubicBezTo>
                      <a:pt x="154759" y="105528"/>
                      <a:pt x="142584" y="115152"/>
                      <a:pt x="135741" y="119062"/>
                    </a:cubicBezTo>
                    <a:cubicBezTo>
                      <a:pt x="132659" y="120823"/>
                      <a:pt x="129391" y="122237"/>
                      <a:pt x="126216" y="123825"/>
                    </a:cubicBezTo>
                    <a:cubicBezTo>
                      <a:pt x="124628" y="126206"/>
                      <a:pt x="123798" y="129328"/>
                      <a:pt x="121453" y="130969"/>
                    </a:cubicBezTo>
                    <a:cubicBezTo>
                      <a:pt x="108313" y="140167"/>
                      <a:pt x="100213" y="140913"/>
                      <a:pt x="85735" y="145256"/>
                    </a:cubicBezTo>
                    <a:cubicBezTo>
                      <a:pt x="83331" y="145977"/>
                      <a:pt x="80972" y="146843"/>
                      <a:pt x="78591" y="147637"/>
                    </a:cubicBezTo>
                    <a:cubicBezTo>
                      <a:pt x="76210" y="149225"/>
                      <a:pt x="74127" y="151395"/>
                      <a:pt x="71447" y="152400"/>
                    </a:cubicBezTo>
                    <a:cubicBezTo>
                      <a:pt x="67657" y="153821"/>
                      <a:pt x="63492" y="153903"/>
                      <a:pt x="59541" y="154781"/>
                    </a:cubicBezTo>
                    <a:cubicBezTo>
                      <a:pt x="56346" y="155491"/>
                      <a:pt x="53151" y="156222"/>
                      <a:pt x="50016" y="157162"/>
                    </a:cubicBezTo>
                    <a:cubicBezTo>
                      <a:pt x="45207" y="158605"/>
                      <a:pt x="40491" y="160337"/>
                      <a:pt x="35728" y="161925"/>
                    </a:cubicBezTo>
                    <a:lnTo>
                      <a:pt x="28585" y="164306"/>
                    </a:lnTo>
                    <a:cubicBezTo>
                      <a:pt x="22237" y="168538"/>
                      <a:pt x="19231" y="169868"/>
                      <a:pt x="14297" y="176212"/>
                    </a:cubicBezTo>
                    <a:cubicBezTo>
                      <a:pt x="10783" y="180730"/>
                      <a:pt x="4772" y="190500"/>
                      <a:pt x="4772" y="190500"/>
                    </a:cubicBezTo>
                    <a:cubicBezTo>
                      <a:pt x="3185" y="195262"/>
                      <a:pt x="-218" y="199772"/>
                      <a:pt x="10" y="204787"/>
                    </a:cubicBezTo>
                    <a:cubicBezTo>
                      <a:pt x="804" y="222250"/>
                      <a:pt x="1100" y="239742"/>
                      <a:pt x="2391" y="257175"/>
                    </a:cubicBezTo>
                    <a:cubicBezTo>
                      <a:pt x="2846" y="263312"/>
                      <a:pt x="7103" y="278504"/>
                      <a:pt x="9535" y="283369"/>
                    </a:cubicBezTo>
                    <a:cubicBezTo>
                      <a:pt x="11122" y="286544"/>
                      <a:pt x="12979" y="289598"/>
                      <a:pt x="14297" y="292894"/>
                    </a:cubicBezTo>
                    <a:cubicBezTo>
                      <a:pt x="16161" y="297555"/>
                      <a:pt x="17472" y="302419"/>
                      <a:pt x="19060" y="307181"/>
                    </a:cubicBezTo>
                    <a:cubicBezTo>
                      <a:pt x="19854" y="309562"/>
                      <a:pt x="20832" y="311890"/>
                      <a:pt x="21441" y="314325"/>
                    </a:cubicBezTo>
                    <a:cubicBezTo>
                      <a:pt x="22235" y="317500"/>
                      <a:pt x="21858" y="321232"/>
                      <a:pt x="23822" y="323850"/>
                    </a:cubicBezTo>
                    <a:cubicBezTo>
                      <a:pt x="26871" y="327916"/>
                      <a:pt x="31903" y="330028"/>
                      <a:pt x="35728" y="333375"/>
                    </a:cubicBezTo>
                    <a:cubicBezTo>
                      <a:pt x="50393" y="346207"/>
                      <a:pt x="35398" y="335537"/>
                      <a:pt x="50016" y="345281"/>
                    </a:cubicBezTo>
                    <a:cubicBezTo>
                      <a:pt x="52722" y="349340"/>
                      <a:pt x="58965" y="358994"/>
                      <a:pt x="61922" y="361950"/>
                    </a:cubicBezTo>
                    <a:cubicBezTo>
                      <a:pt x="63946" y="363974"/>
                      <a:pt x="66685" y="365125"/>
                      <a:pt x="69066" y="366712"/>
                    </a:cubicBezTo>
                    <a:cubicBezTo>
                      <a:pt x="71003" y="372524"/>
                      <a:pt x="71593" y="376383"/>
                      <a:pt x="76210" y="381000"/>
                    </a:cubicBezTo>
                    <a:cubicBezTo>
                      <a:pt x="79016" y="383806"/>
                      <a:pt x="82722" y="385561"/>
                      <a:pt x="85735" y="388144"/>
                    </a:cubicBezTo>
                    <a:cubicBezTo>
                      <a:pt x="99250" y="399728"/>
                      <a:pt x="85795" y="391745"/>
                      <a:pt x="102403" y="400050"/>
                    </a:cubicBezTo>
                    <a:cubicBezTo>
                      <a:pt x="119679" y="423084"/>
                      <a:pt x="102836" y="398536"/>
                      <a:pt x="111928" y="416719"/>
                    </a:cubicBezTo>
                    <a:cubicBezTo>
                      <a:pt x="117968" y="428800"/>
                      <a:pt x="119249" y="426686"/>
                      <a:pt x="123835" y="438150"/>
                    </a:cubicBezTo>
                    <a:cubicBezTo>
                      <a:pt x="125565" y="442475"/>
                      <a:pt x="130465" y="459713"/>
                      <a:pt x="133360" y="464344"/>
                    </a:cubicBezTo>
                    <a:cubicBezTo>
                      <a:pt x="135145" y="467199"/>
                      <a:pt x="138546" y="468747"/>
                      <a:pt x="140503" y="471487"/>
                    </a:cubicBezTo>
                    <a:cubicBezTo>
                      <a:pt x="142566" y="474376"/>
                      <a:pt x="143203" y="478123"/>
                      <a:pt x="145266" y="481012"/>
                    </a:cubicBezTo>
                    <a:cubicBezTo>
                      <a:pt x="154042" y="493298"/>
                      <a:pt x="150875" y="482704"/>
                      <a:pt x="157172" y="495300"/>
                    </a:cubicBezTo>
                    <a:cubicBezTo>
                      <a:pt x="158294" y="497545"/>
                      <a:pt x="158564" y="500137"/>
                      <a:pt x="159553" y="502444"/>
                    </a:cubicBezTo>
                    <a:cubicBezTo>
                      <a:pt x="161658" y="507355"/>
                      <a:pt x="167142" y="518256"/>
                      <a:pt x="171460" y="521494"/>
                    </a:cubicBezTo>
                    <a:cubicBezTo>
                      <a:pt x="174880" y="524059"/>
                      <a:pt x="179460" y="524520"/>
                      <a:pt x="183366" y="526256"/>
                    </a:cubicBezTo>
                    <a:cubicBezTo>
                      <a:pt x="186610" y="527698"/>
                      <a:pt x="189788" y="529295"/>
                      <a:pt x="192891" y="531019"/>
                    </a:cubicBezTo>
                    <a:cubicBezTo>
                      <a:pt x="196937" y="533267"/>
                      <a:pt x="200500" y="536443"/>
                      <a:pt x="204797" y="538162"/>
                    </a:cubicBezTo>
                    <a:cubicBezTo>
                      <a:pt x="208555" y="539665"/>
                      <a:pt x="212777" y="539562"/>
                      <a:pt x="216703" y="540544"/>
                    </a:cubicBezTo>
                    <a:cubicBezTo>
                      <a:pt x="219138" y="541153"/>
                      <a:pt x="221377" y="542476"/>
                      <a:pt x="223847" y="542925"/>
                    </a:cubicBezTo>
                    <a:cubicBezTo>
                      <a:pt x="230143" y="544070"/>
                      <a:pt x="236562" y="544401"/>
                      <a:pt x="242897" y="545306"/>
                    </a:cubicBezTo>
                    <a:cubicBezTo>
                      <a:pt x="247677" y="545989"/>
                      <a:pt x="252422" y="546893"/>
                      <a:pt x="257185" y="547687"/>
                    </a:cubicBezTo>
                    <a:cubicBezTo>
                      <a:pt x="260360" y="549275"/>
                      <a:pt x="263628" y="550689"/>
                      <a:pt x="266710" y="552450"/>
                    </a:cubicBezTo>
                    <a:cubicBezTo>
                      <a:pt x="269195" y="553870"/>
                      <a:pt x="271294" y="555932"/>
                      <a:pt x="273853" y="557212"/>
                    </a:cubicBezTo>
                    <a:cubicBezTo>
                      <a:pt x="277676" y="559124"/>
                      <a:pt x="281937" y="560063"/>
                      <a:pt x="285760" y="561975"/>
                    </a:cubicBezTo>
                    <a:cubicBezTo>
                      <a:pt x="293133" y="565661"/>
                      <a:pt x="294875" y="569565"/>
                      <a:pt x="302428" y="573881"/>
                    </a:cubicBezTo>
                    <a:cubicBezTo>
                      <a:pt x="304607" y="575126"/>
                      <a:pt x="307191" y="575468"/>
                      <a:pt x="309572" y="576262"/>
                    </a:cubicBezTo>
                    <a:cubicBezTo>
                      <a:pt x="313541" y="579437"/>
                      <a:pt x="317679" y="582410"/>
                      <a:pt x="321478" y="585787"/>
                    </a:cubicBezTo>
                    <a:cubicBezTo>
                      <a:pt x="324834" y="588770"/>
                      <a:pt x="327195" y="592932"/>
                      <a:pt x="331003" y="595312"/>
                    </a:cubicBezTo>
                    <a:cubicBezTo>
                      <a:pt x="333778" y="597047"/>
                      <a:pt x="337353" y="596900"/>
                      <a:pt x="340528" y="597694"/>
                    </a:cubicBezTo>
                    <a:cubicBezTo>
                      <a:pt x="342909" y="599281"/>
                      <a:pt x="345057" y="601294"/>
                      <a:pt x="347672" y="602456"/>
                    </a:cubicBezTo>
                    <a:cubicBezTo>
                      <a:pt x="352260" y="604495"/>
                      <a:pt x="361960" y="607219"/>
                      <a:pt x="361960" y="607219"/>
                    </a:cubicBezTo>
                    <a:cubicBezTo>
                      <a:pt x="514462" y="603498"/>
                      <a:pt x="446509" y="636545"/>
                      <a:pt x="461972" y="595312"/>
                    </a:cubicBezTo>
                    <a:cubicBezTo>
                      <a:pt x="463218" y="591988"/>
                      <a:pt x="465147" y="588962"/>
                      <a:pt x="466735" y="585787"/>
                    </a:cubicBezTo>
                    <a:cubicBezTo>
                      <a:pt x="468387" y="561004"/>
                      <a:pt x="466861" y="552064"/>
                      <a:pt x="473878" y="531019"/>
                    </a:cubicBezTo>
                    <a:cubicBezTo>
                      <a:pt x="474672" y="528638"/>
                      <a:pt x="475137" y="526120"/>
                      <a:pt x="476260" y="523875"/>
                    </a:cubicBezTo>
                    <a:cubicBezTo>
                      <a:pt x="477540" y="521315"/>
                      <a:pt x="478998" y="518755"/>
                      <a:pt x="481022" y="516731"/>
                    </a:cubicBezTo>
                    <a:cubicBezTo>
                      <a:pt x="485361" y="512392"/>
                      <a:pt x="497699" y="507248"/>
                      <a:pt x="502453" y="507206"/>
                    </a:cubicBezTo>
                    <a:lnTo>
                      <a:pt x="773916" y="504825"/>
                    </a:lnTo>
                    <a:cubicBezTo>
                      <a:pt x="797353" y="495449"/>
                      <a:pt x="776324" y="504810"/>
                      <a:pt x="792966" y="495300"/>
                    </a:cubicBezTo>
                    <a:cubicBezTo>
                      <a:pt x="796048" y="493539"/>
                      <a:pt x="799602" y="492600"/>
                      <a:pt x="802491" y="490537"/>
                    </a:cubicBezTo>
                    <a:cubicBezTo>
                      <a:pt x="825017" y="474447"/>
                      <a:pt x="793054" y="491685"/>
                      <a:pt x="819160" y="478631"/>
                    </a:cubicBezTo>
                    <a:cubicBezTo>
                      <a:pt x="835596" y="445755"/>
                      <a:pt x="811765" y="490913"/>
                      <a:pt x="831066" y="461962"/>
                    </a:cubicBezTo>
                    <a:cubicBezTo>
                      <a:pt x="834020" y="457532"/>
                      <a:pt x="835829" y="452437"/>
                      <a:pt x="838210" y="447675"/>
                    </a:cubicBezTo>
                    <a:cubicBezTo>
                      <a:pt x="847253" y="393412"/>
                      <a:pt x="845464" y="410021"/>
                      <a:pt x="835828" y="302419"/>
                    </a:cubicBezTo>
                    <a:cubicBezTo>
                      <a:pt x="832624" y="266645"/>
                      <a:pt x="828161" y="284179"/>
                      <a:pt x="821541" y="264319"/>
                    </a:cubicBezTo>
                    <a:cubicBezTo>
                      <a:pt x="819471" y="258109"/>
                      <a:pt x="820409" y="250715"/>
                      <a:pt x="816778" y="245269"/>
                    </a:cubicBezTo>
                    <a:lnTo>
                      <a:pt x="807253" y="230981"/>
                    </a:lnTo>
                    <a:cubicBezTo>
                      <a:pt x="805666" y="226219"/>
                      <a:pt x="804952" y="221069"/>
                      <a:pt x="802491" y="216694"/>
                    </a:cubicBezTo>
                    <a:cubicBezTo>
                      <a:pt x="797741" y="208249"/>
                      <a:pt x="791636" y="200632"/>
                      <a:pt x="785822" y="192881"/>
                    </a:cubicBezTo>
                    <a:cubicBezTo>
                      <a:pt x="783441" y="189706"/>
                      <a:pt x="781291" y="186343"/>
                      <a:pt x="778678" y="183356"/>
                    </a:cubicBezTo>
                    <a:cubicBezTo>
                      <a:pt x="775721" y="179977"/>
                      <a:pt x="772328" y="177006"/>
                      <a:pt x="769153" y="173831"/>
                    </a:cubicBezTo>
                    <a:cubicBezTo>
                      <a:pt x="752716" y="140953"/>
                      <a:pt x="776549" y="186114"/>
                      <a:pt x="757247" y="157162"/>
                    </a:cubicBezTo>
                    <a:cubicBezTo>
                      <a:pt x="755855" y="155074"/>
                      <a:pt x="755988" y="152264"/>
                      <a:pt x="754866" y="150019"/>
                    </a:cubicBezTo>
                    <a:cubicBezTo>
                      <a:pt x="753586" y="147459"/>
                      <a:pt x="751523" y="145360"/>
                      <a:pt x="750103" y="142875"/>
                    </a:cubicBezTo>
                    <a:cubicBezTo>
                      <a:pt x="746574" y="136699"/>
                      <a:pt x="741194" y="122647"/>
                      <a:pt x="735816" y="119062"/>
                    </a:cubicBezTo>
                    <a:cubicBezTo>
                      <a:pt x="733435" y="117475"/>
                      <a:pt x="730597" y="116418"/>
                      <a:pt x="728672" y="114300"/>
                    </a:cubicBezTo>
                    <a:cubicBezTo>
                      <a:pt x="722584" y="107604"/>
                      <a:pt x="720588" y="95732"/>
                      <a:pt x="712003" y="92869"/>
                    </a:cubicBezTo>
                    <a:cubicBezTo>
                      <a:pt x="704846" y="90482"/>
                      <a:pt x="703869" y="90852"/>
                      <a:pt x="697716" y="85725"/>
                    </a:cubicBezTo>
                    <a:cubicBezTo>
                      <a:pt x="695129" y="83569"/>
                      <a:pt x="693374" y="80449"/>
                      <a:pt x="690572" y="78581"/>
                    </a:cubicBezTo>
                    <a:cubicBezTo>
                      <a:pt x="688483" y="77189"/>
                      <a:pt x="685778" y="77081"/>
                      <a:pt x="683428" y="76200"/>
                    </a:cubicBezTo>
                    <a:cubicBezTo>
                      <a:pt x="679426" y="74699"/>
                      <a:pt x="675428" y="73173"/>
                      <a:pt x="671522" y="71437"/>
                    </a:cubicBezTo>
                    <a:cubicBezTo>
                      <a:pt x="668278" y="69995"/>
                      <a:pt x="665321" y="67921"/>
                      <a:pt x="661997" y="66675"/>
                    </a:cubicBezTo>
                    <a:cubicBezTo>
                      <a:pt x="658933" y="65526"/>
                      <a:pt x="655667" y="65004"/>
                      <a:pt x="652472" y="64294"/>
                    </a:cubicBezTo>
                    <a:cubicBezTo>
                      <a:pt x="643743" y="62354"/>
                      <a:pt x="639328" y="62017"/>
                      <a:pt x="631041" y="59531"/>
                    </a:cubicBezTo>
                    <a:cubicBezTo>
                      <a:pt x="626232" y="58089"/>
                      <a:pt x="621414" y="56634"/>
                      <a:pt x="616753" y="54769"/>
                    </a:cubicBezTo>
                    <a:cubicBezTo>
                      <a:pt x="612784" y="53181"/>
                      <a:pt x="608971" y="51131"/>
                      <a:pt x="604847" y="50006"/>
                    </a:cubicBezTo>
                    <a:cubicBezTo>
                      <a:pt x="600189" y="48736"/>
                      <a:pt x="595322" y="48419"/>
                      <a:pt x="590560" y="47625"/>
                    </a:cubicBezTo>
                    <a:cubicBezTo>
                      <a:pt x="586591" y="46037"/>
                      <a:pt x="582390" y="44938"/>
                      <a:pt x="578653" y="42862"/>
                    </a:cubicBezTo>
                    <a:cubicBezTo>
                      <a:pt x="575184" y="40935"/>
                      <a:pt x="572678" y="37494"/>
                      <a:pt x="569128" y="35719"/>
                    </a:cubicBezTo>
                    <a:cubicBezTo>
                      <a:pt x="530121" y="16216"/>
                      <a:pt x="574429" y="42830"/>
                      <a:pt x="545316" y="26194"/>
                    </a:cubicBezTo>
                    <a:cubicBezTo>
                      <a:pt x="542831" y="24774"/>
                      <a:pt x="540371" y="23263"/>
                      <a:pt x="538172" y="21431"/>
                    </a:cubicBezTo>
                    <a:cubicBezTo>
                      <a:pt x="535585" y="19275"/>
                      <a:pt x="534282" y="15155"/>
                      <a:pt x="531028" y="14287"/>
                    </a:cubicBezTo>
                    <a:cubicBezTo>
                      <a:pt x="521793" y="11824"/>
                      <a:pt x="511978" y="12700"/>
                      <a:pt x="502453" y="11906"/>
                    </a:cubicBezTo>
                    <a:cubicBezTo>
                      <a:pt x="499278" y="11112"/>
                      <a:pt x="496075" y="10424"/>
                      <a:pt x="492928" y="9525"/>
                    </a:cubicBezTo>
                    <a:cubicBezTo>
                      <a:pt x="490515" y="8836"/>
                      <a:pt x="488289" y="7311"/>
                      <a:pt x="485785" y="7144"/>
                    </a:cubicBezTo>
                    <a:cubicBezTo>
                      <a:pt x="464386" y="5717"/>
                      <a:pt x="442922" y="5556"/>
                      <a:pt x="421491" y="4762"/>
                    </a:cubicBezTo>
                    <a:cubicBezTo>
                      <a:pt x="385112" y="1125"/>
                      <a:pt x="378990" y="0"/>
                      <a:pt x="331003" y="0"/>
                    </a:cubicBezTo>
                    <a:cubicBezTo>
                      <a:pt x="310350" y="0"/>
                      <a:pt x="289732" y="1693"/>
                      <a:pt x="269091" y="2381"/>
                    </a:cubicBezTo>
                    <a:lnTo>
                      <a:pt x="188128" y="4762"/>
                    </a:lnTo>
                    <a:cubicBezTo>
                      <a:pt x="182643" y="5676"/>
                      <a:pt x="172558" y="6595"/>
                      <a:pt x="166697" y="9525"/>
                    </a:cubicBezTo>
                    <a:cubicBezTo>
                      <a:pt x="164137" y="10805"/>
                      <a:pt x="161934" y="12700"/>
                      <a:pt x="159553" y="14287"/>
                    </a:cubicBezTo>
                    <a:cubicBezTo>
                      <a:pt x="157966" y="16668"/>
                      <a:pt x="156815" y="19407"/>
                      <a:pt x="154791" y="21431"/>
                    </a:cubicBezTo>
                    <a:cubicBezTo>
                      <a:pt x="152767" y="23455"/>
                      <a:pt x="149435" y="23959"/>
                      <a:pt x="147647" y="26194"/>
                    </a:cubicBezTo>
                    <a:cubicBezTo>
                      <a:pt x="143258" y="31680"/>
                      <a:pt x="145663" y="48022"/>
                      <a:pt x="145266" y="52387"/>
                    </a:cubicBezTo>
                    <a:close/>
                  </a:path>
                </a:pathLst>
              </a:custGeom>
              <a:noFill/>
              <a:ln w="28575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48147" y="3570867"/>
                <a:ext cx="339938" cy="369360"/>
              </a:xfrm>
              <a:prstGeom prst="rect">
                <a:avLst/>
              </a:prstGeom>
            </p:spPr>
          </p:pic>
          <p:pic>
            <p:nvPicPr>
              <p:cNvPr id="7" name="Picture 6" descr="3d-mobile-phone-icon_500x500 | 3d mobile ...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301" t="9738" r="28153" b="13083"/>
              <a:stretch/>
            </p:blipFill>
            <p:spPr>
              <a:xfrm>
                <a:off x="1331064" y="3668350"/>
                <a:ext cx="157153" cy="285077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33939" y="4873391"/>
                <a:ext cx="339938" cy="369360"/>
              </a:xfrm>
              <a:prstGeom prst="rect">
                <a:avLst/>
              </a:prstGeom>
            </p:spPr>
          </p:pic>
          <p:pic>
            <p:nvPicPr>
              <p:cNvPr id="30" name="Picture 29" descr="3d-mobile-phone-icon_500x500 | 3d mobile ...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301" t="9738" r="28153" b="13083"/>
              <a:stretch/>
            </p:blipFill>
            <p:spPr>
              <a:xfrm>
                <a:off x="2420824" y="4866050"/>
                <a:ext cx="157153" cy="285077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70252" y="3711861"/>
                <a:ext cx="339938" cy="369360"/>
              </a:xfrm>
              <a:prstGeom prst="rect">
                <a:avLst/>
              </a:prstGeom>
            </p:spPr>
          </p:pic>
          <p:pic>
            <p:nvPicPr>
              <p:cNvPr id="37" name="Picture 36" descr="3d-mobile-phone-icon_500x500 | 3d mobile ...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301" t="9738" r="28153" b="13083"/>
              <a:stretch/>
            </p:blipFill>
            <p:spPr>
              <a:xfrm>
                <a:off x="3413099" y="3711861"/>
                <a:ext cx="157153" cy="285077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82044" y="3639132"/>
                <a:ext cx="339938" cy="369360"/>
              </a:xfrm>
              <a:prstGeom prst="rect">
                <a:avLst/>
              </a:prstGeom>
            </p:spPr>
          </p:pic>
          <p:pic>
            <p:nvPicPr>
              <p:cNvPr id="39" name="Picture 38" descr="3d-mobile-phone-icon_500x500 | 3d mobile ...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301" t="9738" r="28153" b="13083"/>
              <a:stretch/>
            </p:blipFill>
            <p:spPr>
              <a:xfrm>
                <a:off x="1865099" y="3572161"/>
                <a:ext cx="157153" cy="285077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52040" y="4144190"/>
                <a:ext cx="339938" cy="369360"/>
              </a:xfrm>
              <a:prstGeom prst="rect">
                <a:avLst/>
              </a:prstGeom>
            </p:spPr>
          </p:pic>
          <p:pic>
            <p:nvPicPr>
              <p:cNvPr id="12" name="Picture 11" descr="Re: Which iPhone should I get???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01" r="22128"/>
              <a:stretch/>
            </p:blipFill>
            <p:spPr>
              <a:xfrm>
                <a:off x="2978178" y="4131245"/>
                <a:ext cx="221214" cy="384248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12187" y="3997046"/>
                <a:ext cx="339938" cy="369360"/>
              </a:xfrm>
              <a:prstGeom prst="rect">
                <a:avLst/>
              </a:prstGeom>
            </p:spPr>
          </p:pic>
          <p:pic>
            <p:nvPicPr>
              <p:cNvPr id="41" name="Picture 40" descr="Re: Which iPhone should I get???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01" r="22128"/>
              <a:stretch/>
            </p:blipFill>
            <p:spPr>
              <a:xfrm>
                <a:off x="1971303" y="3980767"/>
                <a:ext cx="221214" cy="384248"/>
              </a:xfrm>
              <a:prstGeom prst="rect">
                <a:avLst/>
              </a:prstGeom>
            </p:spPr>
          </p:pic>
          <p:pic>
            <p:nvPicPr>
              <p:cNvPr id="43" name="Picture 42" descr="Re: Which iPhone should I get???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01" r="22128"/>
              <a:stretch/>
            </p:blipFill>
            <p:spPr>
              <a:xfrm>
                <a:off x="1534841" y="4893747"/>
                <a:ext cx="221214" cy="384248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8781" y="4004490"/>
                <a:ext cx="339938" cy="369360"/>
              </a:xfrm>
              <a:prstGeom prst="rect">
                <a:avLst/>
              </a:prstGeom>
            </p:spPr>
          </p:pic>
          <p:pic>
            <p:nvPicPr>
              <p:cNvPr id="67" name="Picture 66" descr="Re: Which iPhone should I get???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01" r="22128"/>
              <a:stretch/>
            </p:blipFill>
            <p:spPr>
              <a:xfrm>
                <a:off x="1369846" y="4069564"/>
                <a:ext cx="221214" cy="384248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47040" y="4819935"/>
                <a:ext cx="339938" cy="369360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04694" y="4853041"/>
                <a:ext cx="339938" cy="369360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3341" y="5165446"/>
                <a:ext cx="339938" cy="369360"/>
              </a:xfrm>
              <a:prstGeom prst="rect">
                <a:avLst/>
              </a:prstGeom>
            </p:spPr>
          </p:pic>
          <p:pic>
            <p:nvPicPr>
              <p:cNvPr id="69" name="Picture 68" descr="3d-mobile-phone-icon_500x500 | 3d mobile ...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301" t="9738" r="28153" b="13083"/>
              <a:stretch/>
            </p:blipFill>
            <p:spPr>
              <a:xfrm>
                <a:off x="1696712" y="5249101"/>
                <a:ext cx="157153" cy="285077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04193" y="5169184"/>
                <a:ext cx="339938" cy="369360"/>
              </a:xfrm>
              <a:prstGeom prst="rect">
                <a:avLst/>
              </a:prstGeom>
            </p:spPr>
          </p:pic>
          <p:pic>
            <p:nvPicPr>
              <p:cNvPr id="72" name="Picture 71" descr="3d-mobile-phone-icon_500x500 | 3d mobile ...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301" t="9738" r="28153" b="13083"/>
              <a:stretch/>
            </p:blipFill>
            <p:spPr>
              <a:xfrm>
                <a:off x="2597952" y="5217895"/>
                <a:ext cx="157153" cy="285077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88807" y="5038751"/>
                <a:ext cx="339938" cy="369360"/>
              </a:xfrm>
              <a:prstGeom prst="rect">
                <a:avLst/>
              </a:prstGeom>
            </p:spPr>
          </p:pic>
          <p:pic>
            <p:nvPicPr>
              <p:cNvPr id="74" name="Picture 73" descr="Re: Which iPhone should I get???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01" r="22128"/>
              <a:stretch/>
            </p:blipFill>
            <p:spPr>
              <a:xfrm>
                <a:off x="3775291" y="5031307"/>
                <a:ext cx="221214" cy="384248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4345" y="3639663"/>
                <a:ext cx="339938" cy="369360"/>
              </a:xfrm>
              <a:prstGeom prst="rect">
                <a:avLst/>
              </a:prstGeom>
            </p:spPr>
          </p:pic>
        </p:grpSp>
      </p:grpSp>
      <p:sp>
        <p:nvSpPr>
          <p:cNvPr id="86" name="内容占位符 2"/>
          <p:cNvSpPr txBox="1">
            <a:spLocks/>
          </p:cNvSpPr>
          <p:nvPr/>
        </p:nvSpPr>
        <p:spPr>
          <a:xfrm>
            <a:off x="4644536" y="1395633"/>
            <a:ext cx="4195197" cy="1213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Brings challenges to </a:t>
            </a:r>
          </a:p>
          <a:p>
            <a:pPr lvl="1"/>
            <a:r>
              <a:rPr lang="en-US" altLang="zh-CN" sz="2000" dirty="0"/>
              <a:t>City-scale real-time monitoring</a:t>
            </a:r>
          </a:p>
          <a:p>
            <a:pPr lvl="1"/>
            <a:r>
              <a:rPr lang="en-US" altLang="zh-CN" sz="2000" dirty="0"/>
              <a:t>Further data analytics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967326" y="3627517"/>
            <a:ext cx="2171399" cy="2095335"/>
            <a:chOff x="5967326" y="3627517"/>
            <a:chExt cx="2171399" cy="2095335"/>
          </a:xfrm>
        </p:grpSpPr>
        <p:sp>
          <p:nvSpPr>
            <p:cNvPr id="8" name="TextBox 7"/>
            <p:cNvSpPr txBox="1"/>
            <p:nvPr/>
          </p:nvSpPr>
          <p:spPr>
            <a:xfrm>
              <a:off x="6484080" y="3686724"/>
              <a:ext cx="3978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405975" y="4511436"/>
              <a:ext cx="3978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859457" y="3760309"/>
              <a:ext cx="3978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246079" y="3627517"/>
              <a:ext cx="3978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264343" y="4273848"/>
              <a:ext cx="3978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740859" y="4273848"/>
              <a:ext cx="3978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391043" y="4636531"/>
              <a:ext cx="3978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975365" y="4829606"/>
              <a:ext cx="3978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660524" y="5021667"/>
              <a:ext cx="3978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300998" y="5076521"/>
              <a:ext cx="3978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967326" y="4534418"/>
              <a:ext cx="3978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435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5836885" y="2883731"/>
            <a:ext cx="2633175" cy="2435717"/>
            <a:chOff x="5830535" y="3083756"/>
            <a:chExt cx="2633175" cy="243571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30535" y="3085606"/>
              <a:ext cx="2633175" cy="2433867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43203" y="3083756"/>
              <a:ext cx="2320476" cy="2332729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92044" y="3025980"/>
            <a:ext cx="2505318" cy="2835990"/>
            <a:chOff x="788667" y="3292680"/>
            <a:chExt cx="2505318" cy="28359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4035" y="3292680"/>
              <a:ext cx="2389950" cy="2190481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788667" y="5526184"/>
              <a:ext cx="2445927" cy="602486"/>
              <a:chOff x="788667" y="5526184"/>
              <a:chExt cx="2445927" cy="60248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8667" y="5526184"/>
                <a:ext cx="1808325" cy="412699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791296" y="5774727"/>
                <a:ext cx="2443298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 reward for each hour</a:t>
                </a: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394040"/>
            <a:ext cx="7811652" cy="712708"/>
          </a:xfrm>
        </p:spPr>
        <p:txBody>
          <a:bodyPr>
            <a:noAutofit/>
          </a:bodyPr>
          <a:lstStyle/>
          <a:p>
            <a:r>
              <a:rPr lang="en-US" altLang="zh-CN" dirty="0"/>
              <a:t>An Urban Sensing Framework </a:t>
            </a:r>
            <a:endParaRPr lang="zh-CN" altLang="en-US" sz="3600" dirty="0"/>
          </a:p>
        </p:txBody>
      </p:sp>
      <p:sp>
        <p:nvSpPr>
          <p:cNvPr id="5" name="Rectangle 3"/>
          <p:cNvSpPr/>
          <p:nvPr/>
        </p:nvSpPr>
        <p:spPr>
          <a:xfrm>
            <a:off x="548504" y="1332047"/>
            <a:ext cx="8016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Consider </a:t>
            </a:r>
            <a:r>
              <a:rPr lang="en-US" altLang="zh-CN" sz="2400" dirty="0"/>
              <a:t>real-world </a:t>
            </a:r>
            <a:r>
              <a:rPr lang="en-US" altLang="zh-CN" sz="2400" dirty="0">
                <a:solidFill>
                  <a:srgbClr val="0070C0"/>
                </a:solidFill>
              </a:rPr>
              <a:t>human mobility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Maximize the amount </a:t>
            </a:r>
            <a:r>
              <a:rPr lang="en-US" altLang="zh-CN" sz="2400" dirty="0" smtClean="0"/>
              <a:t>and </a:t>
            </a:r>
            <a:r>
              <a:rPr lang="en-US" altLang="zh-CN" sz="2400" dirty="0"/>
              <a:t>balance of collected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Given a limited budget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904288"/>
            <a:ext cx="2633175" cy="2433867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399997" y="2885581"/>
            <a:ext cx="2346507" cy="952028"/>
            <a:chOff x="3399997" y="3085606"/>
            <a:chExt cx="2346507" cy="95202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99997" y="3426158"/>
              <a:ext cx="296100" cy="19047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50404" y="3422968"/>
              <a:ext cx="296100" cy="19047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08976" y="3085606"/>
              <a:ext cx="1765239" cy="952028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3127" y="5291077"/>
            <a:ext cx="2654325" cy="412699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2183204" y="4291480"/>
            <a:ext cx="1573757" cy="1322817"/>
            <a:chOff x="6762975" y="5655327"/>
            <a:chExt cx="1573757" cy="132281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62975" y="5655327"/>
              <a:ext cx="954493" cy="82950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33531" y="5974276"/>
              <a:ext cx="1003201" cy="1003868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9433" y="2960736"/>
            <a:ext cx="2362560" cy="2194787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509293" y="3440233"/>
            <a:ext cx="994275" cy="1855593"/>
            <a:chOff x="6509293" y="3440233"/>
            <a:chExt cx="994275" cy="185559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509293" y="3440233"/>
              <a:ext cx="994275" cy="133007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943153" y="4798470"/>
              <a:ext cx="359550" cy="497356"/>
            </a:xfrm>
            <a:prstGeom prst="rect">
              <a:avLst/>
            </a:prstGeom>
          </p:spPr>
        </p:pic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66699" y="3203892"/>
            <a:ext cx="1191426" cy="1358237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539514" y="2862359"/>
            <a:ext cx="1789439" cy="1850489"/>
            <a:chOff x="6539514" y="2862359"/>
            <a:chExt cx="1789439" cy="185048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539514" y="2862359"/>
              <a:ext cx="1501650" cy="119577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810778" y="4194328"/>
              <a:ext cx="518175" cy="518520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3538664" y="3781407"/>
            <a:ext cx="2207840" cy="1857544"/>
            <a:chOff x="3538664" y="3781407"/>
            <a:chExt cx="2207840" cy="1857544"/>
          </a:xfrm>
        </p:grpSpPr>
        <p:grpSp>
          <p:nvGrpSpPr>
            <p:cNvPr id="47" name="Group 46"/>
            <p:cNvGrpSpPr/>
            <p:nvPr/>
          </p:nvGrpSpPr>
          <p:grpSpPr>
            <a:xfrm>
              <a:off x="3538664" y="3781407"/>
              <a:ext cx="2207840" cy="1857544"/>
              <a:chOff x="3538664" y="3981432"/>
              <a:chExt cx="2207840" cy="1857544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50404" y="4653613"/>
                <a:ext cx="296100" cy="190477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38664" y="4251671"/>
                <a:ext cx="2019825" cy="1587305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 rot="5400000">
                <a:off x="4438626" y="4034243"/>
                <a:ext cx="296100" cy="190477"/>
              </a:xfrm>
              <a:prstGeom prst="rect">
                <a:avLst/>
              </a:prstGeom>
            </p:spPr>
          </p:pic>
        </p:grp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940185" y="4562129"/>
              <a:ext cx="1092266" cy="6793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865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5972" y="270700"/>
            <a:ext cx="8667023" cy="804599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Challenges</a:t>
            </a:r>
            <a:endParaRPr lang="zh-CN" alt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7897" y="1195873"/>
            <a:ext cx="8382396" cy="451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altLang="zh-CN" dirty="0">
                <a:sym typeface="Wingdings" panose="05000000000000000000" pitchFamily="2" charset="2"/>
              </a:rPr>
              <a:t>Measure data balance: </a:t>
            </a:r>
            <a:r>
              <a:rPr lang="en-US" dirty="0"/>
              <a:t>different </a:t>
            </a:r>
            <a:r>
              <a:rPr lang="en-US" dirty="0" err="1"/>
              <a:t>spatio</a:t>
            </a:r>
            <a:r>
              <a:rPr lang="en-US" dirty="0"/>
              <a:t>-temporal granularities</a:t>
            </a:r>
            <a:endParaRPr lang="en-US" altLang="zh-CN" dirty="0">
              <a:sym typeface="Wingdings" panose="05000000000000000000" pitchFamily="2" charset="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98" y="1749976"/>
            <a:ext cx="4842019" cy="14430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892" y="1766106"/>
            <a:ext cx="1619033" cy="1321278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17897" y="3380488"/>
            <a:ext cx="8382396" cy="451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altLang="zh-CN" dirty="0">
                <a:sym typeface="Wingdings" panose="05000000000000000000" pitchFamily="2" charset="2"/>
              </a:rPr>
              <a:t>High computational </a:t>
            </a:r>
            <a:r>
              <a:rPr lang="en-US" altLang="zh-CN" dirty="0" smtClean="0">
                <a:sym typeface="Wingdings" panose="05000000000000000000" pitchFamily="2" charset="2"/>
              </a:rPr>
              <a:t>cost</a:t>
            </a:r>
          </a:p>
          <a:p>
            <a:r>
              <a:rPr lang="en-US" sz="2000" dirty="0"/>
              <a:t>Task design for a p</a:t>
            </a:r>
            <a:r>
              <a:rPr lang="en-US" altLang="zh-CN" sz="2000" dirty="0"/>
              <a:t>articipant (routing planning)</a:t>
            </a:r>
          </a:p>
          <a:p>
            <a:r>
              <a:rPr lang="en-US" altLang="zh-CN" sz="2000" dirty="0"/>
              <a:t>Recruiting participants from many </a:t>
            </a:r>
            <a:r>
              <a:rPr lang="en-US" altLang="zh-CN" sz="2000" dirty="0" smtClean="0"/>
              <a:t>candidates</a:t>
            </a:r>
            <a:endParaRPr lang="en-US" altLang="zh-CN" sz="2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4755" y="3282783"/>
            <a:ext cx="1978170" cy="13977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897" y="4973684"/>
            <a:ext cx="7685714" cy="1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2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65" y="1313177"/>
            <a:ext cx="6820876" cy="4042336"/>
          </a:xfrm>
          <a:prstGeom prst="rect">
            <a:avLst/>
          </a:prstGeom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3500312" y="-28311"/>
            <a:ext cx="2713087" cy="1026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/>
              <a:t>Framework</a:t>
            </a:r>
            <a:endParaRPr lang="zh-CN" alt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324" y="4604360"/>
            <a:ext cx="1692000" cy="6455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9691" y="2864486"/>
            <a:ext cx="1533375" cy="20846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2991" y="1319736"/>
            <a:ext cx="1374750" cy="16402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9026" y="2840354"/>
            <a:ext cx="1977525" cy="9418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6112" y="2853469"/>
            <a:ext cx="1216125" cy="98412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800924" y="2102806"/>
            <a:ext cx="3035025" cy="1129585"/>
            <a:chOff x="1788224" y="2367393"/>
            <a:chExt cx="3035025" cy="112958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88224" y="2367393"/>
              <a:ext cx="3035025" cy="85714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65549" y="3168935"/>
              <a:ext cx="116325" cy="32804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51679" y="3743521"/>
            <a:ext cx="1829475" cy="8994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40037" y="3909639"/>
            <a:ext cx="1660275" cy="6560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80799" y="4526503"/>
            <a:ext cx="2305350" cy="6349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72615" y="2928461"/>
            <a:ext cx="1840050" cy="8148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93056" y="3161299"/>
            <a:ext cx="824850" cy="9100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36197" y="3625957"/>
            <a:ext cx="391275" cy="42328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50652" y="1496938"/>
            <a:ext cx="465300" cy="14074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11041" y="1426829"/>
            <a:ext cx="1840050" cy="150264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22426" y="1389254"/>
            <a:ext cx="3553200" cy="73016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522426" y="857230"/>
            <a:ext cx="6139028" cy="444445"/>
            <a:chOff x="1484326" y="1528217"/>
            <a:chExt cx="6139028" cy="444445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484326" y="1535238"/>
              <a:ext cx="1670850" cy="41269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213579" y="1528217"/>
              <a:ext cx="4409775" cy="444445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1150652" y="5377398"/>
            <a:ext cx="849976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A participant recruitment mechanism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random recruitment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replacement-based refinement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A task design algorithm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A hierarchical entropy-based objective function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957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4296" y="127280"/>
            <a:ext cx="8741104" cy="1010896"/>
          </a:xfrm>
        </p:spPr>
        <p:txBody>
          <a:bodyPr>
            <a:normAutofit fontScale="90000"/>
          </a:bodyPr>
          <a:lstStyle/>
          <a:p>
            <a:r>
              <a:rPr lang="en-US" altLang="zh-CN" sz="4000" dirty="0"/>
              <a:t>Hierarchical Entropy-based </a:t>
            </a:r>
            <a:r>
              <a:rPr lang="en-US" altLang="zh-CN" sz="4000" dirty="0" smtClean="0"/>
              <a:t>Objective Function</a:t>
            </a:r>
            <a:endParaRPr lang="zh-CN" alt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93" y="2433277"/>
            <a:ext cx="1332450" cy="1248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4747" y="1062535"/>
                <a:ext cx="27499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5"/>
                    </a:solidFill>
                  </a:rPr>
                  <a:t>Data amount: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47" y="1062535"/>
                <a:ext cx="2749984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3326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896872" y="1976744"/>
                <a:ext cx="2822760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872" y="1976744"/>
                <a:ext cx="2822760" cy="7146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/>
          <p:cNvGrpSpPr/>
          <p:nvPr/>
        </p:nvGrpSpPr>
        <p:grpSpPr>
          <a:xfrm>
            <a:off x="3531803" y="1988351"/>
            <a:ext cx="1877757" cy="714683"/>
            <a:chOff x="3531803" y="1388276"/>
            <a:chExt cx="1877757" cy="7146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4019115" y="1388276"/>
                  <a:ext cx="1390445" cy="7146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15" y="1388276"/>
                  <a:ext cx="1390445" cy="71468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Right Arrow 55"/>
            <p:cNvSpPr/>
            <p:nvPr/>
          </p:nvSpPr>
          <p:spPr>
            <a:xfrm>
              <a:off x="3531803" y="1610572"/>
              <a:ext cx="533400" cy="237152"/>
            </a:xfrm>
            <a:prstGeom prst="rightArrow">
              <a:avLst>
                <a:gd name="adj1" fmla="val 50000"/>
                <a:gd name="adj2" fmla="val 88156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ight Arrow 56"/>
          <p:cNvSpPr/>
          <p:nvPr/>
        </p:nvSpPr>
        <p:spPr>
          <a:xfrm>
            <a:off x="5357501" y="2234018"/>
            <a:ext cx="533400" cy="237152"/>
          </a:xfrm>
          <a:prstGeom prst="rightArrow">
            <a:avLst>
              <a:gd name="adj1" fmla="val 50000"/>
              <a:gd name="adj2" fmla="val 88156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3512769" y="3395318"/>
            <a:ext cx="5141517" cy="1934849"/>
            <a:chOff x="3512769" y="2795243"/>
            <a:chExt cx="5141517" cy="19348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4035675" y="2795243"/>
                  <a:ext cx="3679576" cy="7146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,0,0,0,0,0,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,0,0,0,0,0,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5675" y="2795243"/>
                  <a:ext cx="3679576" cy="71468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Right Arrow 57"/>
            <p:cNvSpPr/>
            <p:nvPr/>
          </p:nvSpPr>
          <p:spPr>
            <a:xfrm>
              <a:off x="3512769" y="3050626"/>
              <a:ext cx="533400" cy="237152"/>
            </a:xfrm>
            <a:prstGeom prst="rightArrow">
              <a:avLst>
                <a:gd name="adj1" fmla="val 50000"/>
                <a:gd name="adj2" fmla="val 88156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3959475" y="3562143"/>
              <a:ext cx="4694811" cy="1167949"/>
              <a:chOff x="3959475" y="3562143"/>
              <a:chExt cx="4694811" cy="116794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Rectangle 53"/>
                  <p:cNvSpPr/>
                  <p:nvPr/>
                </p:nvSpPr>
                <p:spPr>
                  <a:xfrm>
                    <a:off x="3959475" y="4015409"/>
                    <a:ext cx="4694811" cy="71468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=4×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+12×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func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4" name="Rectangle 5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59475" y="4015409"/>
                    <a:ext cx="4694811" cy="71468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9" name="Right Arrow 58"/>
              <p:cNvSpPr/>
              <p:nvPr/>
            </p:nvSpPr>
            <p:spPr>
              <a:xfrm rot="5400000">
                <a:off x="5716283" y="3710267"/>
                <a:ext cx="533400" cy="237152"/>
              </a:xfrm>
              <a:prstGeom prst="rightArrow">
                <a:avLst>
                  <a:gd name="adj1" fmla="val 50000"/>
                  <a:gd name="adj2" fmla="val 88156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Down Arrow 17"/>
          <p:cNvSpPr/>
          <p:nvPr/>
        </p:nvSpPr>
        <p:spPr>
          <a:xfrm rot="10800000">
            <a:off x="771350" y="1650432"/>
            <a:ext cx="303535" cy="708438"/>
          </a:xfrm>
          <a:prstGeom prst="downArrow">
            <a:avLst>
              <a:gd name="adj1" fmla="val 50000"/>
              <a:gd name="adj2" fmla="val 7963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1556947" y="1726643"/>
            <a:ext cx="1908669" cy="2679385"/>
            <a:chOff x="1556947" y="1126568"/>
            <a:chExt cx="1908669" cy="267938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33166" y="2557273"/>
              <a:ext cx="1332450" cy="1248680"/>
            </a:xfrm>
            <a:prstGeom prst="rect">
              <a:avLst/>
            </a:prstGeom>
          </p:spPr>
        </p:pic>
        <p:sp>
          <p:nvSpPr>
            <p:cNvPr id="55" name="Right Arrow 54"/>
            <p:cNvSpPr/>
            <p:nvPr/>
          </p:nvSpPr>
          <p:spPr>
            <a:xfrm rot="1268853">
              <a:off x="1556947" y="2796726"/>
              <a:ext cx="533400" cy="237152"/>
            </a:xfrm>
            <a:prstGeom prst="rightArrow">
              <a:avLst>
                <a:gd name="adj1" fmla="val 50000"/>
                <a:gd name="adj2" fmla="val 88156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1568450" y="1126568"/>
              <a:ext cx="1879707" cy="1238098"/>
              <a:chOff x="1568450" y="1126568"/>
              <a:chExt cx="1879707" cy="1238098"/>
            </a:xfrm>
          </p:grpSpPr>
          <p:sp>
            <p:nvSpPr>
              <p:cNvPr id="17" name="Right Arrow 16"/>
              <p:cNvSpPr/>
              <p:nvPr/>
            </p:nvSpPr>
            <p:spPr>
              <a:xfrm rot="20275054">
                <a:off x="1568450" y="1854200"/>
                <a:ext cx="533400" cy="237152"/>
              </a:xfrm>
              <a:prstGeom prst="rightArrow">
                <a:avLst>
                  <a:gd name="adj1" fmla="val 50000"/>
                  <a:gd name="adj2" fmla="val 88156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15707" y="1126568"/>
                <a:ext cx="1332450" cy="1238098"/>
              </a:xfrm>
              <a:prstGeom prst="rect">
                <a:avLst/>
              </a:prstGeom>
            </p:spPr>
          </p:pic>
        </p:grpSp>
      </p:grpSp>
      <p:grpSp>
        <p:nvGrpSpPr>
          <p:cNvPr id="29" name="组合 28"/>
          <p:cNvGrpSpPr/>
          <p:nvPr/>
        </p:nvGrpSpPr>
        <p:grpSpPr>
          <a:xfrm>
            <a:off x="123411" y="4448043"/>
            <a:ext cx="3873338" cy="2415761"/>
            <a:chOff x="123411" y="4448043"/>
            <a:chExt cx="3873338" cy="2415761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413602" y="4448043"/>
              <a:ext cx="2583147" cy="2415761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123411" y="5171048"/>
              <a:ext cx="15994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Coarse-grained</a:t>
              </a:r>
              <a:endParaRPr lang="zh-CN" altLang="en-US" dirty="0"/>
            </a:p>
          </p:txBody>
        </p:sp>
        <p:sp>
          <p:nvSpPr>
            <p:cNvPr id="46" name="矩形 45"/>
            <p:cNvSpPr/>
            <p:nvPr/>
          </p:nvSpPr>
          <p:spPr>
            <a:xfrm>
              <a:off x="123411" y="6071113"/>
              <a:ext cx="13581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Fine-grained</a:t>
              </a:r>
              <a:endParaRPr lang="zh-CN" altLang="en-US" dirty="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035675" y="5452936"/>
            <a:ext cx="4534859" cy="1161171"/>
            <a:chOff x="4035675" y="5452936"/>
            <a:chExt cx="4534859" cy="11611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4035675" y="5973354"/>
                  <a:ext cx="4534859" cy="64075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rgbClr val="FF0000"/>
                          </a:solidFill>
                        </a:rPr>
                        <m:t>Data</m:t>
                      </m:r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rgbClr val="FF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rgbClr val="FF0000"/>
                          </a:solidFill>
                        </a:rPr>
                        <m:t>balance</m:t>
                      </m:r>
                    </m:oMath>
                  </a14:m>
                  <a:r>
                    <a:rPr lang="en-US" sz="2400" dirty="0" smtClean="0">
                      <a:solidFill>
                        <a:srgbClr val="FF0000"/>
                      </a:solidFill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2×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1×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5675" y="5973354"/>
                  <a:ext cx="4534859" cy="64075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952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Right Arrow 58"/>
            <p:cNvSpPr/>
            <p:nvPr/>
          </p:nvSpPr>
          <p:spPr>
            <a:xfrm rot="5400000">
              <a:off x="5713063" y="5601060"/>
              <a:ext cx="533400" cy="237152"/>
            </a:xfrm>
            <a:prstGeom prst="rightArrow">
              <a:avLst>
                <a:gd name="adj1" fmla="val 50000"/>
                <a:gd name="adj2" fmla="val 88156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-27152" y="1055012"/>
            <a:ext cx="9144000" cy="5822830"/>
            <a:chOff x="0" y="982320"/>
            <a:chExt cx="9144000" cy="5822830"/>
          </a:xfrm>
        </p:grpSpPr>
        <p:grpSp>
          <p:nvGrpSpPr>
            <p:cNvPr id="20" name="组合 19"/>
            <p:cNvGrpSpPr/>
            <p:nvPr/>
          </p:nvGrpSpPr>
          <p:grpSpPr>
            <a:xfrm>
              <a:off x="0" y="982320"/>
              <a:ext cx="9144000" cy="5822830"/>
              <a:chOff x="0" y="1035170"/>
              <a:chExt cx="9144000" cy="5822830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0" y="1035170"/>
                <a:ext cx="9144000" cy="5822830"/>
                <a:chOff x="0" y="1035170"/>
                <a:chExt cx="9144000" cy="5822830"/>
              </a:xfrm>
            </p:grpSpPr>
            <p:sp>
              <p:nvSpPr>
                <p:cNvPr id="4" name="矩形 3"/>
                <p:cNvSpPr/>
                <p:nvPr/>
              </p:nvSpPr>
              <p:spPr>
                <a:xfrm>
                  <a:off x="0" y="1035170"/>
                  <a:ext cx="9144000" cy="58228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矩形 27"/>
                    <p:cNvSpPr/>
                    <p:nvPr/>
                  </p:nvSpPr>
                  <p:spPr>
                    <a:xfrm>
                      <a:off x="1749553" y="1360167"/>
                      <a:ext cx="5525680" cy="52322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unc>
                              <m:func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800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r>
                                  <a:rPr lang="zh-CN" altLang="en-US" sz="28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altLang="zh-CN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d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func>
                                  <m:funcPr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80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altLang="zh-CN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func>
                              </m:e>
                            </m:func>
                          </m:oMath>
                        </m:oMathPara>
                      </a14:m>
                      <a:endParaRPr lang="en-US" altLang="zh-CN" sz="2800" dirty="0"/>
                    </a:p>
                  </p:txBody>
                </p:sp>
              </mc:Choice>
              <mc:Fallback xmlns="">
                <p:sp>
                  <p:nvSpPr>
                    <p:cNvPr id="28" name="矩形 2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49553" y="1360167"/>
                      <a:ext cx="5525680" cy="523220"/>
                    </a:xfrm>
                    <a:prstGeom prst="rect">
                      <a:avLst/>
                    </a:prstGeom>
                    <a:blipFill rotWithShape="0"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文本框 6"/>
                  <p:cNvSpPr txBox="1"/>
                  <p:nvPr/>
                </p:nvSpPr>
                <p:spPr>
                  <a:xfrm>
                    <a:off x="1385736" y="2137105"/>
                    <a:ext cx="6127190" cy="67710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a14:m>
                    <a:r>
                      <a:rPr lang="zh-CN" altLang="en-US" sz="2000" dirty="0" smtClean="0"/>
                      <a:t> </a:t>
                    </a:r>
                    <a:r>
                      <a:rPr lang="en-US" altLang="zh-CN" sz="2000" dirty="0" smtClean="0"/>
                      <a:t>the relative preference of </a:t>
                    </a:r>
                    <a:r>
                      <a:rPr lang="en-US" altLang="zh-CN" sz="2000" dirty="0" smtClean="0">
                        <a:solidFill>
                          <a:srgbClr val="FF0000"/>
                        </a:solidFill>
                      </a:rPr>
                      <a:t>data balance </a:t>
                    </a:r>
                    <a:r>
                      <a:rPr lang="en-US" altLang="zh-CN" sz="2000" dirty="0" smtClean="0"/>
                      <a:t>to </a:t>
                    </a:r>
                    <a:r>
                      <a:rPr lang="en-US" altLang="zh-CN" sz="2000" dirty="0" smtClean="0">
                        <a:solidFill>
                          <a:schemeClr val="accent1"/>
                        </a:solidFill>
                      </a:rPr>
                      <a:t>data amount</a:t>
                    </a:r>
                  </a:p>
                  <a:p>
                    <a:pPr marL="800100" lvl="1" indent="-342900">
                      <a:buFont typeface="Arial" panose="020B0604020202020204" pitchFamily="34" charset="0"/>
                      <a:buChar char="•"/>
                    </a:pPr>
                    <a:r>
                      <a:rPr lang="en-US" altLang="zh-CN" dirty="0" smtClean="0"/>
                      <a:t>application specific</a:t>
                    </a:r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7" name="文本框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85736" y="2137105"/>
                    <a:ext cx="6127190" cy="677108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t="-5405" r="-1095" b="-1351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文本框 9"/>
              <p:cNvSpPr txBox="1"/>
              <p:nvPr/>
            </p:nvSpPr>
            <p:spPr>
              <a:xfrm>
                <a:off x="4812961" y="6390012"/>
                <a:ext cx="2226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Fine-grained partition</a:t>
                </a:r>
                <a:endParaRPr lang="zh-CN" altLang="en-US" dirty="0"/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1789562" y="6441824"/>
                <a:ext cx="24682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Coarse-grained partition</a:t>
                </a:r>
                <a:endParaRPr lang="zh-CN" altLang="en-US" dirty="0"/>
              </a:p>
            </p:txBody>
          </p:sp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48459" y="4995783"/>
                <a:ext cx="2099814" cy="1525393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83476" y="4983676"/>
                <a:ext cx="2014850" cy="1549605"/>
              </a:xfrm>
              <a:prstGeom prst="rect">
                <a:avLst/>
              </a:prstGeom>
            </p:spPr>
          </p:pic>
        </p:grp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605841" y="2935971"/>
              <a:ext cx="2385606" cy="1799993"/>
            </a:xfrm>
            <a:prstGeom prst="rect">
              <a:avLst/>
            </a:prstGeom>
          </p:spPr>
        </p:pic>
        <p:sp>
          <p:nvSpPr>
            <p:cNvPr id="25" name="右箭头 24"/>
            <p:cNvSpPr/>
            <p:nvPr/>
          </p:nvSpPr>
          <p:spPr>
            <a:xfrm rot="3028116">
              <a:off x="5271660" y="4597034"/>
              <a:ext cx="407610" cy="24105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右箭头 42"/>
            <p:cNvSpPr/>
            <p:nvPr/>
          </p:nvSpPr>
          <p:spPr>
            <a:xfrm rot="7922438">
              <a:off x="3451360" y="4595199"/>
              <a:ext cx="407610" cy="24105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816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5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19" y="1106914"/>
            <a:ext cx="3743820" cy="229351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25" y="1693735"/>
            <a:ext cx="3362325" cy="1139876"/>
          </a:xfrm>
          <a:prstGeom prst="rect">
            <a:avLst/>
          </a:prstGeom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0" y="403469"/>
            <a:ext cx="7886700" cy="706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4000" dirty="0"/>
          </a:p>
        </p:txBody>
      </p:sp>
      <p:sp>
        <p:nvSpPr>
          <p:cNvPr id="19" name="标题 1"/>
          <p:cNvSpPr txBox="1">
            <a:spLocks/>
          </p:cNvSpPr>
          <p:nvPr/>
        </p:nvSpPr>
        <p:spPr>
          <a:xfrm>
            <a:off x="170002" y="265719"/>
            <a:ext cx="2647477" cy="706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/>
              <a:t>Task Design</a:t>
            </a:r>
            <a:endParaRPr lang="zh-CN" altLang="en-US" sz="4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090" y="2596066"/>
            <a:ext cx="308588" cy="23144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352" y="2716212"/>
            <a:ext cx="958038" cy="12055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4894" y="2885770"/>
            <a:ext cx="2602298" cy="439430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1380834" y="1279449"/>
            <a:ext cx="2357982" cy="1847927"/>
            <a:chOff x="1509787" y="1282624"/>
            <a:chExt cx="2357982" cy="1847927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1509787" y="2771775"/>
              <a:ext cx="1186256" cy="358776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2967038" y="1282624"/>
              <a:ext cx="900731" cy="131661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4966548" y="1106914"/>
            <a:ext cx="3743820" cy="2293511"/>
            <a:chOff x="4966548" y="1110089"/>
            <a:chExt cx="3743820" cy="2293511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66548" y="1110089"/>
              <a:ext cx="3743820" cy="229351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62119" y="2888945"/>
              <a:ext cx="2602298" cy="439430"/>
            </a:xfrm>
            <a:prstGeom prst="rect">
              <a:avLst/>
            </a:prstGeom>
          </p:spPr>
        </p:pic>
      </p:grpSp>
      <p:sp>
        <p:nvSpPr>
          <p:cNvPr id="65" name="Right Arrow 64"/>
          <p:cNvSpPr/>
          <p:nvPr/>
        </p:nvSpPr>
        <p:spPr>
          <a:xfrm>
            <a:off x="4411809" y="2145097"/>
            <a:ext cx="533400" cy="237152"/>
          </a:xfrm>
          <a:prstGeom prst="rightArrow">
            <a:avLst>
              <a:gd name="adj1" fmla="val 50000"/>
              <a:gd name="adj2" fmla="val 88156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Arrow 67"/>
          <p:cNvSpPr/>
          <p:nvPr/>
        </p:nvSpPr>
        <p:spPr>
          <a:xfrm rot="5400000">
            <a:off x="6744351" y="3421591"/>
            <a:ext cx="425366" cy="237152"/>
          </a:xfrm>
          <a:prstGeom prst="rightArrow">
            <a:avLst>
              <a:gd name="adj1" fmla="val 50000"/>
              <a:gd name="adj2" fmla="val 88156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4966548" y="3811663"/>
            <a:ext cx="3743820" cy="2293511"/>
            <a:chOff x="4966548" y="1110089"/>
            <a:chExt cx="3743820" cy="2293511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66548" y="1110089"/>
              <a:ext cx="3743820" cy="2293511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62119" y="2888945"/>
              <a:ext cx="2602298" cy="439430"/>
            </a:xfrm>
            <a:prstGeom prst="rect">
              <a:avLst/>
            </a:prstGeom>
          </p:spPr>
        </p:pic>
      </p:grpSp>
      <p:grpSp>
        <p:nvGrpSpPr>
          <p:cNvPr id="115" name="Group 114"/>
          <p:cNvGrpSpPr/>
          <p:nvPr/>
        </p:nvGrpSpPr>
        <p:grpSpPr>
          <a:xfrm>
            <a:off x="5657846" y="4696235"/>
            <a:ext cx="718163" cy="819059"/>
            <a:chOff x="5657846" y="4991510"/>
            <a:chExt cx="718163" cy="819059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67421" y="4991510"/>
              <a:ext cx="308588" cy="231441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7846" y="5579128"/>
              <a:ext cx="308588" cy="231441"/>
            </a:xfrm>
            <a:prstGeom prst="rect">
              <a:avLst/>
            </a:prstGeom>
          </p:spPr>
        </p:pic>
      </p:grpSp>
      <p:cxnSp>
        <p:nvCxnSpPr>
          <p:cNvPr id="79" name="Straight Arrow Connector 78"/>
          <p:cNvCxnSpPr/>
          <p:nvPr/>
        </p:nvCxnSpPr>
        <p:spPr>
          <a:xfrm flipV="1">
            <a:off x="5812140" y="4927676"/>
            <a:ext cx="312435" cy="356177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ight Arrow 81"/>
          <p:cNvSpPr/>
          <p:nvPr/>
        </p:nvSpPr>
        <p:spPr>
          <a:xfrm rot="10800000">
            <a:off x="4409880" y="4909869"/>
            <a:ext cx="533400" cy="237152"/>
          </a:xfrm>
          <a:prstGeom prst="rightArrow">
            <a:avLst>
              <a:gd name="adj1" fmla="val 50000"/>
              <a:gd name="adj2" fmla="val 88156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219" y="3811663"/>
            <a:ext cx="3737725" cy="2373992"/>
          </a:xfrm>
          <a:prstGeom prst="rect">
            <a:avLst/>
          </a:prstGeom>
        </p:spPr>
      </p:pic>
      <p:cxnSp>
        <p:nvCxnSpPr>
          <p:cNvPr id="84" name="Straight Arrow Connector 83"/>
          <p:cNvCxnSpPr/>
          <p:nvPr/>
        </p:nvCxnSpPr>
        <p:spPr>
          <a:xfrm flipV="1">
            <a:off x="1709987" y="4032442"/>
            <a:ext cx="524932" cy="67890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1690618" y="4032156"/>
            <a:ext cx="1347294" cy="1722379"/>
            <a:chOff x="6556183" y="400625"/>
            <a:chExt cx="1291022" cy="1717393"/>
          </a:xfrm>
        </p:grpSpPr>
        <p:cxnSp>
          <p:nvCxnSpPr>
            <p:cNvPr id="90" name="Straight Arrow Connector 89"/>
            <p:cNvCxnSpPr/>
            <p:nvPr/>
          </p:nvCxnSpPr>
          <p:spPr>
            <a:xfrm flipV="1">
              <a:off x="6556183" y="741340"/>
              <a:ext cx="563755" cy="13496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 w="lg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6556183" y="965200"/>
              <a:ext cx="563755" cy="180625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 w="lg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V="1">
              <a:off x="6556183" y="1207646"/>
              <a:ext cx="563755" cy="159267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 w="lg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flipV="1">
              <a:off x="6583171" y="1902421"/>
              <a:ext cx="536767" cy="215597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 w="lg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V="1">
              <a:off x="6583171" y="1632897"/>
              <a:ext cx="1227329" cy="81451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 w="lg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7310438" y="1890540"/>
              <a:ext cx="521493" cy="138285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 w="lg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V="1">
              <a:off x="7310438" y="1112049"/>
              <a:ext cx="521493" cy="46564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 w="lg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V="1">
              <a:off x="7310438" y="637766"/>
              <a:ext cx="521493" cy="103573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 w="lg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>
              <a:off x="7310438" y="400625"/>
              <a:ext cx="521493" cy="15069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 w="lg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V="1">
              <a:off x="7310438" y="1217171"/>
              <a:ext cx="536767" cy="215597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 w="lg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6067421" y="4430032"/>
            <a:ext cx="2047303" cy="1059419"/>
            <a:chOff x="6013416" y="4549677"/>
            <a:chExt cx="2364620" cy="1251148"/>
          </a:xfrm>
        </p:grpSpPr>
        <p:cxnSp>
          <p:nvCxnSpPr>
            <p:cNvPr id="110" name="Straight Arrow Connector 109"/>
            <p:cNvCxnSpPr/>
            <p:nvPr/>
          </p:nvCxnSpPr>
          <p:spPr>
            <a:xfrm flipV="1">
              <a:off x="6013416" y="5291097"/>
              <a:ext cx="1152861" cy="407782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 w="lg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flipV="1">
              <a:off x="8016491" y="4549677"/>
              <a:ext cx="361545" cy="74142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 w="lg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V="1">
              <a:off x="7325474" y="4549677"/>
              <a:ext cx="281655" cy="1251148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 w="lg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427553" y="4745645"/>
            <a:ext cx="4872359" cy="1847547"/>
            <a:chOff x="427553" y="4745645"/>
            <a:chExt cx="4872359" cy="1847547"/>
          </a:xfrm>
        </p:grpSpPr>
        <p:grpSp>
          <p:nvGrpSpPr>
            <p:cNvPr id="116" name="Group 115"/>
            <p:cNvGrpSpPr/>
            <p:nvPr/>
          </p:nvGrpSpPr>
          <p:grpSpPr>
            <a:xfrm>
              <a:off x="1690618" y="4745645"/>
              <a:ext cx="1331354" cy="252055"/>
              <a:chOff x="1690618" y="5040920"/>
              <a:chExt cx="1331354" cy="252055"/>
            </a:xfrm>
          </p:grpSpPr>
          <p:cxnSp>
            <p:nvCxnSpPr>
              <p:cNvPr id="100" name="Straight Arrow Connector 99"/>
              <p:cNvCxnSpPr/>
              <p:nvPr/>
            </p:nvCxnSpPr>
            <p:spPr>
              <a:xfrm flipV="1">
                <a:off x="1690618" y="5132161"/>
                <a:ext cx="588328" cy="160814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headEnd type="none" w="lg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/>
              <p:nvPr/>
            </p:nvCxnSpPr>
            <p:spPr>
              <a:xfrm flipV="1">
                <a:off x="2477749" y="5040920"/>
                <a:ext cx="544223" cy="46700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headEnd type="none" w="lg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本框 1"/>
                <p:cNvSpPr txBox="1"/>
                <p:nvPr/>
              </p:nvSpPr>
              <p:spPr>
                <a:xfrm>
                  <a:off x="427553" y="6223860"/>
                  <a:ext cx="48723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/>
                    <a:t>Designed Task: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9:00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,3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9:04,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9:08,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" name="文本框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553" y="6223860"/>
                  <a:ext cx="4872359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001" t="-9836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8393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8" grpId="0" animBg="1"/>
      <p:bldP spid="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077" y="209321"/>
            <a:ext cx="7886700" cy="688154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Evaluation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54077" y="1076478"/>
                <a:ext cx="8597823" cy="5307069"/>
              </a:xfrm>
            </p:spPr>
            <p:txBody>
              <a:bodyPr/>
              <a:lstStyle/>
              <a:p>
                <a:r>
                  <a:rPr lang="en-US" altLang="zh-CN" dirty="0" smtClean="0"/>
                  <a:t>Datasets</a:t>
                </a:r>
              </a:p>
              <a:p>
                <a:pPr lvl="1"/>
                <a:r>
                  <a:rPr lang="en-US" altLang="zh-CN" sz="2000" dirty="0"/>
                  <a:t>Human mobility dataset from a real-world noise sensing experiment</a:t>
                </a:r>
              </a:p>
              <a:p>
                <a:pPr lvl="2"/>
                <a:r>
                  <a:rPr lang="en-US" altLang="zh-CN" sz="1600" dirty="0" smtClean="0"/>
                  <a:t>Sensing region: 6.6km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sz="1600" dirty="0"/>
                  <a:t> </a:t>
                </a:r>
                <a:r>
                  <a:rPr lang="en-US" altLang="zh-CN" sz="1600" dirty="0" smtClean="0"/>
                  <a:t>3.3km</a:t>
                </a:r>
              </a:p>
              <a:p>
                <a:pPr lvl="2"/>
                <a:r>
                  <a:rPr lang="en-US" altLang="zh-CN" sz="1600" dirty="0" smtClean="0"/>
                  <a:t>Sensing time interval: 6:00 </a:t>
                </a:r>
                <a:r>
                  <a:rPr lang="en-US" altLang="zh-CN" sz="1600" dirty="0"/>
                  <a:t>am </a:t>
                </a:r>
                <a:r>
                  <a:rPr lang="en-US" altLang="zh-CN" sz="1600" dirty="0" smtClean="0"/>
                  <a:t>~ </a:t>
                </a:r>
                <a:r>
                  <a:rPr lang="en-US" altLang="zh-CN" sz="1600" dirty="0"/>
                  <a:t>22:00 pm</a:t>
                </a:r>
              </a:p>
              <a:p>
                <a:pPr lvl="1"/>
                <a:r>
                  <a:rPr lang="en-US" altLang="zh-CN" sz="2000" dirty="0" smtClean="0"/>
                  <a:t>244 </a:t>
                </a:r>
                <a:r>
                  <a:rPr lang="en-US" altLang="zh-CN" sz="2000" dirty="0"/>
                  <a:t>participant </a:t>
                </a:r>
                <a:r>
                  <a:rPr lang="en-US" altLang="zh-CN" sz="2000" dirty="0" smtClean="0"/>
                  <a:t>candidates with mobility information</a:t>
                </a:r>
              </a:p>
              <a:p>
                <a:pPr lvl="1"/>
                <a:endParaRPr lang="en-US" altLang="zh-CN" dirty="0" smtClean="0"/>
              </a:p>
              <a:p>
                <a:r>
                  <a:rPr lang="en-US" altLang="zh-CN" dirty="0" smtClean="0"/>
                  <a:t>Settings</a:t>
                </a:r>
                <a:endParaRPr lang="en-US" altLang="zh-CN" dirty="0"/>
              </a:p>
              <a:p>
                <a:pPr lvl="1"/>
                <a:r>
                  <a:rPr lang="en-US" altLang="zh-CN" sz="2000" dirty="0" smtClean="0"/>
                  <a:t>Hierarchical partitions for data coverage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spatial partition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zh-CN" sz="1600" dirty="0" smtClean="0"/>
                  <a:t>: temporal partition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077" y="1076478"/>
                <a:ext cx="8597823" cy="5307069"/>
              </a:xfrm>
              <a:blipFill rotWithShape="0">
                <a:blip r:embed="rId2"/>
                <a:stretch>
                  <a:fillRect l="-1277" t="-19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内容占位符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48534606"/>
                  </p:ext>
                </p:extLst>
              </p:nvPr>
            </p:nvGraphicFramePr>
            <p:xfrm>
              <a:off x="1232342" y="4693048"/>
              <a:ext cx="3936559" cy="14918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236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3289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8175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095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296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CN" sz="1800" b="0" dirty="0">
                              <a:solidFill>
                                <a:schemeClr val="tx1"/>
                              </a:solidFill>
                            </a:rPr>
                            <a:t>Granularity</a:t>
                          </a:r>
                          <a:r>
                            <a:rPr lang="en-US" altLang="zh-CN" sz="180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endParaRPr lang="zh-CN" alt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d>
                                  <m:dPr>
                                    <m:ctrlP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296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CN" sz="1800" dirty="0"/>
                            <a:t>1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12</a:t>
                          </a:r>
                          <a:endParaRPr lang="zh-CN" altLang="en-US" sz="1800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12</a:t>
                          </a:r>
                          <a:endParaRPr lang="zh-CN" altLang="en-US" sz="1800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24</a:t>
                          </a:r>
                          <a:endParaRPr lang="zh-CN" altLang="en-US" sz="1800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296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CN" sz="1800" dirty="0"/>
                            <a:t>2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8</a:t>
                          </a:r>
                          <a:endParaRPr lang="zh-CN" altLang="en-US" sz="1800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6</a:t>
                          </a:r>
                          <a:endParaRPr lang="zh-CN" altLang="en-US" sz="1800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12</a:t>
                          </a:r>
                          <a:endParaRPr lang="zh-CN" altLang="en-US" sz="1800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296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CN" sz="1800" dirty="0"/>
                            <a:t>3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4</a:t>
                          </a:r>
                          <a:endParaRPr lang="zh-CN" altLang="en-US" sz="1800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3</a:t>
                          </a:r>
                          <a:endParaRPr lang="zh-CN" altLang="en-US" sz="1800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6</a:t>
                          </a:r>
                          <a:endParaRPr lang="zh-CN" altLang="en-US" sz="1800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内容占位符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48534606"/>
                  </p:ext>
                </p:extLst>
              </p:nvPr>
            </p:nvGraphicFramePr>
            <p:xfrm>
              <a:off x="1232342" y="4693048"/>
              <a:ext cx="3936559" cy="14918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236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3289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8175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095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29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77" t="-8065" r="-145660" b="-3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>
                          <a:blip r:embed="rId3"/>
                          <a:stretch>
                            <a:fillRect l="-221667" t="-8065" r="-221667" b="-3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>
                          <a:blip r:embed="rId3"/>
                          <a:stretch>
                            <a:fillRect l="-301563" t="-8065" r="-107813" b="-3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>
                          <a:blip r:embed="rId3"/>
                          <a:stretch>
                            <a:fillRect l="-386466" t="-8065" r="-3759" b="-3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296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CN" sz="1800" dirty="0"/>
                            <a:t>1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12</a:t>
                          </a:r>
                          <a:endParaRPr lang="zh-CN" altLang="en-US" sz="1800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12</a:t>
                          </a:r>
                          <a:endParaRPr lang="zh-CN" altLang="en-US" sz="1800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24</a:t>
                          </a:r>
                          <a:endParaRPr lang="zh-CN" altLang="en-US" sz="1800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296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CN" sz="1800" dirty="0"/>
                            <a:t>2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8</a:t>
                          </a:r>
                          <a:endParaRPr lang="zh-CN" altLang="en-US" sz="1800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6</a:t>
                          </a:r>
                          <a:endParaRPr lang="zh-CN" altLang="en-US" sz="1800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12</a:t>
                          </a:r>
                          <a:endParaRPr lang="zh-CN" altLang="en-US" sz="1800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296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CN" sz="1800" dirty="0"/>
                            <a:t>3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4</a:t>
                          </a:r>
                          <a:endParaRPr lang="zh-CN" altLang="en-US" sz="1800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3</a:t>
                          </a:r>
                          <a:endParaRPr lang="zh-CN" altLang="en-US" sz="1800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6</a:t>
                          </a:r>
                          <a:endParaRPr lang="zh-CN" altLang="en-US" sz="1800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9572" y="2833661"/>
            <a:ext cx="3512328" cy="361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5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590550" y="280249"/>
            <a:ext cx="7886700" cy="688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/>
              <a:t>Evaluation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95275" y="1009379"/>
                <a:ext cx="501324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Collecting data with a </a:t>
                </a:r>
                <a:r>
                  <a:rPr lang="en-US" sz="2400" dirty="0" smtClean="0"/>
                  <a:t>good coverage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Even with skewed human mobility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×</m:t>
                    </m:r>
                    <m:func>
                      <m:func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func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5" y="1009379"/>
                <a:ext cx="5013248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1580" t="-4545" r="-1823" b="-73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52" y="2127573"/>
            <a:ext cx="2662379" cy="442434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635805" y="2245323"/>
            <a:ext cx="3268073" cy="4409641"/>
            <a:chOff x="399858" y="2209524"/>
            <a:chExt cx="3049369" cy="468174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9858" y="2209524"/>
              <a:ext cx="3049369" cy="468174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/>
                <p:cNvSpPr/>
                <p:nvPr/>
              </p:nvSpPr>
              <p:spPr>
                <a:xfrm>
                  <a:off x="444329" y="2209524"/>
                  <a:ext cx="776582" cy="3921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5" name="矩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329" y="2209524"/>
                  <a:ext cx="776582" cy="39212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444329" y="3765448"/>
                  <a:ext cx="985984" cy="3921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329" y="3765448"/>
                  <a:ext cx="985984" cy="39212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444329" y="5321372"/>
                  <a:ext cx="776582" cy="3921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329" y="5321372"/>
                  <a:ext cx="776582" cy="39212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5436878" y="1012308"/>
                <a:ext cx="327891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285750" indent="-285750">
                  <a:buFont typeface="Arial" panose="020B0604020202020204" pitchFamily="34" charset="0"/>
                  <a:buChar char="•"/>
                  <a:defRPr sz="2400"/>
                </a:lvl1pPr>
                <a:lvl2pPr marL="742950" lvl="1" indent="-285750">
                  <a:buFont typeface="Arial" panose="020B0604020202020204" pitchFamily="34" charset="0"/>
                  <a:buChar char="•"/>
                  <a:defRPr sz="2000"/>
                </a:lvl2pPr>
              </a:lstStyle>
              <a:p>
                <a:r>
                  <a:rPr lang="en-US" altLang="zh-CN" dirty="0"/>
                  <a:t>Result: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/>
                  <a:t>: most amount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dirty="0"/>
                  <a:t>: most balancing</a:t>
                </a: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878" y="1012308"/>
                <a:ext cx="3278911" cy="1077218"/>
              </a:xfrm>
              <a:prstGeom prst="rect">
                <a:avLst/>
              </a:prstGeom>
              <a:blipFill rotWithShape="0">
                <a:blip r:embed="rId9"/>
                <a:stretch>
                  <a:fillRect l="-2602" t="-4520" r="-1115" b="-90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59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3382</TotalTime>
  <Words>510</Words>
  <Application>Microsoft Office PowerPoint</Application>
  <PresentationFormat>On-screen Show (4:3)</PresentationFormat>
  <Paragraphs>149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宋体</vt:lpstr>
      <vt:lpstr>Arial</vt:lpstr>
      <vt:lpstr>Calibri</vt:lpstr>
      <vt:lpstr>Calibri Light</vt:lpstr>
      <vt:lpstr>Cambria Math</vt:lpstr>
      <vt:lpstr>Times New Roman</vt:lpstr>
      <vt:lpstr>Wingdings</vt:lpstr>
      <vt:lpstr>Office 主题</vt:lpstr>
      <vt:lpstr>Urban Sensing Based on Human Mobility</vt:lpstr>
      <vt:lpstr>Urban Sensing</vt:lpstr>
      <vt:lpstr>An Urban Sensing Framework </vt:lpstr>
      <vt:lpstr>Challenges</vt:lpstr>
      <vt:lpstr>PowerPoint Presentation</vt:lpstr>
      <vt:lpstr>Hierarchical Entropy-based Objective Function</vt:lpstr>
      <vt:lpstr>PowerPoint Presentation</vt:lpstr>
      <vt:lpstr>Evaluation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Sensing Based on Human Mobility</dc:title>
  <dc:creator>Shenggong Ji</dc:creator>
  <cp:lastModifiedBy>Shenggong Ji (MSR Student-Person Consulting)</cp:lastModifiedBy>
  <cp:revision>463</cp:revision>
  <dcterms:created xsi:type="dcterms:W3CDTF">2016-06-07T16:17:07Z</dcterms:created>
  <dcterms:modified xsi:type="dcterms:W3CDTF">2016-11-11T03:44:45Z</dcterms:modified>
</cp:coreProperties>
</file>