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0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92" r:id="rId28"/>
    <p:sldId id="285" r:id="rId29"/>
    <p:sldId id="286" r:id="rId30"/>
    <p:sldId id="287" r:id="rId31"/>
    <p:sldId id="288" r:id="rId32"/>
    <p:sldId id="289" r:id="rId33"/>
    <p:sldId id="298" r:id="rId34"/>
    <p:sldId id="294" r:id="rId35"/>
    <p:sldId id="295" r:id="rId36"/>
    <p:sldId id="297" r:id="rId37"/>
    <p:sldId id="293" r:id="rId38"/>
    <p:sldId id="296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72" y="-22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5E3E3-FE7C-D041-8999-44D3FB7A482A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C3853-496F-924B-AB66-636290BAFC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8943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l.acm.org/author_page.cfm?id=82259379357&amp;coll=DL&amp;dl=ACM&amp;trk=0&amp;cfid=412755604&amp;cftoken=90139810" TargetMode="External"/><Relationship Id="rId3" Type="http://schemas.openxmlformats.org/officeDocument/2006/relationships/hyperlink" Target="http://dl.acm.org/author_page.cfm?id=81470645023&amp;coll=DL&amp;dl=ACM&amp;trk=0&amp;cfid=412755604&amp;cftoken=90139810" TargetMode="External"/><Relationship Id="rId7" Type="http://schemas.openxmlformats.org/officeDocument/2006/relationships/hyperlink" Target="http://dl.acm.org/author_page.cfm?id=82259106157&amp;coll=DL&amp;dl=ACM&amp;trk=0&amp;cfid=412755604&amp;cftoken=90139810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dl.acm.org/author_page.cfm?id=81464652561&amp;coll=DL&amp;dl=ACM&amp;trk=0&amp;cfid=412755604&amp;cftoken=90139810" TargetMode="External"/><Relationship Id="rId5" Type="http://schemas.openxmlformats.org/officeDocument/2006/relationships/hyperlink" Target="http://dl.acm.org/author_page.cfm?id=81554302756&amp;coll=DL&amp;dl=ACM&amp;trk=0&amp;cfid=412755604&amp;cftoken=90139810" TargetMode="External"/><Relationship Id="rId4" Type="http://schemas.openxmlformats.org/officeDocument/2006/relationships/hyperlink" Target="http://dl.acm.org/author_page.cfm?id=81100449382&amp;coll=DL&amp;dl=ACM&amp;trk=0&amp;cfid=412755604&amp;cftoken=90139810" TargetMode="External"/><Relationship Id="rId9" Type="http://schemas.openxmlformats.org/officeDocument/2006/relationships/hyperlink" Target="http://dl.acm.org/author_page.cfm?id=81100130021&amp;coll=DL&amp;dl=ACM&amp;trk=0&amp;cfid=412755604&amp;cftoken=90139810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baseline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97E49-2ABD-484A-B500-298EBF747F49}" type="slidenum">
              <a:rPr lang="es-CL" smtClean="0"/>
              <a:pPr/>
              <a:t>2</a:t>
            </a:fld>
            <a:endParaRPr 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Stephen A. Cook and Robert A.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Reckhow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Time bounded random access machines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Nicholas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Pippenger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Michael J. Fischer. Relations among complexity measures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C3853-496F-924B-AB66-636290BAFC0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405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Elaine Shi, T.-H. Hubert Chan, Emil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Stefanov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Mingfei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C3853-496F-924B-AB66-636290BAFC0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4764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hlinkClick r:id="rId3" tooltip="Author Profile Page"/>
              </a:rPr>
              <a:t>Emil Stefanov</a:t>
            </a:r>
            <a:r>
              <a:rPr lang="en-US" dirty="0" smtClean="0"/>
              <a:t> </a:t>
            </a:r>
            <a:r>
              <a:rPr lang="en-US" dirty="0" smtClean="0">
                <a:hlinkClick r:id="rId4" tooltip="Author Profile Page"/>
              </a:rPr>
              <a:t>Marten van Dijk</a:t>
            </a:r>
            <a:r>
              <a:rPr lang="en-US" baseline="0" dirty="0" smtClean="0"/>
              <a:t> </a:t>
            </a:r>
            <a:r>
              <a:rPr lang="en-US" dirty="0" smtClean="0">
                <a:hlinkClick r:id="rId5" tooltip="Author Profile Page"/>
              </a:rPr>
              <a:t>Elaine Shi</a:t>
            </a:r>
            <a:r>
              <a:rPr lang="en-US" dirty="0" smtClean="0"/>
              <a:t> </a:t>
            </a:r>
            <a:r>
              <a:rPr lang="en-US" dirty="0" smtClean="0">
                <a:hlinkClick r:id="rId6" tooltip="Author Profile Page"/>
              </a:rPr>
              <a:t>Christopher Fletcher</a:t>
            </a:r>
            <a:r>
              <a:rPr lang="en-US" dirty="0" smtClean="0"/>
              <a:t> </a:t>
            </a:r>
            <a:r>
              <a:rPr lang="en-US" dirty="0" smtClean="0">
                <a:hlinkClick r:id="rId7" tooltip="Author Profile Page"/>
              </a:rPr>
              <a:t>Ling Ren</a:t>
            </a:r>
            <a:r>
              <a:rPr lang="en-US" dirty="0" smtClean="0"/>
              <a:t> </a:t>
            </a:r>
            <a:r>
              <a:rPr lang="en-US" dirty="0" smtClean="0">
                <a:hlinkClick r:id="rId8" tooltip="Author Profile Page"/>
              </a:rPr>
              <a:t>Xiangyao Yu</a:t>
            </a:r>
            <a:r>
              <a:rPr lang="en-US" dirty="0" smtClean="0"/>
              <a:t> </a:t>
            </a:r>
            <a:r>
              <a:rPr lang="en-US" dirty="0" smtClean="0">
                <a:hlinkClick r:id="rId9" tooltip="Author Profile Page"/>
              </a:rPr>
              <a:t>Srinivas Devadas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C3853-496F-924B-AB66-636290BAFC0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369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C3853-496F-924B-AB66-636290BAFC0E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779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bg-BG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bg-BG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bg-BG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bg-BG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bg-BG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bg-BG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58686D3-18EE-DA41-907C-EC7D04C3640F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D063CBF-1EB6-504C-B4ED-8A5A04E4F0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openxmlformats.org/officeDocument/2006/relationships/image" Target="../media/image10.jpeg"/><Relationship Id="rId7" Type="http://schemas.microsoft.com/office/2007/relationships/hdphoto" Target="../media/hdphoto4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microsoft.com/office/2007/relationships/hdphoto" Target="../media/hdphoto2.wdp"/><Relationship Id="rId4" Type="http://schemas.microsoft.com/office/2007/relationships/hdphoto" Target="../media/hdphoto1.wdp"/><Relationship Id="rId9" Type="http://schemas.microsoft.com/office/2007/relationships/hdphoto" Target="../media/hdphoto6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6.wdp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microsoft.com/office/2007/relationships/hdphoto" Target="../media/hdphoto5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7.wdp"/><Relationship Id="rId5" Type="http://schemas.microsoft.com/office/2007/relationships/hdphoto" Target="../media/hdphoto1.wdp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openxmlformats.org/officeDocument/2006/relationships/image" Target="../media/image11.jpeg"/><Relationship Id="rId7" Type="http://schemas.microsoft.com/office/2007/relationships/hdphoto" Target="../media/hdphoto9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microsoft.com/office/2007/relationships/hdphoto" Target="../media/hdphoto8.wdp"/><Relationship Id="rId4" Type="http://schemas.openxmlformats.org/officeDocument/2006/relationships/image" Target="../media/image10.jpeg"/><Relationship Id="rId9" Type="http://schemas.microsoft.com/office/2007/relationships/hdphoto" Target="../media/hdphoto6.wdp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6.wdp"/><Relationship Id="rId3" Type="http://schemas.openxmlformats.org/officeDocument/2006/relationships/image" Target="../media/image11.jpeg"/><Relationship Id="rId7" Type="http://schemas.microsoft.com/office/2007/relationships/hdphoto" Target="../media/hdphoto10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microsoft.com/office/2007/relationships/hdphoto" Target="../media/hdphoto12.wdp"/><Relationship Id="rId5" Type="http://schemas.microsoft.com/office/2007/relationships/hdphoto" Target="../media/hdphoto5.wdp"/><Relationship Id="rId10" Type="http://schemas.microsoft.com/office/2007/relationships/hdphoto" Target="../media/hdphoto9.wdp"/><Relationship Id="rId4" Type="http://schemas.openxmlformats.org/officeDocument/2006/relationships/image" Target="../media/image10.jpeg"/><Relationship Id="rId9" Type="http://schemas.microsoft.com/office/2007/relationships/hdphoto" Target="../media/hdphoto11.wdp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6.wdp"/><Relationship Id="rId3" Type="http://schemas.openxmlformats.org/officeDocument/2006/relationships/image" Target="../media/image10.jpeg"/><Relationship Id="rId7" Type="http://schemas.microsoft.com/office/2007/relationships/hdphoto" Target="../media/hdphoto9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3.wdp"/><Relationship Id="rId5" Type="http://schemas.microsoft.com/office/2007/relationships/hdphoto" Target="../media/hdphoto8.wdp"/><Relationship Id="rId4" Type="http://schemas.microsoft.com/office/2007/relationships/hdphoto" Target="../media/hdphoto1.wdp"/><Relationship Id="rId9" Type="http://schemas.microsoft.com/office/2007/relationships/hdphoto" Target="../media/hdphoto14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microsoft.com/office/2007/relationships/hdphoto" Target="../media/hdphoto8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6.wdp"/><Relationship Id="rId5" Type="http://schemas.microsoft.com/office/2007/relationships/hdphoto" Target="../media/hdphoto15.wdp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hdphoto" Target="../media/hdphoto16.wdp"/><Relationship Id="rId3" Type="http://schemas.openxmlformats.org/officeDocument/2006/relationships/image" Target="../media/image10.jpeg"/><Relationship Id="rId7" Type="http://schemas.microsoft.com/office/2007/relationships/hdphoto" Target="../media/hdphoto13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8.wdp"/><Relationship Id="rId5" Type="http://schemas.microsoft.com/office/2007/relationships/hdphoto" Target="../media/hdphoto6.wdp"/><Relationship Id="rId4" Type="http://schemas.microsoft.com/office/2007/relationships/hdphoto" Target="../media/hdphoto1.wdp"/><Relationship Id="rId9" Type="http://schemas.microsoft.com/office/2007/relationships/hdphoto" Target="../media/hdphoto5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6.wdp"/><Relationship Id="rId5" Type="http://schemas.microsoft.com/office/2007/relationships/hdphoto" Target="../media/hdphoto5.wdp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hdphoto" Target="../media/hdphoto18.wdp"/><Relationship Id="rId3" Type="http://schemas.openxmlformats.org/officeDocument/2006/relationships/image" Target="../media/image10.jpeg"/><Relationship Id="rId7" Type="http://schemas.microsoft.com/office/2007/relationships/hdphoto" Target="../media/hdphoto1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6.wdp"/><Relationship Id="rId5" Type="http://schemas.microsoft.com/office/2007/relationships/hdphoto" Target="../media/hdphoto17.wdp"/><Relationship Id="rId10" Type="http://schemas.microsoft.com/office/2007/relationships/hdphoto" Target="../media/hdphoto5.wdp"/><Relationship Id="rId4" Type="http://schemas.microsoft.com/office/2007/relationships/hdphoto" Target="../media/hdphoto1.wdp"/><Relationship Id="rId9" Type="http://schemas.microsoft.com/office/2007/relationships/hdphoto" Target="../media/hdphoto1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openxmlformats.org/officeDocument/2006/relationships/image" Target="../media/image10.jpeg"/><Relationship Id="rId7" Type="http://schemas.microsoft.com/office/2007/relationships/hdphoto" Target="../media/hdphoto19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3.wdp"/><Relationship Id="rId5" Type="http://schemas.openxmlformats.org/officeDocument/2006/relationships/image" Target="../media/image12.png"/><Relationship Id="rId4" Type="http://schemas.microsoft.com/office/2007/relationships/hdphoto" Target="../media/hdphoto6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microsoft.com/office/2007/relationships/hdphoto" Target="../media/hdphoto4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3.wdp"/><Relationship Id="rId5" Type="http://schemas.openxmlformats.org/officeDocument/2006/relationships/image" Target="../media/image12.png"/><Relationship Id="rId4" Type="http://schemas.microsoft.com/office/2007/relationships/hdphoto" Target="../media/hdphoto6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6.wdp"/><Relationship Id="rId4" Type="http://schemas.microsoft.com/office/2007/relationships/hdphoto" Target="../media/hdphoto5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microsoft.com/office/2007/relationships/hdphoto" Target="../media/hdphoto6.wdp"/><Relationship Id="rId4" Type="http://schemas.microsoft.com/office/2007/relationships/hdphoto" Target="../media/hdphoto7.wdp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9.wdp"/><Relationship Id="rId4" Type="http://schemas.microsoft.com/office/2007/relationships/hdphoto" Target="../media/hdphoto17.wdp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microsoft.com/office/2007/relationships/hdphoto" Target="../media/hdphoto5.wdp"/><Relationship Id="rId4" Type="http://schemas.microsoft.com/office/2007/relationships/hdphoto" Target="../media/hdphoto20.wdp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Secure Computation for random access machines</a:t>
            </a:r>
            <a:endParaRPr lang="en-US" sz="3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Craig Gentry, </a:t>
            </a:r>
            <a:r>
              <a:rPr lang="en-US" dirty="0" err="1" smtClean="0"/>
              <a:t>shai</a:t>
            </a:r>
            <a:r>
              <a:rPr lang="en-US" dirty="0" smtClean="0"/>
              <a:t> </a:t>
            </a:r>
            <a:r>
              <a:rPr lang="en-US" dirty="0" err="1" smtClean="0"/>
              <a:t>halevi</a:t>
            </a:r>
            <a:r>
              <a:rPr lang="en-US" dirty="0" smtClean="0"/>
              <a:t>, </a:t>
            </a:r>
            <a:r>
              <a:rPr lang="en-US" dirty="0" err="1" smtClean="0"/>
              <a:t>charanjit</a:t>
            </a:r>
            <a:r>
              <a:rPr lang="en-US" dirty="0" smtClean="0"/>
              <a:t> </a:t>
            </a:r>
            <a:r>
              <a:rPr lang="en-US" dirty="0" err="1" smtClean="0"/>
              <a:t>jutla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Mariana </a:t>
            </a:r>
            <a:r>
              <a:rPr lang="en-US" dirty="0" err="1" smtClean="0">
                <a:solidFill>
                  <a:srgbClr val="FF0000"/>
                </a:solidFill>
              </a:rPr>
              <a:t>raykova</a:t>
            </a:r>
            <a:r>
              <a:rPr lang="en-US" dirty="0" smtClean="0"/>
              <a:t>, Daniel </a:t>
            </a:r>
            <a:r>
              <a:rPr lang="en-US" dirty="0" err="1" smtClean="0"/>
              <a:t>wichs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270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Leaf Identifier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pic>
        <p:nvPicPr>
          <p:cNvPr id="119" name="Picture 11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6532" y="3176400"/>
            <a:ext cx="421136" cy="426801"/>
          </a:xfrm>
          <a:prstGeom prst="rect">
            <a:avLst/>
          </a:prstGeom>
        </p:spPr>
      </p:pic>
      <p:pic>
        <p:nvPicPr>
          <p:cNvPr id="20" name="Picture 19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565" y="6345004"/>
            <a:ext cx="626714" cy="512996"/>
          </a:xfrm>
          <a:prstGeom prst="rect">
            <a:avLst/>
          </a:prstGeom>
        </p:spPr>
      </p:pic>
      <p:pic>
        <p:nvPicPr>
          <p:cNvPr id="120" name="Picture 119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71" y="6345004"/>
            <a:ext cx="626714" cy="512996"/>
          </a:xfrm>
          <a:prstGeom prst="rect">
            <a:avLst/>
          </a:prstGeom>
        </p:spPr>
      </p:pic>
      <p:pic>
        <p:nvPicPr>
          <p:cNvPr id="121" name="Picture 120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8463" y="6345004"/>
            <a:ext cx="626714" cy="512996"/>
          </a:xfrm>
          <a:prstGeom prst="rect">
            <a:avLst/>
          </a:prstGeom>
        </p:spPr>
      </p:pic>
      <p:pic>
        <p:nvPicPr>
          <p:cNvPr id="122" name="Picture 121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7990" y="6345004"/>
            <a:ext cx="626714" cy="512996"/>
          </a:xfrm>
          <a:prstGeom prst="rect">
            <a:avLst/>
          </a:prstGeom>
        </p:spPr>
      </p:pic>
      <p:pic>
        <p:nvPicPr>
          <p:cNvPr id="123" name="Picture 122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6070" y="6345004"/>
            <a:ext cx="626714" cy="512996"/>
          </a:xfrm>
          <a:prstGeom prst="rect">
            <a:avLst/>
          </a:prstGeom>
        </p:spPr>
      </p:pic>
      <p:pic>
        <p:nvPicPr>
          <p:cNvPr id="124" name="Picture 123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372" y="6345004"/>
            <a:ext cx="626714" cy="512996"/>
          </a:xfrm>
          <a:prstGeom prst="rect">
            <a:avLst/>
          </a:prstGeom>
        </p:spPr>
      </p:pic>
      <p:pic>
        <p:nvPicPr>
          <p:cNvPr id="125" name="Picture 124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5011" y="3524380"/>
            <a:ext cx="626714" cy="512996"/>
          </a:xfrm>
          <a:prstGeom prst="rect">
            <a:avLst/>
          </a:prstGeom>
        </p:spPr>
      </p:pic>
      <p:pic>
        <p:nvPicPr>
          <p:cNvPr id="126" name="Picture 125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4113" y="6345004"/>
            <a:ext cx="626714" cy="512996"/>
          </a:xfrm>
          <a:prstGeom prst="rect">
            <a:avLst/>
          </a:prstGeom>
        </p:spPr>
      </p:pic>
      <p:pic>
        <p:nvPicPr>
          <p:cNvPr id="127" name="Picture 126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9596" y="6345004"/>
            <a:ext cx="626714" cy="51299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19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155057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2705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3876159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125173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226829" y="641830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358256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8484185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2343835" y="3594746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386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Record Locations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pic>
        <p:nvPicPr>
          <p:cNvPr id="119" name="Picture 11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6532" y="3176400"/>
            <a:ext cx="421136" cy="426801"/>
          </a:xfrm>
          <a:prstGeom prst="rect">
            <a:avLst/>
          </a:prstGeom>
        </p:spPr>
      </p:pic>
      <p:pic>
        <p:nvPicPr>
          <p:cNvPr id="20" name="Picture 19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565" y="6345004"/>
            <a:ext cx="626714" cy="512996"/>
          </a:xfrm>
          <a:prstGeom prst="rect">
            <a:avLst/>
          </a:prstGeom>
        </p:spPr>
      </p:pic>
      <p:pic>
        <p:nvPicPr>
          <p:cNvPr id="120" name="Picture 119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71" y="6345004"/>
            <a:ext cx="626714" cy="512996"/>
          </a:xfrm>
          <a:prstGeom prst="rect">
            <a:avLst/>
          </a:prstGeom>
        </p:spPr>
      </p:pic>
      <p:pic>
        <p:nvPicPr>
          <p:cNvPr id="121" name="Picture 120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8463" y="6345004"/>
            <a:ext cx="626714" cy="512996"/>
          </a:xfrm>
          <a:prstGeom prst="rect">
            <a:avLst/>
          </a:prstGeom>
        </p:spPr>
      </p:pic>
      <p:pic>
        <p:nvPicPr>
          <p:cNvPr id="122" name="Picture 121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7990" y="6345004"/>
            <a:ext cx="626714" cy="512996"/>
          </a:xfrm>
          <a:prstGeom prst="rect">
            <a:avLst/>
          </a:prstGeom>
        </p:spPr>
      </p:pic>
      <p:pic>
        <p:nvPicPr>
          <p:cNvPr id="123" name="Picture 122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6070" y="6345004"/>
            <a:ext cx="626714" cy="512996"/>
          </a:xfrm>
          <a:prstGeom prst="rect">
            <a:avLst/>
          </a:prstGeom>
        </p:spPr>
      </p:pic>
      <p:pic>
        <p:nvPicPr>
          <p:cNvPr id="124" name="Picture 123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372" y="6345004"/>
            <a:ext cx="626714" cy="512996"/>
          </a:xfrm>
          <a:prstGeom prst="rect">
            <a:avLst/>
          </a:prstGeom>
        </p:spPr>
      </p:pic>
      <p:pic>
        <p:nvPicPr>
          <p:cNvPr id="125" name="Picture 124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5011" y="3524380"/>
            <a:ext cx="626714" cy="512996"/>
          </a:xfrm>
          <a:prstGeom prst="rect">
            <a:avLst/>
          </a:prstGeom>
        </p:spPr>
      </p:pic>
      <p:pic>
        <p:nvPicPr>
          <p:cNvPr id="126" name="Picture 125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4113" y="6345004"/>
            <a:ext cx="626714" cy="512996"/>
          </a:xfrm>
          <a:prstGeom prst="rect">
            <a:avLst/>
          </a:prstGeom>
        </p:spPr>
      </p:pic>
      <p:pic>
        <p:nvPicPr>
          <p:cNvPr id="127" name="Picture 126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9596" y="6345004"/>
            <a:ext cx="626714" cy="51299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19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155057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2705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3876159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125173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226829" y="641830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358256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8484185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2343835" y="3594746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62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ORAM Look-Up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pic>
        <p:nvPicPr>
          <p:cNvPr id="22" name="Picture 21" descr="labe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7185" y="1417638"/>
            <a:ext cx="447541" cy="447541"/>
          </a:xfrm>
          <a:prstGeom prst="rect">
            <a:avLst/>
          </a:prstGeom>
        </p:spPr>
      </p:pic>
      <p:sp>
        <p:nvSpPr>
          <p:cNvPr id="121" name="TextBox 120"/>
          <p:cNvSpPr txBox="1"/>
          <p:nvPr/>
        </p:nvSpPr>
        <p:spPr>
          <a:xfrm>
            <a:off x="990015" y="143787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pic>
        <p:nvPicPr>
          <p:cNvPr id="122" name="Picture 121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565" y="6345004"/>
            <a:ext cx="626714" cy="512996"/>
          </a:xfrm>
          <a:prstGeom prst="rect">
            <a:avLst/>
          </a:prstGeom>
        </p:spPr>
      </p:pic>
      <p:pic>
        <p:nvPicPr>
          <p:cNvPr id="123" name="Picture 122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71" y="6345004"/>
            <a:ext cx="626714" cy="512996"/>
          </a:xfrm>
          <a:prstGeom prst="rect">
            <a:avLst/>
          </a:prstGeom>
        </p:spPr>
      </p:pic>
      <p:pic>
        <p:nvPicPr>
          <p:cNvPr id="124" name="Picture 123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8463" y="6345004"/>
            <a:ext cx="626714" cy="512996"/>
          </a:xfrm>
          <a:prstGeom prst="rect">
            <a:avLst/>
          </a:prstGeom>
        </p:spPr>
      </p:pic>
      <p:pic>
        <p:nvPicPr>
          <p:cNvPr id="125" name="Picture 124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7990" y="6345004"/>
            <a:ext cx="626714" cy="512996"/>
          </a:xfrm>
          <a:prstGeom prst="rect">
            <a:avLst/>
          </a:prstGeom>
        </p:spPr>
      </p:pic>
      <p:pic>
        <p:nvPicPr>
          <p:cNvPr id="126" name="Picture 125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6070" y="6345004"/>
            <a:ext cx="626714" cy="512996"/>
          </a:xfrm>
          <a:prstGeom prst="rect">
            <a:avLst/>
          </a:prstGeom>
        </p:spPr>
      </p:pic>
      <p:pic>
        <p:nvPicPr>
          <p:cNvPr id="127" name="Picture 126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372" y="6345004"/>
            <a:ext cx="626714" cy="512996"/>
          </a:xfrm>
          <a:prstGeom prst="rect">
            <a:avLst/>
          </a:prstGeom>
        </p:spPr>
      </p:pic>
      <p:pic>
        <p:nvPicPr>
          <p:cNvPr id="128" name="Picture 127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4113" y="6345004"/>
            <a:ext cx="626714" cy="512996"/>
          </a:xfrm>
          <a:prstGeom prst="rect">
            <a:avLst/>
          </a:prstGeom>
        </p:spPr>
      </p:pic>
      <p:pic>
        <p:nvPicPr>
          <p:cNvPr id="129" name="Picture 128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9596" y="6345004"/>
            <a:ext cx="626714" cy="512996"/>
          </a:xfrm>
          <a:prstGeom prst="rect">
            <a:avLst/>
          </a:prstGeom>
        </p:spPr>
      </p:pic>
      <p:sp>
        <p:nvSpPr>
          <p:cNvPr id="130" name="TextBox 129"/>
          <p:cNvSpPr txBox="1"/>
          <p:nvPr/>
        </p:nvSpPr>
        <p:spPr>
          <a:xfrm>
            <a:off x="419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155057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705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3876159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125173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226829" y="641830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358256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8484185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40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Leaf Identifier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pic>
        <p:nvPicPr>
          <p:cNvPr id="22" name="Picture 21" descr="labe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7185" y="1417638"/>
            <a:ext cx="447541" cy="447541"/>
          </a:xfrm>
          <a:prstGeom prst="rect">
            <a:avLst/>
          </a:prstGeom>
        </p:spPr>
      </p:pic>
      <p:pic>
        <p:nvPicPr>
          <p:cNvPr id="119" name="Picture 118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44083" y="1628140"/>
            <a:ext cx="626714" cy="512996"/>
          </a:xfrm>
          <a:prstGeom prst="rect">
            <a:avLst/>
          </a:prstGeom>
        </p:spPr>
      </p:pic>
      <p:sp>
        <p:nvSpPr>
          <p:cNvPr id="120" name="TextBox 119"/>
          <p:cNvSpPr txBox="1"/>
          <p:nvPr/>
        </p:nvSpPr>
        <p:spPr>
          <a:xfrm>
            <a:off x="1568307" y="1698506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990015" y="143787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pic>
        <p:nvPicPr>
          <p:cNvPr id="118" name="Picture 117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565" y="6345004"/>
            <a:ext cx="626714" cy="512996"/>
          </a:xfrm>
          <a:prstGeom prst="rect">
            <a:avLst/>
          </a:prstGeom>
        </p:spPr>
      </p:pic>
      <p:pic>
        <p:nvPicPr>
          <p:cNvPr id="122" name="Picture 121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71" y="6345004"/>
            <a:ext cx="626714" cy="512996"/>
          </a:xfrm>
          <a:prstGeom prst="rect">
            <a:avLst/>
          </a:prstGeom>
        </p:spPr>
      </p:pic>
      <p:pic>
        <p:nvPicPr>
          <p:cNvPr id="123" name="Picture 122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8463" y="6345004"/>
            <a:ext cx="626714" cy="512996"/>
          </a:xfrm>
          <a:prstGeom prst="rect">
            <a:avLst/>
          </a:prstGeom>
        </p:spPr>
      </p:pic>
      <p:pic>
        <p:nvPicPr>
          <p:cNvPr id="124" name="Picture 123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7990" y="6345004"/>
            <a:ext cx="626714" cy="512996"/>
          </a:xfrm>
          <a:prstGeom prst="rect">
            <a:avLst/>
          </a:prstGeom>
        </p:spPr>
      </p:pic>
      <p:pic>
        <p:nvPicPr>
          <p:cNvPr id="125" name="Picture 124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6070" y="6345004"/>
            <a:ext cx="626714" cy="512996"/>
          </a:xfrm>
          <a:prstGeom prst="rect">
            <a:avLst/>
          </a:prstGeom>
        </p:spPr>
      </p:pic>
      <p:pic>
        <p:nvPicPr>
          <p:cNvPr id="126" name="Picture 125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372" y="6345004"/>
            <a:ext cx="626714" cy="512996"/>
          </a:xfrm>
          <a:prstGeom prst="rect">
            <a:avLst/>
          </a:prstGeom>
        </p:spPr>
      </p:pic>
      <p:pic>
        <p:nvPicPr>
          <p:cNvPr id="127" name="Picture 126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4113" y="6345004"/>
            <a:ext cx="626714" cy="512996"/>
          </a:xfrm>
          <a:prstGeom prst="rect">
            <a:avLst/>
          </a:prstGeom>
        </p:spPr>
      </p:pic>
      <p:pic>
        <p:nvPicPr>
          <p:cNvPr id="128" name="Picture 127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9596" y="6345004"/>
            <a:ext cx="626714" cy="512996"/>
          </a:xfrm>
          <a:prstGeom prst="rect">
            <a:avLst/>
          </a:prstGeom>
        </p:spPr>
      </p:pic>
      <p:sp>
        <p:nvSpPr>
          <p:cNvPr id="129" name="TextBox 128"/>
          <p:cNvSpPr txBox="1"/>
          <p:nvPr/>
        </p:nvSpPr>
        <p:spPr>
          <a:xfrm>
            <a:off x="419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155057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705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3876159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25173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226829" y="641830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58256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8484185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126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Nodes on the Path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pic>
        <p:nvPicPr>
          <p:cNvPr id="22" name="Picture 21" descr="labe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7185" y="1417638"/>
            <a:ext cx="447541" cy="447541"/>
          </a:xfrm>
          <a:prstGeom prst="rect">
            <a:avLst/>
          </a:prstGeom>
        </p:spPr>
      </p:pic>
      <p:pic>
        <p:nvPicPr>
          <p:cNvPr id="119" name="Picture 118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44083" y="1628140"/>
            <a:ext cx="626714" cy="512996"/>
          </a:xfrm>
          <a:prstGeom prst="rect">
            <a:avLst/>
          </a:prstGeom>
        </p:spPr>
      </p:pic>
      <p:sp>
        <p:nvSpPr>
          <p:cNvPr id="120" name="TextBox 119"/>
          <p:cNvSpPr txBox="1"/>
          <p:nvPr/>
        </p:nvSpPr>
        <p:spPr>
          <a:xfrm>
            <a:off x="1568307" y="1698506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990015" y="143787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pic>
        <p:nvPicPr>
          <p:cNvPr id="118" name="Picture 117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565" y="6345004"/>
            <a:ext cx="626714" cy="512996"/>
          </a:xfrm>
          <a:prstGeom prst="rect">
            <a:avLst/>
          </a:prstGeom>
        </p:spPr>
      </p:pic>
      <p:pic>
        <p:nvPicPr>
          <p:cNvPr id="122" name="Picture 121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71" y="6345004"/>
            <a:ext cx="626714" cy="512996"/>
          </a:xfrm>
          <a:prstGeom prst="rect">
            <a:avLst/>
          </a:prstGeom>
        </p:spPr>
      </p:pic>
      <p:pic>
        <p:nvPicPr>
          <p:cNvPr id="123" name="Picture 122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8463" y="6345004"/>
            <a:ext cx="626714" cy="512996"/>
          </a:xfrm>
          <a:prstGeom prst="rect">
            <a:avLst/>
          </a:prstGeom>
        </p:spPr>
      </p:pic>
      <p:pic>
        <p:nvPicPr>
          <p:cNvPr id="124" name="Picture 123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7990" y="6345004"/>
            <a:ext cx="626714" cy="512996"/>
          </a:xfrm>
          <a:prstGeom prst="rect">
            <a:avLst/>
          </a:prstGeom>
        </p:spPr>
      </p:pic>
      <p:pic>
        <p:nvPicPr>
          <p:cNvPr id="125" name="Picture 124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6070" y="6345004"/>
            <a:ext cx="626714" cy="512996"/>
          </a:xfrm>
          <a:prstGeom prst="rect">
            <a:avLst/>
          </a:prstGeom>
        </p:spPr>
      </p:pic>
      <p:pic>
        <p:nvPicPr>
          <p:cNvPr id="126" name="Picture 125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372" y="6345004"/>
            <a:ext cx="626714" cy="512996"/>
          </a:xfrm>
          <a:prstGeom prst="rect">
            <a:avLst/>
          </a:prstGeom>
        </p:spPr>
      </p:pic>
      <p:pic>
        <p:nvPicPr>
          <p:cNvPr id="127" name="Picture 126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4113" y="6345004"/>
            <a:ext cx="626714" cy="512996"/>
          </a:xfrm>
          <a:prstGeom prst="rect">
            <a:avLst/>
          </a:prstGeom>
        </p:spPr>
      </p:pic>
      <p:pic>
        <p:nvPicPr>
          <p:cNvPr id="128" name="Picture 127" descr="leaf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9596" y="6345004"/>
            <a:ext cx="626714" cy="512996"/>
          </a:xfrm>
          <a:prstGeom prst="rect">
            <a:avLst/>
          </a:prstGeom>
        </p:spPr>
      </p:pic>
      <p:sp>
        <p:nvSpPr>
          <p:cNvPr id="129" name="TextBox 128"/>
          <p:cNvSpPr txBox="1"/>
          <p:nvPr/>
        </p:nvSpPr>
        <p:spPr>
          <a:xfrm>
            <a:off x="419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155057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705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3876159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25173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226829" y="641830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58256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8484185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46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in Root Node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pic>
        <p:nvPicPr>
          <p:cNvPr id="118" name="Picture 11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565" y="6345004"/>
            <a:ext cx="626714" cy="512996"/>
          </a:xfrm>
          <a:prstGeom prst="rect">
            <a:avLst/>
          </a:prstGeom>
        </p:spPr>
      </p:pic>
      <p:pic>
        <p:nvPicPr>
          <p:cNvPr id="122" name="Picture 121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71" y="6345004"/>
            <a:ext cx="626714" cy="512996"/>
          </a:xfrm>
          <a:prstGeom prst="rect">
            <a:avLst/>
          </a:prstGeom>
        </p:spPr>
      </p:pic>
      <p:pic>
        <p:nvPicPr>
          <p:cNvPr id="123" name="Picture 122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8463" y="6345004"/>
            <a:ext cx="626714" cy="512996"/>
          </a:xfrm>
          <a:prstGeom prst="rect">
            <a:avLst/>
          </a:prstGeom>
        </p:spPr>
      </p:pic>
      <p:pic>
        <p:nvPicPr>
          <p:cNvPr id="124" name="Picture 123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7990" y="6345004"/>
            <a:ext cx="626714" cy="512996"/>
          </a:xfrm>
          <a:prstGeom prst="rect">
            <a:avLst/>
          </a:prstGeom>
        </p:spPr>
      </p:pic>
      <p:pic>
        <p:nvPicPr>
          <p:cNvPr id="125" name="Picture 124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6070" y="6345004"/>
            <a:ext cx="626714" cy="512996"/>
          </a:xfrm>
          <a:prstGeom prst="rect">
            <a:avLst/>
          </a:prstGeom>
        </p:spPr>
      </p:pic>
      <p:pic>
        <p:nvPicPr>
          <p:cNvPr id="126" name="Picture 125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372" y="6345004"/>
            <a:ext cx="626714" cy="512996"/>
          </a:xfrm>
          <a:prstGeom prst="rect">
            <a:avLst/>
          </a:prstGeom>
        </p:spPr>
      </p:pic>
      <p:pic>
        <p:nvPicPr>
          <p:cNvPr id="127" name="Picture 126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4113" y="6345004"/>
            <a:ext cx="626714" cy="512996"/>
          </a:xfrm>
          <a:prstGeom prst="rect">
            <a:avLst/>
          </a:prstGeom>
        </p:spPr>
      </p:pic>
      <p:pic>
        <p:nvPicPr>
          <p:cNvPr id="128" name="Picture 12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9596" y="6345004"/>
            <a:ext cx="626714" cy="512996"/>
          </a:xfrm>
          <a:prstGeom prst="rect">
            <a:avLst/>
          </a:prstGeom>
        </p:spPr>
      </p:pic>
      <p:sp>
        <p:nvSpPr>
          <p:cNvPr id="129" name="TextBox 128"/>
          <p:cNvSpPr txBox="1"/>
          <p:nvPr/>
        </p:nvSpPr>
        <p:spPr>
          <a:xfrm>
            <a:off x="419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155057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705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3876159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25173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226829" y="641830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58256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8484185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137" name="Picture 1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6532" y="3176400"/>
            <a:ext cx="421136" cy="426801"/>
          </a:xfrm>
          <a:prstGeom prst="rect">
            <a:avLst/>
          </a:prstGeom>
        </p:spPr>
      </p:pic>
      <p:pic>
        <p:nvPicPr>
          <p:cNvPr id="138" name="Picture 13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5011" y="3524380"/>
            <a:ext cx="626714" cy="512996"/>
          </a:xfrm>
          <a:prstGeom prst="rect">
            <a:avLst/>
          </a:prstGeom>
        </p:spPr>
      </p:pic>
      <p:sp>
        <p:nvSpPr>
          <p:cNvPr id="139" name="TextBox 138"/>
          <p:cNvSpPr txBox="1"/>
          <p:nvPr/>
        </p:nvSpPr>
        <p:spPr>
          <a:xfrm>
            <a:off x="2343835" y="3594746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795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5417 -0.19629 " pathEditMode="relative" ptsTypes="AA">
                                      <p:cBhvr>
                                        <p:cTn id="6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5417 -0.19629 " pathEditMode="relative" ptsTypes="AA">
                                      <p:cBhvr>
                                        <p:cTn id="8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5417 -0.19629 " pathEditMode="relative" ptsTypes="AA">
                                      <p:cBhvr>
                                        <p:cTn id="10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 New Leaf Identifier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pic>
        <p:nvPicPr>
          <p:cNvPr id="118" name="Picture 11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565" y="6345004"/>
            <a:ext cx="626714" cy="512996"/>
          </a:xfrm>
          <a:prstGeom prst="rect">
            <a:avLst/>
          </a:prstGeom>
        </p:spPr>
      </p:pic>
      <p:pic>
        <p:nvPicPr>
          <p:cNvPr id="122" name="Picture 121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71" y="6345004"/>
            <a:ext cx="626714" cy="512996"/>
          </a:xfrm>
          <a:prstGeom prst="rect">
            <a:avLst/>
          </a:prstGeom>
        </p:spPr>
      </p:pic>
      <p:pic>
        <p:nvPicPr>
          <p:cNvPr id="123" name="Picture 122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8463" y="6345004"/>
            <a:ext cx="626714" cy="512996"/>
          </a:xfrm>
          <a:prstGeom prst="rect">
            <a:avLst/>
          </a:prstGeom>
        </p:spPr>
      </p:pic>
      <p:pic>
        <p:nvPicPr>
          <p:cNvPr id="124" name="Picture 123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7990" y="6345004"/>
            <a:ext cx="626714" cy="512996"/>
          </a:xfrm>
          <a:prstGeom prst="rect">
            <a:avLst/>
          </a:prstGeom>
        </p:spPr>
      </p:pic>
      <p:pic>
        <p:nvPicPr>
          <p:cNvPr id="125" name="Picture 124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6070" y="6345004"/>
            <a:ext cx="626714" cy="512996"/>
          </a:xfrm>
          <a:prstGeom prst="rect">
            <a:avLst/>
          </a:prstGeom>
        </p:spPr>
      </p:pic>
      <p:pic>
        <p:nvPicPr>
          <p:cNvPr id="126" name="Picture 125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372" y="6345004"/>
            <a:ext cx="626714" cy="512996"/>
          </a:xfrm>
          <a:prstGeom prst="rect">
            <a:avLst/>
          </a:prstGeom>
        </p:spPr>
      </p:pic>
      <p:pic>
        <p:nvPicPr>
          <p:cNvPr id="127" name="Picture 126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4113" y="6345004"/>
            <a:ext cx="626714" cy="512996"/>
          </a:xfrm>
          <a:prstGeom prst="rect">
            <a:avLst/>
          </a:prstGeom>
        </p:spPr>
      </p:pic>
      <p:pic>
        <p:nvPicPr>
          <p:cNvPr id="128" name="Picture 12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9596" y="6345004"/>
            <a:ext cx="626714" cy="512996"/>
          </a:xfrm>
          <a:prstGeom prst="rect">
            <a:avLst/>
          </a:prstGeom>
        </p:spPr>
      </p:pic>
      <p:sp>
        <p:nvSpPr>
          <p:cNvPr id="129" name="TextBox 128"/>
          <p:cNvSpPr txBox="1"/>
          <p:nvPr/>
        </p:nvSpPr>
        <p:spPr>
          <a:xfrm>
            <a:off x="419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155057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705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3876159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25173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226829" y="641830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58256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8484185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137" name="Picture 1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2750" y="1852979"/>
            <a:ext cx="421136" cy="426801"/>
          </a:xfrm>
          <a:prstGeom prst="rect">
            <a:avLst/>
          </a:prstGeom>
        </p:spPr>
      </p:pic>
      <p:pic>
        <p:nvPicPr>
          <p:cNvPr id="138" name="Picture 13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81229" y="2200959"/>
            <a:ext cx="626714" cy="512996"/>
          </a:xfrm>
          <a:prstGeom prst="rect">
            <a:avLst/>
          </a:prstGeom>
        </p:spPr>
      </p:pic>
      <p:sp>
        <p:nvSpPr>
          <p:cNvPr id="139" name="TextBox 138"/>
          <p:cNvSpPr txBox="1"/>
          <p:nvPr/>
        </p:nvSpPr>
        <p:spPr>
          <a:xfrm>
            <a:off x="3780053" y="2271325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32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167 0 " pathEditMode="relative" ptsTypes="AA">
                                      <p:cBhvr>
                                        <p:cTn id="6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167 0 " pathEditMode="relative" ptsTypes="AA">
                                      <p:cBhvr>
                                        <p:cTn id="8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167 0 " pathEditMode="relative" ptsTypes="AA">
                                      <p:cBhvr>
                                        <p:cTn id="10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pic>
        <p:nvPicPr>
          <p:cNvPr id="118" name="Picture 11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565" y="6345004"/>
            <a:ext cx="626714" cy="512996"/>
          </a:xfrm>
          <a:prstGeom prst="rect">
            <a:avLst/>
          </a:prstGeom>
        </p:spPr>
      </p:pic>
      <p:pic>
        <p:nvPicPr>
          <p:cNvPr id="122" name="Picture 121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71" y="6345004"/>
            <a:ext cx="626714" cy="512996"/>
          </a:xfrm>
          <a:prstGeom prst="rect">
            <a:avLst/>
          </a:prstGeom>
        </p:spPr>
      </p:pic>
      <p:pic>
        <p:nvPicPr>
          <p:cNvPr id="123" name="Picture 122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8463" y="6345004"/>
            <a:ext cx="626714" cy="512996"/>
          </a:xfrm>
          <a:prstGeom prst="rect">
            <a:avLst/>
          </a:prstGeom>
        </p:spPr>
      </p:pic>
      <p:pic>
        <p:nvPicPr>
          <p:cNvPr id="124" name="Picture 123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7990" y="6345004"/>
            <a:ext cx="626714" cy="512996"/>
          </a:xfrm>
          <a:prstGeom prst="rect">
            <a:avLst/>
          </a:prstGeom>
        </p:spPr>
      </p:pic>
      <p:pic>
        <p:nvPicPr>
          <p:cNvPr id="125" name="Picture 124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6070" y="6345004"/>
            <a:ext cx="626714" cy="512996"/>
          </a:xfrm>
          <a:prstGeom prst="rect">
            <a:avLst/>
          </a:prstGeom>
        </p:spPr>
      </p:pic>
      <p:pic>
        <p:nvPicPr>
          <p:cNvPr id="126" name="Picture 125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372" y="6345004"/>
            <a:ext cx="626714" cy="512996"/>
          </a:xfrm>
          <a:prstGeom prst="rect">
            <a:avLst/>
          </a:prstGeom>
        </p:spPr>
      </p:pic>
      <p:pic>
        <p:nvPicPr>
          <p:cNvPr id="127" name="Picture 126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4113" y="6345004"/>
            <a:ext cx="626714" cy="512996"/>
          </a:xfrm>
          <a:prstGeom prst="rect">
            <a:avLst/>
          </a:prstGeom>
        </p:spPr>
      </p:pic>
      <p:pic>
        <p:nvPicPr>
          <p:cNvPr id="128" name="Picture 12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9596" y="6345004"/>
            <a:ext cx="626714" cy="512996"/>
          </a:xfrm>
          <a:prstGeom prst="rect">
            <a:avLst/>
          </a:prstGeom>
        </p:spPr>
      </p:pic>
      <p:sp>
        <p:nvSpPr>
          <p:cNvPr id="129" name="TextBox 128"/>
          <p:cNvSpPr txBox="1"/>
          <p:nvPr/>
        </p:nvSpPr>
        <p:spPr>
          <a:xfrm>
            <a:off x="419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155057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705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3876159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25173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226829" y="641830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58256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8484185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5588001" y="1458278"/>
            <a:ext cx="289618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After each ORAM access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523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pic>
        <p:nvPicPr>
          <p:cNvPr id="118" name="Picture 11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565" y="6345004"/>
            <a:ext cx="626714" cy="512996"/>
          </a:xfrm>
          <a:prstGeom prst="rect">
            <a:avLst/>
          </a:prstGeom>
        </p:spPr>
      </p:pic>
      <p:pic>
        <p:nvPicPr>
          <p:cNvPr id="122" name="Picture 121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71" y="6345004"/>
            <a:ext cx="626714" cy="512996"/>
          </a:xfrm>
          <a:prstGeom prst="rect">
            <a:avLst/>
          </a:prstGeom>
        </p:spPr>
      </p:pic>
      <p:pic>
        <p:nvPicPr>
          <p:cNvPr id="123" name="Picture 122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8463" y="6345004"/>
            <a:ext cx="626714" cy="512996"/>
          </a:xfrm>
          <a:prstGeom prst="rect">
            <a:avLst/>
          </a:prstGeom>
        </p:spPr>
      </p:pic>
      <p:pic>
        <p:nvPicPr>
          <p:cNvPr id="124" name="Picture 123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7990" y="6345004"/>
            <a:ext cx="626714" cy="512996"/>
          </a:xfrm>
          <a:prstGeom prst="rect">
            <a:avLst/>
          </a:prstGeom>
        </p:spPr>
      </p:pic>
      <p:pic>
        <p:nvPicPr>
          <p:cNvPr id="125" name="Picture 124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6070" y="6345004"/>
            <a:ext cx="626714" cy="512996"/>
          </a:xfrm>
          <a:prstGeom prst="rect">
            <a:avLst/>
          </a:prstGeom>
        </p:spPr>
      </p:pic>
      <p:pic>
        <p:nvPicPr>
          <p:cNvPr id="126" name="Picture 125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372" y="6345004"/>
            <a:ext cx="626714" cy="512996"/>
          </a:xfrm>
          <a:prstGeom prst="rect">
            <a:avLst/>
          </a:prstGeom>
        </p:spPr>
      </p:pic>
      <p:pic>
        <p:nvPicPr>
          <p:cNvPr id="127" name="Picture 126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4113" y="6345004"/>
            <a:ext cx="626714" cy="512996"/>
          </a:xfrm>
          <a:prstGeom prst="rect">
            <a:avLst/>
          </a:prstGeom>
        </p:spPr>
      </p:pic>
      <p:pic>
        <p:nvPicPr>
          <p:cNvPr id="128" name="Picture 12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9596" y="6345004"/>
            <a:ext cx="626714" cy="512996"/>
          </a:xfrm>
          <a:prstGeom prst="rect">
            <a:avLst/>
          </a:prstGeom>
        </p:spPr>
      </p:pic>
      <p:sp>
        <p:nvSpPr>
          <p:cNvPr id="129" name="TextBox 128"/>
          <p:cNvSpPr txBox="1"/>
          <p:nvPr/>
        </p:nvSpPr>
        <p:spPr>
          <a:xfrm>
            <a:off x="419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155057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705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3876159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25173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226829" y="641830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58256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8484185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5588001" y="1458278"/>
            <a:ext cx="289618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After each ORAM access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evict two nodes per level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92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pic>
        <p:nvPicPr>
          <p:cNvPr id="118" name="Picture 11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87565" y="6345004"/>
            <a:ext cx="626714" cy="512996"/>
          </a:xfrm>
          <a:prstGeom prst="rect">
            <a:avLst/>
          </a:prstGeom>
        </p:spPr>
      </p:pic>
      <p:pic>
        <p:nvPicPr>
          <p:cNvPr id="122" name="Picture 121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71" y="6345004"/>
            <a:ext cx="626714" cy="512996"/>
          </a:xfrm>
          <a:prstGeom prst="rect">
            <a:avLst/>
          </a:prstGeom>
        </p:spPr>
      </p:pic>
      <p:pic>
        <p:nvPicPr>
          <p:cNvPr id="123" name="Picture 122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8463" y="6345004"/>
            <a:ext cx="626714" cy="512996"/>
          </a:xfrm>
          <a:prstGeom prst="rect">
            <a:avLst/>
          </a:prstGeom>
        </p:spPr>
      </p:pic>
      <p:pic>
        <p:nvPicPr>
          <p:cNvPr id="124" name="Picture 123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7990" y="6345004"/>
            <a:ext cx="626714" cy="512996"/>
          </a:xfrm>
          <a:prstGeom prst="rect">
            <a:avLst/>
          </a:prstGeom>
        </p:spPr>
      </p:pic>
      <p:pic>
        <p:nvPicPr>
          <p:cNvPr id="125" name="Picture 124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6070" y="6345004"/>
            <a:ext cx="626714" cy="512996"/>
          </a:xfrm>
          <a:prstGeom prst="rect">
            <a:avLst/>
          </a:prstGeom>
        </p:spPr>
      </p:pic>
      <p:pic>
        <p:nvPicPr>
          <p:cNvPr id="126" name="Picture 125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372" y="6345004"/>
            <a:ext cx="626714" cy="512996"/>
          </a:xfrm>
          <a:prstGeom prst="rect">
            <a:avLst/>
          </a:prstGeom>
        </p:spPr>
      </p:pic>
      <p:pic>
        <p:nvPicPr>
          <p:cNvPr id="127" name="Picture 126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34113" y="6345004"/>
            <a:ext cx="626714" cy="512996"/>
          </a:xfrm>
          <a:prstGeom prst="rect">
            <a:avLst/>
          </a:prstGeom>
        </p:spPr>
      </p:pic>
      <p:pic>
        <p:nvPicPr>
          <p:cNvPr id="128" name="Picture 12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9596" y="6345004"/>
            <a:ext cx="626714" cy="512996"/>
          </a:xfrm>
          <a:prstGeom prst="rect">
            <a:avLst/>
          </a:prstGeom>
        </p:spPr>
      </p:pic>
      <p:sp>
        <p:nvSpPr>
          <p:cNvPr id="129" name="TextBox 128"/>
          <p:cNvSpPr txBox="1"/>
          <p:nvPr/>
        </p:nvSpPr>
        <p:spPr>
          <a:xfrm>
            <a:off x="419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155057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705100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3876159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25173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226829" y="641830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58256" y="64066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6" name="TextBox 135"/>
          <p:cNvSpPr txBox="1"/>
          <p:nvPr/>
        </p:nvSpPr>
        <p:spPr>
          <a:xfrm>
            <a:off x="8484185" y="64193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5588001" y="1458278"/>
            <a:ext cx="289618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After each ORAM access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evict two nodes per level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38" name="Picture 13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5732" y="4570279"/>
            <a:ext cx="421136" cy="426801"/>
          </a:xfrm>
          <a:prstGeom prst="rect">
            <a:avLst/>
          </a:prstGeom>
        </p:spPr>
      </p:pic>
      <p:pic>
        <p:nvPicPr>
          <p:cNvPr id="139" name="Picture 138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64211" y="4918259"/>
            <a:ext cx="626714" cy="512996"/>
          </a:xfrm>
          <a:prstGeom prst="rect">
            <a:avLst/>
          </a:prstGeom>
        </p:spPr>
      </p:pic>
      <p:sp>
        <p:nvSpPr>
          <p:cNvPr id="140" name="TextBox 139"/>
          <p:cNvSpPr txBox="1"/>
          <p:nvPr/>
        </p:nvSpPr>
        <p:spPr>
          <a:xfrm>
            <a:off x="3563035" y="4988625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5586426" y="1456056"/>
            <a:ext cx="289618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OBLIVIOUSLY: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touch both children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935676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496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694 0.20556 " pathEditMode="relative" ptsTypes="AA">
                                      <p:cBhvr>
                                        <p:cTn id="6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694 0.20556 " pathEditMode="relative" ptsTypes="AA">
                                      <p:cBhvr>
                                        <p:cTn id="8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023 L 0.05695 0.205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" y="10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  <p:bldP spid="140" grpId="0"/>
      <p:bldP spid="1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two party computation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6259917" y="3365211"/>
            <a:ext cx="685801" cy="531628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1824489" y="3405076"/>
            <a:ext cx="854925" cy="497092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pic>
        <p:nvPicPr>
          <p:cNvPr id="8194" name="Picture 2" descr="C:\Users\evahlis\AppData\Local\Microsoft\Windows\Temporary Internet Files\Content.IE5\CSBI13BW\MC9004315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95604" y="3304319"/>
            <a:ext cx="784245" cy="845294"/>
          </a:xfrm>
          <a:prstGeom prst="rect">
            <a:avLst/>
          </a:prstGeom>
          <a:noFill/>
        </p:spPr>
      </p:pic>
      <p:pic>
        <p:nvPicPr>
          <p:cNvPr id="13" name="Picture 2" descr="C:\Users\evahlis\AppData\Local\Microsoft\Windows\Temporary Internet Files\Content.IE5\CSBI13BW\MC9004315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4261" y="3304319"/>
            <a:ext cx="784245" cy="845294"/>
          </a:xfrm>
          <a:prstGeom prst="rect">
            <a:avLst/>
          </a:prstGeom>
          <a:noFill/>
        </p:spPr>
      </p:pic>
      <p:sp>
        <p:nvSpPr>
          <p:cNvPr id="14" name="Left-Right Arrow 13"/>
          <p:cNvSpPr/>
          <p:nvPr/>
        </p:nvSpPr>
        <p:spPr>
          <a:xfrm>
            <a:off x="3503426" y="3415709"/>
            <a:ext cx="2041451" cy="49709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506748" y="2896974"/>
            <a:ext cx="2072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Secure computation</a:t>
            </a:r>
          </a:p>
          <a:p>
            <a:pPr algn="ctr"/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123092" y="4349279"/>
            <a:ext cx="992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F(X,Y)</a:t>
            </a:r>
            <a:endParaRPr lang="en-US" sz="2800" dirty="0"/>
          </a:p>
        </p:txBody>
      </p:sp>
      <p:cxnSp>
        <p:nvCxnSpPr>
          <p:cNvPr id="22" name="Shape 21"/>
          <p:cNvCxnSpPr>
            <a:stCxn id="13" idx="2"/>
          </p:cNvCxnSpPr>
          <p:nvPr/>
        </p:nvCxnSpPr>
        <p:spPr>
          <a:xfrm rot="5400000">
            <a:off x="2208247" y="3668170"/>
            <a:ext cx="326694" cy="128958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 rot="16200000" flipH="1">
            <a:off x="6703785" y="3704489"/>
            <a:ext cx="326694" cy="128958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233841" y="4423710"/>
            <a:ext cx="992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F(X,Y)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2009574" y="5433237"/>
            <a:ext cx="503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Security means:</a:t>
            </a:r>
            <a:r>
              <a:rPr lang="en-US" sz="2400" dirty="0" smtClean="0">
                <a:solidFill>
                  <a:srgbClr val="FF0000"/>
                </a:solidFill>
              </a:rPr>
              <a:t> the parties cannot learn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more than what is revealed by the result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7" name="Picture 4" descr="boy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175" y="2492896"/>
            <a:ext cx="1219200" cy="2238375"/>
          </a:xfrm>
          <a:prstGeom prst="rect">
            <a:avLst/>
          </a:prstGeom>
        </p:spPr>
      </p:pic>
      <p:pic>
        <p:nvPicPr>
          <p:cNvPr id="18" name="Picture 17" descr="alice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10632" y="2469890"/>
            <a:ext cx="1744878" cy="178417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3BD2-28FC-244D-BEEB-0BC7614AB6E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201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5" grpId="0"/>
      <p:bldP spid="20" grpId="0"/>
      <p:bldP spid="24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 more carefully: </a:t>
            </a:r>
            <a:br>
              <a:rPr lang="en-US" dirty="0" smtClean="0"/>
            </a:br>
            <a:r>
              <a:rPr lang="en-US" dirty="0" smtClean="0"/>
              <a:t>“Find Leaf Identifier”</a:t>
            </a:r>
            <a:endParaRPr lang="en-US" dirty="0"/>
          </a:p>
        </p:txBody>
      </p:sp>
      <p:pic>
        <p:nvPicPr>
          <p:cNvPr id="22" name="Picture 21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200" y="1582738"/>
            <a:ext cx="447541" cy="447541"/>
          </a:xfrm>
          <a:prstGeom prst="rect">
            <a:avLst/>
          </a:prstGeom>
        </p:spPr>
      </p:pic>
      <p:pic>
        <p:nvPicPr>
          <p:cNvPr id="119" name="Picture 118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098" y="1793240"/>
            <a:ext cx="626714" cy="512996"/>
          </a:xfrm>
          <a:prstGeom prst="rect">
            <a:avLst/>
          </a:prstGeom>
        </p:spPr>
      </p:pic>
      <p:sp>
        <p:nvSpPr>
          <p:cNvPr id="120" name="TextBox 119"/>
          <p:cNvSpPr txBox="1"/>
          <p:nvPr/>
        </p:nvSpPr>
        <p:spPr>
          <a:xfrm>
            <a:off x="1235322" y="1863606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635000" y="1602974"/>
            <a:ext cx="407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pic>
        <p:nvPicPr>
          <p:cNvPr id="137" name="Picture 13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29364" y="3594101"/>
            <a:ext cx="5257436" cy="3048000"/>
          </a:xfrm>
          <a:prstGeom prst="rect">
            <a:avLst/>
          </a:prstGeom>
        </p:spPr>
      </p:pic>
      <p:pic>
        <p:nvPicPr>
          <p:cNvPr id="138" name="Picture 137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783" y="2382044"/>
            <a:ext cx="447541" cy="447541"/>
          </a:xfrm>
          <a:prstGeom prst="rect">
            <a:avLst/>
          </a:prstGeom>
        </p:spPr>
      </p:pic>
      <p:pic>
        <p:nvPicPr>
          <p:cNvPr id="139" name="Picture 138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681" y="2592546"/>
            <a:ext cx="626714" cy="512996"/>
          </a:xfrm>
          <a:prstGeom prst="rect">
            <a:avLst/>
          </a:prstGeom>
        </p:spPr>
      </p:pic>
      <p:sp>
        <p:nvSpPr>
          <p:cNvPr id="140" name="TextBox 139"/>
          <p:cNvSpPr txBox="1"/>
          <p:nvPr/>
        </p:nvSpPr>
        <p:spPr>
          <a:xfrm>
            <a:off x="1245905" y="266291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645583" y="2402280"/>
            <a:ext cx="49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/>
              <a:t>2</a:t>
            </a:r>
          </a:p>
        </p:txBody>
      </p:sp>
      <p:pic>
        <p:nvPicPr>
          <p:cNvPr id="146" name="Picture 145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783" y="3204533"/>
            <a:ext cx="447541" cy="447541"/>
          </a:xfrm>
          <a:prstGeom prst="rect">
            <a:avLst/>
          </a:prstGeom>
        </p:spPr>
      </p:pic>
      <p:pic>
        <p:nvPicPr>
          <p:cNvPr id="147" name="Picture 146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681" y="3415035"/>
            <a:ext cx="626714" cy="512996"/>
          </a:xfrm>
          <a:prstGeom prst="rect">
            <a:avLst/>
          </a:prstGeom>
        </p:spPr>
      </p:pic>
      <p:sp>
        <p:nvSpPr>
          <p:cNvPr id="148" name="TextBox 147"/>
          <p:cNvSpPr txBox="1"/>
          <p:nvPr/>
        </p:nvSpPr>
        <p:spPr>
          <a:xfrm>
            <a:off x="1245905" y="3485401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645583" y="3224769"/>
            <a:ext cx="49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/>
              <a:t>3</a:t>
            </a:r>
          </a:p>
        </p:txBody>
      </p:sp>
      <p:pic>
        <p:nvPicPr>
          <p:cNvPr id="150" name="Picture 149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783" y="5722938"/>
            <a:ext cx="447541" cy="447541"/>
          </a:xfrm>
          <a:prstGeom prst="rect">
            <a:avLst/>
          </a:prstGeom>
        </p:spPr>
      </p:pic>
      <p:pic>
        <p:nvPicPr>
          <p:cNvPr id="151" name="Picture 150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681" y="5933440"/>
            <a:ext cx="626714" cy="512996"/>
          </a:xfrm>
          <a:prstGeom prst="rect">
            <a:avLst/>
          </a:prstGeom>
        </p:spPr>
      </p:pic>
      <p:sp>
        <p:nvSpPr>
          <p:cNvPr id="152" name="TextBox 151"/>
          <p:cNvSpPr txBox="1"/>
          <p:nvPr/>
        </p:nvSpPr>
        <p:spPr>
          <a:xfrm>
            <a:off x="1245905" y="6003806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645583" y="5743174"/>
            <a:ext cx="49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820420" y="3919220"/>
            <a:ext cx="0" cy="1478280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5" name="Right Brace 154"/>
          <p:cNvSpPr/>
          <p:nvPr/>
        </p:nvSpPr>
        <p:spPr>
          <a:xfrm>
            <a:off x="1930400" y="1701800"/>
            <a:ext cx="520700" cy="4671338"/>
          </a:xfrm>
          <a:prstGeom prst="rightBrace">
            <a:avLst>
              <a:gd name="adj1" fmla="val 8333"/>
              <a:gd name="adj2" fmla="val 20366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2502265" y="2355135"/>
            <a:ext cx="289618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Client memory: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</a:t>
            </a:r>
            <a:r>
              <a:rPr lang="en-US" sz="2000" dirty="0" smtClean="0">
                <a:solidFill>
                  <a:srgbClr val="FF0000"/>
                </a:solidFill>
              </a:rPr>
              <a:t>ize of database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862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41" grpId="0"/>
      <p:bldP spid="148" grpId="0"/>
      <p:bldP spid="149" grpId="0"/>
      <p:bldP spid="152" grpId="0"/>
      <p:bldP spid="153" grpId="0"/>
      <p:bldP spid="155" grpId="0" animBg="1"/>
      <p:bldP spid="1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Recursive solution</a:t>
            </a:r>
            <a:endParaRPr lang="en-US" dirty="0"/>
          </a:p>
        </p:txBody>
      </p:sp>
      <p:pic>
        <p:nvPicPr>
          <p:cNvPr id="22" name="Picture 21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200" y="1582738"/>
            <a:ext cx="447541" cy="447541"/>
          </a:xfrm>
          <a:prstGeom prst="rect">
            <a:avLst/>
          </a:prstGeom>
        </p:spPr>
      </p:pic>
      <p:pic>
        <p:nvPicPr>
          <p:cNvPr id="119" name="Picture 118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098" y="1793240"/>
            <a:ext cx="626714" cy="512996"/>
          </a:xfrm>
          <a:prstGeom prst="rect">
            <a:avLst/>
          </a:prstGeom>
        </p:spPr>
      </p:pic>
      <p:sp>
        <p:nvSpPr>
          <p:cNvPr id="120" name="TextBox 119"/>
          <p:cNvSpPr txBox="1"/>
          <p:nvPr/>
        </p:nvSpPr>
        <p:spPr>
          <a:xfrm>
            <a:off x="1235322" y="1863606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635000" y="1602974"/>
            <a:ext cx="365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pic>
        <p:nvPicPr>
          <p:cNvPr id="137" name="Picture 13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29364" y="3594101"/>
            <a:ext cx="5257436" cy="3048000"/>
          </a:xfrm>
          <a:prstGeom prst="rect">
            <a:avLst/>
          </a:prstGeom>
        </p:spPr>
      </p:pic>
      <p:pic>
        <p:nvPicPr>
          <p:cNvPr id="138" name="Picture 137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783" y="2382044"/>
            <a:ext cx="447541" cy="447541"/>
          </a:xfrm>
          <a:prstGeom prst="rect">
            <a:avLst/>
          </a:prstGeom>
        </p:spPr>
      </p:pic>
      <p:pic>
        <p:nvPicPr>
          <p:cNvPr id="139" name="Picture 138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681" y="2592546"/>
            <a:ext cx="626714" cy="512996"/>
          </a:xfrm>
          <a:prstGeom prst="rect">
            <a:avLst/>
          </a:prstGeom>
        </p:spPr>
      </p:pic>
      <p:sp>
        <p:nvSpPr>
          <p:cNvPr id="140" name="TextBox 139"/>
          <p:cNvSpPr txBox="1"/>
          <p:nvPr/>
        </p:nvSpPr>
        <p:spPr>
          <a:xfrm>
            <a:off x="1245905" y="2662912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645583" y="2402280"/>
            <a:ext cx="365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/>
              <a:t>2</a:t>
            </a:r>
          </a:p>
        </p:txBody>
      </p:sp>
      <p:pic>
        <p:nvPicPr>
          <p:cNvPr id="146" name="Picture 145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783" y="3204533"/>
            <a:ext cx="447541" cy="447541"/>
          </a:xfrm>
          <a:prstGeom prst="rect">
            <a:avLst/>
          </a:prstGeom>
        </p:spPr>
      </p:pic>
      <p:pic>
        <p:nvPicPr>
          <p:cNvPr id="147" name="Picture 146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681" y="3415035"/>
            <a:ext cx="626714" cy="512996"/>
          </a:xfrm>
          <a:prstGeom prst="rect">
            <a:avLst/>
          </a:prstGeom>
        </p:spPr>
      </p:pic>
      <p:sp>
        <p:nvSpPr>
          <p:cNvPr id="148" name="TextBox 147"/>
          <p:cNvSpPr txBox="1"/>
          <p:nvPr/>
        </p:nvSpPr>
        <p:spPr>
          <a:xfrm>
            <a:off x="1245905" y="3485401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645583" y="3224769"/>
            <a:ext cx="365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/>
              <a:t>3</a:t>
            </a:r>
          </a:p>
        </p:txBody>
      </p:sp>
      <p:pic>
        <p:nvPicPr>
          <p:cNvPr id="150" name="Picture 149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783" y="5722938"/>
            <a:ext cx="447541" cy="447541"/>
          </a:xfrm>
          <a:prstGeom prst="rect">
            <a:avLst/>
          </a:prstGeom>
        </p:spPr>
      </p:pic>
      <p:pic>
        <p:nvPicPr>
          <p:cNvPr id="151" name="Picture 150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1681" y="5933440"/>
            <a:ext cx="626714" cy="512996"/>
          </a:xfrm>
          <a:prstGeom prst="rect">
            <a:avLst/>
          </a:prstGeom>
        </p:spPr>
      </p:pic>
      <p:sp>
        <p:nvSpPr>
          <p:cNvPr id="152" name="TextBox 151"/>
          <p:cNvSpPr txBox="1"/>
          <p:nvPr/>
        </p:nvSpPr>
        <p:spPr>
          <a:xfrm>
            <a:off x="1245905" y="6003806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645583" y="5743174"/>
            <a:ext cx="49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820420" y="3919220"/>
            <a:ext cx="0" cy="1478280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5" name="Right Brace 154"/>
          <p:cNvSpPr/>
          <p:nvPr/>
        </p:nvSpPr>
        <p:spPr>
          <a:xfrm>
            <a:off x="1930400" y="1701800"/>
            <a:ext cx="520700" cy="4671338"/>
          </a:xfrm>
          <a:prstGeom prst="rightBrace">
            <a:avLst>
              <a:gd name="adj1" fmla="val 8333"/>
              <a:gd name="adj2" fmla="val 19007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2552700" y="2409979"/>
            <a:ext cx="289618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Store recursively in a tree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98715" y="1468438"/>
            <a:ext cx="1249680" cy="1512371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127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68801" y="3098547"/>
            <a:ext cx="1249680" cy="1512371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127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41895" y="4986988"/>
            <a:ext cx="1249680" cy="1512371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127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552700" y="3029729"/>
            <a:ext cx="289618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PACK multiple address-leaf pairs in one record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-337099" y="2007813"/>
            <a:ext cx="100242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Record 1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-338589" y="3675445"/>
            <a:ext cx="100242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Record 2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13787" y="5461798"/>
            <a:ext cx="125739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Record n/2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26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/>
      <p:bldP spid="27" grpId="0"/>
      <p:bldP spid="29" grpId="0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Solution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3564" y="3854450"/>
            <a:ext cx="4446913" cy="25780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3401" y="3136870"/>
            <a:ext cx="2692399" cy="2114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72300" y="2169440"/>
            <a:ext cx="1447800" cy="168501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35287" y="6432490"/>
            <a:ext cx="911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Tree 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2687" y="5273645"/>
            <a:ext cx="911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Tree 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69287" y="3961455"/>
            <a:ext cx="911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Tree 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2687" y="1290707"/>
            <a:ext cx="26288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Scan to find leaf identifier in Tree 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21001" y="2238434"/>
            <a:ext cx="2955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Search path to find leaf identifier in Tree 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502" y="2981384"/>
            <a:ext cx="26288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Search path to find record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306820" y="2026920"/>
            <a:ext cx="822960" cy="822960"/>
          </a:xfrm>
          <a:prstGeom prst="line">
            <a:avLst/>
          </a:prstGeom>
          <a:ln w="9525" cmpd="sng"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31921" y="2946320"/>
            <a:ext cx="822960" cy="822960"/>
          </a:xfrm>
          <a:prstGeom prst="line">
            <a:avLst/>
          </a:prstGeom>
          <a:ln w="9525" cmpd="sng"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10920" y="3442970"/>
            <a:ext cx="822960" cy="822960"/>
          </a:xfrm>
          <a:prstGeom prst="line">
            <a:avLst/>
          </a:prstGeom>
          <a:ln w="9525" cmpd="sng"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6638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4276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ORAM Optimization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50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Tree Depth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77" y="1600200"/>
            <a:ext cx="8598335" cy="462400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Storage: from </a:t>
            </a:r>
            <a:r>
              <a:rPr lang="en-US" dirty="0" err="1" smtClean="0"/>
              <a:t>kN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800000"/>
                </a:solidFill>
              </a:rPr>
              <a:t>2N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Computation: from k</a:t>
            </a:r>
            <a:r>
              <a:rPr lang="en-US" i="1" dirty="0" smtClean="0"/>
              <a:t>log</a:t>
            </a:r>
            <a:r>
              <a:rPr lang="en-US" baseline="30000" dirty="0" smtClean="0"/>
              <a:t>2</a:t>
            </a:r>
            <a:r>
              <a:rPr lang="en-US" dirty="0" smtClean="0"/>
              <a:t> N to </a:t>
            </a:r>
            <a:r>
              <a:rPr lang="en-US" dirty="0" smtClean="0">
                <a:solidFill>
                  <a:srgbClr val="800000"/>
                </a:solidFill>
              </a:rPr>
              <a:t>k </a:t>
            </a:r>
            <a:r>
              <a:rPr lang="en-US" i="1" dirty="0" smtClean="0">
                <a:solidFill>
                  <a:srgbClr val="800000"/>
                </a:solidFill>
              </a:rPr>
              <a:t>log</a:t>
            </a:r>
            <a:r>
              <a:rPr lang="en-US" i="1" baseline="30000" dirty="0" smtClean="0">
                <a:solidFill>
                  <a:srgbClr val="800000"/>
                </a:solidFill>
              </a:rPr>
              <a:t>2</a:t>
            </a:r>
            <a:r>
              <a:rPr lang="en-US" dirty="0" smtClean="0">
                <a:solidFill>
                  <a:srgbClr val="800000"/>
                </a:solidFill>
              </a:rPr>
              <a:t>(N/k) </a:t>
            </a:r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7898" y="1896437"/>
            <a:ext cx="4446913" cy="2578099"/>
          </a:xfrm>
          <a:prstGeom prst="rect">
            <a:avLst/>
          </a:prstGeom>
        </p:spPr>
      </p:pic>
      <p:sp>
        <p:nvSpPr>
          <p:cNvPr id="5" name="Left Brace 4"/>
          <p:cNvSpPr/>
          <p:nvPr/>
        </p:nvSpPr>
        <p:spPr>
          <a:xfrm>
            <a:off x="667750" y="1759564"/>
            <a:ext cx="304800" cy="2767892"/>
          </a:xfrm>
          <a:prstGeom prst="lef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5324102" y="1785880"/>
            <a:ext cx="304801" cy="1878632"/>
          </a:xfrm>
          <a:prstGeom prst="rightBrace">
            <a:avLst>
              <a:gd name="adj1" fmla="val 8333"/>
              <a:gd name="adj2" fmla="val 14085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-60148" y="2926859"/>
            <a:ext cx="98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og N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07990" y="3822057"/>
            <a:ext cx="4656353" cy="0"/>
          </a:xfrm>
          <a:prstGeom prst="line">
            <a:avLst/>
          </a:prstGeom>
          <a:ln>
            <a:solidFill>
              <a:srgbClr val="8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30375" y="1653050"/>
            <a:ext cx="1934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</a:t>
            </a:r>
            <a:r>
              <a:rPr lang="en-US" sz="2000" dirty="0" smtClean="0"/>
              <a:t> items</a:t>
            </a:r>
            <a:r>
              <a:rPr lang="en-US" sz="2000" baseline="30000" dirty="0"/>
              <a:t> </a:t>
            </a:r>
            <a:r>
              <a:rPr lang="en-US" sz="2000" dirty="0" smtClean="0"/>
              <a:t>per</a:t>
            </a:r>
            <a:r>
              <a:rPr lang="en-US" sz="2000" dirty="0"/>
              <a:t> </a:t>
            </a:r>
            <a:r>
              <a:rPr lang="en-US" sz="2000" dirty="0" smtClean="0"/>
              <a:t>node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28902" y="1799110"/>
            <a:ext cx="1975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800000"/>
                </a:solidFill>
              </a:rPr>
              <a:t>l</a:t>
            </a:r>
            <a:r>
              <a:rPr lang="en-US" sz="2000" i="1" dirty="0" smtClean="0">
                <a:solidFill>
                  <a:srgbClr val="800000"/>
                </a:solidFill>
              </a:rPr>
              <a:t>og</a:t>
            </a:r>
            <a:r>
              <a:rPr lang="en-US" sz="2000" dirty="0" smtClean="0">
                <a:solidFill>
                  <a:srgbClr val="800000"/>
                </a:solidFill>
              </a:rPr>
              <a:t> (N/k)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8903" y="2526893"/>
            <a:ext cx="3286909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Reduce the depth of the tree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800000"/>
                </a:solidFill>
              </a:rPr>
              <a:t>N/k</a:t>
            </a:r>
            <a:r>
              <a:rPr lang="en-US" sz="2000" dirty="0" smtClean="0"/>
              <a:t> leaves instead of 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Node size – </a:t>
            </a:r>
            <a:r>
              <a:rPr lang="en-US" sz="2000" dirty="0" smtClean="0">
                <a:solidFill>
                  <a:srgbClr val="800000"/>
                </a:solidFill>
              </a:rPr>
              <a:t>2k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9459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/>
      <p:bldP spid="15" grpId="1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Branching factor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199" y="1600200"/>
            <a:ext cx="8577668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nodes per level and </a:t>
            </a:r>
            <a:r>
              <a:rPr lang="en-US" dirty="0"/>
              <a:t>smaller depth </a:t>
            </a:r>
            <a:r>
              <a:rPr lang="en-US" i="1" dirty="0" err="1"/>
              <a:t>log</a:t>
            </a:r>
            <a:r>
              <a:rPr lang="en-US" baseline="-25000" dirty="0" err="1">
                <a:solidFill>
                  <a:srgbClr val="FF0000"/>
                </a:solidFill>
              </a:rPr>
              <a:t>k</a:t>
            </a:r>
            <a:r>
              <a:rPr lang="en-US" dirty="0"/>
              <a:t> (N/k)</a:t>
            </a:r>
            <a:endParaRPr lang="en-US" dirty="0" smtClean="0"/>
          </a:p>
          <a:p>
            <a:r>
              <a:rPr lang="en-US" dirty="0" smtClean="0"/>
              <a:t>Computation: k </a:t>
            </a:r>
            <a:r>
              <a:rPr lang="en-US" i="1" dirty="0" smtClean="0"/>
              <a:t>log</a:t>
            </a:r>
            <a:r>
              <a:rPr lang="en-US" i="1" baseline="30000" dirty="0" smtClean="0"/>
              <a:t>2</a:t>
            </a:r>
            <a:r>
              <a:rPr lang="en-US" baseline="-25000" dirty="0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 </a:t>
            </a:r>
            <a:r>
              <a:rPr lang="en-US" dirty="0"/>
              <a:t>(N/k</a:t>
            </a:r>
            <a:r>
              <a:rPr lang="en-US" dirty="0" smtClean="0"/>
              <a:t>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8736" y="1859306"/>
            <a:ext cx="3820732" cy="17127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92753" y="1732502"/>
            <a:ext cx="4651245" cy="185277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292" y="1659251"/>
            <a:ext cx="1695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 children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6555" y="1600200"/>
            <a:ext cx="1856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k</a:t>
            </a:r>
            <a:r>
              <a:rPr lang="en-US" sz="2000" dirty="0" smtClean="0">
                <a:solidFill>
                  <a:srgbClr val="800000"/>
                </a:solidFill>
              </a:rPr>
              <a:t> children</a:t>
            </a:r>
            <a:endParaRPr lang="en-US" sz="2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556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eviction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8459305" cy="43735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Eviction:</a:t>
            </a:r>
          </a:p>
          <a:p>
            <a:pPr lvl="1"/>
            <a:r>
              <a:rPr lang="en-US" dirty="0"/>
              <a:t>Access </a:t>
            </a:r>
            <a:r>
              <a:rPr lang="en-US" dirty="0" smtClean="0"/>
              <a:t>all k children – factor k overhead</a:t>
            </a:r>
            <a:endParaRPr lang="en-US" dirty="0"/>
          </a:p>
          <a:p>
            <a:pPr lvl="1"/>
            <a:r>
              <a:rPr lang="en-US" dirty="0"/>
              <a:t>New eviction: 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800000"/>
                </a:solidFill>
              </a:rPr>
              <a:t>Try to evict along a path from the root to a leaf</a:t>
            </a:r>
          </a:p>
          <a:p>
            <a:pPr lvl="2"/>
            <a:r>
              <a:rPr lang="en-US" dirty="0" smtClean="0">
                <a:solidFill>
                  <a:srgbClr val="800000"/>
                </a:solidFill>
              </a:rPr>
              <a:t>Deterministic schedule for eviction: L = </a:t>
            </a:r>
            <a:r>
              <a:rPr lang="en-US" dirty="0" err="1" smtClean="0">
                <a:solidFill>
                  <a:srgbClr val="800000"/>
                </a:solidFill>
              </a:rPr>
              <a:t>DigitReverse</a:t>
            </a:r>
            <a:r>
              <a:rPr lang="en-US" baseline="-25000" dirty="0" err="1" smtClean="0">
                <a:solidFill>
                  <a:srgbClr val="800000"/>
                </a:solidFill>
              </a:rPr>
              <a:t>k</a:t>
            </a:r>
            <a:r>
              <a:rPr lang="en-US" dirty="0" smtClean="0">
                <a:solidFill>
                  <a:srgbClr val="800000"/>
                </a:solidFill>
              </a:rPr>
              <a:t>(t mod </a:t>
            </a:r>
            <a:r>
              <a:rPr lang="en-US" dirty="0" err="1" smtClean="0">
                <a:solidFill>
                  <a:srgbClr val="800000"/>
                </a:solidFill>
              </a:rPr>
              <a:t>k</a:t>
            </a:r>
            <a:r>
              <a:rPr lang="en-US" baseline="30000" dirty="0" err="1" smtClean="0">
                <a:solidFill>
                  <a:srgbClr val="800000"/>
                </a:solidFill>
              </a:rPr>
              <a:t>height</a:t>
            </a:r>
            <a:r>
              <a:rPr lang="en-US" dirty="0" smtClean="0">
                <a:solidFill>
                  <a:srgbClr val="800000"/>
                </a:solidFill>
              </a:rPr>
              <a:t>)</a:t>
            </a:r>
          </a:p>
          <a:p>
            <a:pPr lvl="3"/>
            <a:r>
              <a:rPr lang="en-US" dirty="0" smtClean="0">
                <a:solidFill>
                  <a:srgbClr val="800000"/>
                </a:solidFill>
              </a:rPr>
              <a:t> nodes at each level accessed in round-robin order </a:t>
            </a:r>
            <a:endParaRPr lang="en-US" dirty="0">
              <a:solidFill>
                <a:srgbClr val="80000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99313" y="1752600"/>
            <a:ext cx="4651245" cy="18527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93115" y="1620298"/>
            <a:ext cx="1856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k</a:t>
            </a:r>
            <a:r>
              <a:rPr lang="en-US" sz="2000" dirty="0" smtClean="0">
                <a:solidFill>
                  <a:srgbClr val="800000"/>
                </a:solidFill>
              </a:rPr>
              <a:t> children</a:t>
            </a:r>
            <a:endParaRPr lang="en-US" sz="2000" dirty="0">
              <a:solidFill>
                <a:srgbClr val="8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60217" y="1620298"/>
            <a:ext cx="2788862" cy="8209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Path ORAM [SDSFRYD’13]</a:t>
            </a:r>
          </a:p>
          <a:p>
            <a:r>
              <a:rPr lang="en-US" sz="1600" dirty="0">
                <a:solidFill>
                  <a:schemeClr val="tx1"/>
                </a:solidFill>
              </a:rPr>
              <a:t>Eviction on look-up path</a:t>
            </a:r>
          </a:p>
        </p:txBody>
      </p:sp>
    </p:spTree>
    <p:extLst>
      <p:ext uri="{BB962C8B-B14F-4D97-AF65-F5344CB8AC3E}">
        <p14:creationId xmlns:p14="http://schemas.microsoft.com/office/powerpoint/2010/main" xmlns="" val="344901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170" y="2675082"/>
            <a:ext cx="8783944" cy="1430488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5660" y="2675083"/>
            <a:ext cx="8260672" cy="7068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Binary search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94755" y="3544377"/>
            <a:ext cx="6039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>
                <a:solidFill>
                  <a:srgbClr val="FF0000"/>
                </a:solidFill>
              </a:rPr>
              <a:t>l</a:t>
            </a:r>
            <a:r>
              <a:rPr lang="en-US" sz="2200" i="1" dirty="0" smtClean="0">
                <a:solidFill>
                  <a:srgbClr val="FF0000"/>
                </a:solidFill>
              </a:rPr>
              <a:t>og N</a:t>
            </a:r>
            <a:r>
              <a:rPr lang="en-US" sz="2200" dirty="0" smtClean="0">
                <a:solidFill>
                  <a:srgbClr val="FF0000"/>
                </a:solidFill>
              </a:rPr>
              <a:t> ORAM accesses → </a:t>
            </a:r>
            <a:r>
              <a:rPr lang="en-US" sz="2200" i="1" dirty="0" smtClean="0">
                <a:solidFill>
                  <a:srgbClr val="FF0000"/>
                </a:solidFill>
              </a:rPr>
              <a:t>1</a:t>
            </a:r>
            <a:r>
              <a:rPr lang="en-US" sz="2200" dirty="0" smtClean="0">
                <a:solidFill>
                  <a:srgbClr val="FF0000"/>
                </a:solidFill>
              </a:rPr>
              <a:t> ORAM access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2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ORAM Modification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74950" y="2361624"/>
            <a:ext cx="39243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Start with sorted data!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13837" y="3385475"/>
            <a:ext cx="545167" cy="53054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59004" y="3385475"/>
            <a:ext cx="545167" cy="5305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04171" y="3385475"/>
            <a:ext cx="1735295" cy="5305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data1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13837" y="3909663"/>
            <a:ext cx="545167" cy="53054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59004" y="3909663"/>
            <a:ext cx="545167" cy="5305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204171" y="3909663"/>
            <a:ext cx="1735295" cy="5305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data2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13837" y="4440211"/>
            <a:ext cx="545167" cy="53054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659004" y="4440211"/>
            <a:ext cx="545167" cy="5305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204171" y="4440211"/>
            <a:ext cx="1735295" cy="5305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data3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113837" y="4970759"/>
            <a:ext cx="545167" cy="53054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59004" y="4970759"/>
            <a:ext cx="545167" cy="5305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/>
          <a:lstStyle/>
          <a:p>
            <a:pPr algn="ctr"/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204171" y="4970759"/>
            <a:ext cx="1735295" cy="5305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data4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113837" y="5501307"/>
            <a:ext cx="545167" cy="53054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659004" y="5501307"/>
            <a:ext cx="545167" cy="5305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/>
          <a:lstStyle/>
          <a:p>
            <a:pPr algn="ctr"/>
            <a:r>
              <a:rPr lang="en-US" dirty="0" smtClean="0"/>
              <a:t>1001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204171" y="5501307"/>
            <a:ext cx="1735295" cy="5305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data5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113837" y="6031855"/>
            <a:ext cx="545167" cy="67565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50000"/>
              </a:lnSpc>
            </a:pPr>
            <a:r>
              <a:rPr lang="en-US" dirty="0" smtClean="0"/>
              <a:t>.</a:t>
            </a:r>
          </a:p>
          <a:p>
            <a:pPr algn="ctr">
              <a:lnSpc>
                <a:spcPct val="50000"/>
              </a:lnSpc>
            </a:pPr>
            <a:r>
              <a:rPr lang="en-US" dirty="0" smtClean="0"/>
              <a:t>.</a:t>
            </a:r>
          </a:p>
          <a:p>
            <a:pPr algn="ctr">
              <a:lnSpc>
                <a:spcPct val="50000"/>
              </a:lnSpc>
            </a:pP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3659004" y="6031855"/>
            <a:ext cx="545167" cy="6756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50000"/>
              </a:lnSpc>
            </a:pPr>
            <a:r>
              <a:rPr lang="en-US" dirty="0"/>
              <a:t>.</a:t>
            </a:r>
          </a:p>
          <a:p>
            <a:pPr algn="ctr">
              <a:lnSpc>
                <a:spcPct val="50000"/>
              </a:lnSpc>
            </a:pPr>
            <a:r>
              <a:rPr lang="en-US" dirty="0"/>
              <a:t>.</a:t>
            </a:r>
          </a:p>
          <a:p>
            <a:pPr algn="ctr">
              <a:lnSpc>
                <a:spcPct val="50000"/>
              </a:lnSpc>
            </a:pPr>
            <a:r>
              <a:rPr lang="en-US" dirty="0"/>
              <a:t>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04171" y="6031855"/>
            <a:ext cx="1735295" cy="6756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50000"/>
              </a:lnSpc>
            </a:pPr>
            <a:r>
              <a:rPr lang="en-US" dirty="0"/>
              <a:t>.</a:t>
            </a:r>
          </a:p>
          <a:p>
            <a:pPr algn="ctr">
              <a:lnSpc>
                <a:spcPct val="50000"/>
              </a:lnSpc>
            </a:pPr>
            <a:r>
              <a:rPr lang="en-US" dirty="0"/>
              <a:t>.</a:t>
            </a:r>
          </a:p>
          <a:p>
            <a:pPr algn="ctr">
              <a:lnSpc>
                <a:spcPct val="50000"/>
              </a:lnSpc>
            </a:pP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6478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tree record</a:t>
            </a:r>
            <a:endParaRPr lang="en-US" dirty="0"/>
          </a:p>
        </p:txBody>
      </p:sp>
      <p:pic>
        <p:nvPicPr>
          <p:cNvPr id="25" name="Picture 24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29100" y="1707471"/>
            <a:ext cx="447541" cy="447541"/>
          </a:xfrm>
          <a:prstGeom prst="rect">
            <a:avLst/>
          </a:prstGeom>
        </p:spPr>
      </p:pic>
      <p:pic>
        <p:nvPicPr>
          <p:cNvPr id="26" name="Picture 25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55998" y="1917973"/>
            <a:ext cx="626714" cy="512996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880222" y="1988339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279900" y="1727707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pic>
        <p:nvPicPr>
          <p:cNvPr id="29" name="Picture 28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39683" y="2506777"/>
            <a:ext cx="447541" cy="447541"/>
          </a:xfrm>
          <a:prstGeom prst="rect">
            <a:avLst/>
          </a:prstGeom>
        </p:spPr>
      </p:pic>
      <p:pic>
        <p:nvPicPr>
          <p:cNvPr id="30" name="Picture 29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6581" y="2717279"/>
            <a:ext cx="626714" cy="512996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890805" y="2787645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60951" y="2527013"/>
            <a:ext cx="49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pic>
        <p:nvPicPr>
          <p:cNvPr id="33" name="Picture 32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39683" y="3329266"/>
            <a:ext cx="447541" cy="447541"/>
          </a:xfrm>
          <a:prstGeom prst="rect">
            <a:avLst/>
          </a:prstGeom>
        </p:spPr>
      </p:pic>
      <p:pic>
        <p:nvPicPr>
          <p:cNvPr id="34" name="Picture 33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6581" y="3539768"/>
            <a:ext cx="626714" cy="512996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4890805" y="361013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290483" y="3349502"/>
            <a:ext cx="49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pic>
        <p:nvPicPr>
          <p:cNvPr id="37" name="Picture 36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39683" y="5847671"/>
            <a:ext cx="447541" cy="447541"/>
          </a:xfrm>
          <a:prstGeom prst="rect">
            <a:avLst/>
          </a:prstGeom>
        </p:spPr>
      </p:pic>
      <p:pic>
        <p:nvPicPr>
          <p:cNvPr id="38" name="Picture 37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6581" y="6058173"/>
            <a:ext cx="626714" cy="512996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4890805" y="6128539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290483" y="5867907"/>
            <a:ext cx="49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k</a:t>
            </a:r>
            <a:endParaRPr lang="en-US" baseline="-250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4465320" y="4043953"/>
            <a:ext cx="0" cy="1478280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992737" y="1577758"/>
            <a:ext cx="1249680" cy="1512371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127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016341" y="3233078"/>
            <a:ext cx="1249680" cy="1512371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127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058432" y="5097533"/>
            <a:ext cx="1249680" cy="1512371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 w="127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 rot="16200000">
            <a:off x="3139091" y="1963832"/>
            <a:ext cx="1339847" cy="3077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Record 1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rot="16200000">
            <a:off x="3133401" y="3625775"/>
            <a:ext cx="1349736" cy="3092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Record 2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 rot="16200000">
            <a:off x="3047978" y="5403395"/>
            <a:ext cx="1623670" cy="3077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Record n/2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61183" y="1793949"/>
            <a:ext cx="2925617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Each data item in an intermediate tree consists of value-leaf pairs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85528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with circuits</a:t>
            </a:r>
            <a:endParaRPr lang="en-US" dirty="0"/>
          </a:p>
        </p:txBody>
      </p:sp>
      <p:pic>
        <p:nvPicPr>
          <p:cNvPr id="3" name="Picture 4" descr="boy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175" y="2492896"/>
            <a:ext cx="1219200" cy="2238375"/>
          </a:xfrm>
          <a:prstGeom prst="rect">
            <a:avLst/>
          </a:prstGeom>
        </p:spPr>
      </p:pic>
      <p:pic>
        <p:nvPicPr>
          <p:cNvPr id="4" name="Picture 3" descr="alic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10632" y="2469890"/>
            <a:ext cx="1744878" cy="1784177"/>
          </a:xfrm>
          <a:prstGeom prst="rect">
            <a:avLst/>
          </a:prstGeom>
        </p:spPr>
      </p:pic>
      <p:pic>
        <p:nvPicPr>
          <p:cNvPr id="5" name="Picture 4" descr="arbitrary_3input_circuit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 flipH="1">
            <a:off x="3030893" y="2102914"/>
            <a:ext cx="2700592" cy="34345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9574" y="5433237"/>
            <a:ext cx="6060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Evaluate (garbled) circuit gate by gate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6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Search for a Virtual Address</a:t>
            </a:r>
            <a:endParaRPr lang="en-US" dirty="0"/>
          </a:p>
        </p:txBody>
      </p:sp>
      <p:pic>
        <p:nvPicPr>
          <p:cNvPr id="4" name="Picture 3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3396" y="4986807"/>
            <a:ext cx="447541" cy="447541"/>
          </a:xfrm>
          <a:prstGeom prst="rect">
            <a:avLst/>
          </a:prstGeom>
        </p:spPr>
      </p:pic>
      <p:pic>
        <p:nvPicPr>
          <p:cNvPr id="5" name="Picture 4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10294" y="5197309"/>
            <a:ext cx="626714" cy="5129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34518" y="5267675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8" name="Picture 7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93979" y="5786113"/>
            <a:ext cx="447541" cy="447541"/>
          </a:xfrm>
          <a:prstGeom prst="rect">
            <a:avLst/>
          </a:prstGeom>
        </p:spPr>
      </p:pic>
      <p:pic>
        <p:nvPicPr>
          <p:cNvPr id="9" name="Picture 8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0877" y="5996615"/>
            <a:ext cx="626714" cy="5129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45101" y="6066981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15247" y="5806349"/>
            <a:ext cx="49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6214889" y="5110784"/>
            <a:ext cx="1296841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err="1" smtClean="0">
                <a:solidFill>
                  <a:schemeClr val="accent1"/>
                </a:solidFill>
              </a:rPr>
              <a:t>MatchedRecord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14" name="Picture 13" descr="label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6036" y="4986238"/>
            <a:ext cx="447541" cy="44754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334196" y="4994343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5270" y="2624200"/>
            <a:ext cx="5693918" cy="369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dirty="0" smtClean="0"/>
              <a:t>During search in an intermediate tree 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U</a:t>
            </a:r>
            <a:r>
              <a:rPr lang="en-US" sz="2400" dirty="0" smtClean="0"/>
              <a:t>se a leaf label L</a:t>
            </a:r>
            <a:r>
              <a:rPr lang="en-US" sz="2400" baseline="30000" dirty="0" smtClean="0"/>
              <a:t>i</a:t>
            </a:r>
            <a:r>
              <a:rPr lang="en-US" sz="2400" dirty="0" smtClean="0"/>
              <a:t> found in the previous tree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Search for virtual address </a:t>
            </a:r>
            <a:r>
              <a:rPr lang="en-US" sz="2400" dirty="0" smtClean="0">
                <a:solidFill>
                  <a:srgbClr val="FF0000"/>
                </a:solidFill>
              </a:rPr>
              <a:t>v</a:t>
            </a:r>
            <a:r>
              <a:rPr lang="en-US" sz="2400" baseline="300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 derived from v</a:t>
            </a:r>
            <a:r>
              <a:rPr lang="en-US" sz="2400" dirty="0" smtClean="0"/>
              <a:t> and the tree number  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Identify the data for v</a:t>
            </a:r>
            <a:r>
              <a:rPr lang="en-US" sz="2400" baseline="30000" dirty="0" smtClean="0"/>
              <a:t>i  </a:t>
            </a:r>
            <a:r>
              <a:rPr lang="en-US" sz="2400" dirty="0" smtClean="0"/>
              <a:t>- address-leaf pairs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Find the pair (v</a:t>
            </a:r>
            <a:r>
              <a:rPr lang="en-US" sz="2400" baseline="30000" dirty="0" smtClean="0"/>
              <a:t>i-1</a:t>
            </a:r>
            <a:r>
              <a:rPr lang="en-US" sz="2400" dirty="0" smtClean="0"/>
              <a:t>, L</a:t>
            </a:r>
            <a:r>
              <a:rPr lang="en-US" sz="2400" baseline="30000" dirty="0" smtClean="0"/>
              <a:t>i-1</a:t>
            </a:r>
            <a:r>
              <a:rPr lang="en-US" sz="2400" dirty="0" smtClean="0"/>
              <a:t>): v</a:t>
            </a:r>
            <a:r>
              <a:rPr lang="en-US" sz="2400" baseline="30000" dirty="0" smtClean="0"/>
              <a:t>i-1</a:t>
            </a:r>
            <a:r>
              <a:rPr lang="en-US" sz="2400" dirty="0" smtClean="0"/>
              <a:t> derived from v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5441" y="1417638"/>
            <a:ext cx="2126188" cy="24851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61414" y="1760115"/>
            <a:ext cx="455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35" name="Straight Connector 34"/>
          <p:cNvCxnSpPr>
            <a:stCxn id="7" idx="2"/>
          </p:cNvCxnSpPr>
          <p:nvPr/>
        </p:nvCxnSpPr>
        <p:spPr>
          <a:xfrm>
            <a:off x="6289188" y="2129447"/>
            <a:ext cx="549796" cy="25191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4238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3" grpId="0"/>
      <p:bldP spid="17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Data in Intermediary node</a:t>
            </a:r>
            <a:endParaRPr lang="en-US" dirty="0"/>
          </a:p>
        </p:txBody>
      </p:sp>
      <p:pic>
        <p:nvPicPr>
          <p:cNvPr id="4" name="Picture 3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517" y="3365446"/>
            <a:ext cx="447541" cy="447541"/>
          </a:xfrm>
          <a:prstGeom prst="rect">
            <a:avLst/>
          </a:prstGeom>
        </p:spPr>
      </p:pic>
      <p:pic>
        <p:nvPicPr>
          <p:cNvPr id="5" name="Picture 4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55415" y="3575948"/>
            <a:ext cx="626714" cy="5129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79639" y="3646314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8" name="Picture 7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39100" y="4164752"/>
            <a:ext cx="447541" cy="447541"/>
          </a:xfrm>
          <a:prstGeom prst="rect">
            <a:avLst/>
          </a:prstGeom>
        </p:spPr>
      </p:pic>
      <p:pic>
        <p:nvPicPr>
          <p:cNvPr id="9" name="Picture 8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5998" y="4375254"/>
            <a:ext cx="626714" cy="5129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90222" y="4445620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60368" y="4184988"/>
            <a:ext cx="589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5307218" y="3790521"/>
            <a:ext cx="100242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Record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5602" y="3367455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6" name="Right Brace 15"/>
          <p:cNvSpPr/>
          <p:nvPr/>
        </p:nvSpPr>
        <p:spPr>
          <a:xfrm>
            <a:off x="2565400" y="1868473"/>
            <a:ext cx="317500" cy="1944514"/>
          </a:xfrm>
          <a:prstGeom prst="rightBrace">
            <a:avLst>
              <a:gd name="adj1" fmla="val 8333"/>
              <a:gd name="adj2" fmla="val 83719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ight Brace 17"/>
          <p:cNvSpPr/>
          <p:nvPr/>
        </p:nvSpPr>
        <p:spPr>
          <a:xfrm>
            <a:off x="2565400" y="4015646"/>
            <a:ext cx="317500" cy="2093620"/>
          </a:xfrm>
          <a:prstGeom prst="rightBrace">
            <a:avLst>
              <a:gd name="adj1" fmla="val 8333"/>
              <a:gd name="adj2" fmla="val 13182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752778" y="1906955"/>
            <a:ext cx="107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 smtClean="0"/>
              <a:t>1 </a:t>
            </a:r>
            <a:r>
              <a:rPr lang="en-US" dirty="0" smtClean="0"/>
              <a:t>-&gt;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40078" y="2342774"/>
            <a:ext cx="107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/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-&gt; d</a:t>
            </a:r>
            <a:r>
              <a:rPr lang="en-US" baseline="-25000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90878" y="3355733"/>
            <a:ext cx="107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-&gt;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baseline="-25000" dirty="0" err="1">
                <a:solidFill>
                  <a:srgbClr val="FF0000"/>
                </a:solidFill>
              </a:rPr>
              <a:t>k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2148840" y="2775606"/>
            <a:ext cx="0" cy="562105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13670" y="4116939"/>
            <a:ext cx="1631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 smtClean="0"/>
              <a:t>k+1 </a:t>
            </a:r>
            <a:r>
              <a:rPr lang="en-US" dirty="0" smtClean="0"/>
              <a:t>-&gt;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k+1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98904" y="4510639"/>
            <a:ext cx="1631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 smtClean="0"/>
              <a:t>k+2 </a:t>
            </a:r>
            <a:r>
              <a:rPr lang="en-US" dirty="0" smtClean="0"/>
              <a:t>-&gt; d</a:t>
            </a:r>
            <a:r>
              <a:rPr lang="en-US" baseline="-25000" dirty="0" smtClean="0"/>
              <a:t>k+2</a:t>
            </a:r>
            <a:endParaRPr lang="en-US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1612900" y="5612934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2k </a:t>
            </a:r>
            <a:r>
              <a:rPr lang="en-US" dirty="0" smtClean="0"/>
              <a:t>-&gt;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2k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6200000">
            <a:off x="-279237" y="3279345"/>
            <a:ext cx="312952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Largest tree records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41374" y="3434799"/>
            <a:ext cx="1295400" cy="481102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541374" y="4139352"/>
            <a:ext cx="1295400" cy="481102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67714" y="3446409"/>
            <a:ext cx="100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1 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baseline="-25000" dirty="0" err="1" smtClean="0">
                <a:solidFill>
                  <a:srgbClr val="FF0000"/>
                </a:solidFill>
              </a:rPr>
              <a:t>k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64048" y="4169694"/>
            <a:ext cx="1254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k+1 </a:t>
            </a:r>
            <a:r>
              <a:rPr lang="en-US" dirty="0" smtClean="0">
                <a:solidFill>
                  <a:srgbClr val="FF0000"/>
                </a:solidFill>
              </a:rPr>
              <a:t>, d</a:t>
            </a:r>
            <a:r>
              <a:rPr lang="en-US" baseline="-25000" dirty="0" smtClean="0">
                <a:solidFill>
                  <a:srgbClr val="FF0000"/>
                </a:solidFill>
              </a:rPr>
              <a:t>2k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30" name="Right Brace 29"/>
          <p:cNvSpPr/>
          <p:nvPr/>
        </p:nvSpPr>
        <p:spPr>
          <a:xfrm>
            <a:off x="5016500" y="2468795"/>
            <a:ext cx="317500" cy="1470213"/>
          </a:xfrm>
          <a:prstGeom prst="rightBrace">
            <a:avLst>
              <a:gd name="adj1" fmla="val 8333"/>
              <a:gd name="adj2" fmla="val 83719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31" name="Right Brace 30"/>
          <p:cNvSpPr/>
          <p:nvPr/>
        </p:nvSpPr>
        <p:spPr>
          <a:xfrm>
            <a:off x="5016500" y="4141668"/>
            <a:ext cx="317500" cy="1605132"/>
          </a:xfrm>
          <a:prstGeom prst="rightBrace">
            <a:avLst>
              <a:gd name="adj1" fmla="val 8333"/>
              <a:gd name="adj2" fmla="val 13182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911600" y="2468796"/>
            <a:ext cx="135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30000" dirty="0" smtClean="0"/>
              <a:t>i-1</a:t>
            </a:r>
            <a:r>
              <a:rPr lang="en-US" baseline="-25000" dirty="0"/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-&gt; d</a:t>
            </a:r>
            <a:r>
              <a:rPr lang="en-US" baseline="30000" dirty="0" smtClean="0"/>
              <a:t>i-1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3911600" y="3481755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30000" dirty="0" smtClean="0"/>
              <a:t>i-1</a:t>
            </a:r>
            <a:r>
              <a:rPr lang="en-US" baseline="-25000" dirty="0" smtClean="0"/>
              <a:t>k’ </a:t>
            </a:r>
            <a:r>
              <a:rPr lang="en-US" dirty="0" smtClean="0"/>
              <a:t>-&gt; </a:t>
            </a:r>
            <a:r>
              <a:rPr lang="en-US" dirty="0"/>
              <a:t>d</a:t>
            </a:r>
            <a:r>
              <a:rPr lang="en-US" baseline="30000" dirty="0"/>
              <a:t>i-</a:t>
            </a:r>
            <a:r>
              <a:rPr lang="en-US" baseline="30000" dirty="0" smtClean="0"/>
              <a:t>1</a:t>
            </a:r>
            <a:r>
              <a:rPr lang="en-US" baseline="-25000" dirty="0" smtClean="0"/>
              <a:t>k’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599940" y="2901628"/>
            <a:ext cx="0" cy="562105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543907" y="4242961"/>
            <a:ext cx="177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/>
              <a:t>i-</a:t>
            </a:r>
            <a:r>
              <a:rPr lang="en-US" baseline="30000" dirty="0" smtClean="0"/>
              <a:t>1</a:t>
            </a:r>
            <a:r>
              <a:rPr lang="en-US" baseline="-25000" dirty="0" smtClean="0"/>
              <a:t>k’+1 </a:t>
            </a:r>
            <a:r>
              <a:rPr lang="en-US" dirty="0" smtClean="0"/>
              <a:t>-&gt; d</a:t>
            </a:r>
            <a:r>
              <a:rPr lang="en-US" baseline="30000" dirty="0" smtClean="0"/>
              <a:t>i</a:t>
            </a:r>
            <a:r>
              <a:rPr lang="en-US" baseline="30000" dirty="0"/>
              <a:t>-1</a:t>
            </a:r>
            <a:r>
              <a:rPr lang="en-US" baseline="-25000" dirty="0"/>
              <a:t>k</a:t>
            </a:r>
            <a:r>
              <a:rPr lang="en-US" baseline="-25000" dirty="0" smtClean="0"/>
              <a:t>’+1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148840" y="4997995"/>
            <a:ext cx="0" cy="562105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599940" y="4716942"/>
            <a:ext cx="0" cy="562105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95700" y="5377468"/>
            <a:ext cx="195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/>
              <a:t>i-</a:t>
            </a:r>
            <a:r>
              <a:rPr lang="en-US" baseline="30000" dirty="0" smtClean="0"/>
              <a:t>1</a:t>
            </a:r>
            <a:r>
              <a:rPr lang="en-US" baseline="-25000" dirty="0" smtClean="0"/>
              <a:t>2k’ </a:t>
            </a:r>
            <a:r>
              <a:rPr lang="en-US" dirty="0" smtClean="0"/>
              <a:t>-&gt; d</a:t>
            </a:r>
            <a:r>
              <a:rPr lang="en-US" baseline="30000" dirty="0" smtClean="0"/>
              <a:t>i</a:t>
            </a:r>
            <a:r>
              <a:rPr lang="en-US" baseline="30000" dirty="0"/>
              <a:t>-</a:t>
            </a:r>
            <a:r>
              <a:rPr lang="en-US" baseline="30000" dirty="0" smtClean="0"/>
              <a:t>1</a:t>
            </a:r>
            <a:r>
              <a:rPr lang="en-US" baseline="-25000" dirty="0" smtClean="0"/>
              <a:t>2k’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101340" y="3961908"/>
            <a:ext cx="619760" cy="0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078565" y="1573332"/>
            <a:ext cx="2758209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/>
              <a:t>Store the data range corresponding to the items in top tree that map to each virtual address in the intermediate tree</a:t>
            </a:r>
          </a:p>
        </p:txBody>
      </p:sp>
    </p:spTree>
    <p:extLst>
      <p:ext uri="{BB962C8B-B14F-4D97-AF65-F5344CB8AC3E}">
        <p14:creationId xmlns:p14="http://schemas.microsoft.com/office/powerpoint/2010/main" xmlns="" val="269644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/>
      <p:bldP spid="20" grpId="0"/>
      <p:bldP spid="21" grpId="0"/>
      <p:bldP spid="23" grpId="0"/>
      <p:bldP spid="24" grpId="0"/>
      <p:bldP spid="25" grpId="0"/>
      <p:bldP spid="26" grpId="0"/>
      <p:bldP spid="12" grpId="0" animBg="1"/>
      <p:bldP spid="27" grpId="0" animBg="1"/>
      <p:bldP spid="28" grpId="0"/>
      <p:bldP spid="29" grpId="0"/>
      <p:bldP spid="30" grpId="0" animBg="1"/>
      <p:bldP spid="31" grpId="0" animBg="1"/>
      <p:bldP spid="33" grpId="0"/>
      <p:bldP spid="34" grpId="0"/>
      <p:bldP spid="36" grpId="0"/>
      <p:bldP spid="41" grpId="0"/>
      <p:bldP spid="3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Search for a Data Value</a:t>
            </a:r>
            <a:endParaRPr lang="en-US" dirty="0"/>
          </a:p>
        </p:txBody>
      </p:sp>
      <p:pic>
        <p:nvPicPr>
          <p:cNvPr id="4" name="Picture 3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3506" y="4828847"/>
            <a:ext cx="447541" cy="447541"/>
          </a:xfrm>
          <a:prstGeom prst="rect">
            <a:avLst/>
          </a:prstGeom>
        </p:spPr>
      </p:pic>
      <p:pic>
        <p:nvPicPr>
          <p:cNvPr id="5" name="Picture 4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0404" y="5039349"/>
            <a:ext cx="626714" cy="5129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14628" y="5109715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8" name="Picture 7" descr="lab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1389" y="5628153"/>
            <a:ext cx="447541" cy="447541"/>
          </a:xfrm>
          <a:prstGeom prst="rect">
            <a:avLst/>
          </a:prstGeom>
        </p:spPr>
      </p:pic>
      <p:pic>
        <p:nvPicPr>
          <p:cNvPr id="9" name="Picture 8" descr="lea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0987" y="5838655"/>
            <a:ext cx="626714" cy="5129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25211" y="5909021"/>
            <a:ext cx="22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808357" y="5253922"/>
            <a:ext cx="100242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Record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4889" y="4830856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2" name="Oval 11"/>
          <p:cNvSpPr/>
          <p:nvPr/>
        </p:nvSpPr>
        <p:spPr>
          <a:xfrm>
            <a:off x="5976363" y="4780056"/>
            <a:ext cx="1295400" cy="481102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976363" y="5602753"/>
            <a:ext cx="1295400" cy="481102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261767" y="4806434"/>
            <a:ext cx="100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</a:t>
            </a:r>
            <a:r>
              <a:rPr lang="en-US" baseline="-25000" dirty="0" smtClean="0">
                <a:solidFill>
                  <a:srgbClr val="000000"/>
                </a:solidFill>
              </a:rPr>
              <a:t>1 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d</a:t>
            </a:r>
            <a:r>
              <a:rPr lang="en-US" baseline="-25000" dirty="0" err="1" smtClean="0">
                <a:solidFill>
                  <a:srgbClr val="000000"/>
                </a:solidFill>
              </a:rPr>
              <a:t>k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13802" y="5633095"/>
            <a:ext cx="1181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</a:t>
            </a:r>
            <a:r>
              <a:rPr lang="en-US" baseline="-25000" dirty="0" smtClean="0">
                <a:solidFill>
                  <a:srgbClr val="000000"/>
                </a:solidFill>
              </a:rPr>
              <a:t>k+1 </a:t>
            </a:r>
            <a:r>
              <a:rPr lang="en-US" dirty="0" smtClean="0">
                <a:solidFill>
                  <a:srgbClr val="000000"/>
                </a:solidFill>
              </a:rPr>
              <a:t>, d</a:t>
            </a:r>
            <a:r>
              <a:rPr lang="en-US" baseline="-25000" dirty="0" smtClean="0">
                <a:solidFill>
                  <a:srgbClr val="000000"/>
                </a:solidFill>
              </a:rPr>
              <a:t>2k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pic>
        <p:nvPicPr>
          <p:cNvPr id="33" name="Picture 32" descr="label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63506" y="5628153"/>
            <a:ext cx="447541" cy="447541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4695357" y="5635689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7295510" y="5653989"/>
            <a:ext cx="194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</a:rPr>
              <a:t>k+1 </a:t>
            </a:r>
            <a:r>
              <a:rPr lang="en-US" dirty="0" smtClean="0">
                <a:solidFill>
                  <a:srgbClr val="FF0000"/>
                </a:solidFill>
              </a:rPr>
              <a:t>&lt;= d &lt;= d</a:t>
            </a:r>
            <a:r>
              <a:rPr lang="en-US" baseline="-25000" dirty="0" smtClean="0">
                <a:solidFill>
                  <a:srgbClr val="FF0000"/>
                </a:solidFill>
              </a:rPr>
              <a:t>2k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445845" y="6352108"/>
            <a:ext cx="165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earch value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H="1" flipV="1">
            <a:off x="8360615" y="6023321"/>
            <a:ext cx="104948" cy="431180"/>
          </a:xfrm>
          <a:prstGeom prst="line">
            <a:avLst/>
          </a:prstGeom>
          <a:ln w="9525" cmpd="sng"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4880" y="2005006"/>
            <a:ext cx="3930800" cy="4062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dirty="0" smtClean="0"/>
              <a:t>During search in an intermediate tree T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U</a:t>
            </a:r>
            <a:r>
              <a:rPr lang="en-US" sz="2400" dirty="0" smtClean="0"/>
              <a:t>se a leaf label L</a:t>
            </a:r>
            <a:r>
              <a:rPr lang="en-US" sz="2400" baseline="30000" dirty="0" smtClean="0"/>
              <a:t>i</a:t>
            </a:r>
            <a:r>
              <a:rPr lang="en-US" sz="2400" dirty="0" smtClean="0"/>
              <a:t> found in the previous tree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Search for virtual address v</a:t>
            </a:r>
            <a:r>
              <a:rPr lang="en-US" sz="2400" baseline="30000" dirty="0" smtClean="0"/>
              <a:t>i</a:t>
            </a:r>
            <a:r>
              <a:rPr lang="en-US" sz="2400" dirty="0" smtClean="0"/>
              <a:t> from the previous tree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Identify the data for v</a:t>
            </a:r>
            <a:r>
              <a:rPr lang="en-US" sz="2400" baseline="30000" dirty="0" smtClean="0"/>
              <a:t>i  </a:t>
            </a:r>
            <a:r>
              <a:rPr lang="en-US" sz="2400" dirty="0" smtClean="0"/>
              <a:t>- address-leaf pairs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800000"/>
                </a:solidFill>
              </a:rPr>
              <a:t>Check the range for each pair and select the one that</a:t>
            </a:r>
            <a:r>
              <a:rPr lang="en-US" sz="2400" dirty="0">
                <a:solidFill>
                  <a:srgbClr val="800000"/>
                </a:solidFill>
              </a:rPr>
              <a:t> </a:t>
            </a:r>
            <a:r>
              <a:rPr lang="en-US" sz="2400" dirty="0" smtClean="0">
                <a:solidFill>
                  <a:srgbClr val="800000"/>
                </a:solidFill>
              </a:rPr>
              <a:t>contains d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5441" y="1840998"/>
            <a:ext cx="2126188" cy="2485154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6289188" y="2552807"/>
            <a:ext cx="982575" cy="25191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29943" y="2354905"/>
            <a:ext cx="25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896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3" grpId="0"/>
      <p:bldP spid="17" grpId="0"/>
      <p:bldP spid="12" grpId="0" animBg="1"/>
      <p:bldP spid="27" grpId="0" animBg="1"/>
      <p:bldP spid="28" grpId="0"/>
      <p:bldP spid="29" grpId="0"/>
      <p:bldP spid="34" grpId="0"/>
      <p:bldP spid="35" grpId="0"/>
      <p:bldP spid="36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170" y="2675082"/>
            <a:ext cx="8783944" cy="1430488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5660" y="2753646"/>
            <a:ext cx="8260672" cy="133169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Two Party computation with </a:t>
            </a:r>
            <a:r>
              <a:rPr lang="en-US" dirty="0" err="1" smtClean="0"/>
              <a:t>homomorphic</a:t>
            </a:r>
            <a:r>
              <a:rPr lang="en-US" dirty="0" smtClean="0"/>
              <a:t> encryption</a:t>
            </a:r>
          </a:p>
        </p:txBody>
      </p:sp>
    </p:spTree>
    <p:extLst>
      <p:ext uri="{BB962C8B-B14F-4D97-AF65-F5344CB8AC3E}">
        <p14:creationId xmlns:p14="http://schemas.microsoft.com/office/powerpoint/2010/main" xmlns="" val="156192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Equal-to-Zero Protocol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chooses random 𝑛-bit 𝑅, sends to server  </a:t>
            </a:r>
            <a:r>
              <a:rPr lang="en-US" dirty="0" smtClean="0"/>
              <a:t>         𝐶 </a:t>
            </a:r>
            <a:r>
              <a:rPr lang="en-US" dirty="0"/>
              <a:t>= 𝐻𝐸</a:t>
            </a:r>
            <a:r>
              <a:rPr lang="en-US" baseline="-25000" dirty="0"/>
              <a:t>𝑠𝑒𝑟𝑣𝑒𝑟</a:t>
            </a:r>
            <a:r>
              <a:rPr lang="en-US" dirty="0"/>
              <a:t>(𝑋 + 𝑅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Note</a:t>
            </a:r>
            <a:r>
              <a:rPr lang="en-US" dirty="0" smtClean="0"/>
              <a:t>, 𝐶 </a:t>
            </a:r>
            <a:r>
              <a:rPr lang="en-US" dirty="0"/>
              <a:t>encrypts 𝑅 </a:t>
            </a:r>
            <a:r>
              <a:rPr lang="en-US" dirty="0" err="1"/>
              <a:t>iff</a:t>
            </a:r>
            <a:r>
              <a:rPr lang="en-US" dirty="0"/>
              <a:t> 𝑋 = 0 </a:t>
            </a:r>
          </a:p>
          <a:p>
            <a:r>
              <a:rPr lang="en-US" dirty="0" smtClean="0"/>
              <a:t>Also </a:t>
            </a:r>
            <a:r>
              <a:rPr lang="en-US" dirty="0"/>
              <a:t>sends 𝐶</a:t>
            </a:r>
            <a:r>
              <a:rPr lang="en-US" baseline="-25000" dirty="0"/>
              <a:t>𝑖</a:t>
            </a:r>
            <a:r>
              <a:rPr lang="en-US" dirty="0"/>
              <a:t> = 𝐻𝐸</a:t>
            </a:r>
            <a:r>
              <a:rPr lang="en-US" baseline="-25000" dirty="0"/>
              <a:t>𝑐𝑙𝑖𝑒𝑛𝑡</a:t>
            </a:r>
            <a:r>
              <a:rPr lang="en-US" dirty="0"/>
              <a:t>(𝑅</a:t>
            </a:r>
            <a:r>
              <a:rPr lang="en-US" baseline="-25000" dirty="0"/>
              <a:t>𝑗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𝑗’</a:t>
            </a:r>
            <a:r>
              <a:rPr lang="en-US" dirty="0" err="1"/>
              <a:t>th</a:t>
            </a:r>
            <a:r>
              <a:rPr lang="en-US" dirty="0"/>
              <a:t> bit of 𝑅, plaintext space mod-2</a:t>
            </a:r>
            <a:r>
              <a:rPr lang="en-US" baseline="30000" dirty="0"/>
              <a:t>𝑚</a:t>
            </a:r>
            <a:r>
              <a:rPr lang="en-US" dirty="0"/>
              <a:t>, 2</a:t>
            </a:r>
            <a:r>
              <a:rPr lang="en-US" baseline="30000" dirty="0"/>
              <a:t>𝑚</a:t>
            </a:r>
            <a:r>
              <a:rPr lang="en-US" dirty="0"/>
              <a:t> &gt; n </a:t>
            </a:r>
          </a:p>
          <a:p>
            <a:pPr lvl="1"/>
            <a:endParaRPr lang="en-US" dirty="0"/>
          </a:p>
          <a:p>
            <a:r>
              <a:rPr lang="en-US" dirty="0"/>
              <a:t>Server decrypts 𝑋 + 𝑅, </a:t>
            </a:r>
            <a:r>
              <a:rPr lang="en-US" dirty="0" err="1"/>
              <a:t>xors</a:t>
            </a:r>
            <a:r>
              <a:rPr lang="en-US" dirty="0"/>
              <a:t> the bits into 𝐶</a:t>
            </a:r>
            <a:r>
              <a:rPr lang="en-US" baseline="-25000" dirty="0"/>
              <a:t>j</a:t>
            </a:r>
            <a:r>
              <a:rPr lang="en-US" dirty="0"/>
              <a:t>’s </a:t>
            </a:r>
            <a:endParaRPr lang="en-US" dirty="0" smtClean="0"/>
          </a:p>
          <a:p>
            <a:pPr lvl="1"/>
            <a:r>
              <a:rPr lang="is-IS" dirty="0" smtClean="0"/>
              <a:t>Using a</a:t>
            </a:r>
            <a:r>
              <a:rPr lang="is-IS" dirty="0"/>
              <a:t>⊕𝑏=𝑎+𝑏−2𝑎𝑏(</a:t>
            </a:r>
            <a:r>
              <a:rPr lang="is-IS" dirty="0" smtClean="0"/>
              <a:t>𝑚𝑜𝑑 2</a:t>
            </a:r>
            <a:r>
              <a:rPr lang="is-IS" baseline="30000" dirty="0" smtClean="0"/>
              <a:t>𝑚</a:t>
            </a:r>
            <a:r>
              <a:rPr lang="is-IS" dirty="0"/>
              <a:t>) </a:t>
            </a:r>
          </a:p>
          <a:p>
            <a:pPr lvl="1"/>
            <a:r>
              <a:rPr lang="is-IS" dirty="0"/>
              <a:t>Gets </a:t>
            </a:r>
            <a:r>
              <a:rPr lang="is-IS" dirty="0" smtClean="0"/>
              <a:t>𝐶’</a:t>
            </a:r>
            <a:r>
              <a:rPr lang="is-IS" baseline="-25000" dirty="0" smtClean="0"/>
              <a:t>𝑗</a:t>
            </a:r>
            <a:r>
              <a:rPr lang="is-IS" dirty="0" smtClean="0"/>
              <a:t> </a:t>
            </a:r>
            <a:r>
              <a:rPr lang="is-IS" dirty="0"/>
              <a:t>= </a:t>
            </a:r>
            <a:r>
              <a:rPr lang="is-IS" dirty="0" smtClean="0"/>
              <a:t>𝐻𝐸</a:t>
            </a:r>
            <a:r>
              <a:rPr lang="is-IS" baseline="-25000" dirty="0" smtClean="0"/>
              <a:t>𝑐𝑙𝑖𝑒𝑛𝑡</a:t>
            </a:r>
            <a:r>
              <a:rPr lang="is-IS" dirty="0" smtClean="0"/>
              <a:t>(𝑅</a:t>
            </a:r>
            <a:r>
              <a:rPr lang="is-IS" baseline="-25000" dirty="0" smtClean="0"/>
              <a:t>𝑗</a:t>
            </a:r>
            <a:r>
              <a:rPr lang="is-IS" dirty="0" smtClean="0"/>
              <a:t> </a:t>
            </a:r>
            <a:r>
              <a:rPr lang="is-IS" dirty="0"/>
              <a:t>⊕</a:t>
            </a:r>
            <a:r>
              <a:rPr lang="is-IS" dirty="0" smtClean="0"/>
              <a:t> (𝑋 </a:t>
            </a:r>
            <a:r>
              <a:rPr lang="is-IS" dirty="0"/>
              <a:t>+ </a:t>
            </a:r>
            <a:r>
              <a:rPr lang="is-IS" dirty="0" smtClean="0"/>
              <a:t>𝑅</a:t>
            </a:r>
            <a:r>
              <a:rPr lang="is-IS" baseline="-25000" dirty="0" smtClean="0"/>
              <a:t>𝑗</a:t>
            </a:r>
            <a:r>
              <a:rPr lang="is-IS" dirty="0" smtClean="0"/>
              <a:t>))</a:t>
            </a:r>
          </a:p>
          <a:p>
            <a:pPr lvl="1"/>
            <a:r>
              <a:rPr lang="en-US" dirty="0"/>
              <a:t>Note: 𝑋 = 0 </a:t>
            </a:r>
            <a:r>
              <a:rPr lang="en-US" dirty="0" err="1"/>
              <a:t>iff</a:t>
            </a:r>
            <a:r>
              <a:rPr lang="en-US" dirty="0"/>
              <a:t> all the </a:t>
            </a:r>
            <a:r>
              <a:rPr lang="en-US" dirty="0" smtClean="0"/>
              <a:t>𝐶’</a:t>
            </a:r>
            <a:r>
              <a:rPr lang="en-US" baseline="-25000" dirty="0" smtClean="0"/>
              <a:t>𝑖</a:t>
            </a:r>
            <a:r>
              <a:rPr lang="en-US" dirty="0" smtClean="0"/>
              <a:t>’s </a:t>
            </a:r>
            <a:r>
              <a:rPr lang="en-US" dirty="0"/>
              <a:t>encrypt 0’s </a:t>
            </a:r>
            <a:endParaRPr lang="en-US" dirty="0" smtClean="0"/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endParaRPr lang="en-US" dirty="0"/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853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920"/>
            <a:ext cx="84582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Equal</a:t>
            </a:r>
            <a:r>
              <a:rPr lang="en-US" dirty="0"/>
              <a:t>-to-Zero </a:t>
            </a:r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Summing up the </a:t>
            </a:r>
            <a:r>
              <a:rPr lang="en-US" dirty="0" smtClean="0"/>
              <a:t>𝐶’</a:t>
            </a:r>
            <a:r>
              <a:rPr lang="en-US" baseline="-25000" dirty="0" smtClean="0"/>
              <a:t>𝑖 </a:t>
            </a:r>
            <a:r>
              <a:rPr lang="en-US" dirty="0" smtClean="0"/>
              <a:t>’s</a:t>
            </a:r>
            <a:r>
              <a:rPr lang="en-US" dirty="0"/>
              <a:t>, server gets 𝐻𝐸</a:t>
            </a:r>
            <a:r>
              <a:rPr lang="en-US" baseline="-25000" dirty="0"/>
              <a:t>𝑐𝑙𝑖𝑒𝑛𝑡</a:t>
            </a:r>
            <a:r>
              <a:rPr lang="en-US" dirty="0"/>
              <a:t>(𝑌) </a:t>
            </a:r>
            <a:endParaRPr lang="en-US" dirty="0" smtClean="0"/>
          </a:p>
          <a:p>
            <a:pPr lvl="1"/>
            <a:r>
              <a:rPr lang="en-US" dirty="0"/>
              <a:t>𝑌=</a:t>
            </a:r>
            <a:r>
              <a:rPr lang="en-US" dirty="0" smtClean="0"/>
              <a:t>0 </a:t>
            </a:r>
            <a:r>
              <a:rPr lang="en-US" dirty="0" err="1" smtClean="0"/>
              <a:t>iff</a:t>
            </a:r>
            <a:r>
              <a:rPr lang="en-US" dirty="0" smtClean="0"/>
              <a:t> 𝑋</a:t>
            </a:r>
            <a:r>
              <a:rPr lang="en-US" dirty="0"/>
              <a:t>=0 </a:t>
            </a:r>
            <a:endParaRPr lang="en-US" dirty="0" smtClean="0"/>
          </a:p>
          <a:p>
            <a:pPr lvl="1"/>
            <a:r>
              <a:rPr lang="en-US" dirty="0" smtClean="0"/>
              <a:t>Gain: </a:t>
            </a:r>
            <a:r>
              <a:rPr lang="en-US" dirty="0"/>
              <a:t>plaintext space mod 2</a:t>
            </a:r>
            <a:r>
              <a:rPr lang="en-US" baseline="30000" dirty="0"/>
              <a:t>𝑚</a:t>
            </a:r>
            <a:r>
              <a:rPr lang="en-US" dirty="0"/>
              <a:t> rather than 2</a:t>
            </a:r>
            <a:r>
              <a:rPr lang="en-US" baseline="30000" dirty="0"/>
              <a:t>𝑛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R</a:t>
            </a:r>
            <a:r>
              <a:rPr lang="en-US" dirty="0" smtClean="0"/>
              <a:t>epeat </a:t>
            </a:r>
            <a:r>
              <a:rPr lang="en-US" dirty="0"/>
              <a:t>this procedure again, reducing the plaintext space to 𝑙 ≈ log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𝑚</a:t>
            </a:r>
            <a:endParaRPr lang="en-US" dirty="0"/>
          </a:p>
          <a:p>
            <a:pPr lvl="1"/>
            <a:r>
              <a:rPr lang="en-US" dirty="0"/>
              <a:t>After </a:t>
            </a:r>
            <a:r>
              <a:rPr lang="en-US" dirty="0" smtClean="0"/>
              <a:t>log </a:t>
            </a:r>
            <a:r>
              <a:rPr lang="en-US" dirty="0"/>
              <a:t>𝑛 iterations get plaintext space mod-4 </a:t>
            </a:r>
          </a:p>
          <a:p>
            <a:pPr lvl="1"/>
            <a:r>
              <a:rPr lang="en-US" dirty="0"/>
              <a:t>At this point we can use depth-2 circuits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549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15" y="425686"/>
            <a:ext cx="8100516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(ROUGH) Comparison</a:t>
            </a:r>
            <a:endParaRPr lang="en-US" dirty="0"/>
          </a:p>
        </p:txBody>
      </p:sp>
      <p:pic>
        <p:nvPicPr>
          <p:cNvPr id="4" name="Picture 3" descr="comparison cop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5892" y="1509573"/>
            <a:ext cx="7214381" cy="53553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26633" y="4965588"/>
            <a:ext cx="2460713" cy="923330"/>
          </a:xfrm>
          <a:prstGeom prst="rect">
            <a:avLst/>
          </a:prstGeom>
          <a:noFill/>
          <a:ln w="3175" cmpd="sng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GC implementation</a:t>
            </a:r>
          </a:p>
          <a:p>
            <a:r>
              <a:rPr lang="en-US" dirty="0" smtClean="0"/>
              <a:t>DB </a:t>
            </a:r>
            <a:r>
              <a:rPr lang="en-US" dirty="0"/>
              <a:t>size = </a:t>
            </a:r>
            <a:r>
              <a:rPr lang="en-US" dirty="0" smtClean="0">
                <a:solidFill>
                  <a:srgbClr val="860908"/>
                </a:solidFill>
              </a:rPr>
              <a:t>2</a:t>
            </a:r>
            <a:r>
              <a:rPr lang="en-US" baseline="30000" dirty="0" smtClean="0">
                <a:solidFill>
                  <a:srgbClr val="860908"/>
                </a:solidFill>
              </a:rPr>
              <a:t>18</a:t>
            </a:r>
            <a:endParaRPr lang="en-US" dirty="0"/>
          </a:p>
          <a:p>
            <a:r>
              <a:rPr lang="en-US" dirty="0" smtClean="0"/>
              <a:t>item </a:t>
            </a:r>
            <a:r>
              <a:rPr lang="en-US" dirty="0"/>
              <a:t>size = </a:t>
            </a:r>
            <a:r>
              <a:rPr lang="en-US" dirty="0">
                <a:solidFill>
                  <a:srgbClr val="860908"/>
                </a:solidFill>
              </a:rPr>
              <a:t>512</a:t>
            </a:r>
            <a:r>
              <a:rPr lang="en-US" dirty="0"/>
              <a:t> bits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4926633" y="4533356"/>
            <a:ext cx="376784" cy="318571"/>
          </a:xfrm>
          <a:prstGeom prst="line">
            <a:avLst/>
          </a:prstGeom>
          <a:ln>
            <a:solidFill>
              <a:schemeClr val="tx1"/>
            </a:solidFill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387346" y="1689131"/>
            <a:ext cx="1756654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[GKKKMRV</a:t>
            </a:r>
            <a:r>
              <a:rPr lang="en-US" b="1" dirty="0"/>
              <a:t>’12]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052349" y="2607062"/>
            <a:ext cx="0" cy="3520946"/>
          </a:xfrm>
          <a:prstGeom prst="line">
            <a:avLst/>
          </a:prstGeom>
          <a:ln>
            <a:prstDash val="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279848" y="6128008"/>
            <a:ext cx="9875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42861" y="2317644"/>
            <a:ext cx="798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13754" y="6163179"/>
            <a:ext cx="798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22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33836" y="3169896"/>
            <a:ext cx="2175630" cy="923330"/>
          </a:xfrm>
          <a:prstGeom prst="rect">
            <a:avLst/>
          </a:prstGeom>
          <a:noFill/>
          <a:ln w="3175" cmpd="sng">
            <a:solidFill>
              <a:schemeClr val="tx1"/>
            </a:solidFill>
            <a:prstDash val="sysDot"/>
          </a:ln>
        </p:spPr>
        <p:txBody>
          <a:bodyPr wrap="square" lIns="0" rIns="0" rtlCol="0">
            <a:spAutoFit/>
          </a:bodyPr>
          <a:lstStyle/>
          <a:p>
            <a:r>
              <a:rPr lang="en-US" i="1" dirty="0" smtClean="0"/>
              <a:t>HE implementation</a:t>
            </a:r>
          </a:p>
          <a:p>
            <a:r>
              <a:rPr lang="en-US" dirty="0" smtClean="0"/>
              <a:t>DB </a:t>
            </a:r>
            <a:r>
              <a:rPr lang="en-US" dirty="0"/>
              <a:t>size =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</a:rPr>
              <a:t>22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item </a:t>
            </a:r>
            <a:r>
              <a:rPr lang="en-US" dirty="0"/>
              <a:t>size =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12</a:t>
            </a:r>
            <a:r>
              <a:rPr lang="en-US" dirty="0" smtClean="0"/>
              <a:t> </a:t>
            </a:r>
            <a:r>
              <a:rPr lang="en-US" dirty="0"/>
              <a:t>bits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8079040" y="2580874"/>
            <a:ext cx="376784" cy="562835"/>
          </a:xfrm>
          <a:prstGeom prst="line">
            <a:avLst/>
          </a:prstGeom>
          <a:ln>
            <a:solidFill>
              <a:schemeClr val="tx1"/>
            </a:solidFill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3676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Use RAMs for secure computation</a:t>
            </a:r>
          </a:p>
          <a:p>
            <a:endParaRPr lang="en-US" dirty="0"/>
          </a:p>
          <a:p>
            <a:r>
              <a:rPr lang="en-US" dirty="0" smtClean="0"/>
              <a:t>Specialized ORAM – integrate computation for the functionality in the ORAM access algorithm</a:t>
            </a:r>
          </a:p>
          <a:p>
            <a:endParaRPr lang="en-US" dirty="0"/>
          </a:p>
          <a:p>
            <a:r>
              <a:rPr lang="en-US" dirty="0" smtClean="0"/>
              <a:t>Low degree </a:t>
            </a:r>
            <a:r>
              <a:rPr lang="en-US" dirty="0" err="1" smtClean="0"/>
              <a:t>homomorphic</a:t>
            </a:r>
            <a:r>
              <a:rPr lang="en-US" dirty="0" smtClean="0"/>
              <a:t> encryption with SIMD operations can be efficient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90422" y="886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567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26141" y="1364829"/>
            <a:ext cx="7691719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Handwriting - Dakota"/>
                <a:cs typeface="Handwriting - Dakota"/>
              </a:rPr>
              <a:t>Thank you!</a:t>
            </a:r>
            <a:endParaRPr lang="en-US" dirty="0">
              <a:latin typeface="Handwriting - Dakota"/>
              <a:cs typeface="Handwriting - Dakota"/>
            </a:endParaRPr>
          </a:p>
        </p:txBody>
      </p:sp>
      <p:pic>
        <p:nvPicPr>
          <p:cNvPr id="6" name="Content Placeholder 6" descr="question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069" b="10069"/>
          <a:stretch>
            <a:fillRect/>
          </a:stretch>
        </p:blipFill>
        <p:spPr>
          <a:xfrm>
            <a:off x="2251997" y="2786372"/>
            <a:ext cx="4677623" cy="248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609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Computation with random access machines (RAMs)</a:t>
            </a:r>
            <a:endParaRPr lang="en-US" dirty="0"/>
          </a:p>
        </p:txBody>
      </p:sp>
      <p:pic>
        <p:nvPicPr>
          <p:cNvPr id="3" name="Picture 4" descr="boy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3175" y="2492896"/>
            <a:ext cx="1219200" cy="2238375"/>
          </a:xfrm>
          <a:prstGeom prst="rect">
            <a:avLst/>
          </a:prstGeom>
        </p:spPr>
      </p:pic>
      <p:pic>
        <p:nvPicPr>
          <p:cNvPr id="4" name="Picture 3" descr="alic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32122" y="2469890"/>
            <a:ext cx="1744878" cy="1784177"/>
          </a:xfrm>
          <a:prstGeom prst="rect">
            <a:avLst/>
          </a:prstGeom>
        </p:spPr>
      </p:pic>
      <p:pic>
        <p:nvPicPr>
          <p:cNvPr id="6" name="Picture 5" descr="cpu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0461" y="2492896"/>
            <a:ext cx="1681825" cy="12597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56103" y="2419056"/>
            <a:ext cx="13571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nchro LET"/>
                <a:cs typeface="Synchro LET"/>
              </a:rPr>
              <a:t>LOAD   </a:t>
            </a:r>
            <a:r>
              <a:rPr lang="en-US" dirty="0" smtClean="0">
                <a:latin typeface="Synchro LET"/>
                <a:cs typeface="Synchro LET"/>
              </a:rPr>
              <a:t>#5</a:t>
            </a:r>
          </a:p>
          <a:p>
            <a:r>
              <a:rPr lang="en-US" dirty="0" smtClean="0">
                <a:solidFill>
                  <a:srgbClr val="FF0000"/>
                </a:solidFill>
                <a:latin typeface="Synchro LET"/>
                <a:cs typeface="Synchro LET"/>
              </a:rPr>
              <a:t>EQUAL</a:t>
            </a:r>
            <a:r>
              <a:rPr lang="en-US" dirty="0">
                <a:solidFill>
                  <a:srgbClr val="FF0000"/>
                </a:solidFill>
                <a:latin typeface="Synchro LET"/>
                <a:cs typeface="Synchro LET"/>
              </a:rPr>
              <a:t>  </a:t>
            </a:r>
            <a:r>
              <a:rPr lang="en-US" dirty="0" smtClean="0">
                <a:solidFill>
                  <a:srgbClr val="FF0000"/>
                </a:solidFill>
                <a:latin typeface="Synchro LET"/>
                <a:cs typeface="Synchro LET"/>
              </a:rPr>
              <a:t>15</a:t>
            </a:r>
          </a:p>
          <a:p>
            <a:r>
              <a:rPr lang="en-US" dirty="0">
                <a:solidFill>
                  <a:srgbClr val="FF0000"/>
                </a:solidFill>
                <a:latin typeface="Synchro LET"/>
                <a:cs typeface="Synchro LET"/>
              </a:rPr>
              <a:t>JUMP   #</a:t>
            </a:r>
            <a:r>
              <a:rPr lang="en-US" dirty="0" smtClean="0">
                <a:solidFill>
                  <a:srgbClr val="FF0000"/>
                </a:solidFill>
                <a:latin typeface="Synchro LET"/>
                <a:cs typeface="Synchro LET"/>
              </a:rPr>
              <a:t>6</a:t>
            </a:r>
          </a:p>
          <a:p>
            <a:r>
              <a:rPr lang="en-US" dirty="0">
                <a:solidFill>
                  <a:srgbClr val="FF0000"/>
                </a:solidFill>
                <a:latin typeface="Synchro LET"/>
                <a:cs typeface="Synchro LET"/>
              </a:rPr>
              <a:t>HALT  </a:t>
            </a:r>
            <a:endParaRPr lang="en-US" dirty="0" smtClean="0">
              <a:solidFill>
                <a:srgbClr val="FF0000"/>
              </a:solidFill>
              <a:latin typeface="Synchro LET"/>
              <a:cs typeface="Synchro LET"/>
            </a:endParaRPr>
          </a:p>
          <a:p>
            <a:r>
              <a:rPr lang="en-US" dirty="0" smtClean="0">
                <a:latin typeface="Synchro LET"/>
                <a:cs typeface="Synchro LET"/>
              </a:rPr>
              <a:t>STORE  15</a:t>
            </a:r>
          </a:p>
          <a:p>
            <a:r>
              <a:rPr lang="en-US" dirty="0" smtClean="0">
                <a:latin typeface="Synchro LET"/>
                <a:cs typeface="Synchro LET"/>
              </a:rPr>
              <a:t>LOAD   #0</a:t>
            </a:r>
          </a:p>
          <a:p>
            <a:r>
              <a:rPr lang="en-US" dirty="0">
                <a:solidFill>
                  <a:srgbClr val="FF0000"/>
                </a:solidFill>
                <a:latin typeface="Synchro LET"/>
                <a:cs typeface="Synchro LET"/>
              </a:rPr>
              <a:t>ADD    #</a:t>
            </a:r>
            <a:r>
              <a:rPr lang="en-US" dirty="0" smtClean="0">
                <a:solidFill>
                  <a:srgbClr val="FF0000"/>
                </a:solidFill>
                <a:latin typeface="Synchro LET"/>
                <a:cs typeface="Synchro LET"/>
              </a:rPr>
              <a:t>1</a:t>
            </a:r>
          </a:p>
          <a:p>
            <a:r>
              <a:rPr lang="en-US" dirty="0">
                <a:solidFill>
                  <a:srgbClr val="FF0000"/>
                </a:solidFill>
                <a:latin typeface="Synchro LET"/>
                <a:cs typeface="Synchro LET"/>
              </a:rPr>
              <a:t>JUMP   #3  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56103" y="2422947"/>
            <a:ext cx="13571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nchro LET"/>
                <a:cs typeface="Synchro LET"/>
              </a:rPr>
              <a:t>LOAD   </a:t>
            </a:r>
            <a:r>
              <a:rPr lang="en-US" dirty="0" smtClean="0">
                <a:latin typeface="Synchro LET"/>
                <a:cs typeface="Synchro LET"/>
              </a:rPr>
              <a:t>#5</a:t>
            </a:r>
          </a:p>
          <a:p>
            <a:r>
              <a:rPr lang="en-US" dirty="0" smtClean="0">
                <a:latin typeface="Synchro LET"/>
                <a:cs typeface="Synchro LET"/>
              </a:rPr>
              <a:t>EQUAL</a:t>
            </a:r>
            <a:r>
              <a:rPr lang="en-US" dirty="0">
                <a:latin typeface="Synchro LET"/>
                <a:cs typeface="Synchro LET"/>
              </a:rPr>
              <a:t>  </a:t>
            </a:r>
            <a:r>
              <a:rPr lang="en-US" dirty="0" smtClean="0">
                <a:latin typeface="Synchro LET"/>
                <a:cs typeface="Synchro LET"/>
              </a:rPr>
              <a:t>15</a:t>
            </a:r>
          </a:p>
          <a:p>
            <a:r>
              <a:rPr lang="en-US" dirty="0">
                <a:latin typeface="Synchro LET"/>
                <a:cs typeface="Synchro LET"/>
              </a:rPr>
              <a:t>JUMP   #</a:t>
            </a:r>
            <a:r>
              <a:rPr lang="en-US" dirty="0" smtClean="0">
                <a:latin typeface="Synchro LET"/>
                <a:cs typeface="Synchro LET"/>
              </a:rPr>
              <a:t>6</a:t>
            </a:r>
          </a:p>
          <a:p>
            <a:r>
              <a:rPr lang="en-US" dirty="0">
                <a:latin typeface="Synchro LET"/>
                <a:cs typeface="Synchro LET"/>
              </a:rPr>
              <a:t>HALT  </a:t>
            </a:r>
            <a:endParaRPr lang="en-US" dirty="0" smtClean="0">
              <a:latin typeface="Synchro LET"/>
              <a:cs typeface="Synchro LET"/>
            </a:endParaRPr>
          </a:p>
          <a:p>
            <a:r>
              <a:rPr lang="en-US" dirty="0" smtClean="0">
                <a:latin typeface="Synchro LET"/>
                <a:cs typeface="Synchro LET"/>
              </a:rPr>
              <a:t>STORE  15</a:t>
            </a:r>
          </a:p>
          <a:p>
            <a:r>
              <a:rPr lang="en-US" dirty="0" smtClean="0">
                <a:latin typeface="Synchro LET"/>
                <a:cs typeface="Synchro LET"/>
              </a:rPr>
              <a:t>LOAD   #0</a:t>
            </a:r>
          </a:p>
          <a:p>
            <a:r>
              <a:rPr lang="en-US" dirty="0">
                <a:latin typeface="Synchro LET"/>
                <a:cs typeface="Synchro LET"/>
              </a:rPr>
              <a:t>ADD    #</a:t>
            </a:r>
            <a:r>
              <a:rPr lang="en-US" dirty="0" smtClean="0">
                <a:latin typeface="Synchro LET"/>
                <a:cs typeface="Synchro LET"/>
              </a:rPr>
              <a:t>1</a:t>
            </a:r>
          </a:p>
          <a:p>
            <a:r>
              <a:rPr lang="en-US" dirty="0">
                <a:latin typeface="Synchro LET"/>
                <a:cs typeface="Synchro LET"/>
              </a:rPr>
              <a:t>JUMP   #3  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56103" y="2423762"/>
            <a:ext cx="13571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ynchro LET"/>
                <a:cs typeface="Synchro LET"/>
              </a:rPr>
              <a:t>LOAD   </a:t>
            </a:r>
            <a:r>
              <a:rPr lang="en-US" dirty="0" smtClean="0">
                <a:solidFill>
                  <a:srgbClr val="FF0000"/>
                </a:solidFill>
                <a:latin typeface="Synchro LET"/>
                <a:cs typeface="Synchro LET"/>
              </a:rPr>
              <a:t>#5</a:t>
            </a:r>
          </a:p>
          <a:p>
            <a:r>
              <a:rPr lang="en-US" dirty="0" smtClean="0">
                <a:latin typeface="Synchro LET"/>
                <a:cs typeface="Synchro LET"/>
              </a:rPr>
              <a:t>EQUAL</a:t>
            </a:r>
            <a:r>
              <a:rPr lang="en-US" dirty="0">
                <a:latin typeface="Synchro LET"/>
                <a:cs typeface="Synchro LET"/>
              </a:rPr>
              <a:t>  </a:t>
            </a:r>
            <a:r>
              <a:rPr lang="en-US" dirty="0" smtClean="0">
                <a:latin typeface="Synchro LET"/>
                <a:cs typeface="Synchro LET"/>
              </a:rPr>
              <a:t>15</a:t>
            </a:r>
          </a:p>
          <a:p>
            <a:r>
              <a:rPr lang="en-US" dirty="0">
                <a:latin typeface="Synchro LET"/>
                <a:cs typeface="Synchro LET"/>
              </a:rPr>
              <a:t>JUMP   #</a:t>
            </a:r>
            <a:r>
              <a:rPr lang="en-US" dirty="0" smtClean="0">
                <a:latin typeface="Synchro LET"/>
                <a:cs typeface="Synchro LET"/>
              </a:rPr>
              <a:t>6</a:t>
            </a:r>
          </a:p>
          <a:p>
            <a:r>
              <a:rPr lang="en-US" dirty="0">
                <a:latin typeface="Synchro LET"/>
                <a:cs typeface="Synchro LET"/>
              </a:rPr>
              <a:t>HALT  </a:t>
            </a:r>
            <a:endParaRPr lang="en-US" dirty="0" smtClean="0">
              <a:latin typeface="Synchro LET"/>
              <a:cs typeface="Synchro LET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Synchro LET"/>
                <a:cs typeface="Synchro LET"/>
              </a:rPr>
              <a:t>STORE  15</a:t>
            </a:r>
          </a:p>
          <a:p>
            <a:r>
              <a:rPr lang="en-US" dirty="0" smtClean="0">
                <a:solidFill>
                  <a:srgbClr val="FF0000"/>
                </a:solidFill>
                <a:latin typeface="Synchro LET"/>
                <a:cs typeface="Synchro LET"/>
              </a:rPr>
              <a:t>LOAD   #0</a:t>
            </a:r>
          </a:p>
          <a:p>
            <a:r>
              <a:rPr lang="en-US" dirty="0">
                <a:latin typeface="Synchro LET"/>
                <a:cs typeface="Synchro LET"/>
              </a:rPr>
              <a:t>ADD    #</a:t>
            </a:r>
            <a:r>
              <a:rPr lang="en-US" dirty="0" smtClean="0">
                <a:latin typeface="Synchro LET"/>
                <a:cs typeface="Synchro LET"/>
              </a:rPr>
              <a:t>1</a:t>
            </a:r>
          </a:p>
          <a:p>
            <a:r>
              <a:rPr lang="en-US" dirty="0">
                <a:latin typeface="Synchro LET"/>
                <a:cs typeface="Synchro LET"/>
              </a:rPr>
              <a:t>JUMP   #3   </a:t>
            </a:r>
          </a:p>
        </p:txBody>
      </p:sp>
      <p:pic>
        <p:nvPicPr>
          <p:cNvPr id="11" name="Picture 10" descr="220px-Ddrdrive_x1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23803" y="2829740"/>
            <a:ext cx="2313709" cy="1545978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4554235" y="2630777"/>
            <a:ext cx="1042175" cy="0"/>
          </a:xfrm>
          <a:prstGeom prst="line">
            <a:avLst/>
          </a:prstGeom>
          <a:ln w="28575" cmpd="sng">
            <a:solidFill>
              <a:srgbClr val="FF0000"/>
            </a:solidFill>
            <a:headEnd type="triangle" w="lg"/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54235" y="3678801"/>
            <a:ext cx="1042175" cy="0"/>
          </a:xfrm>
          <a:prstGeom prst="line">
            <a:avLst/>
          </a:prstGeom>
          <a:ln w="28575" cmpd="sng">
            <a:solidFill>
              <a:srgbClr val="FF0000"/>
            </a:solidFill>
            <a:headEnd type="triangle" w="lg"/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54235" y="3979405"/>
            <a:ext cx="1042175" cy="0"/>
          </a:xfrm>
          <a:prstGeom prst="line">
            <a:avLst/>
          </a:prstGeom>
          <a:ln w="28575" cmpd="sng">
            <a:solidFill>
              <a:srgbClr val="FF0000"/>
            </a:solidFill>
            <a:headEnd type="triangle" w="lg"/>
            <a:tailEnd type="triangle" w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7241" y="5217946"/>
            <a:ext cx="85778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RAM representation </a:t>
            </a:r>
            <a:r>
              <a:rPr lang="en-US" sz="2400" dirty="0" smtClean="0">
                <a:solidFill>
                  <a:srgbClr val="FF0000"/>
                </a:solidFill>
              </a:rPr>
              <a:t>always</a:t>
            </a:r>
            <a:r>
              <a:rPr lang="en-US" sz="2400" dirty="0" smtClean="0"/>
              <a:t> more efficient than circuit</a:t>
            </a:r>
          </a:p>
          <a:p>
            <a:r>
              <a:rPr lang="en-US" sz="2400" dirty="0" smtClean="0"/>
              <a:t>RAM running time </a:t>
            </a:r>
            <a:r>
              <a:rPr lang="en-US" sz="2400" dirty="0" smtClean="0">
                <a:solidFill>
                  <a:srgbClr val="FF0000"/>
                </a:solidFill>
              </a:rPr>
              <a:t>T</a:t>
            </a:r>
            <a:r>
              <a:rPr lang="en-US" sz="2400" dirty="0" smtClean="0"/>
              <a:t> ⇒ circuit size </a:t>
            </a:r>
            <a:r>
              <a:rPr lang="en-US" sz="2400" dirty="0" smtClean="0">
                <a:solidFill>
                  <a:srgbClr val="FF0000"/>
                </a:solidFill>
              </a:rPr>
              <a:t>O(T</a:t>
            </a:r>
            <a:r>
              <a:rPr lang="en-US" sz="2400" baseline="300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>
                <a:solidFill>
                  <a:srgbClr val="FF0000"/>
                </a:solidFill>
              </a:rPr>
              <a:t> log T)</a:t>
            </a:r>
            <a:r>
              <a:rPr lang="en-US" sz="2400" dirty="0" smtClean="0"/>
              <a:t> [CR73][PF79]</a:t>
            </a:r>
          </a:p>
          <a:p>
            <a:endParaRPr lang="en-US" sz="2400" baseline="300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742375" y="3375991"/>
            <a:ext cx="753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CPU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940727" y="4254067"/>
            <a:ext cx="117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memory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39281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16" grpId="1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Sublinear</a:t>
            </a:r>
            <a:r>
              <a:rPr lang="en-US" dirty="0" smtClean="0"/>
              <a:t> computations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313613" cy="4592808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Each record must be “touched”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Circuit as big as the memory even if computation is </a:t>
            </a:r>
            <a:r>
              <a:rPr lang="en-US" dirty="0" err="1" smtClean="0">
                <a:solidFill>
                  <a:srgbClr val="FF0000"/>
                </a:solidFill>
              </a:rPr>
              <a:t>sublinear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social_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340" y="3386965"/>
            <a:ext cx="2087098" cy="1529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evahlis\AppData\Local\Microsoft\Windows\Temporary Internet Files\Content.IE5\CSBI13BW\MC9004315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3804" y="3015748"/>
            <a:ext cx="784245" cy="845294"/>
          </a:xfrm>
          <a:prstGeom prst="rect">
            <a:avLst/>
          </a:prstGeom>
          <a:noFill/>
        </p:spPr>
      </p:pic>
      <p:pic>
        <p:nvPicPr>
          <p:cNvPr id="7" name="Picture 2" descr="C:\Users\evahlis\AppData\Local\Microsoft\Windows\Temporary Internet Files\Content.IE5\CSBI13BW\MC9004315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82461" y="3015748"/>
            <a:ext cx="784245" cy="845294"/>
          </a:xfrm>
          <a:prstGeom prst="rect">
            <a:avLst/>
          </a:prstGeom>
          <a:noFill/>
        </p:spPr>
      </p:pic>
      <p:sp>
        <p:nvSpPr>
          <p:cNvPr id="8" name="Left-Right Arrow 7"/>
          <p:cNvSpPr/>
          <p:nvPr/>
        </p:nvSpPr>
        <p:spPr>
          <a:xfrm>
            <a:off x="4061626" y="3127138"/>
            <a:ext cx="2041451" cy="49709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4" descr="boy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25609" y="2204325"/>
            <a:ext cx="1219200" cy="2238375"/>
          </a:xfrm>
          <a:prstGeom prst="rect">
            <a:avLst/>
          </a:prstGeom>
        </p:spPr>
      </p:pic>
      <p:pic>
        <p:nvPicPr>
          <p:cNvPr id="10" name="Picture 9" descr="alice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3440" y="2181319"/>
            <a:ext cx="1744878" cy="178417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075844" y="3604242"/>
            <a:ext cx="1854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Find all records</a:t>
            </a:r>
          </a:p>
          <a:p>
            <a:pPr algn="ctr"/>
            <a:r>
              <a:rPr lang="en-US" dirty="0" smtClean="0"/>
              <a:t> for Alice</a:t>
            </a:r>
            <a:endParaRPr lang="en-US" dirty="0"/>
          </a:p>
        </p:txBody>
      </p:sp>
      <p:grpSp>
        <p:nvGrpSpPr>
          <p:cNvPr id="12" name="Group 14"/>
          <p:cNvGrpSpPr/>
          <p:nvPr/>
        </p:nvGrpSpPr>
        <p:grpSpPr>
          <a:xfrm>
            <a:off x="76340" y="3386965"/>
            <a:ext cx="2087098" cy="1529476"/>
            <a:chOff x="6570921" y="915195"/>
            <a:chExt cx="3157870" cy="3003112"/>
          </a:xfrm>
        </p:grpSpPr>
        <p:sp>
          <p:nvSpPr>
            <p:cNvPr id="13" name="Rectangle 12"/>
            <p:cNvSpPr/>
            <p:nvPr/>
          </p:nvSpPr>
          <p:spPr>
            <a:xfrm>
              <a:off x="6570921" y="915195"/>
              <a:ext cx="1637414" cy="300311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Accessed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208335" y="915195"/>
              <a:ext cx="1520456" cy="300311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Not Accessed</a:t>
              </a:r>
              <a:endParaRPr lang="en-US" dirty="0"/>
            </a:p>
          </p:txBody>
        </p:sp>
      </p:grpSp>
      <p:sp>
        <p:nvSpPr>
          <p:cNvPr id="15" name="Oval Callout 14"/>
          <p:cNvSpPr/>
          <p:nvPr/>
        </p:nvSpPr>
        <p:spPr>
          <a:xfrm>
            <a:off x="111284" y="2146196"/>
            <a:ext cx="1905381" cy="1212856"/>
          </a:xfrm>
          <a:prstGeom prst="wedgeEllipseCallout">
            <a:avLst>
              <a:gd name="adj1" fmla="val 55336"/>
              <a:gd name="adj2" fmla="val 26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Alice’s records must be on the left!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45061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computation with RAMS</a:t>
            </a:r>
            <a:endParaRPr lang="en-US" dirty="0"/>
          </a:p>
        </p:txBody>
      </p:sp>
      <p:pic>
        <p:nvPicPr>
          <p:cNvPr id="4" name="Picture 3" descr="cpu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7006" y="2119251"/>
            <a:ext cx="1993367" cy="1493101"/>
          </a:xfrm>
          <a:prstGeom prst="rect">
            <a:avLst/>
          </a:prstGeom>
        </p:spPr>
      </p:pic>
      <p:pic>
        <p:nvPicPr>
          <p:cNvPr id="5" name="Picture 4" descr="220px-Ddrdrive_x1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23803" y="1706309"/>
            <a:ext cx="3167070" cy="211617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512060" y="2370880"/>
            <a:ext cx="2084350" cy="0"/>
          </a:xfrm>
          <a:prstGeom prst="line">
            <a:avLst/>
          </a:prstGeom>
          <a:ln>
            <a:headEnd type="triangle" w="lg"/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12060" y="2754333"/>
            <a:ext cx="2084350" cy="0"/>
          </a:xfrm>
          <a:prstGeom prst="line">
            <a:avLst/>
          </a:prstGeom>
          <a:ln>
            <a:headEnd type="triangle" w="lg"/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512060" y="3114009"/>
            <a:ext cx="2084350" cy="0"/>
          </a:xfrm>
          <a:prstGeom prst="line">
            <a:avLst/>
          </a:prstGeom>
          <a:ln>
            <a:headEnd type="triangle" w="lg"/>
            <a:tailEnd type="triangle" w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37006" y="2119251"/>
            <a:ext cx="753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CPU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805483" y="1521643"/>
            <a:ext cx="1176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memory</a:t>
            </a:r>
            <a:endParaRPr lang="en-US" b="1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236266" y="3618701"/>
            <a:ext cx="3071381" cy="1116035"/>
          </a:xfrm>
          <a:prstGeom prst="wedgeRoundRectCallout">
            <a:avLst>
              <a:gd name="adj1" fmla="val 15845"/>
              <a:gd name="adj2" fmla="val -66809"/>
              <a:gd name="adj3" fmla="val 16667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Secure computation with circuits of </a:t>
            </a:r>
            <a:r>
              <a:rPr lang="en-US" dirty="0" smtClean="0">
                <a:solidFill>
                  <a:srgbClr val="FF0000"/>
                </a:solidFill>
              </a:rPr>
              <a:t>constant size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4060719" y="3612352"/>
            <a:ext cx="4096377" cy="1625262"/>
          </a:xfrm>
          <a:prstGeom prst="wedgeRoundRectCallout">
            <a:avLst>
              <a:gd name="adj1" fmla="val -17809"/>
              <a:gd name="adj2" fmla="val -65486"/>
              <a:gd name="adj3" fmla="val 16667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Oblivious RAM (</a:t>
            </a:r>
            <a:r>
              <a:rPr lang="en-US" smtClean="0">
                <a:solidFill>
                  <a:schemeClr val="tx1"/>
                </a:solidFill>
              </a:rPr>
              <a:t>ORAM) [GO’96]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Hides access pattern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Efficient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polylog</a:t>
            </a:r>
            <a:r>
              <a:rPr lang="en-US" dirty="0" smtClean="0">
                <a:solidFill>
                  <a:schemeClr val="tx1"/>
                </a:solidFill>
              </a:rPr>
              <a:t> access complexity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Shared ORAM parameters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3176" y="5581620"/>
            <a:ext cx="75424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Amortized secure two party computation proportional to the running time of the RAM [OS’97, GKKKMRV’12]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Reveals running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275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1251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 smtClean="0"/>
              <a:t>Two Party Protocol: Private Keyword Search</a:t>
            </a:r>
          </a:p>
          <a:p>
            <a:endParaRPr lang="en-US" dirty="0"/>
          </a:p>
          <a:p>
            <a:r>
              <a:rPr lang="en-US" dirty="0" smtClean="0"/>
              <a:t>Optimizations for Binary tree ORAM constructions</a:t>
            </a:r>
          </a:p>
          <a:p>
            <a:pPr lvl="1"/>
            <a:r>
              <a:rPr lang="en-US" dirty="0" smtClean="0"/>
              <a:t>Binary search in a single ORAM operation not </a:t>
            </a:r>
            <a:r>
              <a:rPr lang="en-US" i="1" dirty="0" smtClean="0"/>
              <a:t>log N</a:t>
            </a:r>
          </a:p>
          <a:p>
            <a:pPr lvl="1"/>
            <a:r>
              <a:rPr lang="en-US" dirty="0" smtClean="0"/>
              <a:t>Better concrete storage and computation overhead</a:t>
            </a:r>
          </a:p>
          <a:p>
            <a:pPr lvl="2"/>
            <a:r>
              <a:rPr lang="en-US" dirty="0" smtClean="0"/>
              <a:t>Lower depth binary tree</a:t>
            </a:r>
          </a:p>
          <a:p>
            <a:pPr lvl="2"/>
            <a:r>
              <a:rPr lang="en-US" dirty="0" smtClean="0"/>
              <a:t>Higher branching factor</a:t>
            </a:r>
          </a:p>
          <a:p>
            <a:pPr lvl="2"/>
            <a:r>
              <a:rPr lang="en-US" dirty="0" smtClean="0"/>
              <a:t>Deterministic eviction algorithm</a:t>
            </a:r>
          </a:p>
          <a:p>
            <a:endParaRPr lang="en-US" dirty="0"/>
          </a:p>
          <a:p>
            <a:r>
              <a:rPr lang="en-US" dirty="0" smtClean="0"/>
              <a:t>Use </a:t>
            </a:r>
            <a:r>
              <a:rPr lang="en-US" dirty="0" err="1" smtClean="0"/>
              <a:t>homomorphic</a:t>
            </a:r>
            <a:r>
              <a:rPr lang="en-US" dirty="0" smtClean="0"/>
              <a:t> encryption for two party computation steps</a:t>
            </a:r>
          </a:p>
          <a:p>
            <a:pPr lvl="1"/>
            <a:r>
              <a:rPr lang="en-US" dirty="0" smtClean="0"/>
              <a:t>Devise protocols using low degree polynomials</a:t>
            </a:r>
          </a:p>
          <a:p>
            <a:pPr lvl="1"/>
            <a:r>
              <a:rPr lang="en-US" dirty="0" smtClean="0"/>
              <a:t>Explore benefits from such alternative implementation</a:t>
            </a:r>
          </a:p>
          <a:p>
            <a:pPr lvl="2"/>
            <a:r>
              <a:rPr lang="en-US" dirty="0" smtClean="0"/>
              <a:t>Communication</a:t>
            </a:r>
          </a:p>
          <a:p>
            <a:pPr lvl="2"/>
            <a:r>
              <a:rPr lang="en-US" dirty="0" smtClean="0"/>
              <a:t>Computation  - particular protocols, e.g. comparison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303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ORAM Structure – Binary tree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708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ORAM Structure – Binary tree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87800" y="15773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764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84900" y="28727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99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210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546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04100" y="4282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30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495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863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7658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9596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039100" y="5806440"/>
            <a:ext cx="106680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/>
          <p:cNvCxnSpPr>
            <a:endCxn id="4" idx="3"/>
          </p:cNvCxnSpPr>
          <p:nvPr/>
        </p:nvCxnSpPr>
        <p:spPr>
          <a:xfrm flipV="1">
            <a:off x="2674620" y="2279780"/>
            <a:ext cx="1469409" cy="7631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6" idx="1"/>
          </p:cNvCxnSpPr>
          <p:nvPr/>
        </p:nvCxnSpPr>
        <p:spPr>
          <a:xfrm>
            <a:off x="4884420" y="2279780"/>
            <a:ext cx="1456709" cy="713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0"/>
            <a:endCxn id="5" idx="3"/>
          </p:cNvCxnSpPr>
          <p:nvPr/>
        </p:nvCxnSpPr>
        <p:spPr>
          <a:xfrm flipV="1">
            <a:off x="1003300" y="3575180"/>
            <a:ext cx="8293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5"/>
            <a:endCxn id="8" idx="0"/>
          </p:cNvCxnSpPr>
          <p:nvPr/>
        </p:nvCxnSpPr>
        <p:spPr>
          <a:xfrm>
            <a:off x="2586971" y="3575180"/>
            <a:ext cx="8674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0"/>
            <a:endCxn id="6" idx="3"/>
          </p:cNvCxnSpPr>
          <p:nvPr/>
        </p:nvCxnSpPr>
        <p:spPr>
          <a:xfrm flipV="1">
            <a:off x="5588000" y="3575180"/>
            <a:ext cx="7531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0"/>
            <a:endCxn id="6" idx="5"/>
          </p:cNvCxnSpPr>
          <p:nvPr/>
        </p:nvCxnSpPr>
        <p:spPr>
          <a:xfrm flipH="1" flipV="1">
            <a:off x="7095471" y="3575180"/>
            <a:ext cx="842029" cy="70726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0"/>
            <a:endCxn id="7" idx="4"/>
          </p:cNvCxnSpPr>
          <p:nvPr/>
        </p:nvCxnSpPr>
        <p:spPr>
          <a:xfrm flipV="1">
            <a:off x="584200" y="5105400"/>
            <a:ext cx="4191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7" idx="4"/>
            <a:endCxn id="12" idx="0"/>
          </p:cNvCxnSpPr>
          <p:nvPr/>
        </p:nvCxnSpPr>
        <p:spPr>
          <a:xfrm>
            <a:off x="1003300" y="5105400"/>
            <a:ext cx="6604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3" idx="0"/>
            <a:endCxn id="8" idx="4"/>
          </p:cNvCxnSpPr>
          <p:nvPr/>
        </p:nvCxnSpPr>
        <p:spPr>
          <a:xfrm flipV="1">
            <a:off x="2882900" y="5105400"/>
            <a:ext cx="571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0"/>
            <a:endCxn id="8" idx="4"/>
          </p:cNvCxnSpPr>
          <p:nvPr/>
        </p:nvCxnSpPr>
        <p:spPr>
          <a:xfrm flipH="1" flipV="1">
            <a:off x="3454400" y="5105400"/>
            <a:ext cx="508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  <a:endCxn id="9" idx="4"/>
          </p:cNvCxnSpPr>
          <p:nvPr/>
        </p:nvCxnSpPr>
        <p:spPr>
          <a:xfrm flipV="1">
            <a:off x="5219700" y="5105400"/>
            <a:ext cx="3683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0"/>
            <a:endCxn id="9" idx="4"/>
          </p:cNvCxnSpPr>
          <p:nvPr/>
        </p:nvCxnSpPr>
        <p:spPr>
          <a:xfrm flipH="1" flipV="1">
            <a:off x="5588000" y="5105400"/>
            <a:ext cx="7112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0"/>
            <a:endCxn id="10" idx="4"/>
          </p:cNvCxnSpPr>
          <p:nvPr/>
        </p:nvCxnSpPr>
        <p:spPr>
          <a:xfrm flipV="1">
            <a:off x="7493000" y="5105400"/>
            <a:ext cx="4445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8" idx="0"/>
            <a:endCxn id="10" idx="4"/>
          </p:cNvCxnSpPr>
          <p:nvPr/>
        </p:nvCxnSpPr>
        <p:spPr>
          <a:xfrm flipH="1" flipV="1">
            <a:off x="7937500" y="5105400"/>
            <a:ext cx="635000" cy="70104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03744" y="1865179"/>
            <a:ext cx="229770" cy="232861"/>
          </a:xfrm>
          <a:prstGeom prst="rect">
            <a:avLst/>
          </a:prstGeom>
        </p:spPr>
      </p:pic>
      <p:pic>
        <p:nvPicPr>
          <p:cNvPr id="34" name="Picture 3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5958" y="1865179"/>
            <a:ext cx="229770" cy="232861"/>
          </a:xfrm>
          <a:prstGeom prst="rect">
            <a:avLst/>
          </a:prstGeom>
        </p:spPr>
      </p:pic>
      <p:pic>
        <p:nvPicPr>
          <p:cNvPr id="35" name="Picture 3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343" y="1865179"/>
            <a:ext cx="229770" cy="232861"/>
          </a:xfrm>
          <a:prstGeom prst="rect">
            <a:avLst/>
          </a:prstGeom>
        </p:spPr>
      </p:pic>
      <p:pic>
        <p:nvPicPr>
          <p:cNvPr id="37" name="Picture 3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6557" y="1865179"/>
            <a:ext cx="229770" cy="232861"/>
          </a:xfrm>
          <a:prstGeom prst="rect">
            <a:avLst/>
          </a:prstGeom>
        </p:spPr>
      </p:pic>
      <p:pic>
        <p:nvPicPr>
          <p:cNvPr id="41" name="Picture 4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7057" y="1865179"/>
            <a:ext cx="229770" cy="232861"/>
          </a:xfrm>
          <a:prstGeom prst="rect">
            <a:avLst/>
          </a:prstGeom>
        </p:spPr>
      </p:pic>
      <p:pic>
        <p:nvPicPr>
          <p:cNvPr id="43" name="Picture 4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4237" y="3173279"/>
            <a:ext cx="229770" cy="232861"/>
          </a:xfrm>
          <a:prstGeom prst="rect">
            <a:avLst/>
          </a:prstGeom>
        </p:spPr>
      </p:pic>
      <p:pic>
        <p:nvPicPr>
          <p:cNvPr id="44" name="Picture 4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6451" y="3173279"/>
            <a:ext cx="229770" cy="232861"/>
          </a:xfrm>
          <a:prstGeom prst="rect">
            <a:avLst/>
          </a:prstGeom>
        </p:spPr>
      </p:pic>
      <p:pic>
        <p:nvPicPr>
          <p:cNvPr id="45" name="Picture 4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84836" y="3173279"/>
            <a:ext cx="229770" cy="232861"/>
          </a:xfrm>
          <a:prstGeom prst="rect">
            <a:avLst/>
          </a:prstGeom>
        </p:spPr>
      </p:pic>
      <p:pic>
        <p:nvPicPr>
          <p:cNvPr id="47" name="Picture 4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050" y="3173279"/>
            <a:ext cx="229770" cy="232861"/>
          </a:xfrm>
          <a:prstGeom prst="rect">
            <a:avLst/>
          </a:prstGeom>
        </p:spPr>
      </p:pic>
      <p:pic>
        <p:nvPicPr>
          <p:cNvPr id="48" name="Picture 4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7550" y="3173279"/>
            <a:ext cx="229770" cy="232861"/>
          </a:xfrm>
          <a:prstGeom prst="rect">
            <a:avLst/>
          </a:prstGeom>
        </p:spPr>
      </p:pic>
      <p:pic>
        <p:nvPicPr>
          <p:cNvPr id="50" name="Picture 4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2231" y="3173279"/>
            <a:ext cx="229770" cy="232861"/>
          </a:xfrm>
          <a:prstGeom prst="rect">
            <a:avLst/>
          </a:prstGeom>
        </p:spPr>
      </p:pic>
      <p:pic>
        <p:nvPicPr>
          <p:cNvPr id="51" name="Picture 5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24445" y="3173279"/>
            <a:ext cx="229770" cy="232861"/>
          </a:xfrm>
          <a:prstGeom prst="rect">
            <a:avLst/>
          </a:prstGeom>
        </p:spPr>
      </p:pic>
      <p:pic>
        <p:nvPicPr>
          <p:cNvPr id="53" name="Picture 5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830" y="3173279"/>
            <a:ext cx="229770" cy="232861"/>
          </a:xfrm>
          <a:prstGeom prst="rect">
            <a:avLst/>
          </a:prstGeom>
        </p:spPr>
      </p:pic>
      <p:pic>
        <p:nvPicPr>
          <p:cNvPr id="54" name="Picture 5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5044" y="3173279"/>
            <a:ext cx="229770" cy="232861"/>
          </a:xfrm>
          <a:prstGeom prst="rect">
            <a:avLst/>
          </a:prstGeom>
        </p:spPr>
      </p:pic>
      <p:pic>
        <p:nvPicPr>
          <p:cNvPr id="56" name="Picture 5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5544" y="3173279"/>
            <a:ext cx="229770" cy="232861"/>
          </a:xfrm>
          <a:prstGeom prst="rect">
            <a:avLst/>
          </a:prstGeom>
        </p:spPr>
      </p:pic>
      <p:pic>
        <p:nvPicPr>
          <p:cNvPr id="57" name="Picture 5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000" y="4582979"/>
            <a:ext cx="229770" cy="232861"/>
          </a:xfrm>
          <a:prstGeom prst="rect">
            <a:avLst/>
          </a:prstGeom>
        </p:spPr>
      </p:pic>
      <p:pic>
        <p:nvPicPr>
          <p:cNvPr id="59" name="Picture 5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14" y="4582979"/>
            <a:ext cx="229770" cy="232861"/>
          </a:xfrm>
          <a:prstGeom prst="rect">
            <a:avLst/>
          </a:prstGeom>
        </p:spPr>
      </p:pic>
      <p:pic>
        <p:nvPicPr>
          <p:cNvPr id="60" name="Picture 5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599" y="4582979"/>
            <a:ext cx="229770" cy="232861"/>
          </a:xfrm>
          <a:prstGeom prst="rect">
            <a:avLst/>
          </a:prstGeom>
        </p:spPr>
      </p:pic>
      <p:pic>
        <p:nvPicPr>
          <p:cNvPr id="61" name="Picture 6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813" y="4582979"/>
            <a:ext cx="229770" cy="232861"/>
          </a:xfrm>
          <a:prstGeom prst="rect">
            <a:avLst/>
          </a:prstGeom>
        </p:spPr>
      </p:pic>
      <p:pic>
        <p:nvPicPr>
          <p:cNvPr id="62" name="Picture 6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313" y="4582979"/>
            <a:ext cx="229770" cy="232861"/>
          </a:xfrm>
          <a:prstGeom prst="rect">
            <a:avLst/>
          </a:prstGeom>
        </p:spPr>
      </p:pic>
      <p:pic>
        <p:nvPicPr>
          <p:cNvPr id="63" name="Picture 6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916" y="4585519"/>
            <a:ext cx="229770" cy="232861"/>
          </a:xfrm>
          <a:prstGeom prst="rect">
            <a:avLst/>
          </a:prstGeom>
        </p:spPr>
      </p:pic>
      <p:pic>
        <p:nvPicPr>
          <p:cNvPr id="64" name="Picture 6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61130" y="4585519"/>
            <a:ext cx="229770" cy="232861"/>
          </a:xfrm>
          <a:prstGeom prst="rect">
            <a:avLst/>
          </a:prstGeom>
        </p:spPr>
      </p:pic>
      <p:pic>
        <p:nvPicPr>
          <p:cNvPr id="65" name="Picture 6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9515" y="4585519"/>
            <a:ext cx="229770" cy="232861"/>
          </a:xfrm>
          <a:prstGeom prst="rect">
            <a:avLst/>
          </a:prstGeom>
        </p:spPr>
      </p:pic>
      <p:pic>
        <p:nvPicPr>
          <p:cNvPr id="66" name="Picture 6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1729" y="4585519"/>
            <a:ext cx="229770" cy="232861"/>
          </a:xfrm>
          <a:prstGeom prst="rect">
            <a:avLst/>
          </a:prstGeom>
        </p:spPr>
      </p:pic>
      <p:pic>
        <p:nvPicPr>
          <p:cNvPr id="67" name="Picture 6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229" y="4585519"/>
            <a:ext cx="229770" cy="232861"/>
          </a:xfrm>
          <a:prstGeom prst="rect">
            <a:avLst/>
          </a:prstGeom>
        </p:spPr>
      </p:pic>
      <p:pic>
        <p:nvPicPr>
          <p:cNvPr id="68" name="Picture 6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8102" y="4585519"/>
            <a:ext cx="229770" cy="232861"/>
          </a:xfrm>
          <a:prstGeom prst="rect">
            <a:avLst/>
          </a:prstGeom>
        </p:spPr>
      </p:pic>
      <p:pic>
        <p:nvPicPr>
          <p:cNvPr id="69" name="Picture 6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0316" y="4585519"/>
            <a:ext cx="229770" cy="232861"/>
          </a:xfrm>
          <a:prstGeom prst="rect">
            <a:avLst/>
          </a:prstGeom>
        </p:spPr>
      </p:pic>
      <p:pic>
        <p:nvPicPr>
          <p:cNvPr id="70" name="Picture 6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701" y="4585519"/>
            <a:ext cx="229770" cy="232861"/>
          </a:xfrm>
          <a:prstGeom prst="rect">
            <a:avLst/>
          </a:prstGeom>
        </p:spPr>
      </p:pic>
      <p:pic>
        <p:nvPicPr>
          <p:cNvPr id="71" name="Picture 7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915" y="4585519"/>
            <a:ext cx="229770" cy="232861"/>
          </a:xfrm>
          <a:prstGeom prst="rect">
            <a:avLst/>
          </a:prstGeom>
        </p:spPr>
      </p:pic>
      <p:pic>
        <p:nvPicPr>
          <p:cNvPr id="72" name="Picture 7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1415" y="4585519"/>
            <a:ext cx="229770" cy="232861"/>
          </a:xfrm>
          <a:prstGeom prst="rect">
            <a:avLst/>
          </a:prstGeom>
        </p:spPr>
      </p:pic>
      <p:pic>
        <p:nvPicPr>
          <p:cNvPr id="73" name="Picture 7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7013" y="4585519"/>
            <a:ext cx="229770" cy="232861"/>
          </a:xfrm>
          <a:prstGeom prst="rect">
            <a:avLst/>
          </a:prstGeom>
        </p:spPr>
      </p:pic>
      <p:pic>
        <p:nvPicPr>
          <p:cNvPr id="74" name="Picture 7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59227" y="4585519"/>
            <a:ext cx="229770" cy="232861"/>
          </a:xfrm>
          <a:prstGeom prst="rect">
            <a:avLst/>
          </a:prstGeom>
        </p:spPr>
      </p:pic>
      <p:pic>
        <p:nvPicPr>
          <p:cNvPr id="75" name="Picture 7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2" y="4585519"/>
            <a:ext cx="229770" cy="232861"/>
          </a:xfrm>
          <a:prstGeom prst="rect">
            <a:avLst/>
          </a:prstGeom>
        </p:spPr>
      </p:pic>
      <p:pic>
        <p:nvPicPr>
          <p:cNvPr id="76" name="Picture 7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9826" y="4585519"/>
            <a:ext cx="229770" cy="232861"/>
          </a:xfrm>
          <a:prstGeom prst="rect">
            <a:avLst/>
          </a:prstGeom>
        </p:spPr>
      </p:pic>
      <p:pic>
        <p:nvPicPr>
          <p:cNvPr id="77" name="Picture 7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10326" y="4585519"/>
            <a:ext cx="229770" cy="232861"/>
          </a:xfrm>
          <a:prstGeom prst="rect">
            <a:avLst/>
          </a:prstGeom>
        </p:spPr>
      </p:pic>
      <p:pic>
        <p:nvPicPr>
          <p:cNvPr id="78" name="Picture 7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2" y="6119679"/>
            <a:ext cx="229770" cy="232861"/>
          </a:xfrm>
          <a:prstGeom prst="rect">
            <a:avLst/>
          </a:prstGeom>
        </p:spPr>
      </p:pic>
      <p:pic>
        <p:nvPicPr>
          <p:cNvPr id="79" name="Picture 7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86" y="6119679"/>
            <a:ext cx="229770" cy="232861"/>
          </a:xfrm>
          <a:prstGeom prst="rect">
            <a:avLst/>
          </a:prstGeom>
        </p:spPr>
      </p:pic>
      <p:pic>
        <p:nvPicPr>
          <p:cNvPr id="80" name="Picture 7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671" y="6119679"/>
            <a:ext cx="229770" cy="232861"/>
          </a:xfrm>
          <a:prstGeom prst="rect">
            <a:avLst/>
          </a:prstGeom>
        </p:spPr>
      </p:pic>
      <p:pic>
        <p:nvPicPr>
          <p:cNvPr id="81" name="Picture 8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85" y="6119679"/>
            <a:ext cx="229770" cy="232861"/>
          </a:xfrm>
          <a:prstGeom prst="rect">
            <a:avLst/>
          </a:prstGeom>
        </p:spPr>
      </p:pic>
      <p:pic>
        <p:nvPicPr>
          <p:cNvPr id="82" name="Picture 8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3385" y="6119679"/>
            <a:ext cx="229770" cy="232861"/>
          </a:xfrm>
          <a:prstGeom prst="rect">
            <a:avLst/>
          </a:prstGeom>
        </p:spPr>
      </p:pic>
      <p:pic>
        <p:nvPicPr>
          <p:cNvPr id="83" name="Picture 8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0916" y="6119679"/>
            <a:ext cx="229770" cy="232861"/>
          </a:xfrm>
          <a:prstGeom prst="rect">
            <a:avLst/>
          </a:prstGeom>
        </p:spPr>
      </p:pic>
      <p:pic>
        <p:nvPicPr>
          <p:cNvPr id="84" name="Picture 8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3130" y="6119679"/>
            <a:ext cx="229770" cy="232861"/>
          </a:xfrm>
          <a:prstGeom prst="rect">
            <a:avLst/>
          </a:prstGeom>
        </p:spPr>
      </p:pic>
      <p:pic>
        <p:nvPicPr>
          <p:cNvPr id="85" name="Picture 8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61515" y="6119679"/>
            <a:ext cx="229770" cy="232861"/>
          </a:xfrm>
          <a:prstGeom prst="rect">
            <a:avLst/>
          </a:prstGeom>
        </p:spPr>
      </p:pic>
      <p:pic>
        <p:nvPicPr>
          <p:cNvPr id="86" name="Picture 8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3729" y="6119679"/>
            <a:ext cx="229770" cy="232861"/>
          </a:xfrm>
          <a:prstGeom prst="rect">
            <a:avLst/>
          </a:prstGeom>
        </p:spPr>
      </p:pic>
      <p:pic>
        <p:nvPicPr>
          <p:cNvPr id="87" name="Picture 8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229" y="6119679"/>
            <a:ext cx="229770" cy="232861"/>
          </a:xfrm>
          <a:prstGeom prst="rect">
            <a:avLst/>
          </a:prstGeom>
        </p:spPr>
      </p:pic>
      <p:pic>
        <p:nvPicPr>
          <p:cNvPr id="88" name="Picture 8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221" y="6119679"/>
            <a:ext cx="229770" cy="232861"/>
          </a:xfrm>
          <a:prstGeom prst="rect">
            <a:avLst/>
          </a:prstGeom>
        </p:spPr>
      </p:pic>
      <p:pic>
        <p:nvPicPr>
          <p:cNvPr id="89" name="Picture 8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435" y="6119679"/>
            <a:ext cx="229770" cy="232861"/>
          </a:xfrm>
          <a:prstGeom prst="rect">
            <a:avLst/>
          </a:prstGeom>
        </p:spPr>
      </p:pic>
      <p:pic>
        <p:nvPicPr>
          <p:cNvPr id="90" name="Picture 8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0820" y="6119679"/>
            <a:ext cx="229770" cy="232861"/>
          </a:xfrm>
          <a:prstGeom prst="rect">
            <a:avLst/>
          </a:prstGeom>
        </p:spPr>
      </p:pic>
      <p:pic>
        <p:nvPicPr>
          <p:cNvPr id="91" name="Picture 9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33034" y="6119679"/>
            <a:ext cx="229770" cy="232861"/>
          </a:xfrm>
          <a:prstGeom prst="rect">
            <a:avLst/>
          </a:prstGeom>
        </p:spPr>
      </p:pic>
      <p:pic>
        <p:nvPicPr>
          <p:cNvPr id="92" name="Picture 9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3534" y="6119679"/>
            <a:ext cx="229770" cy="232861"/>
          </a:xfrm>
          <a:prstGeom prst="rect">
            <a:avLst/>
          </a:prstGeom>
        </p:spPr>
      </p:pic>
      <p:pic>
        <p:nvPicPr>
          <p:cNvPr id="93" name="Picture 9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31" y="6119679"/>
            <a:ext cx="229770" cy="232861"/>
          </a:xfrm>
          <a:prstGeom prst="rect">
            <a:avLst/>
          </a:prstGeom>
        </p:spPr>
      </p:pic>
      <p:pic>
        <p:nvPicPr>
          <p:cNvPr id="94" name="Picture 9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68545" y="6119679"/>
            <a:ext cx="229770" cy="232861"/>
          </a:xfrm>
          <a:prstGeom prst="rect">
            <a:avLst/>
          </a:prstGeom>
        </p:spPr>
      </p:pic>
      <p:pic>
        <p:nvPicPr>
          <p:cNvPr id="95" name="Picture 9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930" y="6119679"/>
            <a:ext cx="229770" cy="232861"/>
          </a:xfrm>
          <a:prstGeom prst="rect">
            <a:avLst/>
          </a:prstGeom>
        </p:spPr>
      </p:pic>
      <p:pic>
        <p:nvPicPr>
          <p:cNvPr id="96" name="Picture 9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144" y="6119679"/>
            <a:ext cx="229770" cy="232861"/>
          </a:xfrm>
          <a:prstGeom prst="rect">
            <a:avLst/>
          </a:prstGeom>
        </p:spPr>
      </p:pic>
      <p:pic>
        <p:nvPicPr>
          <p:cNvPr id="97" name="Picture 9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9644" y="6119679"/>
            <a:ext cx="229770" cy="232861"/>
          </a:xfrm>
          <a:prstGeom prst="rect">
            <a:avLst/>
          </a:prstGeom>
        </p:spPr>
      </p:pic>
      <p:pic>
        <p:nvPicPr>
          <p:cNvPr id="98" name="Picture 9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5345" y="6119679"/>
            <a:ext cx="229770" cy="232861"/>
          </a:xfrm>
          <a:prstGeom prst="rect">
            <a:avLst/>
          </a:prstGeom>
        </p:spPr>
      </p:pic>
      <p:pic>
        <p:nvPicPr>
          <p:cNvPr id="99" name="Picture 9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7559" y="6119679"/>
            <a:ext cx="229770" cy="232861"/>
          </a:xfrm>
          <a:prstGeom prst="rect">
            <a:avLst/>
          </a:prstGeom>
        </p:spPr>
      </p:pic>
      <p:pic>
        <p:nvPicPr>
          <p:cNvPr id="100" name="Picture 9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5944" y="6119679"/>
            <a:ext cx="229770" cy="232861"/>
          </a:xfrm>
          <a:prstGeom prst="rect">
            <a:avLst/>
          </a:prstGeom>
        </p:spPr>
      </p:pic>
      <p:pic>
        <p:nvPicPr>
          <p:cNvPr id="101" name="Picture 10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8158" y="6119679"/>
            <a:ext cx="229770" cy="232861"/>
          </a:xfrm>
          <a:prstGeom prst="rect">
            <a:avLst/>
          </a:prstGeom>
        </p:spPr>
      </p:pic>
      <p:pic>
        <p:nvPicPr>
          <p:cNvPr id="102" name="Picture 10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8658" y="6119679"/>
            <a:ext cx="229770" cy="232861"/>
          </a:xfrm>
          <a:prstGeom prst="rect">
            <a:avLst/>
          </a:prstGeom>
        </p:spPr>
      </p:pic>
      <p:pic>
        <p:nvPicPr>
          <p:cNvPr id="103" name="Picture 10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4301" y="6119679"/>
            <a:ext cx="229770" cy="232861"/>
          </a:xfrm>
          <a:prstGeom prst="rect">
            <a:avLst/>
          </a:prstGeom>
        </p:spPr>
      </p:pic>
      <p:pic>
        <p:nvPicPr>
          <p:cNvPr id="104" name="Picture 10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6515" y="6119679"/>
            <a:ext cx="229770" cy="232861"/>
          </a:xfrm>
          <a:prstGeom prst="rect">
            <a:avLst/>
          </a:prstGeom>
        </p:spPr>
      </p:pic>
      <p:pic>
        <p:nvPicPr>
          <p:cNvPr id="105" name="Picture 10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4900" y="6119679"/>
            <a:ext cx="229770" cy="232861"/>
          </a:xfrm>
          <a:prstGeom prst="rect">
            <a:avLst/>
          </a:prstGeom>
        </p:spPr>
      </p:pic>
      <p:pic>
        <p:nvPicPr>
          <p:cNvPr id="106" name="Picture 10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7114" y="6119679"/>
            <a:ext cx="229770" cy="232861"/>
          </a:xfrm>
          <a:prstGeom prst="rect">
            <a:avLst/>
          </a:prstGeom>
        </p:spPr>
      </p:pic>
      <p:pic>
        <p:nvPicPr>
          <p:cNvPr id="107" name="Picture 10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614" y="6119679"/>
            <a:ext cx="229770" cy="232861"/>
          </a:xfrm>
          <a:prstGeom prst="rect">
            <a:avLst/>
          </a:prstGeom>
        </p:spPr>
      </p:pic>
      <p:pic>
        <p:nvPicPr>
          <p:cNvPr id="108" name="Picture 107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244" y="6119679"/>
            <a:ext cx="229770" cy="232861"/>
          </a:xfrm>
          <a:prstGeom prst="rect">
            <a:avLst/>
          </a:prstGeom>
        </p:spPr>
      </p:pic>
      <p:pic>
        <p:nvPicPr>
          <p:cNvPr id="109" name="Picture 108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0458" y="6119679"/>
            <a:ext cx="229770" cy="232861"/>
          </a:xfrm>
          <a:prstGeom prst="rect">
            <a:avLst/>
          </a:prstGeom>
        </p:spPr>
      </p:pic>
      <p:pic>
        <p:nvPicPr>
          <p:cNvPr id="110" name="Picture 109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48843" y="6119679"/>
            <a:ext cx="229770" cy="232861"/>
          </a:xfrm>
          <a:prstGeom prst="rect">
            <a:avLst/>
          </a:prstGeom>
        </p:spPr>
      </p:pic>
      <p:pic>
        <p:nvPicPr>
          <p:cNvPr id="111" name="Picture 110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31057" y="6119679"/>
            <a:ext cx="229770" cy="232861"/>
          </a:xfrm>
          <a:prstGeom prst="rect">
            <a:avLst/>
          </a:prstGeom>
        </p:spPr>
      </p:pic>
      <p:pic>
        <p:nvPicPr>
          <p:cNvPr id="112" name="Picture 111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21557" y="6119679"/>
            <a:ext cx="229770" cy="232861"/>
          </a:xfrm>
          <a:prstGeom prst="rect">
            <a:avLst/>
          </a:prstGeom>
        </p:spPr>
      </p:pic>
      <p:pic>
        <p:nvPicPr>
          <p:cNvPr id="113" name="Picture 112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0301" y="6119679"/>
            <a:ext cx="229770" cy="232861"/>
          </a:xfrm>
          <a:prstGeom prst="rect">
            <a:avLst/>
          </a:prstGeom>
        </p:spPr>
      </p:pic>
      <p:pic>
        <p:nvPicPr>
          <p:cNvPr id="114" name="Picture 113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2515" y="6119679"/>
            <a:ext cx="229770" cy="232861"/>
          </a:xfrm>
          <a:prstGeom prst="rect">
            <a:avLst/>
          </a:prstGeom>
        </p:spPr>
      </p:pic>
      <p:pic>
        <p:nvPicPr>
          <p:cNvPr id="115" name="Picture 114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0900" y="6119679"/>
            <a:ext cx="229770" cy="232861"/>
          </a:xfrm>
          <a:prstGeom prst="rect">
            <a:avLst/>
          </a:prstGeom>
        </p:spPr>
      </p:pic>
      <p:pic>
        <p:nvPicPr>
          <p:cNvPr id="116" name="Picture 115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3114" y="6119679"/>
            <a:ext cx="229770" cy="232861"/>
          </a:xfrm>
          <a:prstGeom prst="rect">
            <a:avLst/>
          </a:prstGeom>
        </p:spPr>
      </p:pic>
      <p:pic>
        <p:nvPicPr>
          <p:cNvPr id="117" name="Picture 116" descr="message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43614" y="6119679"/>
            <a:ext cx="229770" cy="2328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00887" y="1592580"/>
            <a:ext cx="1884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Database size: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27993" y="2459860"/>
            <a:ext cx="1884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Node size: </a:t>
            </a:r>
            <a:r>
              <a:rPr lang="en-US" sz="2000" dirty="0" smtClean="0">
                <a:solidFill>
                  <a:srgbClr val="FF0000"/>
                </a:solidFill>
              </a:rPr>
              <a:t>log 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832314" y="1713119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[SCSL’11]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900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990</TotalTime>
  <Words>1260</Words>
  <Application>Microsoft Office PowerPoint</Application>
  <PresentationFormat>On-screen Show (4:3)</PresentationFormat>
  <Paragraphs>424</Paragraphs>
  <Slides>38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Apothecary</vt:lpstr>
      <vt:lpstr>Secure Computation for random access machines</vt:lpstr>
      <vt:lpstr>Secure two party computation</vt:lpstr>
      <vt:lpstr>Computation with circuits</vt:lpstr>
      <vt:lpstr>Computation with random access machines (RAMs)</vt:lpstr>
      <vt:lpstr>Sublinear computations</vt:lpstr>
      <vt:lpstr>Secure computation with RAMS</vt:lpstr>
      <vt:lpstr>Our work</vt:lpstr>
      <vt:lpstr>ORAM Structure – Binary tree</vt:lpstr>
      <vt:lpstr>ORAM Structure – Binary tree</vt:lpstr>
      <vt:lpstr>Record Leaf Identifier</vt:lpstr>
      <vt:lpstr>Possible Record Locations</vt:lpstr>
      <vt:lpstr>ORAM Look-Up</vt:lpstr>
      <vt:lpstr>Find Leaf Identifier</vt:lpstr>
      <vt:lpstr>Search Nodes on the Path</vt:lpstr>
      <vt:lpstr>Insert in Root Node</vt:lpstr>
      <vt:lpstr>Assign New Leaf Identifier</vt:lpstr>
      <vt:lpstr>Eviction</vt:lpstr>
      <vt:lpstr>Eviction</vt:lpstr>
      <vt:lpstr>Eviction</vt:lpstr>
      <vt:lpstr>Look more carefully:  “Find Leaf Identifier”</vt:lpstr>
      <vt:lpstr>Recursive solution</vt:lpstr>
      <vt:lpstr>Recursive Solution</vt:lpstr>
      <vt:lpstr>ORAM Optimization</vt:lpstr>
      <vt:lpstr>Reduce Tree Depth</vt:lpstr>
      <vt:lpstr>Increasing Branching factor</vt:lpstr>
      <vt:lpstr>Deterministic eviction</vt:lpstr>
      <vt:lpstr>Slide 27</vt:lpstr>
      <vt:lpstr>ORAM Modification</vt:lpstr>
      <vt:lpstr>Intermediate tree record</vt:lpstr>
      <vt:lpstr>Search for a Virtual Address</vt:lpstr>
      <vt:lpstr>Additional Data in Intermediary node</vt:lpstr>
      <vt:lpstr>Search for a Data Value</vt:lpstr>
      <vt:lpstr>Slide 33</vt:lpstr>
      <vt:lpstr>Equal-to-Zero Protocol</vt:lpstr>
      <vt:lpstr>Equal-to-Zero Protocol</vt:lpstr>
      <vt:lpstr>(ROUGH) Comparison</vt:lpstr>
      <vt:lpstr>Conclusions </vt:lpstr>
      <vt:lpstr>Slide 38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Computation for random access machines</dc:title>
  <dc:creator>Mariana Raykova</dc:creator>
  <cp:lastModifiedBy>pmohasse</cp:lastModifiedBy>
  <cp:revision>61</cp:revision>
  <dcterms:created xsi:type="dcterms:W3CDTF">2014-02-16T03:51:33Z</dcterms:created>
  <dcterms:modified xsi:type="dcterms:W3CDTF">2014-03-07T21:39:01Z</dcterms:modified>
</cp:coreProperties>
</file>