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1386800" cy="30279975"/>
  <p:notesSz cx="20929600" cy="29819600"/>
  <p:defaultTextStyle>
    <a:defPPr>
      <a:defRPr lang="it-IT"/>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04E"/>
    <a:srgbClr val="476075"/>
    <a:srgbClr val="CC0000"/>
    <a:srgbClr val="8E0000"/>
    <a:srgbClr val="33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37" autoAdjust="0"/>
    <p:restoredTop sz="96966" autoAdjust="0"/>
  </p:normalViewPr>
  <p:slideViewPr>
    <p:cSldViewPr>
      <p:cViewPr varScale="1">
        <p:scale>
          <a:sx n="21" d="100"/>
          <a:sy n="21" d="100"/>
        </p:scale>
        <p:origin x="2028" y="30"/>
      </p:cViewPr>
      <p:guideLst>
        <p:guide orient="horz" pos="9537"/>
        <p:guide pos="67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9069388" cy="1490663"/>
          </a:xfrm>
          <a:prstGeom prst="rect">
            <a:avLst/>
          </a:prstGeom>
        </p:spPr>
        <p:txBody>
          <a:bodyPr vert="horz" lIns="91429" tIns="45714" rIns="91429" bIns="45714" rtlCol="0"/>
          <a:lstStyle>
            <a:lvl1pPr algn="l">
              <a:defRPr sz="1200"/>
            </a:lvl1pPr>
          </a:lstStyle>
          <a:p>
            <a:endParaRPr lang="it-IT"/>
          </a:p>
        </p:txBody>
      </p:sp>
      <p:sp>
        <p:nvSpPr>
          <p:cNvPr id="3" name="Date Placeholder 2"/>
          <p:cNvSpPr>
            <a:spLocks noGrp="1"/>
          </p:cNvSpPr>
          <p:nvPr>
            <p:ph type="dt" idx="1"/>
          </p:nvPr>
        </p:nvSpPr>
        <p:spPr>
          <a:xfrm>
            <a:off x="11855451" y="1"/>
            <a:ext cx="9069388" cy="1490663"/>
          </a:xfrm>
          <a:prstGeom prst="rect">
            <a:avLst/>
          </a:prstGeom>
        </p:spPr>
        <p:txBody>
          <a:bodyPr vert="horz" lIns="91429" tIns="45714" rIns="91429" bIns="45714" rtlCol="0"/>
          <a:lstStyle>
            <a:lvl1pPr algn="r">
              <a:defRPr sz="1200"/>
            </a:lvl1pPr>
          </a:lstStyle>
          <a:p>
            <a:fld id="{AD7E0776-D8E5-4B6F-B342-AE2B036F47E1}" type="datetimeFigureOut">
              <a:rPr lang="it-IT" smtClean="0"/>
              <a:pPr/>
              <a:t>05/08/2016</a:t>
            </a:fld>
            <a:endParaRPr lang="it-IT"/>
          </a:p>
        </p:txBody>
      </p:sp>
      <p:sp>
        <p:nvSpPr>
          <p:cNvPr id="4" name="Slide Image Placeholder 3"/>
          <p:cNvSpPr>
            <a:spLocks noGrp="1" noRot="1" noChangeAspect="1"/>
          </p:cNvSpPr>
          <p:nvPr>
            <p:ph type="sldImg" idx="2"/>
          </p:nvPr>
        </p:nvSpPr>
        <p:spPr>
          <a:xfrm>
            <a:off x="6516688" y="2236788"/>
            <a:ext cx="7896225" cy="11182350"/>
          </a:xfrm>
          <a:prstGeom prst="rect">
            <a:avLst/>
          </a:prstGeom>
          <a:noFill/>
          <a:ln w="12700">
            <a:solidFill>
              <a:prstClr val="black"/>
            </a:solidFill>
          </a:ln>
        </p:spPr>
        <p:txBody>
          <a:bodyPr vert="horz" lIns="91429" tIns="45714" rIns="91429" bIns="45714" rtlCol="0" anchor="ctr"/>
          <a:lstStyle/>
          <a:p>
            <a:endParaRPr lang="it-IT"/>
          </a:p>
        </p:txBody>
      </p:sp>
      <p:sp>
        <p:nvSpPr>
          <p:cNvPr id="5" name="Notes Placeholder 4"/>
          <p:cNvSpPr>
            <a:spLocks noGrp="1"/>
          </p:cNvSpPr>
          <p:nvPr>
            <p:ph type="body" sz="quarter" idx="3"/>
          </p:nvPr>
        </p:nvSpPr>
        <p:spPr>
          <a:xfrm>
            <a:off x="2092326" y="14163675"/>
            <a:ext cx="16744950" cy="13419138"/>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28324175"/>
            <a:ext cx="9069388" cy="1490663"/>
          </a:xfrm>
          <a:prstGeom prst="rect">
            <a:avLst/>
          </a:prstGeom>
        </p:spPr>
        <p:txBody>
          <a:bodyPr vert="horz" lIns="91429" tIns="45714" rIns="91429" bIns="45714" rtlCol="0" anchor="b"/>
          <a:lstStyle>
            <a:lvl1pPr algn="l">
              <a:defRPr sz="1200"/>
            </a:lvl1pPr>
          </a:lstStyle>
          <a:p>
            <a:endParaRPr lang="it-IT"/>
          </a:p>
        </p:txBody>
      </p:sp>
      <p:sp>
        <p:nvSpPr>
          <p:cNvPr id="7" name="Slide Number Placeholder 6"/>
          <p:cNvSpPr>
            <a:spLocks noGrp="1"/>
          </p:cNvSpPr>
          <p:nvPr>
            <p:ph type="sldNum" sz="quarter" idx="5"/>
          </p:nvPr>
        </p:nvSpPr>
        <p:spPr>
          <a:xfrm>
            <a:off x="11855451" y="28324175"/>
            <a:ext cx="9069388" cy="1490663"/>
          </a:xfrm>
          <a:prstGeom prst="rect">
            <a:avLst/>
          </a:prstGeom>
        </p:spPr>
        <p:txBody>
          <a:bodyPr vert="horz" lIns="91429" tIns="45714" rIns="91429" bIns="45714" rtlCol="0" anchor="b"/>
          <a:lstStyle>
            <a:lvl1pPr algn="r">
              <a:defRPr sz="1200"/>
            </a:lvl1pPr>
          </a:lstStyle>
          <a:p>
            <a:fld id="{30F46B94-8D3F-46E5-9D8F-7B8FFF916031}"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30F46B94-8D3F-46E5-9D8F-7B8FFF916031}"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247563" y="6055995"/>
            <a:ext cx="18364132" cy="8074660"/>
          </a:xfrm>
          <a:ln>
            <a:noFill/>
          </a:ln>
        </p:spPr>
        <p:txBody>
          <a:bodyPr vert="horz" tIns="0" rIns="5904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181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1247563" y="14254883"/>
            <a:ext cx="18371261" cy="7738216"/>
          </a:xfrm>
        </p:spPr>
        <p:txBody>
          <a:bodyPr lIns="0" rIns="59046"/>
          <a:lstStyle>
            <a:lvl1pPr marL="0" marR="147616" indent="0" algn="r">
              <a:buNone/>
              <a:defRPr>
                <a:solidFill>
                  <a:schemeClr val="tx1"/>
                </a:solidFill>
              </a:defRPr>
            </a:lvl1pPr>
            <a:lvl2pPr marL="1476162" indent="0" algn="ctr">
              <a:buNone/>
            </a:lvl2pPr>
            <a:lvl3pPr marL="2952323" indent="0" algn="ctr">
              <a:buNone/>
            </a:lvl3pPr>
            <a:lvl4pPr marL="4428485" indent="0" algn="ctr">
              <a:buNone/>
            </a:lvl4pPr>
            <a:lvl5pPr marL="5904647" indent="0" algn="ctr">
              <a:buNone/>
            </a:lvl5pPr>
            <a:lvl6pPr marL="7380808" indent="0" algn="ctr">
              <a:buNone/>
            </a:lvl6pPr>
            <a:lvl7pPr marL="8856970" indent="0" algn="ctr">
              <a:buNone/>
            </a:lvl7pPr>
            <a:lvl8pPr marL="10333131" indent="0" algn="ctr">
              <a:buNone/>
            </a:lvl8pPr>
            <a:lvl9pPr marL="11809293"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E9E9F612-57B8-473D-AF8A-E8856A437D70}"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4037337"/>
            <a:ext cx="4812030" cy="2301138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069340" y="4037337"/>
            <a:ext cx="14079643" cy="2301138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0434" y="5813755"/>
            <a:ext cx="18178780" cy="601562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181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40434" y="11941843"/>
            <a:ext cx="18178780" cy="6665798"/>
          </a:xfrm>
        </p:spPr>
        <p:txBody>
          <a:bodyPr lIns="147616" rIns="147616" anchor="t"/>
          <a:lstStyle>
            <a:lvl1pPr marL="0" indent="0">
              <a:buNone/>
              <a:defRPr sz="7100">
                <a:solidFill>
                  <a:schemeClr val="tx1"/>
                </a:solidFill>
              </a:defRPr>
            </a:lvl1pPr>
            <a:lvl2pPr>
              <a:buNone/>
              <a:defRPr sz="5800">
                <a:solidFill>
                  <a:schemeClr val="tx1">
                    <a:tint val="75000"/>
                  </a:schemeClr>
                </a:solidFill>
              </a:defRPr>
            </a:lvl2pPr>
            <a:lvl3pPr>
              <a:buNone/>
              <a:defRPr sz="5200">
                <a:solidFill>
                  <a:schemeClr val="tx1">
                    <a:tint val="75000"/>
                  </a:schemeClr>
                </a:solidFill>
              </a:defRPr>
            </a:lvl3pPr>
            <a:lvl4pPr>
              <a:buNone/>
              <a:defRPr sz="4500">
                <a:solidFill>
                  <a:schemeClr val="tx1">
                    <a:tint val="75000"/>
                  </a:schemeClr>
                </a:solidFill>
              </a:defRPr>
            </a:lvl4pPr>
            <a:lvl5pPr>
              <a:buNone/>
              <a:defRPr sz="45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9E9F612-57B8-473D-AF8A-E8856A437D70}"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248120" cy="5046663"/>
          </a:xfrm>
        </p:spPr>
        <p:txBody>
          <a:bodyPr/>
          <a:lstStyle/>
          <a:p>
            <a:r>
              <a:rPr kumimoji="0" lang="en-US"/>
              <a:t>Click to edit Master title style</a:t>
            </a:r>
          </a:p>
        </p:txBody>
      </p:sp>
      <p:sp>
        <p:nvSpPr>
          <p:cNvPr id="3" name="Content Placeholder 2"/>
          <p:cNvSpPr>
            <a:spLocks noGrp="1"/>
          </p:cNvSpPr>
          <p:nvPr>
            <p:ph sz="half" idx="1"/>
          </p:nvPr>
        </p:nvSpPr>
        <p:spPr>
          <a:xfrm>
            <a:off x="1069340" y="8477708"/>
            <a:ext cx="9445837" cy="19581051"/>
          </a:xfrm>
        </p:spPr>
        <p:txBody>
          <a:bodyPr/>
          <a:lstStyle>
            <a:lvl1pPr>
              <a:defRPr sz="8400"/>
            </a:lvl1pPr>
            <a:lvl2pPr>
              <a:defRPr sz="7700"/>
            </a:lvl2pPr>
            <a:lvl3pPr>
              <a:defRPr sz="6500"/>
            </a:lvl3pPr>
            <a:lvl4pPr>
              <a:defRPr sz="5800"/>
            </a:lvl4pPr>
            <a:lvl5pPr>
              <a:defRPr sz="5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0871623" y="8477708"/>
            <a:ext cx="9445837" cy="19581051"/>
          </a:xfrm>
        </p:spPr>
        <p:txBody>
          <a:bodyPr/>
          <a:lstStyle>
            <a:lvl1pPr>
              <a:defRPr sz="8400"/>
            </a:lvl1pPr>
            <a:lvl2pPr>
              <a:defRPr sz="7700"/>
            </a:lvl2pPr>
            <a:lvl3pPr>
              <a:defRPr sz="6500"/>
            </a:lvl3pPr>
            <a:lvl4pPr>
              <a:defRPr sz="5800"/>
            </a:lvl4pPr>
            <a:lvl5pPr>
              <a:defRPr sz="5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248120" cy="5046663"/>
          </a:xfrm>
        </p:spPr>
        <p:txBody>
          <a:bodyPr tIns="147616" anchor="b"/>
          <a:lstStyle>
            <a:lvl1pPr>
              <a:defRPr/>
            </a:lvl1pPr>
          </a:lstStyle>
          <a:p>
            <a:r>
              <a:rPr kumimoji="0" lang="en-US"/>
              <a:t>Click to edit Master title style</a:t>
            </a:r>
          </a:p>
        </p:txBody>
      </p:sp>
      <p:sp>
        <p:nvSpPr>
          <p:cNvPr id="3" name="Text Placeholder 2"/>
          <p:cNvSpPr>
            <a:spLocks noGrp="1"/>
          </p:cNvSpPr>
          <p:nvPr>
            <p:ph type="body" idx="1"/>
          </p:nvPr>
        </p:nvSpPr>
        <p:spPr>
          <a:xfrm>
            <a:off x="1069340" y="8191435"/>
            <a:ext cx="9449551" cy="2911222"/>
          </a:xfrm>
        </p:spPr>
        <p:txBody>
          <a:bodyPr lIns="147616" tIns="0" rIns="147616" bIns="0" anchor="ctr">
            <a:noAutofit/>
          </a:bodyPr>
          <a:lstStyle>
            <a:lvl1pPr marL="0" indent="0">
              <a:buNone/>
              <a:defRPr sz="7700" b="1" cap="none" baseline="0">
                <a:solidFill>
                  <a:schemeClr val="tx2"/>
                </a:solidFill>
                <a:effectLst/>
              </a:defRPr>
            </a:lvl1pPr>
            <a:lvl2pPr>
              <a:buNone/>
              <a:defRPr sz="6500" b="1"/>
            </a:lvl2pPr>
            <a:lvl3pPr>
              <a:buNone/>
              <a:defRPr sz="5800" b="1"/>
            </a:lvl3pPr>
            <a:lvl4pPr>
              <a:buNone/>
              <a:defRPr sz="5200" b="1"/>
            </a:lvl4pPr>
            <a:lvl5pPr>
              <a:buNone/>
              <a:defRPr sz="5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0864198" y="8211346"/>
            <a:ext cx="9453263" cy="2891314"/>
          </a:xfrm>
        </p:spPr>
        <p:txBody>
          <a:bodyPr lIns="147616" tIns="0" rIns="147616" bIns="0" anchor="ctr"/>
          <a:lstStyle>
            <a:lvl1pPr marL="0" indent="0">
              <a:buNone/>
              <a:defRPr sz="7700" b="1" cap="none" baseline="0">
                <a:solidFill>
                  <a:schemeClr val="tx2"/>
                </a:solidFill>
                <a:effectLst/>
              </a:defRPr>
            </a:lvl1pPr>
            <a:lvl2pPr>
              <a:buNone/>
              <a:defRPr sz="6500" b="1"/>
            </a:lvl2pPr>
            <a:lvl3pPr>
              <a:buNone/>
              <a:defRPr sz="5800" b="1"/>
            </a:lvl3pPr>
            <a:lvl4pPr>
              <a:buNone/>
              <a:defRPr sz="5200" b="1"/>
            </a:lvl4pPr>
            <a:lvl5pPr>
              <a:buNone/>
              <a:defRPr sz="5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069340" y="11102658"/>
            <a:ext cx="9449551" cy="16979922"/>
          </a:xfrm>
        </p:spPr>
        <p:txBody>
          <a:bodyPr tIns="0"/>
          <a:lstStyle>
            <a:lvl1pPr>
              <a:defRPr sz="7100"/>
            </a:lvl1pPr>
            <a:lvl2pPr>
              <a:defRPr sz="6500"/>
            </a:lvl2pPr>
            <a:lvl3pPr>
              <a:defRPr sz="5800"/>
            </a:lvl3pPr>
            <a:lvl4pPr>
              <a:defRPr sz="5200"/>
            </a:lvl4pPr>
            <a:lvl5pPr>
              <a:defRPr sz="5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0864198" y="11102658"/>
            <a:ext cx="9453263" cy="16979922"/>
          </a:xfrm>
        </p:spPr>
        <p:txBody>
          <a:bodyPr tIns="0"/>
          <a:lstStyle>
            <a:lvl1pPr>
              <a:defRPr sz="7100"/>
            </a:lvl1pPr>
            <a:lvl2pPr>
              <a:defRPr sz="6500"/>
            </a:lvl2pPr>
            <a:lvl3pPr>
              <a:defRPr sz="5800"/>
            </a:lvl3pPr>
            <a:lvl4pPr>
              <a:defRPr sz="5200"/>
            </a:lvl4pPr>
            <a:lvl5pPr>
              <a:defRPr sz="5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9340" y="3108744"/>
            <a:ext cx="19426343" cy="5046663"/>
          </a:xfrm>
        </p:spPr>
        <p:txBody>
          <a:bodyPr vert="horz" tIns="14761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61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4010" y="2271007"/>
            <a:ext cx="6416040" cy="5130774"/>
          </a:xfrm>
        </p:spPr>
        <p:txBody>
          <a:bodyPr lIns="0" anchor="b">
            <a:noAutofit/>
          </a:bodyPr>
          <a:lstStyle>
            <a:lvl1pPr algn="l" rtl="0">
              <a:spcBef>
                <a:spcPct val="0"/>
              </a:spcBef>
              <a:buNone/>
              <a:defRPr sz="84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1604010" y="7401772"/>
            <a:ext cx="6416040" cy="20186650"/>
          </a:xfrm>
        </p:spPr>
        <p:txBody>
          <a:bodyPr lIns="59046" rIns="59046"/>
          <a:lstStyle>
            <a:lvl1pPr marL="0" indent="0" algn="l">
              <a:buNone/>
              <a:defRPr sz="4500"/>
            </a:lvl1pPr>
            <a:lvl2pPr indent="0" algn="l">
              <a:buNone/>
              <a:defRPr sz="3900"/>
            </a:lvl2pPr>
            <a:lvl3pPr indent="0" algn="l">
              <a:buNone/>
              <a:defRPr sz="3200"/>
            </a:lvl3pPr>
            <a:lvl4pPr indent="0" algn="l">
              <a:buNone/>
              <a:defRPr sz="2900"/>
            </a:lvl4pPr>
            <a:lvl5pPr indent="0" algn="l">
              <a:buNone/>
              <a:defRPr sz="2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8361645" y="7401772"/>
            <a:ext cx="11955815" cy="20186650"/>
          </a:xfrm>
        </p:spPr>
        <p:txBody>
          <a:bodyPr tIns="0"/>
          <a:lstStyle>
            <a:lvl1pPr>
              <a:defRPr sz="9000"/>
            </a:lvl1pPr>
            <a:lvl2pPr>
              <a:defRPr sz="8400"/>
            </a:lvl2pPr>
            <a:lvl3pPr>
              <a:defRPr sz="7700"/>
            </a:lvl3pPr>
            <a:lvl4pPr>
              <a:defRPr sz="6500"/>
            </a:lvl4pPr>
            <a:lvl5pPr>
              <a:defRPr sz="5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9E9F612-57B8-473D-AF8A-E8856A437D70}"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7404345" y="4892468"/>
            <a:ext cx="12297410" cy="1816798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295232" tIns="147616" rIns="295232" bIns="147616" rtlCol="0" anchor="ctr"/>
          <a:lstStyle/>
          <a:p>
            <a:pPr algn="ctr" eaLnBrk="1" latinLnBrk="0" hangingPunct="1"/>
            <a:endParaRPr kumimoji="0" lang="en-US"/>
          </a:p>
        </p:txBody>
      </p:sp>
      <p:sp>
        <p:nvSpPr>
          <p:cNvPr id="12" name="Right Triangle 11"/>
          <p:cNvSpPr/>
          <p:nvPr/>
        </p:nvSpPr>
        <p:spPr>
          <a:xfrm rot="420000" flipV="1">
            <a:off x="18720780" y="23664869"/>
            <a:ext cx="363576" cy="68634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295232" tIns="147616" rIns="295232" bIns="147616" rtlCol="0" anchor="ctr"/>
          <a:lstStyle/>
          <a:p>
            <a:pPr algn="ctr" eaLnBrk="1" latinLnBrk="0" hangingPunct="1"/>
            <a:endParaRPr kumimoji="0" lang="en-US"/>
          </a:p>
        </p:txBody>
      </p:sp>
      <p:sp>
        <p:nvSpPr>
          <p:cNvPr id="2" name="Title 1"/>
          <p:cNvSpPr>
            <a:spLocks noGrp="1"/>
          </p:cNvSpPr>
          <p:nvPr>
            <p:ph type="title"/>
          </p:nvPr>
        </p:nvSpPr>
        <p:spPr>
          <a:xfrm>
            <a:off x="1425786" y="5196767"/>
            <a:ext cx="5175606" cy="6987711"/>
          </a:xfrm>
        </p:spPr>
        <p:txBody>
          <a:bodyPr vert="horz" lIns="147616" tIns="147616" rIns="147616" bIns="147616" anchor="b"/>
          <a:lstStyle>
            <a:lvl1pPr algn="l">
              <a:buNone/>
              <a:defRPr sz="65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1425787" y="12489872"/>
            <a:ext cx="5168477" cy="9622303"/>
          </a:xfrm>
        </p:spPr>
        <p:txBody>
          <a:bodyPr lIns="206663" rIns="147616" bIns="147616" anchor="t"/>
          <a:lstStyle>
            <a:lvl1pPr marL="0" indent="0" algn="l">
              <a:spcBef>
                <a:spcPts val="807"/>
              </a:spcBef>
              <a:buFontTx/>
              <a:buNone/>
              <a:defRPr sz="4200"/>
            </a:lvl1pPr>
            <a:lvl2pPr>
              <a:defRPr sz="3900"/>
            </a:lvl2pPr>
            <a:lvl3pPr>
              <a:defRPr sz="3200"/>
            </a:lvl3pPr>
            <a:lvl4pPr>
              <a:defRPr sz="2900"/>
            </a:lvl4pPr>
            <a:lvl5pPr>
              <a:defRPr sz="2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B5FBB91-D02B-4DF3-B657-DD6F19F1F59A}" type="datetimeFigureOut">
              <a:rPr lang="it-IT" smtClean="0"/>
              <a:pPr/>
              <a:t>05/08/2016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8891673" y="28065053"/>
            <a:ext cx="1425787" cy="1612128"/>
          </a:xfrm>
        </p:spPr>
        <p:txBody>
          <a:bodyPr/>
          <a:lstStyle/>
          <a:p>
            <a:fld id="{E9E9F612-57B8-473D-AF8A-E8856A437D70}" type="slidenum">
              <a:rPr lang="it-IT" smtClean="0"/>
              <a:pPr/>
              <a:t>‹#›</a:t>
            </a:fld>
            <a:endParaRPr lang="it-IT"/>
          </a:p>
        </p:txBody>
      </p:sp>
      <p:sp>
        <p:nvSpPr>
          <p:cNvPr id="3" name="Picture Placeholder 2"/>
          <p:cNvSpPr>
            <a:spLocks noGrp="1"/>
          </p:cNvSpPr>
          <p:nvPr>
            <p:ph type="pic" idx="1"/>
          </p:nvPr>
        </p:nvSpPr>
        <p:spPr>
          <a:xfrm rot="420000">
            <a:off x="8152883" y="5296201"/>
            <a:ext cx="10800334" cy="17360519"/>
          </a:xfrm>
          <a:prstGeom prst="rect">
            <a:avLst/>
          </a:prstGeom>
          <a:solidFill>
            <a:schemeClr val="bg2"/>
          </a:solidFill>
          <a:ln w="3000" cap="rnd">
            <a:solidFill>
              <a:srgbClr val="C0C0C0"/>
            </a:solidFill>
            <a:round/>
          </a:ln>
          <a:effectLst/>
        </p:spPr>
        <p:txBody>
          <a:bodyPr/>
          <a:lstStyle>
            <a:lvl1pPr marL="0" indent="0">
              <a:buNone/>
              <a:defRPr sz="10300"/>
            </a:lvl1pPr>
          </a:lstStyle>
          <a:p>
            <a:r>
              <a:rPr kumimoji="0" lang="en-US"/>
              <a:t>Click icon to add picture</a:t>
            </a:r>
            <a:endParaRPr kumimoji="0" lang="en-US" dirty="0"/>
          </a:p>
        </p:txBody>
      </p:sp>
      <p:sp>
        <p:nvSpPr>
          <p:cNvPr id="10" name="Freeform 9"/>
          <p:cNvSpPr>
            <a:spLocks/>
          </p:cNvSpPr>
          <p:nvPr/>
        </p:nvSpPr>
        <p:spPr bwMode="auto">
          <a:xfrm flipV="1">
            <a:off x="-22278" y="25681905"/>
            <a:ext cx="21431356"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0247842" y="27462257"/>
            <a:ext cx="11138958"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22278" y="-31543"/>
            <a:ext cx="21431356"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0247842" y="-31541"/>
            <a:ext cx="11138958"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295232" tIns="147616" rIns="295232" bIns="14761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069340" y="3108744"/>
            <a:ext cx="19248120" cy="5046663"/>
          </a:xfrm>
          <a:prstGeom prst="rect">
            <a:avLst/>
          </a:prstGeom>
        </p:spPr>
        <p:txBody>
          <a:bodyPr vert="horz" lIns="0" tIns="147616" rIns="0" bIns="0" anchor="b">
            <a:normAutofit/>
          </a:bodyPr>
          <a:lstStyle/>
          <a:p>
            <a:r>
              <a:rPr kumimoji="0" lang="en-US"/>
              <a:t>Click to edit Master title style</a:t>
            </a:r>
          </a:p>
        </p:txBody>
      </p:sp>
      <p:sp>
        <p:nvSpPr>
          <p:cNvPr id="30" name="Text Placeholder 29"/>
          <p:cNvSpPr>
            <a:spLocks noGrp="1"/>
          </p:cNvSpPr>
          <p:nvPr>
            <p:ph type="body" idx="1"/>
          </p:nvPr>
        </p:nvSpPr>
        <p:spPr>
          <a:xfrm>
            <a:off x="1069340" y="8545682"/>
            <a:ext cx="19248120" cy="19379184"/>
          </a:xfrm>
          <a:prstGeom prst="rect">
            <a:avLst/>
          </a:prstGeom>
        </p:spPr>
        <p:txBody>
          <a:bodyPr vert="horz" lIns="295232" tIns="147616" rIns="295232" bIns="1476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1069340" y="28065053"/>
            <a:ext cx="4990253" cy="1612128"/>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fld id="{3B5FBB91-D02B-4DF3-B657-DD6F19F1F59A}" type="datetimeFigureOut">
              <a:rPr lang="it-IT" smtClean="0"/>
              <a:pPr/>
              <a:t>05/08/2016</a:t>
            </a:fld>
            <a:endParaRPr lang="it-IT"/>
          </a:p>
        </p:txBody>
      </p:sp>
      <p:sp>
        <p:nvSpPr>
          <p:cNvPr id="22" name="Footer Placeholder 21"/>
          <p:cNvSpPr>
            <a:spLocks noGrp="1"/>
          </p:cNvSpPr>
          <p:nvPr>
            <p:ph type="ftr" sz="quarter" idx="3"/>
          </p:nvPr>
        </p:nvSpPr>
        <p:spPr>
          <a:xfrm>
            <a:off x="6237817" y="28065053"/>
            <a:ext cx="7841827" cy="1612128"/>
          </a:xfrm>
          <a:prstGeom prst="rect">
            <a:avLst/>
          </a:prstGeom>
        </p:spPr>
        <p:txBody>
          <a:bodyPr vert="horz" lIns="0" tIns="0" rIns="0" bIns="0" anchor="b"/>
          <a:lstStyle>
            <a:lvl1pPr algn="l" eaLnBrk="1" latinLnBrk="0" hangingPunct="1">
              <a:defRPr kumimoji="0" sz="39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18535227" y="28065053"/>
            <a:ext cx="1782233" cy="1612128"/>
          </a:xfrm>
          <a:prstGeom prst="rect">
            <a:avLst/>
          </a:prstGeom>
        </p:spPr>
        <p:txBody>
          <a:bodyPr vert="horz" lIns="0" tIns="0" rIns="0" bIns="0" anchor="b"/>
          <a:lstStyle>
            <a:lvl1pPr algn="r" eaLnBrk="1" latinLnBrk="0" hangingPunct="1">
              <a:defRPr kumimoji="0" sz="3900">
                <a:solidFill>
                  <a:schemeClr val="tx2">
                    <a:shade val="90000"/>
                  </a:schemeClr>
                </a:solidFill>
              </a:defRPr>
            </a:lvl1pPr>
          </a:lstStyle>
          <a:p>
            <a:fld id="{E9E9F612-57B8-473D-AF8A-E8856A437D70}" type="slidenum">
              <a:rPr lang="it-IT" smtClean="0"/>
              <a:pPr/>
              <a:t>‹#›</a:t>
            </a:fld>
            <a:endParaRPr lang="it-IT"/>
          </a:p>
        </p:txBody>
      </p:sp>
      <p:grpSp>
        <p:nvGrpSpPr>
          <p:cNvPr id="2" name="Group 1"/>
          <p:cNvGrpSpPr/>
          <p:nvPr/>
        </p:nvGrpSpPr>
        <p:grpSpPr>
          <a:xfrm>
            <a:off x="-44479" y="893688"/>
            <a:ext cx="21472282" cy="286650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16100" b="0" kern="1200">
          <a:ln>
            <a:noFill/>
          </a:ln>
          <a:solidFill>
            <a:schemeClr val="tx2"/>
          </a:solidFill>
          <a:effectLst/>
          <a:latin typeface="+mj-lt"/>
          <a:ea typeface="+mj-ea"/>
          <a:cs typeface="+mj-cs"/>
        </a:defRPr>
      </a:lvl1pPr>
    </p:titleStyle>
    <p:bodyStyle>
      <a:lvl1pPr marL="885697" indent="-885697" algn="l" rtl="0" eaLnBrk="1" latinLnBrk="0" hangingPunct="1">
        <a:spcBef>
          <a:spcPct val="20000"/>
        </a:spcBef>
        <a:buClr>
          <a:schemeClr val="accent3"/>
        </a:buClr>
        <a:buSzPct val="95000"/>
        <a:buFont typeface="Wingdings 2"/>
        <a:buChar char=""/>
        <a:defRPr kumimoji="0" sz="8400" kern="1200">
          <a:solidFill>
            <a:schemeClr val="tx1"/>
          </a:solidFill>
          <a:latin typeface="+mn-lt"/>
          <a:ea typeface="+mn-ea"/>
          <a:cs typeface="+mn-cs"/>
        </a:defRPr>
      </a:lvl1pPr>
      <a:lvl2pPr marL="2066626" indent="-797127" algn="l" rtl="0" eaLnBrk="1" latinLnBrk="0" hangingPunct="1">
        <a:spcBef>
          <a:spcPct val="20000"/>
        </a:spcBef>
        <a:buClr>
          <a:schemeClr val="accent1"/>
        </a:buClr>
        <a:buSzPct val="85000"/>
        <a:buFont typeface="Wingdings 2"/>
        <a:buChar char=""/>
        <a:defRPr kumimoji="0" sz="7700" kern="1200">
          <a:solidFill>
            <a:schemeClr val="tx1"/>
          </a:solidFill>
          <a:latin typeface="+mn-lt"/>
          <a:ea typeface="+mn-ea"/>
          <a:cs typeface="+mn-cs"/>
        </a:defRPr>
      </a:lvl2pPr>
      <a:lvl3pPr marL="2952323" indent="-797127" algn="l" rtl="0" eaLnBrk="1" latinLnBrk="0" hangingPunct="1">
        <a:spcBef>
          <a:spcPct val="20000"/>
        </a:spcBef>
        <a:buClr>
          <a:schemeClr val="accent2"/>
        </a:buClr>
        <a:buSzPct val="70000"/>
        <a:buFont typeface="Wingdings 2"/>
        <a:buChar char=""/>
        <a:defRPr kumimoji="0" sz="6800" kern="1200">
          <a:solidFill>
            <a:schemeClr val="tx1"/>
          </a:solidFill>
          <a:latin typeface="+mn-lt"/>
          <a:ea typeface="+mn-ea"/>
          <a:cs typeface="+mn-cs"/>
        </a:defRPr>
      </a:lvl3pPr>
      <a:lvl4pPr marL="3838020" indent="-679034" algn="l" rtl="0" eaLnBrk="1" latinLnBrk="0" hangingPunct="1">
        <a:spcBef>
          <a:spcPct val="20000"/>
        </a:spcBef>
        <a:buClr>
          <a:schemeClr val="accent3"/>
        </a:buClr>
        <a:buSzPct val="65000"/>
        <a:buFont typeface="Wingdings 2"/>
        <a:buChar char=""/>
        <a:defRPr kumimoji="0" sz="6500" kern="1200">
          <a:solidFill>
            <a:schemeClr val="tx1"/>
          </a:solidFill>
          <a:latin typeface="+mn-lt"/>
          <a:ea typeface="+mn-ea"/>
          <a:cs typeface="+mn-cs"/>
        </a:defRPr>
      </a:lvl4pPr>
      <a:lvl5pPr marL="4723717" indent="-679034" algn="l" rtl="0" eaLnBrk="1" latinLnBrk="0" hangingPunct="1">
        <a:spcBef>
          <a:spcPct val="20000"/>
        </a:spcBef>
        <a:buClr>
          <a:schemeClr val="accent4"/>
        </a:buClr>
        <a:buSzPct val="65000"/>
        <a:buFont typeface="Wingdings 2"/>
        <a:buChar char=""/>
        <a:defRPr kumimoji="0" sz="6500" kern="1200">
          <a:solidFill>
            <a:schemeClr val="tx1"/>
          </a:solidFill>
          <a:latin typeface="+mn-lt"/>
          <a:ea typeface="+mn-ea"/>
          <a:cs typeface="+mn-cs"/>
        </a:defRPr>
      </a:lvl5pPr>
      <a:lvl6pPr marL="5609414" indent="-679034" algn="l" rtl="0" eaLnBrk="1" latinLnBrk="0" hangingPunct="1">
        <a:spcBef>
          <a:spcPct val="20000"/>
        </a:spcBef>
        <a:buClr>
          <a:schemeClr val="accent5"/>
        </a:buClr>
        <a:buSzPct val="80000"/>
        <a:buFont typeface="Wingdings 2"/>
        <a:buChar char=""/>
        <a:defRPr kumimoji="0" sz="5800" kern="1200">
          <a:solidFill>
            <a:schemeClr val="tx1"/>
          </a:solidFill>
          <a:latin typeface="+mn-lt"/>
          <a:ea typeface="+mn-ea"/>
          <a:cs typeface="+mn-cs"/>
        </a:defRPr>
      </a:lvl6pPr>
      <a:lvl7pPr marL="6199879" indent="-590465" algn="l" rtl="0" eaLnBrk="1" latinLnBrk="0" hangingPunct="1">
        <a:spcBef>
          <a:spcPct val="20000"/>
        </a:spcBef>
        <a:buClr>
          <a:schemeClr val="accent6"/>
        </a:buClr>
        <a:buSzPct val="80000"/>
        <a:buFont typeface="Wingdings 2"/>
        <a:buChar char=""/>
        <a:defRPr kumimoji="0" sz="5200" kern="1200" baseline="0">
          <a:solidFill>
            <a:schemeClr val="tx1"/>
          </a:solidFill>
          <a:latin typeface="+mn-lt"/>
          <a:ea typeface="+mn-ea"/>
          <a:cs typeface="+mn-cs"/>
        </a:defRPr>
      </a:lvl7pPr>
      <a:lvl8pPr marL="7085576" indent="-590465" algn="l" rtl="0" eaLnBrk="1" latinLnBrk="0" hangingPunct="1">
        <a:spcBef>
          <a:spcPct val="20000"/>
        </a:spcBef>
        <a:buClr>
          <a:schemeClr val="tx2"/>
        </a:buClr>
        <a:buChar char="•"/>
        <a:defRPr kumimoji="0" sz="5200" kern="1200">
          <a:solidFill>
            <a:schemeClr val="tx1"/>
          </a:solidFill>
          <a:latin typeface="+mn-lt"/>
          <a:ea typeface="+mn-ea"/>
          <a:cs typeface="+mn-cs"/>
        </a:defRPr>
      </a:lvl8pPr>
      <a:lvl9pPr marL="7971273" indent="-590465" algn="l" rtl="0" eaLnBrk="1" latinLnBrk="0" hangingPunct="1">
        <a:spcBef>
          <a:spcPct val="20000"/>
        </a:spcBef>
        <a:buClr>
          <a:schemeClr val="tx2"/>
        </a:buClr>
        <a:buFontTx/>
        <a:buChar char="•"/>
        <a:defRPr kumimoji="0" sz="4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476162" algn="l" rtl="0" eaLnBrk="1" latinLnBrk="0" hangingPunct="1">
        <a:defRPr kumimoji="0" kern="1200">
          <a:solidFill>
            <a:schemeClr val="tx1"/>
          </a:solidFill>
          <a:latin typeface="+mn-lt"/>
          <a:ea typeface="+mn-ea"/>
          <a:cs typeface="+mn-cs"/>
        </a:defRPr>
      </a:lvl2pPr>
      <a:lvl3pPr marL="2952323" algn="l" rtl="0" eaLnBrk="1" latinLnBrk="0" hangingPunct="1">
        <a:defRPr kumimoji="0" kern="1200">
          <a:solidFill>
            <a:schemeClr val="tx1"/>
          </a:solidFill>
          <a:latin typeface="+mn-lt"/>
          <a:ea typeface="+mn-ea"/>
          <a:cs typeface="+mn-cs"/>
        </a:defRPr>
      </a:lvl3pPr>
      <a:lvl4pPr marL="4428485" algn="l" rtl="0" eaLnBrk="1" latinLnBrk="0" hangingPunct="1">
        <a:defRPr kumimoji="0" kern="1200">
          <a:solidFill>
            <a:schemeClr val="tx1"/>
          </a:solidFill>
          <a:latin typeface="+mn-lt"/>
          <a:ea typeface="+mn-ea"/>
          <a:cs typeface="+mn-cs"/>
        </a:defRPr>
      </a:lvl4pPr>
      <a:lvl5pPr marL="5904647" algn="l" rtl="0" eaLnBrk="1" latinLnBrk="0" hangingPunct="1">
        <a:defRPr kumimoji="0" kern="1200">
          <a:solidFill>
            <a:schemeClr val="tx1"/>
          </a:solidFill>
          <a:latin typeface="+mn-lt"/>
          <a:ea typeface="+mn-ea"/>
          <a:cs typeface="+mn-cs"/>
        </a:defRPr>
      </a:lvl5pPr>
      <a:lvl6pPr marL="7380808" algn="l" rtl="0" eaLnBrk="1" latinLnBrk="0" hangingPunct="1">
        <a:defRPr kumimoji="0" kern="1200">
          <a:solidFill>
            <a:schemeClr val="tx1"/>
          </a:solidFill>
          <a:latin typeface="+mn-lt"/>
          <a:ea typeface="+mn-ea"/>
          <a:cs typeface="+mn-cs"/>
        </a:defRPr>
      </a:lvl6pPr>
      <a:lvl7pPr marL="8856970" algn="l" rtl="0" eaLnBrk="1" latinLnBrk="0" hangingPunct="1">
        <a:defRPr kumimoji="0" kern="1200">
          <a:solidFill>
            <a:schemeClr val="tx1"/>
          </a:solidFill>
          <a:latin typeface="+mn-lt"/>
          <a:ea typeface="+mn-ea"/>
          <a:cs typeface="+mn-cs"/>
        </a:defRPr>
      </a:lvl7pPr>
      <a:lvl8pPr marL="10333131" algn="l" rtl="0" eaLnBrk="1" latinLnBrk="0" hangingPunct="1">
        <a:defRPr kumimoji="0" kern="1200">
          <a:solidFill>
            <a:schemeClr val="tx1"/>
          </a:solidFill>
          <a:latin typeface="+mn-lt"/>
          <a:ea typeface="+mn-ea"/>
          <a:cs typeface="+mn-cs"/>
        </a:defRPr>
      </a:lvl8pPr>
      <a:lvl9pPr marL="1180929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l="7812" t="25097" r="46274" b="12646"/>
          <a:stretch>
            <a:fillRect/>
          </a:stretch>
        </p:blipFill>
        <p:spPr bwMode="auto">
          <a:xfrm>
            <a:off x="9583730" y="22936254"/>
            <a:ext cx="4071965" cy="4417047"/>
          </a:xfrm>
          <a:prstGeom prst="rect">
            <a:avLst/>
          </a:prstGeom>
          <a:noFill/>
          <a:ln w="82550">
            <a:noFill/>
            <a:miter lim="800000"/>
            <a:headEnd/>
            <a:tailEnd/>
          </a:ln>
          <a:effectLst/>
        </p:spPr>
      </p:pic>
      <p:cxnSp>
        <p:nvCxnSpPr>
          <p:cNvPr id="112" name="Straight Arrow Connector 111"/>
          <p:cNvCxnSpPr/>
          <p:nvPr/>
        </p:nvCxnSpPr>
        <p:spPr>
          <a:xfrm>
            <a:off x="10264772" y="16640185"/>
            <a:ext cx="3071834" cy="9526"/>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4"/>
          <a:srcRect b="40792"/>
          <a:stretch>
            <a:fillRect/>
          </a:stretch>
        </p:blipFill>
        <p:spPr bwMode="auto">
          <a:xfrm>
            <a:off x="8621698" y="13711227"/>
            <a:ext cx="4555859" cy="2214578"/>
          </a:xfrm>
          <a:prstGeom prst="rect">
            <a:avLst/>
          </a:prstGeom>
          <a:ln>
            <a:noFill/>
          </a:ln>
          <a:effectLst>
            <a:outerShdw blurRad="292100" dist="139700" dir="2700000" algn="tl" rotWithShape="0">
              <a:srgbClr val="333333">
                <a:alpha val="65000"/>
              </a:srgbClr>
            </a:outerShdw>
          </a:effectLst>
        </p:spPr>
      </p:pic>
      <p:sp>
        <p:nvSpPr>
          <p:cNvPr id="123" name="Freeform 122"/>
          <p:cNvSpPr/>
          <p:nvPr/>
        </p:nvSpPr>
        <p:spPr>
          <a:xfrm>
            <a:off x="9362364" y="16108588"/>
            <a:ext cx="914400" cy="1071570"/>
          </a:xfrm>
          <a:custGeom>
            <a:avLst/>
            <a:gdLst>
              <a:gd name="connsiteX0" fmla="*/ 0 w 914400"/>
              <a:gd name="connsiteY0" fmla="*/ 0 h 2524835"/>
              <a:gd name="connsiteX1" fmla="*/ 900752 w 914400"/>
              <a:gd name="connsiteY1" fmla="*/ 0 h 2524835"/>
              <a:gd name="connsiteX2" fmla="*/ 914400 w 914400"/>
              <a:gd name="connsiteY2" fmla="*/ 2524835 h 2524835"/>
              <a:gd name="connsiteX3" fmla="*/ 40943 w 914400"/>
              <a:gd name="connsiteY3" fmla="*/ 2524835 h 2524835"/>
            </a:gdLst>
            <a:ahLst/>
            <a:cxnLst>
              <a:cxn ang="0">
                <a:pos x="connsiteX0" y="connsiteY0"/>
              </a:cxn>
              <a:cxn ang="0">
                <a:pos x="connsiteX1" y="connsiteY1"/>
              </a:cxn>
              <a:cxn ang="0">
                <a:pos x="connsiteX2" y="connsiteY2"/>
              </a:cxn>
              <a:cxn ang="0">
                <a:pos x="connsiteX3" y="connsiteY3"/>
              </a:cxn>
            </a:cxnLst>
            <a:rect l="l" t="t" r="r" b="b"/>
            <a:pathLst>
              <a:path w="914400" h="2524835">
                <a:moveTo>
                  <a:pt x="0" y="0"/>
                </a:moveTo>
                <a:lnTo>
                  <a:pt x="900752" y="0"/>
                </a:lnTo>
                <a:cubicBezTo>
                  <a:pt x="905301" y="841612"/>
                  <a:pt x="909851" y="1683223"/>
                  <a:pt x="914400" y="2524835"/>
                </a:cubicBezTo>
                <a:lnTo>
                  <a:pt x="40943" y="2524835"/>
                </a:lnTo>
              </a:path>
            </a:pathLst>
          </a:custGeom>
          <a:ln w="82550">
            <a:solidFill>
              <a:schemeClr val="tx1"/>
            </a:solidFill>
            <a:prstDash val="solid"/>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3" name="Round Diagonal Corner Rectangle 112"/>
          <p:cNvSpPr/>
          <p:nvPr/>
        </p:nvSpPr>
        <p:spPr>
          <a:xfrm>
            <a:off x="263452" y="20640713"/>
            <a:ext cx="20871100" cy="7929618"/>
          </a:xfrm>
          <a:prstGeom prst="round2DiagRect">
            <a:avLst>
              <a:gd name="adj1" fmla="val 11667"/>
              <a:gd name="adj2" fmla="val 0"/>
            </a:avLst>
          </a:prstGeom>
          <a:noFill/>
          <a:ln w="127000" cmpd="thinThick">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ound Diagonal Corner Rectangle 110"/>
          <p:cNvSpPr/>
          <p:nvPr/>
        </p:nvSpPr>
        <p:spPr>
          <a:xfrm>
            <a:off x="263451" y="13451040"/>
            <a:ext cx="20990655" cy="6761045"/>
          </a:xfrm>
          <a:prstGeom prst="round2DiagRect">
            <a:avLst>
              <a:gd name="adj1" fmla="val 13397"/>
              <a:gd name="adj2" fmla="val 0"/>
            </a:avLst>
          </a:prstGeom>
          <a:noFill/>
          <a:ln w="127000" cmpd="thinThick">
            <a:solidFill>
              <a:schemeClr val="tx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8" name="Straight Connector 107"/>
          <p:cNvCxnSpPr/>
          <p:nvPr/>
        </p:nvCxnSpPr>
        <p:spPr>
          <a:xfrm rot="5400000">
            <a:off x="-2236878" y="19569143"/>
            <a:ext cx="6715172" cy="1588"/>
          </a:xfrm>
          <a:prstGeom prst="line">
            <a:avLst/>
          </a:prstGeom>
          <a:ln w="762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81000" y="9224082"/>
            <a:ext cx="20670910" cy="3770263"/>
          </a:xfrm>
          <a:prstGeom prst="rect">
            <a:avLst/>
          </a:prstGeom>
          <a:noFill/>
          <a:ln w="9525">
            <a:noFill/>
            <a:miter lim="800000"/>
            <a:headEnd/>
            <a:tailEnd/>
          </a:ln>
          <a:effectLst/>
        </p:spPr>
        <p:txBody>
          <a:bodyPr wrap="square">
            <a:spAutoFit/>
          </a:bodyPr>
          <a:lstStyle/>
          <a:p>
            <a:pPr algn="just"/>
            <a:r>
              <a:rPr lang="en-US" sz="2800" dirty="0">
                <a:latin typeface="Tahoma" pitchFamily="34" charset="0"/>
                <a:cs typeface="Tahoma" pitchFamily="34" charset="0"/>
              </a:rPr>
              <a:t>Abstract models of biological systems are becoming an indispensable conceptual and computational tool for biologists. </a:t>
            </a:r>
          </a:p>
          <a:p>
            <a:pPr algn="just"/>
            <a:r>
              <a:rPr lang="en-US" sz="2800" dirty="0">
                <a:latin typeface="Tahoma" pitchFamily="34" charset="0"/>
                <a:cs typeface="Tahoma" pitchFamily="34" charset="0"/>
              </a:rPr>
              <a:t>A </a:t>
            </a:r>
            <a:r>
              <a:rPr lang="en-US" sz="3300" b="1" dirty="0">
                <a:effectLst>
                  <a:outerShdw blurRad="38100" dist="38100" dir="2700000" algn="tl">
                    <a:srgbClr val="000000">
                      <a:alpha val="43137"/>
                    </a:srgbClr>
                  </a:outerShdw>
                </a:effectLst>
                <a:latin typeface="Tahoma" pitchFamily="34" charset="0"/>
                <a:cs typeface="Tahoma" pitchFamily="34" charset="0"/>
              </a:rPr>
              <a:t>model</a:t>
            </a:r>
            <a:r>
              <a:rPr lang="en-US" sz="2800" dirty="0">
                <a:latin typeface="Tahoma" pitchFamily="34" charset="0"/>
                <a:cs typeface="Tahoma" pitchFamily="34" charset="0"/>
              </a:rPr>
              <a:t> is a “representation of the essential aspects of an existing system which presents knowledge of that system in usable form” [2]. In order to be useful, the model has to be computable, to allow automatic analysis, and extensible, to permit the addition of further details without changing too much the already modeled knowledge.</a:t>
            </a:r>
          </a:p>
          <a:p>
            <a:pPr algn="just"/>
            <a:r>
              <a:rPr lang="en-US" sz="2800" dirty="0">
                <a:latin typeface="Tahoma" pitchFamily="34" charset="0"/>
                <a:cs typeface="Tahoma" pitchFamily="34" charset="0"/>
              </a:rPr>
              <a:t>The classical modeling approach in biology is the mathematical one. After the work of </a:t>
            </a:r>
            <a:r>
              <a:rPr lang="en-US" sz="2800" dirty="0" err="1">
                <a:latin typeface="Tahoma" pitchFamily="34" charset="0"/>
                <a:cs typeface="Tahoma" pitchFamily="34" charset="0"/>
              </a:rPr>
              <a:t>Regev</a:t>
            </a:r>
            <a:r>
              <a:rPr lang="en-US" sz="2800" dirty="0">
                <a:latin typeface="Tahoma" pitchFamily="34" charset="0"/>
                <a:cs typeface="Tahoma" pitchFamily="34" charset="0"/>
              </a:rPr>
              <a:t> et al. [3] a promising trend is to use a programming language based approach to generate </a:t>
            </a:r>
            <a:r>
              <a:rPr lang="en-US" sz="3300" b="1" dirty="0">
                <a:effectLst>
                  <a:outerShdw blurRad="38100" dist="38100" dir="2700000" algn="tl">
                    <a:srgbClr val="000000">
                      <a:alpha val="43137"/>
                    </a:srgbClr>
                  </a:outerShdw>
                </a:effectLst>
                <a:latin typeface="Tahoma" pitchFamily="34" charset="0"/>
                <a:cs typeface="Tahoma" pitchFamily="34" charset="0"/>
              </a:rPr>
              <a:t>executable models at a linguistic level</a:t>
            </a:r>
            <a:r>
              <a:rPr lang="en-US" sz="2800" dirty="0">
                <a:latin typeface="Tahoma" pitchFamily="34" charset="0"/>
                <a:cs typeface="Tahoma" pitchFamily="34" charset="0"/>
              </a:rPr>
              <a:t>. This strategy drastically diverges from the classical mathematical modeling, because it is executable and not just simply solvable and it is very similar to </a:t>
            </a:r>
            <a:r>
              <a:rPr lang="en-US" sz="3300" b="1" dirty="0">
                <a:effectLst>
                  <a:outerShdw blurRad="38100" dist="38100" dir="2700000" algn="tl">
                    <a:srgbClr val="000000">
                      <a:alpha val="43137"/>
                    </a:srgbClr>
                  </a:outerShdw>
                </a:effectLst>
                <a:latin typeface="Tahoma" pitchFamily="34" charset="0"/>
                <a:cs typeface="Tahoma" pitchFamily="34" charset="0"/>
              </a:rPr>
              <a:t>programming the behavior</a:t>
            </a:r>
            <a:r>
              <a:rPr lang="en-US" sz="3300" dirty="0">
                <a:latin typeface="Tahoma" pitchFamily="34" charset="0"/>
                <a:cs typeface="Tahoma" pitchFamily="34" charset="0"/>
              </a:rPr>
              <a:t> </a:t>
            </a:r>
            <a:r>
              <a:rPr lang="en-US" sz="2800" dirty="0">
                <a:latin typeface="Tahoma" pitchFamily="34" charset="0"/>
                <a:cs typeface="Tahoma" pitchFamily="34" charset="0"/>
              </a:rPr>
              <a:t>of a system rather than describing only its outcome with respect to time.</a:t>
            </a:r>
          </a:p>
        </p:txBody>
      </p:sp>
      <p:pic>
        <p:nvPicPr>
          <p:cNvPr id="4" name="Picture 230" descr="cosbilogo"/>
          <p:cNvPicPr>
            <a:picLocks noChangeAspect="1" noChangeArrowheads="1"/>
          </p:cNvPicPr>
          <p:nvPr/>
        </p:nvPicPr>
        <p:blipFill>
          <a:blip r:embed="rId5"/>
          <a:stretch>
            <a:fillRect/>
          </a:stretch>
        </p:blipFill>
        <p:spPr bwMode="auto">
          <a:xfrm>
            <a:off x="477766" y="638072"/>
            <a:ext cx="2786082" cy="2940389"/>
          </a:xfrm>
          <a:prstGeom prst="roundRect">
            <a:avLst>
              <a:gd name="adj" fmla="val 19703"/>
            </a:avLst>
          </a:prstGeom>
          <a:solidFill>
            <a:srgbClr val="FFFFFF">
              <a:shade val="85000"/>
            </a:srgbClr>
          </a:solidFill>
          <a:ln>
            <a:noFill/>
          </a:ln>
          <a:effectLst>
            <a:reflection blurRad="12700" stA="38000" endPos="28000" dist="5000" dir="5400000" sy="-100000" algn="bl" rotWithShape="0"/>
          </a:effectLst>
        </p:spPr>
      </p:pic>
      <p:pic>
        <p:nvPicPr>
          <p:cNvPr id="5" name="Picture 225" descr="UnitnLogo_gen_inglese"/>
          <p:cNvPicPr>
            <a:picLocks noChangeAspect="1" noChangeArrowheads="1"/>
          </p:cNvPicPr>
          <p:nvPr/>
        </p:nvPicPr>
        <p:blipFill>
          <a:blip r:embed="rId6"/>
          <a:srcRect/>
          <a:stretch>
            <a:fillRect/>
          </a:stretch>
        </p:blipFill>
        <p:spPr bwMode="auto">
          <a:xfrm>
            <a:off x="17440895" y="495197"/>
            <a:ext cx="3825329" cy="1285884"/>
          </a:xfrm>
          <a:prstGeom prst="roundRect">
            <a:avLst>
              <a:gd name="adj" fmla="val 19703"/>
            </a:avLst>
          </a:prstGeom>
          <a:solidFill>
            <a:srgbClr val="FFFFFF">
              <a:shade val="85000"/>
            </a:srgbClr>
          </a:solidFill>
          <a:ln>
            <a:noFill/>
          </a:ln>
          <a:effectLst/>
        </p:spPr>
      </p:pic>
      <p:pic>
        <p:nvPicPr>
          <p:cNvPr id="8" name="Picture 7" descr="msResearchLogo.jpg"/>
          <p:cNvPicPr>
            <a:picLocks noChangeAspect="1"/>
          </p:cNvPicPr>
          <p:nvPr/>
        </p:nvPicPr>
        <p:blipFill>
          <a:blip r:embed="rId7"/>
          <a:stretch>
            <a:fillRect/>
          </a:stretch>
        </p:blipFill>
        <p:spPr>
          <a:xfrm>
            <a:off x="17583677" y="2090441"/>
            <a:ext cx="3582640" cy="1281110"/>
          </a:xfrm>
          <a:prstGeom prst="roundRect">
            <a:avLst>
              <a:gd name="adj" fmla="val 19703"/>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8050194" y="3638469"/>
            <a:ext cx="5429288" cy="707886"/>
          </a:xfrm>
          <a:prstGeom prst="rect">
            <a:avLst/>
          </a:prstGeom>
          <a:noFill/>
        </p:spPr>
        <p:txBody>
          <a:bodyPr wrap="square" rtlCol="0">
            <a:spAutoFit/>
          </a:bodyPr>
          <a:lstStyle/>
          <a:p>
            <a:pPr algn="ctr"/>
            <a:r>
              <a:rPr lang="it-IT" sz="4000" dirty="0">
                <a:latin typeface="Arial" pitchFamily="34" charset="0"/>
                <a:cs typeface="Arial" pitchFamily="34" charset="0"/>
              </a:rPr>
              <a:t>Alida Palmisano</a:t>
            </a:r>
          </a:p>
        </p:txBody>
      </p:sp>
      <p:sp>
        <p:nvSpPr>
          <p:cNvPr id="10" name="TextBox 9"/>
          <p:cNvSpPr txBox="1"/>
          <p:nvPr/>
        </p:nvSpPr>
        <p:spPr>
          <a:xfrm>
            <a:off x="2192278" y="4359343"/>
            <a:ext cx="17145120" cy="707886"/>
          </a:xfrm>
          <a:prstGeom prst="rect">
            <a:avLst/>
          </a:prstGeom>
          <a:noFill/>
        </p:spPr>
        <p:txBody>
          <a:bodyPr wrap="square" rtlCol="0">
            <a:spAutoFit/>
          </a:bodyPr>
          <a:lstStyle/>
          <a:p>
            <a:pPr algn="ctr" defTabSz="2952750"/>
            <a:r>
              <a:rPr lang="it-IT" sz="2000" dirty="0">
                <a:latin typeface="Arial" pitchFamily="34" charset="0"/>
                <a:cs typeface="Arial" pitchFamily="34" charset="0"/>
              </a:rPr>
              <a:t>The Microsoft Research – University of Trento Centre </a:t>
            </a:r>
            <a:r>
              <a:rPr lang="it-IT" sz="2000" dirty="0" err="1">
                <a:latin typeface="Arial" pitchFamily="34" charset="0"/>
                <a:cs typeface="Arial" pitchFamily="34" charset="0"/>
              </a:rPr>
              <a:t>for</a:t>
            </a:r>
            <a:r>
              <a:rPr lang="it-IT" sz="2000" dirty="0">
                <a:latin typeface="Arial" pitchFamily="34" charset="0"/>
                <a:cs typeface="Arial" pitchFamily="34" charset="0"/>
              </a:rPr>
              <a:t> </a:t>
            </a:r>
            <a:r>
              <a:rPr lang="it-IT" sz="2000" dirty="0" err="1">
                <a:latin typeface="Arial" pitchFamily="34" charset="0"/>
                <a:cs typeface="Arial" pitchFamily="34" charset="0"/>
              </a:rPr>
              <a:t>Computational</a:t>
            </a:r>
            <a:r>
              <a:rPr lang="it-IT" sz="2000" dirty="0">
                <a:latin typeface="Arial" pitchFamily="34" charset="0"/>
                <a:cs typeface="Arial" pitchFamily="34" charset="0"/>
              </a:rPr>
              <a:t> and </a:t>
            </a:r>
            <a:r>
              <a:rPr lang="it-IT" sz="2000" dirty="0" err="1">
                <a:latin typeface="Arial" pitchFamily="34" charset="0"/>
                <a:cs typeface="Arial" pitchFamily="34" charset="0"/>
              </a:rPr>
              <a:t>Systems</a:t>
            </a:r>
            <a:r>
              <a:rPr lang="it-IT" sz="2000" dirty="0">
                <a:latin typeface="Arial" pitchFamily="34" charset="0"/>
                <a:cs typeface="Arial" pitchFamily="34" charset="0"/>
              </a:rPr>
              <a:t> </a:t>
            </a:r>
            <a:r>
              <a:rPr lang="it-IT" sz="2000" dirty="0" err="1">
                <a:latin typeface="Arial" pitchFamily="34" charset="0"/>
                <a:cs typeface="Arial" pitchFamily="34" charset="0"/>
              </a:rPr>
              <a:t>Biology</a:t>
            </a:r>
            <a:endParaRPr lang="it-IT" sz="2000" dirty="0">
              <a:latin typeface="Arial" pitchFamily="34" charset="0"/>
              <a:cs typeface="Arial" pitchFamily="34" charset="0"/>
            </a:endParaRPr>
          </a:p>
          <a:p>
            <a:pPr algn="ctr" defTabSz="2952750"/>
            <a:r>
              <a:rPr lang="it-IT" sz="2000" dirty="0">
                <a:latin typeface="Arial" pitchFamily="34" charset="0"/>
                <a:cs typeface="Arial" pitchFamily="34" charset="0"/>
              </a:rPr>
              <a:t>Dipartimento di Ingegneria e Scienza dell'Informazione, Università di Trento</a:t>
            </a:r>
          </a:p>
        </p:txBody>
      </p:sp>
      <p:sp>
        <p:nvSpPr>
          <p:cNvPr id="13" name="TextBox 12"/>
          <p:cNvSpPr txBox="1"/>
          <p:nvPr/>
        </p:nvSpPr>
        <p:spPr>
          <a:xfrm>
            <a:off x="10121896" y="780949"/>
            <a:ext cx="184731" cy="984885"/>
          </a:xfrm>
          <a:prstGeom prst="rect">
            <a:avLst/>
          </a:prstGeom>
          <a:noFill/>
        </p:spPr>
        <p:txBody>
          <a:bodyPr wrap="none" rtlCol="0">
            <a:spAutoFit/>
          </a:bodyPr>
          <a:lstStyle/>
          <a:p>
            <a:endParaRPr lang="it-IT" dirty="0"/>
          </a:p>
        </p:txBody>
      </p:sp>
      <p:grpSp>
        <p:nvGrpSpPr>
          <p:cNvPr id="16" name="Group 15"/>
          <p:cNvGrpSpPr/>
          <p:nvPr/>
        </p:nvGrpSpPr>
        <p:grpSpPr>
          <a:xfrm>
            <a:off x="5008692" y="276261"/>
            <a:ext cx="11369417" cy="3740434"/>
            <a:chOff x="802266" y="1123957"/>
            <a:chExt cx="7579059" cy="4320744"/>
          </a:xfrm>
        </p:grpSpPr>
        <p:sp>
          <p:nvSpPr>
            <p:cNvPr id="17" name="Rectangle 16"/>
            <p:cNvSpPr/>
            <p:nvPr/>
          </p:nvSpPr>
          <p:spPr>
            <a:xfrm rot="19726541">
              <a:off x="1573128" y="134223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18" name="Rectangle 17"/>
            <p:cNvSpPr/>
            <p:nvPr/>
          </p:nvSpPr>
          <p:spPr>
            <a:xfrm rot="19501819">
              <a:off x="1211281" y="1673232"/>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h</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19" name="Rectangle 18"/>
            <p:cNvSpPr/>
            <p:nvPr/>
          </p:nvSpPr>
          <p:spPr>
            <a:xfrm rot="19353711">
              <a:off x="802266" y="2100979"/>
              <a:ext cx="524892"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T</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0" name="Rectangle 19"/>
            <p:cNvSpPr/>
            <p:nvPr/>
          </p:nvSpPr>
          <p:spPr>
            <a:xfrm rot="2009866">
              <a:off x="3918525" y="1865514"/>
              <a:ext cx="493903"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1" name="Rectangle 20"/>
            <p:cNvSpPr/>
            <p:nvPr/>
          </p:nvSpPr>
          <p:spPr>
            <a:xfrm rot="551690">
              <a:off x="2805106" y="1145423"/>
              <a:ext cx="462914"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y</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2" name="Rectangle 21"/>
            <p:cNvSpPr/>
            <p:nvPr/>
          </p:nvSpPr>
          <p:spPr>
            <a:xfrm rot="177332">
              <a:off x="2182022" y="1123957"/>
              <a:ext cx="55481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3" name="Rectangle 22"/>
            <p:cNvSpPr/>
            <p:nvPr/>
          </p:nvSpPr>
          <p:spPr>
            <a:xfrm rot="1192821">
              <a:off x="3267086" y="1323004"/>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4" name="Rectangle 23"/>
            <p:cNvSpPr/>
            <p:nvPr/>
          </p:nvSpPr>
          <p:spPr>
            <a:xfrm rot="1733218">
              <a:off x="3712847" y="1563963"/>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25" name="Rectangle 24"/>
            <p:cNvSpPr/>
            <p:nvPr/>
          </p:nvSpPr>
          <p:spPr>
            <a:xfrm>
              <a:off x="2332932" y="4182582"/>
              <a:ext cx="493903" cy="126211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6" name="Rectangle 25"/>
            <p:cNvSpPr/>
            <p:nvPr/>
          </p:nvSpPr>
          <p:spPr>
            <a:xfrm>
              <a:off x="4285429" y="2697200"/>
              <a:ext cx="70975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gradFill flip="none" rotWithShape="1">
                    <a:gsLst>
                      <a:gs pos="0">
                        <a:schemeClr val="accent4">
                          <a:lumMod val="75000"/>
                        </a:schemeClr>
                      </a:gs>
                      <a:gs pos="64999">
                        <a:schemeClr val="tx1">
                          <a:lumMod val="95000"/>
                        </a:schemeClr>
                      </a:gs>
                      <a:gs pos="100000">
                        <a:srgbClr val="D1C39F"/>
                      </a:gs>
                    </a:gsLst>
                    <a:lin ang="2700000" scaled="1"/>
                    <a:tileRect/>
                  </a:gradFill>
                  <a:effectLst>
                    <a:outerShdw blurRad="50800" dist="39000" dir="5460000" algn="tl">
                      <a:srgbClr val="000000">
                        <a:alpha val="38000"/>
                      </a:srgbClr>
                    </a:outerShdw>
                  </a:effectLst>
                  <a:latin typeface="Arial Black" pitchFamily="34" charset="0"/>
                </a:rPr>
                <a:t>of</a:t>
              </a:r>
              <a:endParaRPr lang="en-US" sz="6500" b="1" cap="none" spc="0" dirty="0">
                <a:ln w="11430"/>
                <a:gradFill flip="none" rotWithShape="1">
                  <a:gsLst>
                    <a:gs pos="0">
                      <a:schemeClr val="accent4">
                        <a:lumMod val="75000"/>
                      </a:schemeClr>
                    </a:gs>
                    <a:gs pos="64999">
                      <a:schemeClr val="tx1">
                        <a:lumMod val="95000"/>
                      </a:schemeClr>
                    </a:gs>
                    <a:gs pos="100000">
                      <a:srgbClr val="D1C39F"/>
                    </a:gs>
                  </a:gsLst>
                  <a:lin ang="2700000" scaled="1"/>
                  <a:tileRect/>
                </a:gradFill>
                <a:effectLst>
                  <a:outerShdw blurRad="50800" dist="39000" dir="5460000" algn="tl">
                    <a:srgbClr val="000000">
                      <a:alpha val="38000"/>
                    </a:srgbClr>
                  </a:outerShdw>
                </a:effectLst>
                <a:latin typeface="Arial Black" pitchFamily="34" charset="0"/>
              </a:endParaRPr>
            </a:p>
          </p:txBody>
        </p:sp>
        <p:sp>
          <p:nvSpPr>
            <p:cNvPr id="27" name="Rectangle 26"/>
            <p:cNvSpPr/>
            <p:nvPr/>
          </p:nvSpPr>
          <p:spPr>
            <a:xfrm rot="20582419">
              <a:off x="2861062" y="4067930"/>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8" name="Rectangle 27"/>
            <p:cNvSpPr/>
            <p:nvPr/>
          </p:nvSpPr>
          <p:spPr>
            <a:xfrm rot="20446809">
              <a:off x="3199452" y="3940574"/>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i</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29" name="Rectangle 28"/>
            <p:cNvSpPr/>
            <p:nvPr/>
          </p:nvSpPr>
          <p:spPr>
            <a:xfrm rot="20084100">
              <a:off x="3492846" y="3653768"/>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n</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0" name="Rectangle 29"/>
            <p:cNvSpPr/>
            <p:nvPr/>
          </p:nvSpPr>
          <p:spPr>
            <a:xfrm rot="19365823">
              <a:off x="3896364" y="3285294"/>
              <a:ext cx="493903" cy="12621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g</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1" name="Rectangle 30"/>
            <p:cNvSpPr/>
            <p:nvPr/>
          </p:nvSpPr>
          <p:spPr>
            <a:xfrm rot="1456398">
              <a:off x="1889347" y="3972626"/>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d</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2" name="Rectangle 31"/>
            <p:cNvSpPr/>
            <p:nvPr/>
          </p:nvSpPr>
          <p:spPr>
            <a:xfrm rot="1768992">
              <a:off x="1480656" y="3694813"/>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o</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3" name="Rectangle 32"/>
            <p:cNvSpPr/>
            <p:nvPr/>
          </p:nvSpPr>
          <p:spPr>
            <a:xfrm rot="2015857">
              <a:off x="939791" y="3217725"/>
              <a:ext cx="647780"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M</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4" name="Rectangle 33"/>
            <p:cNvSpPr/>
            <p:nvPr/>
          </p:nvSpPr>
          <p:spPr>
            <a:xfrm rot="20177647">
              <a:off x="5691363" y="1206107"/>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5" name="Rectangle 34"/>
            <p:cNvSpPr/>
            <p:nvPr/>
          </p:nvSpPr>
          <p:spPr>
            <a:xfrm rot="19763709">
              <a:off x="5294960" y="1501391"/>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h</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6" name="Rectangle 35"/>
            <p:cNvSpPr/>
            <p:nvPr/>
          </p:nvSpPr>
          <p:spPr>
            <a:xfrm rot="19577493">
              <a:off x="5019143" y="1879927"/>
              <a:ext cx="369946"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t</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7" name="Rectangle 36"/>
            <p:cNvSpPr/>
            <p:nvPr/>
          </p:nvSpPr>
          <p:spPr>
            <a:xfrm rot="2474192">
              <a:off x="7887422" y="2197232"/>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8" name="Rectangle 37"/>
            <p:cNvSpPr/>
            <p:nvPr/>
          </p:nvSpPr>
          <p:spPr>
            <a:xfrm rot="551690">
              <a:off x="6881074" y="1244755"/>
              <a:ext cx="462914"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y</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39" name="Rectangle 38"/>
            <p:cNvSpPr/>
            <p:nvPr/>
          </p:nvSpPr>
          <p:spPr>
            <a:xfrm rot="177332">
              <a:off x="6319903" y="1179659"/>
              <a:ext cx="55481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0" name="Rectangle 39"/>
            <p:cNvSpPr/>
            <p:nvPr/>
          </p:nvSpPr>
          <p:spPr>
            <a:xfrm rot="2074461">
              <a:off x="7301550" y="1470644"/>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c</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1" name="Rectangle 40"/>
            <p:cNvSpPr/>
            <p:nvPr/>
          </p:nvSpPr>
          <p:spPr>
            <a:xfrm rot="2313783">
              <a:off x="7722547" y="1790372"/>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accent4"/>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accent4"/>
                </a:solidFill>
                <a:effectLst>
                  <a:outerShdw blurRad="50800" dist="39000" dir="5460000" algn="tl">
                    <a:srgbClr val="000000">
                      <a:alpha val="38000"/>
                    </a:srgbClr>
                  </a:outerShdw>
                </a:effectLst>
                <a:latin typeface="Arial Black" pitchFamily="34" charset="0"/>
              </a:endParaRPr>
            </a:p>
          </p:txBody>
        </p:sp>
        <p:sp>
          <p:nvSpPr>
            <p:cNvPr id="42" name="Rectangle 41"/>
            <p:cNvSpPr/>
            <p:nvPr/>
          </p:nvSpPr>
          <p:spPr>
            <a:xfrm>
              <a:off x="6315484" y="407008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e</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3" name="Rectangle 42"/>
            <p:cNvSpPr/>
            <p:nvPr/>
          </p:nvSpPr>
          <p:spPr>
            <a:xfrm rot="20839190">
              <a:off x="6806209" y="3978199"/>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l</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4" name="Rectangle 43"/>
            <p:cNvSpPr/>
            <p:nvPr/>
          </p:nvSpPr>
          <p:spPr>
            <a:xfrm rot="20370989">
              <a:off x="7103592" y="3823749"/>
              <a:ext cx="307968"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i</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5" name="Rectangle 44"/>
            <p:cNvSpPr/>
            <p:nvPr/>
          </p:nvSpPr>
          <p:spPr>
            <a:xfrm rot="20313378">
              <a:off x="7371668" y="3602741"/>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n</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6" name="Rectangle 45"/>
            <p:cNvSpPr/>
            <p:nvPr/>
          </p:nvSpPr>
          <p:spPr>
            <a:xfrm rot="20480315">
              <a:off x="7741772" y="3252539"/>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g</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7" name="Rectangle 46"/>
            <p:cNvSpPr/>
            <p:nvPr/>
          </p:nvSpPr>
          <p:spPr>
            <a:xfrm rot="816389">
              <a:off x="5870432" y="3889105"/>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d</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8" name="Rectangle 47"/>
            <p:cNvSpPr/>
            <p:nvPr/>
          </p:nvSpPr>
          <p:spPr>
            <a:xfrm rot="1419239">
              <a:off x="5457586" y="3678746"/>
              <a:ext cx="493903"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o</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sp>
          <p:nvSpPr>
            <p:cNvPr id="49" name="Rectangle 48"/>
            <p:cNvSpPr/>
            <p:nvPr/>
          </p:nvSpPr>
          <p:spPr>
            <a:xfrm rot="2015857">
              <a:off x="4911591" y="3236768"/>
              <a:ext cx="678769" cy="12621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500" b="1"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rPr>
                <a:t>m</a:t>
              </a:r>
              <a:endParaRPr lang="en-US" sz="6500" b="1" cap="none" spc="0" dirty="0">
                <a:ln w="11430"/>
                <a:solidFill>
                  <a:schemeClr val="bg2">
                    <a:lumMod val="10000"/>
                    <a:lumOff val="90000"/>
                  </a:schemeClr>
                </a:solidFill>
                <a:effectLst>
                  <a:outerShdw blurRad="50800" dist="39000" dir="5460000" algn="tl">
                    <a:srgbClr val="000000">
                      <a:alpha val="38000"/>
                    </a:srgbClr>
                  </a:outerShdw>
                </a:effectLst>
                <a:latin typeface="Arial Black" pitchFamily="34" charset="0"/>
              </a:endParaRPr>
            </a:p>
          </p:txBody>
        </p:sp>
      </p:grpSp>
      <p:sp>
        <p:nvSpPr>
          <p:cNvPr id="50" name="Text Box 7"/>
          <p:cNvSpPr txBox="1">
            <a:spLocks noChangeArrowheads="1"/>
          </p:cNvSpPr>
          <p:nvPr/>
        </p:nvSpPr>
        <p:spPr bwMode="auto">
          <a:xfrm>
            <a:off x="381000" y="8499257"/>
            <a:ext cx="4030270" cy="769441"/>
          </a:xfrm>
          <a:prstGeom prst="rect">
            <a:avLst/>
          </a:prstGeom>
          <a:noFill/>
          <a:ln w="9525">
            <a:noFill/>
            <a:miter lim="800000"/>
            <a:headEnd/>
            <a:tailEnd/>
          </a:ln>
          <a:effectLst/>
        </p:spPr>
        <p:txBody>
          <a:bodyPr wrap="none">
            <a:spAutoFit/>
          </a:bodyPr>
          <a:lstStyle/>
          <a:p>
            <a:pPr defTabSz="2952750"/>
            <a:r>
              <a:rPr lang="en-US" sz="4400" b="1" dirty="0">
                <a:latin typeface="Tahoma" pitchFamily="34" charset="0"/>
              </a:rPr>
              <a:t>Our approach</a:t>
            </a:r>
            <a:endParaRPr lang="it-IT" sz="4400" b="1" dirty="0">
              <a:latin typeface="Tahoma" pitchFamily="34" charset="0"/>
            </a:endParaRPr>
          </a:p>
        </p:txBody>
      </p:sp>
      <p:sp>
        <p:nvSpPr>
          <p:cNvPr id="51" name="Text Box 17"/>
          <p:cNvSpPr txBox="1">
            <a:spLocks noChangeArrowheads="1"/>
          </p:cNvSpPr>
          <p:nvPr/>
        </p:nvSpPr>
        <p:spPr bwMode="auto">
          <a:xfrm>
            <a:off x="381000" y="5500797"/>
            <a:ext cx="20575658" cy="2908489"/>
          </a:xfrm>
          <a:prstGeom prst="rect">
            <a:avLst/>
          </a:prstGeom>
          <a:noFill/>
          <a:ln w="9525">
            <a:noFill/>
            <a:miter lim="800000"/>
            <a:headEnd/>
            <a:tailEnd/>
          </a:ln>
          <a:effectLst/>
        </p:spPr>
        <p:txBody>
          <a:bodyPr wrap="square">
            <a:spAutoFit/>
          </a:bodyPr>
          <a:lstStyle/>
          <a:p>
            <a:pPr algn="just" defTabSz="2952750"/>
            <a:r>
              <a:rPr lang="en-US" sz="2800" dirty="0">
                <a:latin typeface="Tahoma" pitchFamily="34" charset="0"/>
                <a:cs typeface="Tahoma" pitchFamily="34" charset="0"/>
              </a:rPr>
              <a:t>Computer Science has been (and is) used to support Biology in the </a:t>
            </a:r>
            <a:r>
              <a:rPr lang="en-US" sz="3300" b="1" dirty="0">
                <a:effectLst>
                  <a:outerShdw blurRad="38100" dist="38100" dir="2700000" algn="tl">
                    <a:srgbClr val="000000">
                      <a:alpha val="43137"/>
                    </a:srgbClr>
                  </a:outerShdw>
                </a:effectLst>
                <a:latin typeface="Tahoma" pitchFamily="34" charset="0"/>
                <a:cs typeface="Tahoma" pitchFamily="34" charset="0"/>
              </a:rPr>
              <a:t>storage and analysis of huge amounts of data</a:t>
            </a:r>
            <a:r>
              <a:rPr lang="en-US" sz="2800" dirty="0">
                <a:latin typeface="Tahoma" pitchFamily="34" charset="0"/>
                <a:cs typeface="Tahoma" pitchFamily="34" charset="0"/>
              </a:rPr>
              <a:t>: this is a </a:t>
            </a:r>
            <a:r>
              <a:rPr lang="en-US" sz="3300" b="1" dirty="0">
                <a:effectLst>
                  <a:outerShdw blurRad="38100" dist="38100" dir="2700000" algn="tl">
                    <a:srgbClr val="000000">
                      <a:alpha val="43137"/>
                    </a:srgbClr>
                  </a:outerShdw>
                </a:effectLst>
                <a:latin typeface="Tahoma" pitchFamily="34" charset="0"/>
                <a:cs typeface="Tahoma" pitchFamily="34" charset="0"/>
              </a:rPr>
              <a:t>service of Computer Science to Biology</a:t>
            </a:r>
            <a:r>
              <a:rPr lang="en-US" sz="2800" dirty="0">
                <a:latin typeface="Tahoma" pitchFamily="34" charset="0"/>
                <a:cs typeface="Tahoma" pitchFamily="34" charset="0"/>
              </a:rPr>
              <a:t>. This approach can be modified in a </a:t>
            </a:r>
            <a:r>
              <a:rPr lang="en-US" sz="3300" b="1" dirty="0">
                <a:effectLst>
                  <a:outerShdw blurRad="38100" dist="38100" dir="2700000" algn="tl">
                    <a:srgbClr val="000000">
                      <a:alpha val="43137"/>
                    </a:srgbClr>
                  </a:outerShdw>
                </a:effectLst>
                <a:latin typeface="Tahoma" pitchFamily="34" charset="0"/>
                <a:cs typeface="Tahoma" pitchFamily="34" charset="0"/>
              </a:rPr>
              <a:t>more peer-to-peer vision</a:t>
            </a:r>
            <a:r>
              <a:rPr lang="en-US" sz="2800" dirty="0">
                <a:latin typeface="Tahoma" pitchFamily="34" charset="0"/>
                <a:cs typeface="Tahoma" pitchFamily="34" charset="0"/>
              </a:rPr>
              <a:t>, where Computer Science can grab solution strategies from biological phenomena (e.g. applying the genetic selection/mutation mechanism to the optimization problem: this has been called Genetic Algorithm [1]) and Computer Science can be used to tackle the complexity of biological phenomena (e.g. using strategies that has been used in theoretical computer science to analyze complex code).</a:t>
            </a:r>
          </a:p>
        </p:txBody>
      </p:sp>
      <p:sp>
        <p:nvSpPr>
          <p:cNvPr id="87" name="Rounded Rectangle 86"/>
          <p:cNvSpPr/>
          <p:nvPr/>
        </p:nvSpPr>
        <p:spPr>
          <a:xfrm>
            <a:off x="17908638" y="18354697"/>
            <a:ext cx="2928958" cy="1571636"/>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tx1"/>
                </a:solidFill>
                <a:latin typeface="+mj-lt"/>
              </a:rPr>
              <a:t>Ranking of </a:t>
            </a:r>
            <a:r>
              <a:rPr lang="it-IT" sz="3600" dirty="0" err="1">
                <a:solidFill>
                  <a:schemeClr val="tx1"/>
                </a:solidFill>
                <a:latin typeface="+mj-lt"/>
              </a:rPr>
              <a:t>parameters</a:t>
            </a:r>
            <a:endParaRPr lang="it-IT" sz="3600" dirty="0">
              <a:solidFill>
                <a:schemeClr val="tx1"/>
              </a:solidFill>
              <a:latin typeface="+mj-lt"/>
            </a:endParaRPr>
          </a:p>
        </p:txBody>
      </p:sp>
      <p:cxnSp>
        <p:nvCxnSpPr>
          <p:cNvPr id="118" name="Straight Arrow Connector 117"/>
          <p:cNvCxnSpPr/>
          <p:nvPr/>
        </p:nvCxnSpPr>
        <p:spPr>
          <a:xfrm rot="5400000">
            <a:off x="18314727" y="17474107"/>
            <a:ext cx="2189013" cy="794"/>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7837200" y="15014300"/>
            <a:ext cx="3214710" cy="1643074"/>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tx1"/>
                </a:solidFill>
                <a:latin typeface="+mj-lt"/>
              </a:rPr>
              <a:t>Model Discrimination</a:t>
            </a:r>
          </a:p>
        </p:txBody>
      </p:sp>
      <p:cxnSp>
        <p:nvCxnSpPr>
          <p:cNvPr id="116" name="Straight Arrow Connector 115"/>
          <p:cNvCxnSpPr/>
          <p:nvPr/>
        </p:nvCxnSpPr>
        <p:spPr>
          <a:xfrm>
            <a:off x="15479746" y="15879932"/>
            <a:ext cx="2357454" cy="1588"/>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13408044" y="14854235"/>
            <a:ext cx="2071702" cy="3571900"/>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3600" dirty="0">
                <a:solidFill>
                  <a:schemeClr val="tx1"/>
                </a:solidFill>
                <a:latin typeface="+mj-lt"/>
              </a:rPr>
              <a:t>Model 1</a:t>
            </a:r>
          </a:p>
          <a:p>
            <a:pPr algn="ctr">
              <a:lnSpc>
                <a:spcPct val="150000"/>
              </a:lnSpc>
            </a:pPr>
            <a:r>
              <a:rPr lang="it-IT" sz="3600" dirty="0">
                <a:solidFill>
                  <a:schemeClr val="tx1"/>
                </a:solidFill>
                <a:latin typeface="+mj-lt"/>
              </a:rPr>
              <a:t>Model 2</a:t>
            </a:r>
          </a:p>
          <a:p>
            <a:pPr algn="ctr">
              <a:lnSpc>
                <a:spcPct val="150000"/>
              </a:lnSpc>
            </a:pPr>
            <a:r>
              <a:rPr lang="it-IT" sz="3600" dirty="0">
                <a:solidFill>
                  <a:schemeClr val="tx1"/>
                </a:solidFill>
                <a:latin typeface="+mj-lt"/>
              </a:rPr>
              <a:t>...</a:t>
            </a:r>
          </a:p>
          <a:p>
            <a:pPr algn="ctr">
              <a:lnSpc>
                <a:spcPct val="150000"/>
              </a:lnSpc>
            </a:pPr>
            <a:r>
              <a:rPr lang="it-IT" sz="3600" dirty="0">
                <a:solidFill>
                  <a:schemeClr val="tx1"/>
                </a:solidFill>
                <a:latin typeface="+mj-lt"/>
              </a:rPr>
              <a:t>Model N</a:t>
            </a:r>
          </a:p>
        </p:txBody>
      </p:sp>
      <p:pic>
        <p:nvPicPr>
          <p:cNvPr id="129" name="Picture 3"/>
          <p:cNvPicPr>
            <a:picLocks noChangeAspect="1" noChangeArrowheads="1"/>
          </p:cNvPicPr>
          <p:nvPr/>
        </p:nvPicPr>
        <p:blipFill>
          <a:blip r:embed="rId8"/>
          <a:srcRect/>
          <a:stretch>
            <a:fillRect/>
          </a:stretch>
        </p:blipFill>
        <p:spPr bwMode="auto">
          <a:xfrm>
            <a:off x="18551580" y="13759288"/>
            <a:ext cx="1940375" cy="1309261"/>
          </a:xfrm>
          <a:prstGeom prst="rect">
            <a:avLst/>
          </a:prstGeom>
          <a:ln w="7620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pic>
      <p:pic>
        <p:nvPicPr>
          <p:cNvPr id="128" name="Picture 27" descr="ode.jpg"/>
          <p:cNvPicPr>
            <a:picLocks noChangeAspect="1"/>
          </p:cNvPicPr>
          <p:nvPr/>
        </p:nvPicPr>
        <p:blipFill>
          <a:blip r:embed="rId9"/>
          <a:srcRect/>
          <a:stretch>
            <a:fillRect/>
          </a:stretch>
        </p:blipFill>
        <p:spPr bwMode="auto">
          <a:xfrm>
            <a:off x="16643266" y="14089220"/>
            <a:ext cx="1979752" cy="1260319"/>
          </a:xfrm>
          <a:prstGeom prst="rect">
            <a:avLst/>
          </a:prstGeom>
          <a:ln w="7620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pic>
      <p:sp>
        <p:nvSpPr>
          <p:cNvPr id="141" name="Rounded Rectangle 140"/>
          <p:cNvSpPr/>
          <p:nvPr/>
        </p:nvSpPr>
        <p:spPr>
          <a:xfrm>
            <a:off x="17908639" y="26712943"/>
            <a:ext cx="2928958" cy="157163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bg1"/>
                </a:solidFill>
                <a:latin typeface="+mj-lt"/>
              </a:rPr>
              <a:t>Ranking of </a:t>
            </a:r>
            <a:r>
              <a:rPr lang="it-IT" sz="3600" dirty="0" err="1">
                <a:solidFill>
                  <a:schemeClr val="bg1"/>
                </a:solidFill>
                <a:latin typeface="+mj-lt"/>
              </a:rPr>
              <a:t>parameters</a:t>
            </a:r>
            <a:endParaRPr lang="it-IT" sz="3600" dirty="0">
              <a:solidFill>
                <a:schemeClr val="bg1"/>
              </a:solidFill>
              <a:latin typeface="+mj-lt"/>
            </a:endParaRPr>
          </a:p>
        </p:txBody>
      </p:sp>
      <p:cxnSp>
        <p:nvCxnSpPr>
          <p:cNvPr id="143" name="Straight Arrow Connector 142"/>
          <p:cNvCxnSpPr/>
          <p:nvPr/>
        </p:nvCxnSpPr>
        <p:spPr>
          <a:xfrm rot="5400000">
            <a:off x="17826881" y="25641373"/>
            <a:ext cx="2591612" cy="794"/>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381000" y="4849310"/>
            <a:ext cx="4750018" cy="769441"/>
          </a:xfrm>
          <a:prstGeom prst="rect">
            <a:avLst/>
          </a:prstGeom>
          <a:noFill/>
          <a:ln w="9525">
            <a:noFill/>
            <a:miter lim="800000"/>
            <a:headEnd/>
            <a:tailEnd/>
          </a:ln>
          <a:effectLst/>
        </p:spPr>
        <p:txBody>
          <a:bodyPr wrap="none">
            <a:spAutoFit/>
          </a:bodyPr>
          <a:lstStyle/>
          <a:p>
            <a:pPr defTabSz="2952750"/>
            <a:r>
              <a:rPr lang="en-US" sz="4400" b="1" dirty="0">
                <a:latin typeface="Tahoma" pitchFamily="34" charset="0"/>
              </a:rPr>
              <a:t>The background</a:t>
            </a:r>
            <a:endParaRPr lang="it-IT" sz="4400" b="1" dirty="0">
              <a:latin typeface="Tahoma" pitchFamily="34" charset="0"/>
            </a:endParaRPr>
          </a:p>
        </p:txBody>
      </p:sp>
      <p:sp>
        <p:nvSpPr>
          <p:cNvPr id="97" name="Rounded Rectangle 96"/>
          <p:cNvSpPr/>
          <p:nvPr/>
        </p:nvSpPr>
        <p:spPr>
          <a:xfrm>
            <a:off x="15622622" y="16165684"/>
            <a:ext cx="2062178" cy="785818"/>
          </a:xfrm>
          <a:prstGeom prst="roundRect">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600" b="1" dirty="0" err="1">
                <a:solidFill>
                  <a:schemeClr val="accent2"/>
                </a:solidFill>
                <a:latin typeface="+mj-lt"/>
              </a:rPr>
              <a:t>Solution</a:t>
            </a:r>
            <a:endParaRPr lang="it-IT" sz="3600" b="1" dirty="0">
              <a:solidFill>
                <a:schemeClr val="accent2"/>
              </a:solidFill>
              <a:latin typeface="+mj-lt"/>
            </a:endParaRPr>
          </a:p>
        </p:txBody>
      </p:sp>
      <p:sp>
        <p:nvSpPr>
          <p:cNvPr id="115" name="Text Box 7"/>
          <p:cNvSpPr txBox="1">
            <a:spLocks noChangeArrowheads="1"/>
          </p:cNvSpPr>
          <p:nvPr/>
        </p:nvSpPr>
        <p:spPr bwMode="auto">
          <a:xfrm>
            <a:off x="906394" y="13189100"/>
            <a:ext cx="6692858" cy="646331"/>
          </a:xfrm>
          <a:prstGeom prst="rect">
            <a:avLst/>
          </a:prstGeom>
          <a:solidFill>
            <a:srgbClr val="30404E"/>
          </a:solidFill>
          <a:ln w="9525">
            <a:noFill/>
            <a:miter lim="800000"/>
            <a:headEnd/>
            <a:tailEnd/>
          </a:ln>
          <a:effectLst/>
        </p:spPr>
        <p:txBody>
          <a:bodyPr wrap="none">
            <a:spAutoFit/>
          </a:bodyPr>
          <a:lstStyle/>
          <a:p>
            <a:pPr algn="ctr" defTabSz="2952750"/>
            <a:r>
              <a:rPr lang="en-US" sz="3600" b="1" dirty="0">
                <a:latin typeface="Tahoma" pitchFamily="34" charset="0"/>
              </a:rPr>
              <a:t>The classical modeling cycle</a:t>
            </a:r>
            <a:endParaRPr lang="it-IT" sz="3600" b="1" dirty="0">
              <a:latin typeface="Tahoma" pitchFamily="34" charset="0"/>
            </a:endParaRPr>
          </a:p>
        </p:txBody>
      </p:sp>
      <p:sp>
        <p:nvSpPr>
          <p:cNvPr id="162" name="Text Box 7"/>
          <p:cNvSpPr txBox="1">
            <a:spLocks noChangeArrowheads="1"/>
          </p:cNvSpPr>
          <p:nvPr/>
        </p:nvSpPr>
        <p:spPr bwMode="auto">
          <a:xfrm>
            <a:off x="2049040" y="28699220"/>
            <a:ext cx="11987658" cy="1631216"/>
          </a:xfrm>
          <a:prstGeom prst="rect">
            <a:avLst/>
          </a:prstGeom>
          <a:noFill/>
          <a:ln w="9525">
            <a:noFill/>
            <a:miter lim="800000"/>
            <a:headEnd/>
            <a:tailEnd/>
          </a:ln>
          <a:effectLst/>
        </p:spPr>
        <p:txBody>
          <a:bodyPr wrap="square">
            <a:spAutoFit/>
          </a:bodyPr>
          <a:lstStyle/>
          <a:p>
            <a:r>
              <a:rPr lang="it-IT" sz="2000" dirty="0">
                <a:solidFill>
                  <a:schemeClr val="accent2"/>
                </a:solidFill>
              </a:rPr>
              <a:t>[1] </a:t>
            </a:r>
            <a:r>
              <a:rPr lang="it-IT" sz="2000" dirty="0" err="1">
                <a:solidFill>
                  <a:schemeClr val="accent2"/>
                </a:solidFill>
              </a:rPr>
              <a:t>D.E.</a:t>
            </a:r>
            <a:r>
              <a:rPr lang="it-IT" sz="2000" dirty="0">
                <a:solidFill>
                  <a:schemeClr val="accent2"/>
                </a:solidFill>
              </a:rPr>
              <a:t> </a:t>
            </a:r>
            <a:r>
              <a:rPr lang="en-US" sz="2000" dirty="0">
                <a:solidFill>
                  <a:schemeClr val="accent2"/>
                </a:solidFill>
              </a:rPr>
              <a:t>Goldberg, </a:t>
            </a:r>
            <a:r>
              <a:rPr lang="en-US" sz="2000" i="1" dirty="0">
                <a:solidFill>
                  <a:schemeClr val="accent2"/>
                </a:solidFill>
              </a:rPr>
              <a:t>Genetic algorithms in search, optimization and machine learning</a:t>
            </a:r>
            <a:r>
              <a:rPr lang="en-US" sz="2000" dirty="0">
                <a:solidFill>
                  <a:schemeClr val="accent2"/>
                </a:solidFill>
              </a:rPr>
              <a:t>, Ad</a:t>
            </a:r>
            <a:r>
              <a:rPr lang="it-IT" sz="2000" dirty="0" err="1">
                <a:solidFill>
                  <a:schemeClr val="accent2"/>
                </a:solidFill>
              </a:rPr>
              <a:t>dison</a:t>
            </a:r>
            <a:r>
              <a:rPr lang="it-IT" sz="2000" dirty="0">
                <a:solidFill>
                  <a:schemeClr val="accent2"/>
                </a:solidFill>
              </a:rPr>
              <a:t> Wesley (1989)</a:t>
            </a:r>
          </a:p>
          <a:p>
            <a:r>
              <a:rPr lang="it-IT" sz="2000" dirty="0">
                <a:solidFill>
                  <a:schemeClr val="accent2"/>
                </a:solidFill>
              </a:rPr>
              <a:t>[2] P. </a:t>
            </a:r>
            <a:r>
              <a:rPr lang="en-US" sz="2000" dirty="0" err="1">
                <a:solidFill>
                  <a:schemeClr val="accent2"/>
                </a:solidFill>
              </a:rPr>
              <a:t>Eykhoff</a:t>
            </a:r>
            <a:r>
              <a:rPr lang="en-US" sz="2000" dirty="0">
                <a:solidFill>
                  <a:schemeClr val="accent2"/>
                </a:solidFill>
              </a:rPr>
              <a:t>, </a:t>
            </a:r>
            <a:r>
              <a:rPr lang="en-US" sz="2000" i="1" dirty="0">
                <a:solidFill>
                  <a:schemeClr val="accent2"/>
                </a:solidFill>
              </a:rPr>
              <a:t>System </a:t>
            </a:r>
            <a:r>
              <a:rPr lang="en-US" sz="2000" i="1" dirty="0" err="1">
                <a:solidFill>
                  <a:schemeClr val="accent2"/>
                </a:solidFill>
              </a:rPr>
              <a:t>identication</a:t>
            </a:r>
            <a:r>
              <a:rPr lang="en-US" sz="2000" i="1" dirty="0">
                <a:solidFill>
                  <a:schemeClr val="accent2"/>
                </a:solidFill>
              </a:rPr>
              <a:t>: Parameter and state estimation</a:t>
            </a:r>
            <a:r>
              <a:rPr lang="en-US" sz="2000" dirty="0">
                <a:solidFill>
                  <a:schemeClr val="accent2"/>
                </a:solidFill>
              </a:rPr>
              <a:t>, John Wiley and Sons, London, UK (1974)</a:t>
            </a:r>
            <a:endParaRPr lang="it-IT" sz="2000" dirty="0">
              <a:solidFill>
                <a:schemeClr val="accent2"/>
              </a:solidFill>
            </a:endParaRPr>
          </a:p>
          <a:p>
            <a:pPr defTabSz="2952750"/>
            <a:r>
              <a:rPr lang="it-IT" sz="2000" dirty="0">
                <a:solidFill>
                  <a:schemeClr val="accent2"/>
                </a:solidFill>
              </a:rPr>
              <a:t>[3] A. </a:t>
            </a:r>
            <a:r>
              <a:rPr lang="it-IT" sz="2000" dirty="0" err="1">
                <a:solidFill>
                  <a:schemeClr val="accent2"/>
                </a:solidFill>
              </a:rPr>
              <a:t>Regev</a:t>
            </a:r>
            <a:r>
              <a:rPr lang="it-IT" sz="2000" dirty="0">
                <a:solidFill>
                  <a:schemeClr val="accent2"/>
                </a:solidFill>
              </a:rPr>
              <a:t> , E. </a:t>
            </a:r>
            <a:r>
              <a:rPr lang="it-IT" sz="2000" dirty="0" err="1">
                <a:solidFill>
                  <a:schemeClr val="accent2"/>
                </a:solidFill>
              </a:rPr>
              <a:t>Shapiro</a:t>
            </a:r>
            <a:r>
              <a:rPr lang="it-IT" sz="2000" dirty="0">
                <a:solidFill>
                  <a:schemeClr val="accent2"/>
                </a:solidFill>
              </a:rPr>
              <a:t>, </a:t>
            </a:r>
            <a:r>
              <a:rPr lang="it-IT" sz="2000" i="1" dirty="0" err="1">
                <a:solidFill>
                  <a:schemeClr val="accent2"/>
                </a:solidFill>
              </a:rPr>
              <a:t>Cells</a:t>
            </a:r>
            <a:r>
              <a:rPr lang="it-IT" sz="2000" i="1" dirty="0">
                <a:solidFill>
                  <a:schemeClr val="accent2"/>
                </a:solidFill>
              </a:rPr>
              <a:t> </a:t>
            </a:r>
            <a:r>
              <a:rPr lang="it-IT" sz="2000" i="1" dirty="0" err="1">
                <a:solidFill>
                  <a:schemeClr val="accent2"/>
                </a:solidFill>
              </a:rPr>
              <a:t>as</a:t>
            </a:r>
            <a:r>
              <a:rPr lang="it-IT" sz="2000" i="1" dirty="0">
                <a:solidFill>
                  <a:schemeClr val="accent2"/>
                </a:solidFill>
              </a:rPr>
              <a:t> </a:t>
            </a:r>
            <a:r>
              <a:rPr lang="it-IT" sz="2000" i="1" dirty="0" err="1">
                <a:solidFill>
                  <a:schemeClr val="accent2"/>
                </a:solidFill>
              </a:rPr>
              <a:t>computation</a:t>
            </a:r>
            <a:r>
              <a:rPr lang="it-IT" sz="2000" dirty="0">
                <a:solidFill>
                  <a:schemeClr val="accent2"/>
                </a:solidFill>
              </a:rPr>
              <a:t>,Nature (2002) 	</a:t>
            </a:r>
            <a:endParaRPr lang="it-IT" sz="2000" i="1" dirty="0">
              <a:solidFill>
                <a:schemeClr val="accent2"/>
              </a:solidFill>
            </a:endParaRPr>
          </a:p>
          <a:p>
            <a:r>
              <a:rPr lang="it-IT" sz="2000" dirty="0">
                <a:solidFill>
                  <a:schemeClr val="accent2"/>
                </a:solidFill>
              </a:rPr>
              <a:t>[4] L. Dematté, C. Priami, A. Romanel, </a:t>
            </a:r>
            <a:r>
              <a:rPr lang="it-IT" sz="2000" i="1" dirty="0">
                <a:solidFill>
                  <a:schemeClr val="accent2"/>
                </a:solidFill>
              </a:rPr>
              <a:t>The Beta </a:t>
            </a:r>
            <a:r>
              <a:rPr lang="it-IT" sz="2000" i="1" dirty="0" err="1">
                <a:solidFill>
                  <a:schemeClr val="accent2"/>
                </a:solidFill>
              </a:rPr>
              <a:t>Workbench</a:t>
            </a:r>
            <a:r>
              <a:rPr lang="it-IT" sz="2000" i="1" dirty="0">
                <a:solidFill>
                  <a:schemeClr val="accent2"/>
                </a:solidFill>
              </a:rPr>
              <a:t>: a </a:t>
            </a:r>
            <a:r>
              <a:rPr lang="it-IT" sz="2000" i="1" dirty="0" err="1">
                <a:solidFill>
                  <a:schemeClr val="accent2"/>
                </a:solidFill>
              </a:rPr>
              <a:t>computational</a:t>
            </a:r>
            <a:r>
              <a:rPr lang="it-IT" sz="2000" i="1" dirty="0">
                <a:solidFill>
                  <a:schemeClr val="accent2"/>
                </a:solidFill>
              </a:rPr>
              <a:t> </a:t>
            </a:r>
            <a:r>
              <a:rPr lang="it-IT" sz="2000" i="1" dirty="0" err="1">
                <a:solidFill>
                  <a:schemeClr val="accent2"/>
                </a:solidFill>
              </a:rPr>
              <a:t>tool</a:t>
            </a:r>
            <a:r>
              <a:rPr lang="it-IT" sz="2000" i="1" dirty="0">
                <a:solidFill>
                  <a:schemeClr val="accent2"/>
                </a:solidFill>
              </a:rPr>
              <a:t>  </a:t>
            </a:r>
            <a:r>
              <a:rPr lang="en-US" sz="2000" i="1" dirty="0">
                <a:solidFill>
                  <a:schemeClr val="accent2"/>
                </a:solidFill>
              </a:rPr>
              <a:t>to study the dynamics </a:t>
            </a:r>
            <a:br>
              <a:rPr lang="en-US" sz="2000" i="1" dirty="0">
                <a:solidFill>
                  <a:schemeClr val="accent2"/>
                </a:solidFill>
              </a:rPr>
            </a:br>
            <a:r>
              <a:rPr lang="en-US" sz="2000" i="1" dirty="0">
                <a:solidFill>
                  <a:schemeClr val="accent2"/>
                </a:solidFill>
              </a:rPr>
              <a:t>       of biological systems</a:t>
            </a:r>
            <a:r>
              <a:rPr lang="en-US" sz="2000" dirty="0">
                <a:solidFill>
                  <a:schemeClr val="accent2"/>
                </a:solidFill>
              </a:rPr>
              <a:t>, Briefings in Bioinformatics (2008)</a:t>
            </a:r>
            <a:endParaRPr lang="it-IT" sz="2000" dirty="0">
              <a:solidFill>
                <a:schemeClr val="accent2"/>
              </a:solidFill>
            </a:endParaRPr>
          </a:p>
        </p:txBody>
      </p:sp>
      <p:cxnSp>
        <p:nvCxnSpPr>
          <p:cNvPr id="127" name="Straight Arrow Connector 126"/>
          <p:cNvCxnSpPr/>
          <p:nvPr/>
        </p:nvCxnSpPr>
        <p:spPr>
          <a:xfrm rot="5400000">
            <a:off x="859713" y="17378528"/>
            <a:ext cx="1808668" cy="794"/>
          </a:xfrm>
          <a:prstGeom prst="straightConnector1">
            <a:avLst/>
          </a:prstGeom>
          <a:ln w="82550">
            <a:solidFill>
              <a:schemeClr val="tx1"/>
            </a:solidFill>
            <a:prstDash val="solid"/>
            <a:headEnd type="arrow"/>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77766" y="17997507"/>
            <a:ext cx="4643470" cy="1928826"/>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tx1"/>
                </a:solidFill>
                <a:latin typeface="+mj-lt"/>
              </a:rPr>
              <a:t>Analysis of parameters and structure </a:t>
            </a:r>
            <a:br>
              <a:rPr lang="it-IT" sz="3600" dirty="0">
                <a:solidFill>
                  <a:schemeClr val="tx1"/>
                </a:solidFill>
                <a:latin typeface="+mj-lt"/>
              </a:rPr>
            </a:br>
            <a:r>
              <a:rPr lang="it-IT" sz="3600" dirty="0">
                <a:solidFill>
                  <a:schemeClr val="tx1"/>
                </a:solidFill>
                <a:latin typeface="+mj-lt"/>
              </a:rPr>
              <a:t>(a posteriori)</a:t>
            </a:r>
          </a:p>
        </p:txBody>
      </p:sp>
      <p:cxnSp>
        <p:nvCxnSpPr>
          <p:cNvPr id="120" name="Straight Arrow Connector 119"/>
          <p:cNvCxnSpPr/>
          <p:nvPr/>
        </p:nvCxnSpPr>
        <p:spPr>
          <a:xfrm rot="10800000">
            <a:off x="4906922" y="19211951"/>
            <a:ext cx="13001716" cy="1"/>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10"/>
          <a:srcRect l="32422" t="25830" r="28320" b="22900"/>
          <a:stretch>
            <a:fillRect/>
          </a:stretch>
        </p:blipFill>
        <p:spPr bwMode="auto">
          <a:xfrm>
            <a:off x="8407384" y="17442755"/>
            <a:ext cx="4714908" cy="5137138"/>
          </a:xfrm>
          <a:prstGeom prst="rect">
            <a:avLst/>
          </a:prstGeom>
          <a:ln w="57150">
            <a:solidFill>
              <a:schemeClr val="accent6">
                <a:lumMod val="75000"/>
              </a:schemeClr>
            </a:solidFill>
          </a:ln>
          <a:effectLst>
            <a:outerShdw blurRad="292100" dist="139700" dir="2700000" algn="tl" rotWithShape="0">
              <a:srgbClr val="333333">
                <a:alpha val="65000"/>
              </a:srgbClr>
            </a:outerShdw>
          </a:effectLst>
        </p:spPr>
      </p:pic>
      <p:sp>
        <p:nvSpPr>
          <p:cNvPr id="164" name="Text Box 7"/>
          <p:cNvSpPr txBox="1">
            <a:spLocks noChangeArrowheads="1"/>
          </p:cNvSpPr>
          <p:nvPr/>
        </p:nvSpPr>
        <p:spPr bwMode="auto">
          <a:xfrm>
            <a:off x="12936552" y="19926333"/>
            <a:ext cx="4714907" cy="1077218"/>
          </a:xfrm>
          <a:prstGeom prst="rect">
            <a:avLst/>
          </a:prstGeom>
          <a:solidFill>
            <a:schemeClr val="accent4">
              <a:lumMod val="75000"/>
            </a:schemeClr>
          </a:solidFill>
          <a:ln w="9525">
            <a:noFill/>
            <a:miter lim="800000"/>
            <a:headEnd/>
            <a:tailEnd/>
          </a:ln>
          <a:effectLst/>
        </p:spPr>
        <p:txBody>
          <a:bodyPr wrap="square">
            <a:spAutoFit/>
          </a:bodyPr>
          <a:lstStyle/>
          <a:p>
            <a:pPr algn="ctr" defTabSz="2952750"/>
            <a:r>
              <a:rPr lang="en-US" sz="3200" b="1" dirty="0">
                <a:latin typeface="Tahoma" pitchFamily="34" charset="0"/>
              </a:rPr>
              <a:t>Model of the Budding Yeast Cell Cycle</a:t>
            </a:r>
            <a:endParaRPr lang="it-IT" sz="3200" b="1" dirty="0">
              <a:latin typeface="Tahoma" pitchFamily="34" charset="0"/>
            </a:endParaRPr>
          </a:p>
        </p:txBody>
      </p:sp>
      <p:sp>
        <p:nvSpPr>
          <p:cNvPr id="84" name="Rounded Rectangle 83"/>
          <p:cNvSpPr/>
          <p:nvPr/>
        </p:nvSpPr>
        <p:spPr>
          <a:xfrm>
            <a:off x="5764178" y="16759906"/>
            <a:ext cx="3643338" cy="150019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a:solidFill>
                  <a:schemeClr val="tx1"/>
                </a:solidFill>
                <a:latin typeface="+mj-lt"/>
              </a:rPr>
              <a:t>Model</a:t>
            </a:r>
            <a:r>
              <a:rPr lang="it-IT" sz="3600" dirty="0">
                <a:solidFill>
                  <a:schemeClr val="tx1"/>
                </a:solidFill>
                <a:latin typeface="+mj-lt"/>
              </a:rPr>
              <a:t> </a:t>
            </a:r>
            <a:r>
              <a:rPr lang="it-IT" sz="3600" dirty="0" err="1">
                <a:solidFill>
                  <a:schemeClr val="tx1"/>
                </a:solidFill>
                <a:latin typeface="+mj-lt"/>
              </a:rPr>
              <a:t>Structure</a:t>
            </a:r>
            <a:r>
              <a:rPr lang="it-IT" sz="3600" dirty="0">
                <a:solidFill>
                  <a:schemeClr val="tx1"/>
                </a:solidFill>
                <a:latin typeface="+mj-lt"/>
              </a:rPr>
              <a:t> </a:t>
            </a:r>
            <a:r>
              <a:rPr lang="it-IT" sz="3600" dirty="0" err="1">
                <a:solidFill>
                  <a:schemeClr val="tx1"/>
                </a:solidFill>
                <a:latin typeface="+mj-lt"/>
              </a:rPr>
              <a:t>Inference</a:t>
            </a:r>
            <a:endParaRPr lang="it-IT" sz="3600" dirty="0">
              <a:solidFill>
                <a:schemeClr val="tx1"/>
              </a:solidFill>
              <a:latin typeface="+mj-lt"/>
            </a:endParaRPr>
          </a:p>
        </p:txBody>
      </p:sp>
      <p:sp>
        <p:nvSpPr>
          <p:cNvPr id="99" name="Freeform 98"/>
          <p:cNvSpPr/>
          <p:nvPr/>
        </p:nvSpPr>
        <p:spPr>
          <a:xfrm>
            <a:off x="3886200" y="16370473"/>
            <a:ext cx="2020854" cy="1331757"/>
          </a:xfrm>
          <a:custGeom>
            <a:avLst/>
            <a:gdLst>
              <a:gd name="connsiteX0" fmla="*/ 0 w 1885950"/>
              <a:gd name="connsiteY0" fmla="*/ 0 h 1828800"/>
              <a:gd name="connsiteX1" fmla="*/ 0 w 1885950"/>
              <a:gd name="connsiteY1" fmla="*/ 1828800 h 1828800"/>
              <a:gd name="connsiteX2" fmla="*/ 1885950 w 1885950"/>
              <a:gd name="connsiteY2" fmla="*/ 1828800 h 1828800"/>
              <a:gd name="connsiteX3" fmla="*/ 1885950 w 18859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85950" h="1828800">
                <a:moveTo>
                  <a:pt x="0" y="0"/>
                </a:moveTo>
                <a:lnTo>
                  <a:pt x="0" y="1828800"/>
                </a:lnTo>
                <a:lnTo>
                  <a:pt x="1885950" y="1828800"/>
                </a:lnTo>
                <a:lnTo>
                  <a:pt x="1885950" y="1828800"/>
                </a:lnTo>
              </a:path>
            </a:pathLst>
          </a:cu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9" name="Text Box 7"/>
          <p:cNvSpPr txBox="1">
            <a:spLocks noChangeArrowheads="1"/>
          </p:cNvSpPr>
          <p:nvPr/>
        </p:nvSpPr>
        <p:spPr bwMode="auto">
          <a:xfrm>
            <a:off x="685511" y="20459737"/>
            <a:ext cx="7324776" cy="642942"/>
          </a:xfrm>
          <a:prstGeom prst="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solidFill>
              <a:schemeClr val="accent2">
                <a:lumMod val="20000"/>
                <a:lumOff val="80000"/>
              </a:schemeClr>
            </a:solid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chemeClr val="bg1"/>
                </a:solidFill>
                <a:latin typeface="Tahoma" pitchFamily="34" charset="0"/>
                <a:cs typeface="Tahoma" pitchFamily="34" charset="0"/>
              </a:rPr>
              <a:t>The executable modeling cycle</a:t>
            </a:r>
            <a:endParaRPr lang="it-IT" sz="3600" b="1" dirty="0">
              <a:solidFill>
                <a:schemeClr val="bg1"/>
              </a:solidFill>
              <a:latin typeface="Tahoma" pitchFamily="34" charset="0"/>
              <a:cs typeface="Tahoma" pitchFamily="34" charset="0"/>
            </a:endParaRPr>
          </a:p>
        </p:txBody>
      </p:sp>
      <p:sp>
        <p:nvSpPr>
          <p:cNvPr id="157" name="Text Box 7"/>
          <p:cNvSpPr txBox="1">
            <a:spLocks noChangeArrowheads="1"/>
          </p:cNvSpPr>
          <p:nvPr/>
        </p:nvSpPr>
        <p:spPr bwMode="auto">
          <a:xfrm>
            <a:off x="1507048" y="21093154"/>
            <a:ext cx="5643602" cy="64294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w="57150">
            <a:solidFill>
              <a:schemeClr val="accent2">
                <a:lumMod val="20000"/>
                <a:lumOff val="80000"/>
              </a:schemeClr>
            </a:solidFill>
            <a:miter lim="800000"/>
            <a:headEnd/>
            <a:tailEnd/>
          </a:ln>
          <a:effectLst/>
        </p:spPr>
        <p:txBody>
          <a:bodyPr wrap="square" anchor="ctr" anchorCtr="0">
            <a:noAutofit/>
          </a:bodyPr>
          <a:lstStyle/>
          <a:p>
            <a:pPr algn="ctr" defTabSz="2952750"/>
            <a:r>
              <a:rPr lang="en-US" sz="3600" b="1" dirty="0">
                <a:latin typeface="Tahoma" pitchFamily="34" charset="0"/>
              </a:rPr>
              <a:t>supported by our tools</a:t>
            </a:r>
            <a:endParaRPr lang="it-IT" sz="3600" b="1" dirty="0">
              <a:latin typeface="Tahoma" pitchFamily="34" charset="0"/>
            </a:endParaRPr>
          </a:p>
        </p:txBody>
      </p:sp>
      <p:sp>
        <p:nvSpPr>
          <p:cNvPr id="107" name="TextBox 106"/>
          <p:cNvSpPr txBox="1"/>
          <p:nvPr/>
        </p:nvSpPr>
        <p:spPr>
          <a:xfrm>
            <a:off x="13855722" y="28699220"/>
            <a:ext cx="7429552" cy="1323439"/>
          </a:xfrm>
          <a:prstGeom prst="rect">
            <a:avLst/>
          </a:prstGeom>
          <a:noFill/>
          <a:ln w="9525">
            <a:noFill/>
            <a:miter lim="800000"/>
            <a:headEnd/>
            <a:tailEnd/>
          </a:ln>
          <a:effectLst/>
        </p:spPr>
        <p:txBody>
          <a:bodyPr wrap="square">
            <a:spAutoFit/>
          </a:bodyPr>
          <a:lstStyle/>
          <a:p>
            <a:r>
              <a:rPr lang="it-IT" sz="2000" dirty="0">
                <a:solidFill>
                  <a:schemeClr val="accent2"/>
                </a:solidFill>
              </a:rPr>
              <a:t>[5] P. Lecca, G. Sanguinetti, A. Palmisano, C. Priami, </a:t>
            </a:r>
          </a:p>
          <a:p>
            <a:r>
              <a:rPr lang="it-IT" sz="2000" i="1" dirty="0">
                <a:solidFill>
                  <a:schemeClr val="accent2"/>
                </a:solidFill>
              </a:rPr>
              <a:t>       A </a:t>
            </a:r>
            <a:r>
              <a:rPr lang="it-IT" sz="2000" i="1" dirty="0" err="1">
                <a:solidFill>
                  <a:schemeClr val="accent2"/>
                </a:solidFill>
              </a:rPr>
              <a:t>new</a:t>
            </a:r>
            <a:r>
              <a:rPr lang="it-IT" sz="2000" i="1" dirty="0">
                <a:solidFill>
                  <a:schemeClr val="accent2"/>
                </a:solidFill>
              </a:rPr>
              <a:t> </a:t>
            </a:r>
            <a:r>
              <a:rPr lang="it-IT" sz="2000" i="1" dirty="0" err="1">
                <a:solidFill>
                  <a:schemeClr val="accent2"/>
                </a:solidFill>
              </a:rPr>
              <a:t>method</a:t>
            </a:r>
            <a:r>
              <a:rPr lang="it-IT" sz="2000" i="1" dirty="0">
                <a:solidFill>
                  <a:schemeClr val="accent2"/>
                </a:solidFill>
              </a:rPr>
              <a:t> </a:t>
            </a:r>
            <a:r>
              <a:rPr lang="it-IT" sz="2000" i="1" dirty="0" err="1">
                <a:solidFill>
                  <a:schemeClr val="accent2"/>
                </a:solidFill>
              </a:rPr>
              <a:t>for</a:t>
            </a:r>
            <a:r>
              <a:rPr lang="it-IT" sz="2000" i="1" dirty="0">
                <a:solidFill>
                  <a:schemeClr val="accent2"/>
                </a:solidFill>
              </a:rPr>
              <a:t> </a:t>
            </a:r>
            <a:r>
              <a:rPr lang="it-IT" sz="2000" i="1" dirty="0" err="1">
                <a:solidFill>
                  <a:schemeClr val="accent2"/>
                </a:solidFill>
              </a:rPr>
              <a:t>inferring</a:t>
            </a:r>
            <a:r>
              <a:rPr lang="it-IT" sz="2000" i="1" dirty="0">
                <a:solidFill>
                  <a:schemeClr val="accent2"/>
                </a:solidFill>
              </a:rPr>
              <a:t> rate </a:t>
            </a:r>
            <a:r>
              <a:rPr lang="it-IT" sz="2000" i="1" dirty="0" err="1">
                <a:solidFill>
                  <a:schemeClr val="accent2"/>
                </a:solidFill>
              </a:rPr>
              <a:t>coefficients</a:t>
            </a:r>
            <a:r>
              <a:rPr lang="it-IT" sz="2000" i="1" dirty="0">
                <a:solidFill>
                  <a:schemeClr val="accent2"/>
                </a:solidFill>
              </a:rPr>
              <a:t>  </a:t>
            </a:r>
            <a:r>
              <a:rPr lang="it-IT" sz="2000" i="1" dirty="0" err="1">
                <a:solidFill>
                  <a:schemeClr val="accent2"/>
                </a:solidFill>
              </a:rPr>
              <a:t>from</a:t>
            </a:r>
            <a:r>
              <a:rPr lang="it-IT" sz="2000" i="1" dirty="0">
                <a:solidFill>
                  <a:schemeClr val="accent2"/>
                </a:solidFill>
              </a:rPr>
              <a:t> </a:t>
            </a:r>
            <a:r>
              <a:rPr lang="it-IT" sz="2000" i="1" dirty="0" err="1">
                <a:solidFill>
                  <a:schemeClr val="accent2"/>
                </a:solidFill>
              </a:rPr>
              <a:t>experimental</a:t>
            </a:r>
            <a:r>
              <a:rPr lang="it-IT" sz="2000" i="1" dirty="0">
                <a:solidFill>
                  <a:schemeClr val="accent2"/>
                </a:solidFill>
              </a:rPr>
              <a:t> </a:t>
            </a:r>
          </a:p>
          <a:p>
            <a:r>
              <a:rPr lang="it-IT" sz="2000" i="1" dirty="0">
                <a:solidFill>
                  <a:schemeClr val="accent2"/>
                </a:solidFill>
              </a:rPr>
              <a:t>      </a:t>
            </a:r>
            <a:r>
              <a:rPr lang="it-IT" sz="2000" i="1" dirty="0" err="1">
                <a:solidFill>
                  <a:schemeClr val="accent2"/>
                </a:solidFill>
              </a:rPr>
              <a:t>time-consecutive</a:t>
            </a:r>
            <a:r>
              <a:rPr lang="it-IT" sz="2000" i="1" dirty="0">
                <a:solidFill>
                  <a:schemeClr val="accent2"/>
                </a:solidFill>
              </a:rPr>
              <a:t> </a:t>
            </a:r>
            <a:r>
              <a:rPr lang="it-IT" sz="2000" i="1" dirty="0" err="1">
                <a:solidFill>
                  <a:schemeClr val="accent2"/>
                </a:solidFill>
              </a:rPr>
              <a:t>measurements</a:t>
            </a:r>
            <a:r>
              <a:rPr lang="it-IT" sz="2000" i="1" dirty="0">
                <a:solidFill>
                  <a:schemeClr val="accent2"/>
                </a:solidFill>
              </a:rPr>
              <a:t> of </a:t>
            </a:r>
            <a:r>
              <a:rPr lang="it-IT" sz="2000" i="1" dirty="0" err="1">
                <a:solidFill>
                  <a:schemeClr val="accent2"/>
                </a:solidFill>
              </a:rPr>
              <a:t>reactant</a:t>
            </a:r>
            <a:r>
              <a:rPr lang="it-IT" sz="2000" i="1" dirty="0">
                <a:solidFill>
                  <a:schemeClr val="accent2"/>
                </a:solidFill>
              </a:rPr>
              <a:t> </a:t>
            </a:r>
            <a:r>
              <a:rPr lang="it-IT" sz="2000" i="1" dirty="0" err="1">
                <a:solidFill>
                  <a:schemeClr val="accent2"/>
                </a:solidFill>
              </a:rPr>
              <a:t>concentrations</a:t>
            </a:r>
            <a:r>
              <a:rPr lang="it-IT" sz="2000" i="1" dirty="0">
                <a:solidFill>
                  <a:schemeClr val="accent2"/>
                </a:solidFill>
              </a:rPr>
              <a:t>. </a:t>
            </a:r>
          </a:p>
          <a:p>
            <a:r>
              <a:rPr lang="it-IT" sz="2000" dirty="0">
                <a:solidFill>
                  <a:schemeClr val="accent2"/>
                </a:solidFill>
              </a:rPr>
              <a:t>      </a:t>
            </a:r>
            <a:r>
              <a:rPr lang="it-IT" sz="2000" dirty="0" err="1">
                <a:solidFill>
                  <a:schemeClr val="accent2"/>
                </a:solidFill>
              </a:rPr>
              <a:t>Proceedings</a:t>
            </a:r>
            <a:r>
              <a:rPr lang="it-IT" sz="2000" dirty="0">
                <a:solidFill>
                  <a:schemeClr val="accent2"/>
                </a:solidFill>
              </a:rPr>
              <a:t> of  ICSB 2007, (</a:t>
            </a:r>
            <a:r>
              <a:rPr lang="it-IT" sz="2000" dirty="0" err="1">
                <a:solidFill>
                  <a:schemeClr val="accent2"/>
                </a:solidFill>
              </a:rPr>
              <a:t>2007</a:t>
            </a:r>
            <a:r>
              <a:rPr lang="it-IT" sz="2000" dirty="0">
                <a:solidFill>
                  <a:schemeClr val="accent2"/>
                </a:solidFill>
              </a:rPr>
              <a:t>)</a:t>
            </a:r>
          </a:p>
        </p:txBody>
      </p:sp>
      <p:sp>
        <p:nvSpPr>
          <p:cNvPr id="109" name="TextBox 108"/>
          <p:cNvSpPr txBox="1"/>
          <p:nvPr/>
        </p:nvSpPr>
        <p:spPr>
          <a:xfrm>
            <a:off x="8821725" y="25069869"/>
            <a:ext cx="571504"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a:t>[5]</a:t>
            </a:r>
          </a:p>
        </p:txBody>
      </p:sp>
      <p:sp>
        <p:nvSpPr>
          <p:cNvPr id="83" name="Rounded Rectangle 82"/>
          <p:cNvSpPr/>
          <p:nvPr/>
        </p:nvSpPr>
        <p:spPr>
          <a:xfrm>
            <a:off x="5621302" y="15074952"/>
            <a:ext cx="3857652" cy="14538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a:solidFill>
                  <a:schemeClr val="tx1"/>
                </a:solidFill>
                <a:latin typeface="+mj-lt"/>
              </a:rPr>
              <a:t>Model</a:t>
            </a:r>
            <a:r>
              <a:rPr lang="it-IT" sz="3600" dirty="0">
                <a:solidFill>
                  <a:schemeClr val="tx1"/>
                </a:solidFill>
                <a:latin typeface="+mj-lt"/>
              </a:rPr>
              <a:t> </a:t>
            </a:r>
            <a:r>
              <a:rPr lang="it-IT" sz="3600" dirty="0" err="1">
                <a:solidFill>
                  <a:schemeClr val="tx1"/>
                </a:solidFill>
                <a:latin typeface="+mj-lt"/>
              </a:rPr>
              <a:t>Parameters</a:t>
            </a:r>
            <a:r>
              <a:rPr lang="it-IT" sz="3600" dirty="0">
                <a:solidFill>
                  <a:schemeClr val="tx1"/>
                </a:solidFill>
                <a:latin typeface="+mj-lt"/>
              </a:rPr>
              <a:t> Inference</a:t>
            </a:r>
          </a:p>
        </p:txBody>
      </p:sp>
      <p:pic>
        <p:nvPicPr>
          <p:cNvPr id="1030" name="Picture 6"/>
          <p:cNvPicPr>
            <a:picLocks noChangeAspect="1" noChangeArrowheads="1"/>
          </p:cNvPicPr>
          <p:nvPr/>
        </p:nvPicPr>
        <p:blipFill>
          <a:blip r:embed="rId11" cstate="print"/>
          <a:srcRect/>
          <a:stretch>
            <a:fillRect/>
          </a:stretch>
        </p:blipFill>
        <p:spPr bwMode="auto">
          <a:xfrm>
            <a:off x="5835616" y="14282731"/>
            <a:ext cx="1212616" cy="763884"/>
          </a:xfrm>
          <a:prstGeom prst="rect">
            <a:avLst/>
          </a:prstGeom>
          <a:ln>
            <a:noFill/>
          </a:ln>
          <a:effectLst>
            <a:outerShdw blurRad="292100" dist="139700" dir="2700000" algn="tl" rotWithShape="0">
              <a:srgbClr val="333333">
                <a:alpha val="65000"/>
              </a:srgbClr>
            </a:outerShdw>
          </a:effectLst>
        </p:spPr>
      </p:pic>
      <p:pic>
        <p:nvPicPr>
          <p:cNvPr id="92" name="Picture 16"/>
          <p:cNvPicPr>
            <a:picLocks noChangeAspect="1" noChangeArrowheads="1"/>
          </p:cNvPicPr>
          <p:nvPr/>
        </p:nvPicPr>
        <p:blipFill>
          <a:blip r:embed="rId12"/>
          <a:srcRect/>
          <a:stretch>
            <a:fillRect/>
          </a:stretch>
        </p:blipFill>
        <p:spPr bwMode="auto">
          <a:xfrm>
            <a:off x="6907186" y="13996979"/>
            <a:ext cx="1270291" cy="1143008"/>
          </a:xfrm>
          <a:prstGeom prst="rect">
            <a:avLst/>
          </a:prstGeom>
          <a:ln>
            <a:noFill/>
          </a:ln>
          <a:effectLst>
            <a:outerShdw blurRad="292100" dist="139700" dir="2700000" algn="tl" rotWithShape="0">
              <a:srgbClr val="333333">
                <a:alpha val="65000"/>
              </a:srgbClr>
            </a:outerShdw>
          </a:effectLst>
        </p:spPr>
      </p:pic>
      <p:cxnSp>
        <p:nvCxnSpPr>
          <p:cNvPr id="90" name="Straight Arrow Connector 89"/>
          <p:cNvCxnSpPr/>
          <p:nvPr/>
        </p:nvCxnSpPr>
        <p:spPr>
          <a:xfrm>
            <a:off x="4268742" y="15965657"/>
            <a:ext cx="1643074" cy="1588"/>
          </a:xfrm>
          <a:prstGeom prst="straightConnector1">
            <a:avLst/>
          </a:prstGeom>
          <a:ln w="82550">
            <a:solidFill>
              <a:schemeClr val="tx1"/>
            </a:solidFill>
            <a:prstDash val="solid"/>
            <a:tailEnd type="arrow"/>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5" name="Picture 7" descr="C:\Users\Alida.PC-Alida\Documents\CoSBi\Loghi&amp;DisegniVari\KInfer.jpg"/>
          <p:cNvPicPr>
            <a:picLocks noChangeAspect="1" noChangeArrowheads="1"/>
          </p:cNvPicPr>
          <p:nvPr/>
        </p:nvPicPr>
        <p:blipFill>
          <a:blip r:embed="rId13" cstate="print"/>
          <a:stretch>
            <a:fillRect/>
          </a:stretch>
        </p:blipFill>
        <p:spPr bwMode="auto">
          <a:xfrm>
            <a:off x="16672927" y="26355753"/>
            <a:ext cx="1521464" cy="811644"/>
          </a:xfrm>
          <a:prstGeom prst="rect">
            <a:avLst/>
          </a:prstGeom>
          <a:noFill/>
          <a:ln w="88900">
            <a:solidFill>
              <a:srgbClr val="00B050"/>
            </a:solidFill>
            <a:prstDash val="sysDot"/>
            <a:miter lim="800000"/>
            <a:headEnd/>
            <a:tailEnd/>
          </a:ln>
          <a:effectLst/>
        </p:spPr>
      </p:pic>
      <p:sp>
        <p:nvSpPr>
          <p:cNvPr id="144" name="Rounded Rectangle 143"/>
          <p:cNvSpPr/>
          <p:nvPr/>
        </p:nvSpPr>
        <p:spPr>
          <a:xfrm>
            <a:off x="17749010" y="23011305"/>
            <a:ext cx="3143272" cy="1428760"/>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bg1"/>
                </a:solidFill>
                <a:latin typeface="+mj-lt"/>
              </a:rPr>
              <a:t>Model Discrimination</a:t>
            </a:r>
          </a:p>
        </p:txBody>
      </p:sp>
      <p:cxnSp>
        <p:nvCxnSpPr>
          <p:cNvPr id="145" name="Straight Arrow Connector 144"/>
          <p:cNvCxnSpPr/>
          <p:nvPr/>
        </p:nvCxnSpPr>
        <p:spPr>
          <a:xfrm>
            <a:off x="14836804" y="23598245"/>
            <a:ext cx="3071834" cy="1588"/>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13305075" y="23355357"/>
            <a:ext cx="1888919" cy="335758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3200" dirty="0">
                <a:solidFill>
                  <a:schemeClr val="bg1"/>
                </a:solidFill>
                <a:latin typeface="+mj-lt"/>
              </a:rPr>
              <a:t>Model 1</a:t>
            </a:r>
          </a:p>
          <a:p>
            <a:pPr algn="ctr">
              <a:lnSpc>
                <a:spcPct val="150000"/>
              </a:lnSpc>
            </a:pPr>
            <a:r>
              <a:rPr lang="it-IT" sz="3200" dirty="0">
                <a:solidFill>
                  <a:schemeClr val="bg1"/>
                </a:solidFill>
                <a:latin typeface="+mj-lt"/>
              </a:rPr>
              <a:t>Model 2</a:t>
            </a:r>
          </a:p>
          <a:p>
            <a:pPr algn="ctr">
              <a:lnSpc>
                <a:spcPct val="150000"/>
              </a:lnSpc>
            </a:pPr>
            <a:r>
              <a:rPr lang="it-IT" sz="3200" dirty="0">
                <a:solidFill>
                  <a:schemeClr val="bg1"/>
                </a:solidFill>
                <a:latin typeface="+mj-lt"/>
              </a:rPr>
              <a:t>...</a:t>
            </a:r>
          </a:p>
          <a:p>
            <a:pPr algn="ctr">
              <a:lnSpc>
                <a:spcPct val="150000"/>
              </a:lnSpc>
            </a:pPr>
            <a:r>
              <a:rPr lang="it-IT" sz="3200" dirty="0">
                <a:solidFill>
                  <a:schemeClr val="bg1"/>
                </a:solidFill>
                <a:latin typeface="+mj-lt"/>
              </a:rPr>
              <a:t>Model N</a:t>
            </a:r>
          </a:p>
        </p:txBody>
      </p:sp>
      <p:cxnSp>
        <p:nvCxnSpPr>
          <p:cNvPr id="131" name="Straight Arrow Connector 130"/>
          <p:cNvCxnSpPr/>
          <p:nvPr/>
        </p:nvCxnSpPr>
        <p:spPr>
          <a:xfrm>
            <a:off x="9874244" y="24946043"/>
            <a:ext cx="3500462" cy="1"/>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Freeform 125"/>
          <p:cNvSpPr/>
          <p:nvPr/>
        </p:nvSpPr>
        <p:spPr>
          <a:xfrm>
            <a:off x="9336078" y="23712547"/>
            <a:ext cx="571504" cy="2571768"/>
          </a:xfrm>
          <a:custGeom>
            <a:avLst/>
            <a:gdLst>
              <a:gd name="connsiteX0" fmla="*/ 0 w 914400"/>
              <a:gd name="connsiteY0" fmla="*/ 0 h 2524835"/>
              <a:gd name="connsiteX1" fmla="*/ 900752 w 914400"/>
              <a:gd name="connsiteY1" fmla="*/ 0 h 2524835"/>
              <a:gd name="connsiteX2" fmla="*/ 914400 w 914400"/>
              <a:gd name="connsiteY2" fmla="*/ 2524835 h 2524835"/>
              <a:gd name="connsiteX3" fmla="*/ 40943 w 914400"/>
              <a:gd name="connsiteY3" fmla="*/ 2524835 h 2524835"/>
            </a:gdLst>
            <a:ahLst/>
            <a:cxnLst>
              <a:cxn ang="0">
                <a:pos x="connsiteX0" y="connsiteY0"/>
              </a:cxn>
              <a:cxn ang="0">
                <a:pos x="connsiteX1" y="connsiteY1"/>
              </a:cxn>
              <a:cxn ang="0">
                <a:pos x="connsiteX2" y="connsiteY2"/>
              </a:cxn>
              <a:cxn ang="0">
                <a:pos x="connsiteX3" y="connsiteY3"/>
              </a:cxn>
            </a:cxnLst>
            <a:rect l="l" t="t" r="r" b="b"/>
            <a:pathLst>
              <a:path w="914400" h="2524835">
                <a:moveTo>
                  <a:pt x="0" y="0"/>
                </a:moveTo>
                <a:lnTo>
                  <a:pt x="900752" y="0"/>
                </a:lnTo>
                <a:cubicBezTo>
                  <a:pt x="905301" y="841612"/>
                  <a:pt x="909851" y="1683223"/>
                  <a:pt x="914400" y="2524835"/>
                </a:cubicBezTo>
                <a:lnTo>
                  <a:pt x="40943" y="2524835"/>
                </a:lnTo>
              </a:path>
            </a:pathLst>
          </a:custGeom>
          <a:ln w="82550">
            <a:solidFill>
              <a:schemeClr val="tx1"/>
            </a:solidFill>
            <a:prstDash val="solid"/>
            <a:tailEnd type="none"/>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3" name="Rounded Rectangle 132"/>
          <p:cNvSpPr/>
          <p:nvPr/>
        </p:nvSpPr>
        <p:spPr>
          <a:xfrm>
            <a:off x="5596488" y="22830329"/>
            <a:ext cx="3811028" cy="1366848"/>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a:solidFill>
                  <a:schemeClr val="bg1"/>
                </a:solidFill>
                <a:latin typeface="+mj-lt"/>
              </a:rPr>
              <a:t>Model</a:t>
            </a:r>
            <a:r>
              <a:rPr lang="it-IT" sz="3600" dirty="0">
                <a:solidFill>
                  <a:schemeClr val="bg1"/>
                </a:solidFill>
                <a:latin typeface="+mj-lt"/>
              </a:rPr>
              <a:t> </a:t>
            </a:r>
            <a:r>
              <a:rPr lang="it-IT" sz="3600" dirty="0" err="1">
                <a:solidFill>
                  <a:schemeClr val="bg1"/>
                </a:solidFill>
                <a:latin typeface="+mj-lt"/>
              </a:rPr>
              <a:t>Parameters</a:t>
            </a:r>
            <a:r>
              <a:rPr lang="it-IT" sz="3600" dirty="0">
                <a:solidFill>
                  <a:schemeClr val="bg1"/>
                </a:solidFill>
                <a:latin typeface="+mj-lt"/>
              </a:rPr>
              <a:t> </a:t>
            </a:r>
            <a:r>
              <a:rPr lang="it-IT" sz="3600" dirty="0" err="1">
                <a:solidFill>
                  <a:schemeClr val="bg1"/>
                </a:solidFill>
                <a:latin typeface="+mj-lt"/>
              </a:rPr>
              <a:t>Inference</a:t>
            </a:r>
            <a:endParaRPr lang="it-IT" sz="3600" dirty="0">
              <a:solidFill>
                <a:schemeClr val="bg1"/>
              </a:solidFill>
              <a:latin typeface="+mj-lt"/>
            </a:endParaRPr>
          </a:p>
        </p:txBody>
      </p:sp>
      <p:sp>
        <p:nvSpPr>
          <p:cNvPr id="134" name="Rounded Rectangle 133"/>
          <p:cNvSpPr/>
          <p:nvPr/>
        </p:nvSpPr>
        <p:spPr>
          <a:xfrm>
            <a:off x="5732646" y="25817282"/>
            <a:ext cx="3674869" cy="1347444"/>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err="1">
                <a:solidFill>
                  <a:schemeClr val="bg1"/>
                </a:solidFill>
                <a:latin typeface="+mj-lt"/>
              </a:rPr>
              <a:t>Model</a:t>
            </a:r>
            <a:r>
              <a:rPr lang="it-IT" sz="3600" dirty="0">
                <a:solidFill>
                  <a:schemeClr val="bg1"/>
                </a:solidFill>
                <a:latin typeface="+mj-lt"/>
              </a:rPr>
              <a:t> </a:t>
            </a:r>
            <a:r>
              <a:rPr lang="it-IT" sz="3600" dirty="0" err="1">
                <a:solidFill>
                  <a:schemeClr val="bg1"/>
                </a:solidFill>
                <a:latin typeface="+mj-lt"/>
              </a:rPr>
              <a:t>Structure</a:t>
            </a:r>
            <a:r>
              <a:rPr lang="it-IT" sz="3600" dirty="0">
                <a:solidFill>
                  <a:schemeClr val="bg1"/>
                </a:solidFill>
                <a:latin typeface="+mj-lt"/>
              </a:rPr>
              <a:t> </a:t>
            </a:r>
            <a:r>
              <a:rPr lang="it-IT" sz="3600" dirty="0" err="1">
                <a:solidFill>
                  <a:schemeClr val="bg1"/>
                </a:solidFill>
                <a:latin typeface="+mj-lt"/>
              </a:rPr>
              <a:t>Inference</a:t>
            </a:r>
            <a:endParaRPr lang="it-IT" sz="3600" dirty="0">
              <a:solidFill>
                <a:schemeClr val="bg1"/>
              </a:solidFill>
              <a:latin typeface="+mj-lt"/>
            </a:endParaRPr>
          </a:p>
        </p:txBody>
      </p:sp>
      <p:cxnSp>
        <p:nvCxnSpPr>
          <p:cNvPr id="135" name="Straight Arrow Connector 134"/>
          <p:cNvCxnSpPr/>
          <p:nvPr/>
        </p:nvCxnSpPr>
        <p:spPr>
          <a:xfrm>
            <a:off x="4192542" y="23777582"/>
            <a:ext cx="1643074" cy="1588"/>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Freeform 135"/>
          <p:cNvSpPr/>
          <p:nvPr/>
        </p:nvSpPr>
        <p:spPr>
          <a:xfrm>
            <a:off x="3854669" y="24181082"/>
            <a:ext cx="2020854" cy="2170547"/>
          </a:xfrm>
          <a:custGeom>
            <a:avLst/>
            <a:gdLst>
              <a:gd name="connsiteX0" fmla="*/ 0 w 1885950"/>
              <a:gd name="connsiteY0" fmla="*/ 0 h 1828800"/>
              <a:gd name="connsiteX1" fmla="*/ 0 w 1885950"/>
              <a:gd name="connsiteY1" fmla="*/ 1828800 h 1828800"/>
              <a:gd name="connsiteX2" fmla="*/ 1885950 w 1885950"/>
              <a:gd name="connsiteY2" fmla="*/ 1828800 h 1828800"/>
              <a:gd name="connsiteX3" fmla="*/ 1885950 w 188595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85950" h="1828800">
                <a:moveTo>
                  <a:pt x="0" y="0"/>
                </a:moveTo>
                <a:lnTo>
                  <a:pt x="0" y="1828800"/>
                </a:lnTo>
                <a:lnTo>
                  <a:pt x="1885950" y="1828800"/>
                </a:lnTo>
                <a:lnTo>
                  <a:pt x="1885950" y="1828800"/>
                </a:lnTo>
              </a:path>
            </a:pathLst>
          </a:cu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7" name="Rounded Rectangle 136"/>
          <p:cNvSpPr/>
          <p:nvPr/>
        </p:nvSpPr>
        <p:spPr>
          <a:xfrm>
            <a:off x="569206" y="22569539"/>
            <a:ext cx="3837650" cy="18573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tx1"/>
                </a:solidFill>
                <a:latin typeface="+mj-lt"/>
              </a:rPr>
              <a:t>(new) </a:t>
            </a:r>
            <a:br>
              <a:rPr lang="it-IT" sz="3600" dirty="0">
                <a:solidFill>
                  <a:schemeClr val="tx1"/>
                </a:solidFill>
                <a:latin typeface="+mj-lt"/>
              </a:rPr>
            </a:br>
            <a:r>
              <a:rPr lang="it-IT" sz="3600" dirty="0">
                <a:solidFill>
                  <a:schemeClr val="tx1"/>
                </a:solidFill>
                <a:latin typeface="+mj-lt"/>
              </a:rPr>
              <a:t>Wet Experiments</a:t>
            </a:r>
          </a:p>
        </p:txBody>
      </p:sp>
      <p:cxnSp>
        <p:nvCxnSpPr>
          <p:cNvPr id="140" name="Straight Arrow Connector 139"/>
          <p:cNvCxnSpPr/>
          <p:nvPr/>
        </p:nvCxnSpPr>
        <p:spPr>
          <a:xfrm rot="5400000">
            <a:off x="514279" y="25533422"/>
            <a:ext cx="2499536" cy="794"/>
          </a:xfrm>
          <a:prstGeom prst="straightConnector1">
            <a:avLst/>
          </a:prstGeom>
          <a:ln w="82550">
            <a:solidFill>
              <a:schemeClr val="tx1"/>
            </a:solidFill>
            <a:prstDash val="solid"/>
            <a:headEnd type="arrow"/>
            <a:tailEnd type="none"/>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a:xfrm>
            <a:off x="477766" y="26641505"/>
            <a:ext cx="4643470" cy="1747026"/>
          </a:xfrm>
          <a:prstGeom prst="roundRect">
            <a:avLst/>
          </a:prstGeom>
          <a:gradFill>
            <a:gsLst>
              <a:gs pos="0">
                <a:schemeClr val="bg2">
                  <a:lumMod val="10000"/>
                  <a:lumOff val="90000"/>
                </a:schemeClr>
              </a:gs>
              <a:gs pos="50000">
                <a:schemeClr val="accent2">
                  <a:lumMod val="20000"/>
                  <a:lumOff val="80000"/>
                </a:schemeClr>
              </a:gs>
              <a:gs pos="100000">
                <a:schemeClr val="bg2">
                  <a:lumMod val="10000"/>
                  <a:lumOff val="90000"/>
                </a:schemeClr>
              </a:gs>
            </a:gsLst>
            <a:lin ang="2700000" scaled="1"/>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bg1"/>
                </a:solidFill>
                <a:latin typeface="+mj-lt"/>
              </a:rPr>
              <a:t>Analysis of parameters and structure </a:t>
            </a:r>
            <a:br>
              <a:rPr lang="it-IT" sz="3600" dirty="0">
                <a:solidFill>
                  <a:schemeClr val="bg1"/>
                </a:solidFill>
                <a:latin typeface="+mj-lt"/>
              </a:rPr>
            </a:br>
            <a:r>
              <a:rPr lang="it-IT" sz="3600" dirty="0">
                <a:solidFill>
                  <a:schemeClr val="bg1"/>
                </a:solidFill>
                <a:latin typeface="+mj-lt"/>
              </a:rPr>
              <a:t>(a posteriori)</a:t>
            </a:r>
          </a:p>
        </p:txBody>
      </p:sp>
      <p:cxnSp>
        <p:nvCxnSpPr>
          <p:cNvPr id="147" name="Straight Arrow Connector 146"/>
          <p:cNvCxnSpPr/>
          <p:nvPr/>
        </p:nvCxnSpPr>
        <p:spPr>
          <a:xfrm rot="10800000" flipV="1">
            <a:off x="4887872" y="28051214"/>
            <a:ext cx="13001716" cy="1"/>
          </a:xfrm>
          <a:prstGeom prst="straightConnector1">
            <a:avLst/>
          </a:prstGeom>
          <a:ln w="82550">
            <a:solidFill>
              <a:schemeClr val="tx1"/>
            </a:solidFill>
            <a:prstDash val="solid"/>
            <a:tailEnd type="arrow"/>
          </a:ln>
          <a:effectLst>
            <a:glow rad="101600">
              <a:schemeClr val="accent5">
                <a:lumMod val="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2" name="Picture 7" descr="C:\Users\Alida.PC-Alida\Documents\CoSBi\Loghi&amp;DisegniVari\KInfer.jpg"/>
          <p:cNvPicPr>
            <a:picLocks noChangeAspect="1" noChangeArrowheads="1"/>
          </p:cNvPicPr>
          <p:nvPr/>
        </p:nvPicPr>
        <p:blipFill>
          <a:blip r:embed="rId14" cstate="print"/>
          <a:stretch>
            <a:fillRect/>
          </a:stretch>
        </p:blipFill>
        <p:spPr bwMode="auto">
          <a:xfrm>
            <a:off x="6978624" y="27157259"/>
            <a:ext cx="1285884" cy="685971"/>
          </a:xfrm>
          <a:prstGeom prst="rect">
            <a:avLst/>
          </a:prstGeom>
          <a:noFill/>
          <a:ln w="88900">
            <a:solidFill>
              <a:srgbClr val="00B050"/>
            </a:solidFill>
            <a:prstDash val="sysDot"/>
            <a:miter lim="800000"/>
            <a:headEnd/>
            <a:tailEnd/>
          </a:ln>
          <a:effectLst/>
        </p:spPr>
      </p:pic>
      <p:pic>
        <p:nvPicPr>
          <p:cNvPr id="1031" name="Picture 7" descr="C:\Users\Alida.PC-Alida\Documents\CoSBi\Loghi&amp;DisegniVari\KInfer.jpg"/>
          <p:cNvPicPr>
            <a:picLocks noChangeAspect="1" noChangeArrowheads="1"/>
          </p:cNvPicPr>
          <p:nvPr/>
        </p:nvPicPr>
        <p:blipFill>
          <a:blip r:embed="rId15" cstate="print"/>
          <a:stretch>
            <a:fillRect/>
          </a:stretch>
        </p:blipFill>
        <p:spPr bwMode="auto">
          <a:xfrm>
            <a:off x="6296778" y="24179275"/>
            <a:ext cx="2410448" cy="1285883"/>
          </a:xfrm>
          <a:prstGeom prst="rect">
            <a:avLst/>
          </a:prstGeom>
          <a:noFill/>
          <a:ln w="127000">
            <a:solidFill>
              <a:srgbClr val="00B050"/>
            </a:solidFill>
            <a:miter lim="800000"/>
            <a:headEnd/>
            <a:tailEnd/>
          </a:ln>
          <a:effectLst/>
        </p:spPr>
      </p:pic>
      <p:pic>
        <p:nvPicPr>
          <p:cNvPr id="7" name="Picture 4"/>
          <p:cNvPicPr>
            <a:picLocks noChangeAspect="1" noChangeArrowheads="1"/>
          </p:cNvPicPr>
          <p:nvPr/>
        </p:nvPicPr>
        <p:blipFill>
          <a:blip r:embed="rId16" cstate="print"/>
          <a:srcRect l="11914" t="14111" r="11914" b="17773"/>
          <a:stretch>
            <a:fillRect/>
          </a:stretch>
        </p:blipFill>
        <p:spPr bwMode="auto">
          <a:xfrm>
            <a:off x="17946738" y="21712283"/>
            <a:ext cx="2143140" cy="1390294"/>
          </a:xfrm>
          <a:prstGeom prst="rect">
            <a:avLst/>
          </a:prstGeom>
          <a:noFill/>
          <a:ln w="9525">
            <a:noFill/>
            <a:miter lim="800000"/>
            <a:headEnd/>
            <a:tailEnd/>
          </a:ln>
          <a:effectLst/>
        </p:spPr>
      </p:pic>
      <p:pic>
        <p:nvPicPr>
          <p:cNvPr id="1029" name="Picture 5"/>
          <p:cNvPicPr>
            <a:picLocks noChangeAspect="1" noChangeArrowheads="1"/>
          </p:cNvPicPr>
          <p:nvPr/>
        </p:nvPicPr>
        <p:blipFill>
          <a:blip r:embed="rId17" cstate="print"/>
          <a:srcRect l="12305" t="14648" r="12109" b="17236"/>
          <a:stretch>
            <a:fillRect/>
          </a:stretch>
        </p:blipFill>
        <p:spPr bwMode="auto">
          <a:xfrm>
            <a:off x="18870670" y="20850595"/>
            <a:ext cx="2065533" cy="1489106"/>
          </a:xfrm>
          <a:prstGeom prst="rect">
            <a:avLst/>
          </a:prstGeom>
          <a:noFill/>
          <a:ln w="9525">
            <a:noFill/>
            <a:miter lim="800000"/>
            <a:headEnd/>
            <a:tailEnd/>
          </a:ln>
          <a:effectLst/>
        </p:spPr>
      </p:pic>
      <p:sp>
        <p:nvSpPr>
          <p:cNvPr id="122" name="Rounded Rectangle 121"/>
          <p:cNvSpPr/>
          <p:nvPr/>
        </p:nvSpPr>
        <p:spPr>
          <a:xfrm>
            <a:off x="10121896" y="25172838"/>
            <a:ext cx="2928958" cy="78581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3600" b="1" dirty="0" err="1">
                <a:solidFill>
                  <a:schemeClr val="accent2">
                    <a:lumMod val="75000"/>
                  </a:schemeClr>
                </a:solidFill>
                <a:latin typeface="+mj-lt"/>
              </a:rPr>
              <a:t>Programming</a:t>
            </a:r>
            <a:endParaRPr lang="it-IT" sz="3600" b="1" dirty="0">
              <a:solidFill>
                <a:schemeClr val="accent2">
                  <a:lumMod val="75000"/>
                </a:schemeClr>
              </a:solidFill>
              <a:latin typeface="+mj-lt"/>
            </a:endParaRPr>
          </a:p>
        </p:txBody>
      </p:sp>
      <p:pic>
        <p:nvPicPr>
          <p:cNvPr id="1027" name="Picture 3"/>
          <p:cNvPicPr>
            <a:picLocks noChangeAspect="1" noChangeArrowheads="1"/>
          </p:cNvPicPr>
          <p:nvPr/>
        </p:nvPicPr>
        <p:blipFill>
          <a:blip r:embed="rId18"/>
          <a:srcRect/>
          <a:stretch>
            <a:fillRect/>
          </a:stretch>
        </p:blipFill>
        <p:spPr bwMode="auto">
          <a:xfrm>
            <a:off x="10836276" y="25927125"/>
            <a:ext cx="1618506" cy="712419"/>
          </a:xfrm>
          <a:prstGeom prst="rect">
            <a:avLst/>
          </a:prstGeom>
          <a:noFill/>
          <a:ln w="88900">
            <a:solidFill>
              <a:srgbClr val="00B050"/>
            </a:solidFill>
            <a:miter lim="800000"/>
            <a:headEnd/>
            <a:tailEnd/>
          </a:ln>
          <a:effectLst/>
        </p:spPr>
      </p:pic>
      <p:sp>
        <p:nvSpPr>
          <p:cNvPr id="117" name="TextBox 116"/>
          <p:cNvSpPr txBox="1"/>
          <p:nvPr/>
        </p:nvSpPr>
        <p:spPr>
          <a:xfrm>
            <a:off x="12474588" y="26268549"/>
            <a:ext cx="528641"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a:t>[4]</a:t>
            </a:r>
          </a:p>
        </p:txBody>
      </p:sp>
      <p:grpSp>
        <p:nvGrpSpPr>
          <p:cNvPr id="163" name="Group 162"/>
          <p:cNvGrpSpPr/>
          <p:nvPr/>
        </p:nvGrpSpPr>
        <p:grpSpPr>
          <a:xfrm>
            <a:off x="15336870" y="21783721"/>
            <a:ext cx="2113457" cy="1581160"/>
            <a:chOff x="15498796" y="23641109"/>
            <a:chExt cx="2113457" cy="1581160"/>
          </a:xfrm>
        </p:grpSpPr>
        <p:pic>
          <p:nvPicPr>
            <p:cNvPr id="1026" name="Picture 2" descr="http://www.cosbi.eu/imgs/BetaSimulator/betasim-logo.png"/>
            <p:cNvPicPr>
              <a:picLocks noChangeAspect="1" noChangeArrowheads="1"/>
            </p:cNvPicPr>
            <p:nvPr/>
          </p:nvPicPr>
          <p:blipFill>
            <a:blip r:embed="rId19">
              <a:clrChange>
                <a:clrFrom>
                  <a:srgbClr val="FFFFFF"/>
                </a:clrFrom>
                <a:clrTo>
                  <a:srgbClr val="FFFFFF">
                    <a:alpha val="0"/>
                  </a:srgbClr>
                </a:clrTo>
              </a:clrChange>
            </a:blip>
            <a:srcRect l="6000" t="9000" r="6999" b="6999"/>
            <a:stretch>
              <a:fillRect/>
            </a:stretch>
          </p:blipFill>
          <p:spPr bwMode="auto">
            <a:xfrm>
              <a:off x="15498796" y="23650634"/>
              <a:ext cx="1627765" cy="1571635"/>
            </a:xfrm>
            <a:prstGeom prst="rect">
              <a:avLst/>
            </a:prstGeom>
            <a:ln>
              <a:noFill/>
            </a:ln>
            <a:effectLst>
              <a:outerShdw blurRad="292100" dist="139700" dir="2700000" algn="tl" rotWithShape="0">
                <a:srgbClr val="333333">
                  <a:alpha val="65000"/>
                </a:srgbClr>
              </a:outerShdw>
            </a:effectLst>
          </p:spPr>
        </p:pic>
        <p:sp>
          <p:nvSpPr>
            <p:cNvPr id="158" name="Oval 157"/>
            <p:cNvSpPr/>
            <p:nvPr/>
          </p:nvSpPr>
          <p:spPr>
            <a:xfrm>
              <a:off x="15542810" y="23641109"/>
              <a:ext cx="1571636" cy="1571636"/>
            </a:xfrm>
            <a:prstGeom prst="ellipse">
              <a:avLst/>
            </a:prstGeom>
            <a:noFill/>
            <a:ln w="88900">
              <a:solidFill>
                <a:srgbClr val="00B050"/>
              </a:solid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TextBox 120"/>
            <p:cNvSpPr txBox="1"/>
            <p:nvPr/>
          </p:nvSpPr>
          <p:spPr>
            <a:xfrm>
              <a:off x="17040749" y="24702046"/>
              <a:ext cx="571504" cy="40011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wrap="square" rtlCol="0" anchor="ctr" anchorCtr="0">
              <a:spAutoFit/>
            </a:bodyPr>
            <a:lstStyle/>
            <a:p>
              <a:pPr algn="ctr"/>
              <a:r>
                <a:rPr lang="it-IT" sz="2000" dirty="0"/>
                <a:t>[4]</a:t>
              </a:r>
            </a:p>
          </p:txBody>
        </p:sp>
      </p:grpSp>
      <p:sp>
        <p:nvSpPr>
          <p:cNvPr id="103" name="Rounded Rectangle 102"/>
          <p:cNvSpPr/>
          <p:nvPr/>
        </p:nvSpPr>
        <p:spPr>
          <a:xfrm>
            <a:off x="15298770" y="23817323"/>
            <a:ext cx="2214578" cy="78581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3600" b="1" dirty="0" err="1">
                <a:solidFill>
                  <a:schemeClr val="accent2">
                    <a:lumMod val="75000"/>
                  </a:schemeClr>
                </a:solidFill>
                <a:latin typeface="+mj-lt"/>
              </a:rPr>
              <a:t>Execution</a:t>
            </a:r>
            <a:endParaRPr lang="it-IT" sz="3600" b="1" dirty="0">
              <a:solidFill>
                <a:schemeClr val="accent2">
                  <a:lumMod val="75000"/>
                </a:schemeClr>
              </a:solidFill>
              <a:latin typeface="+mj-lt"/>
            </a:endParaRPr>
          </a:p>
        </p:txBody>
      </p:sp>
      <p:sp>
        <p:nvSpPr>
          <p:cNvPr id="166" name="Text Box 7"/>
          <p:cNvSpPr txBox="1">
            <a:spLocks noChangeArrowheads="1"/>
          </p:cNvSpPr>
          <p:nvPr/>
        </p:nvSpPr>
        <p:spPr bwMode="auto">
          <a:xfrm>
            <a:off x="102339" y="28623020"/>
            <a:ext cx="2018501" cy="461665"/>
          </a:xfrm>
          <a:prstGeom prst="rect">
            <a:avLst/>
          </a:prstGeom>
          <a:noFill/>
          <a:ln w="9525">
            <a:noFill/>
            <a:miter lim="800000"/>
            <a:headEnd/>
            <a:tailEnd/>
          </a:ln>
          <a:effectLst/>
        </p:spPr>
        <p:txBody>
          <a:bodyPr wrap="none">
            <a:spAutoFit/>
          </a:bodyPr>
          <a:lstStyle/>
          <a:p>
            <a:pPr defTabSz="2952750"/>
            <a:r>
              <a:rPr lang="en-US" sz="2400" b="1" dirty="0">
                <a:solidFill>
                  <a:schemeClr val="accent2"/>
                </a:solidFill>
                <a:latin typeface="Tahoma" pitchFamily="34" charset="0"/>
              </a:rPr>
              <a:t>References:</a:t>
            </a:r>
            <a:endParaRPr lang="it-IT" sz="2400" b="1" dirty="0">
              <a:solidFill>
                <a:schemeClr val="accent2"/>
              </a:solidFill>
              <a:latin typeface="Tahoma" pitchFamily="34" charset="0"/>
            </a:endParaRPr>
          </a:p>
        </p:txBody>
      </p:sp>
      <p:sp>
        <p:nvSpPr>
          <p:cNvPr id="82" name="Rounded Rectangle 81"/>
          <p:cNvSpPr/>
          <p:nvPr/>
        </p:nvSpPr>
        <p:spPr>
          <a:xfrm>
            <a:off x="569206" y="14594048"/>
            <a:ext cx="3857652" cy="1857388"/>
          </a:xfrm>
          <a:prstGeom prst="roundRect">
            <a:avLst/>
          </a:prstGeom>
          <a:gradFill flip="none" rotWithShape="1">
            <a:gsLst>
              <a:gs pos="0">
                <a:srgbClr val="476075"/>
              </a:gs>
              <a:gs pos="50000">
                <a:srgbClr val="30404E"/>
              </a:gs>
              <a:gs pos="100000">
                <a:srgbClr val="476075"/>
              </a:gs>
            </a:gsLst>
            <a:lin ang="2700000" scaled="1"/>
            <a:tileRect/>
          </a:gradFill>
          <a:ln w="76200">
            <a:noFill/>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it-IT" sz="3600" dirty="0">
                <a:solidFill>
                  <a:schemeClr val="tx1"/>
                </a:solidFill>
                <a:latin typeface="+mj-lt"/>
              </a:rPr>
              <a:t>(new) </a:t>
            </a:r>
            <a:br>
              <a:rPr lang="it-IT" sz="3600" dirty="0">
                <a:solidFill>
                  <a:schemeClr val="tx1"/>
                </a:solidFill>
                <a:latin typeface="+mj-lt"/>
              </a:rPr>
            </a:br>
            <a:r>
              <a:rPr lang="it-IT" sz="3600" dirty="0">
                <a:solidFill>
                  <a:schemeClr val="tx1"/>
                </a:solidFill>
                <a:latin typeface="+mj-lt"/>
              </a:rPr>
              <a:t>Wet Experiments</a:t>
            </a:r>
          </a:p>
        </p:txBody>
      </p:sp>
      <p:pic>
        <p:nvPicPr>
          <p:cNvPr id="81" name="Picture 460" descr="chemistry"/>
          <p:cNvPicPr>
            <a:picLocks noChangeAspect="1" noChangeArrowheads="1"/>
          </p:cNvPicPr>
          <p:nvPr/>
        </p:nvPicPr>
        <p:blipFill>
          <a:blip r:embed="rId20"/>
          <a:stretch>
            <a:fillRect/>
          </a:stretch>
        </p:blipFill>
        <p:spPr bwMode="auto">
          <a:xfrm>
            <a:off x="3549600" y="14236858"/>
            <a:ext cx="1421351"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S-SummerSchool">
      <a:dk1>
        <a:sysClr val="windowText" lastClr="000000"/>
      </a:dk1>
      <a:lt1>
        <a:sysClr val="window" lastClr="FFFFFF"/>
      </a:lt1>
      <a:dk2>
        <a:srgbClr val="4A1A40"/>
      </a:dk2>
      <a:lt2>
        <a:srgbClr val="D8D8D8"/>
      </a:lt2>
      <a:accent1>
        <a:srgbClr val="5C1E34"/>
      </a:accent1>
      <a:accent2>
        <a:srgbClr val="442A60"/>
      </a:accent2>
      <a:accent3>
        <a:srgbClr val="DE6C36"/>
      </a:accent3>
      <a:accent4>
        <a:srgbClr val="F9B639"/>
      </a:accent4>
      <a:accent5>
        <a:srgbClr val="CF6DA4"/>
      </a:accent5>
      <a:accent6>
        <a:srgbClr val="FA8D3D"/>
      </a:accent6>
      <a:hlink>
        <a:srgbClr val="0070C0"/>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TotalTime>
  <Words>530</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Constantia</vt:lpstr>
      <vt:lpstr>Tahoma</vt:lpstr>
      <vt:lpstr>Wingdings 2</vt:lpstr>
      <vt:lpstr>Flow</vt:lpstr>
      <vt:lpstr>PowerPoint Presentation</vt:lpstr>
    </vt:vector>
  </TitlesOfParts>
  <Company>Centre for Computational and Systems Biology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cycle of modeling, Modeling of the cycle</dc:title>
  <dc:creator>Alida Palmisano</dc:creator>
  <cp:lastModifiedBy>Clare Scallon (Vega Consulting LLC)</cp:lastModifiedBy>
  <cp:revision>124</cp:revision>
  <dcterms:created xsi:type="dcterms:W3CDTF">2008-05-06T08:02:27Z</dcterms:created>
  <dcterms:modified xsi:type="dcterms:W3CDTF">2016-08-05T16:56:00Z</dcterms:modified>
</cp:coreProperties>
</file>