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0"/>
  </p:notesMasterIdLst>
  <p:sldIdLst>
    <p:sldId id="257" r:id="rId5"/>
    <p:sldId id="273" r:id="rId6"/>
    <p:sldId id="261" r:id="rId7"/>
    <p:sldId id="262" r:id="rId8"/>
    <p:sldId id="274" r:id="rId9"/>
    <p:sldId id="263" r:id="rId10"/>
    <p:sldId id="264" r:id="rId11"/>
    <p:sldId id="265" r:id="rId12"/>
    <p:sldId id="266" r:id="rId13"/>
    <p:sldId id="267" r:id="rId14"/>
    <p:sldId id="268" r:id="rId15"/>
    <p:sldId id="269" r:id="rId16"/>
    <p:sldId id="270" r:id="rId17"/>
    <p:sldId id="271" r:id="rId18"/>
    <p:sldId id="272" r:id="rId1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C6CDE8-0835-44DE-8B3E-B80A7B26C010}" type="datetimeFigureOut">
              <a:rPr lang="it-IT" smtClean="0"/>
              <a:pPr/>
              <a:t>03/08/2016</a:t>
            </a:fld>
            <a:endParaRPr lang="en-GB"/>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C96EFB-256F-41AA-8744-876B677EC05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C6CCAB7-BDCC-4FCD-8B5D-A2A0B4991B9D}" type="slidenum">
              <a:rPr lang="en-GB"/>
              <a:pPr/>
              <a:t>1</a:t>
            </a:fld>
            <a:endParaRPr lang="en-GB"/>
          </a:p>
        </p:txBody>
      </p:sp>
      <p:sp>
        <p:nvSpPr>
          <p:cNvPr id="676866" name="Rectangle 7"/>
          <p:cNvSpPr txBox="1">
            <a:spLocks noGrp="1" noChangeArrowheads="1"/>
          </p:cNvSpPr>
          <p:nvPr/>
        </p:nvSpPr>
        <p:spPr bwMode="auto">
          <a:xfrm>
            <a:off x="3883852" y="8684826"/>
            <a:ext cx="2972547" cy="457711"/>
          </a:xfrm>
          <a:prstGeom prst="rect">
            <a:avLst/>
          </a:prstGeom>
          <a:noFill/>
          <a:ln w="9525">
            <a:noFill/>
            <a:miter lim="800000"/>
            <a:headEnd/>
            <a:tailEnd/>
          </a:ln>
        </p:spPr>
        <p:txBody>
          <a:bodyPr anchor="b"/>
          <a:lstStyle/>
          <a:p>
            <a:pPr algn="r" eaLnBrk="1" hangingPunct="1"/>
            <a:fld id="{0830755C-D1BE-4890-8728-95986C998B4E}" type="slidenum">
              <a:rPr lang="it-IT" sz="1200" b="0">
                <a:solidFill>
                  <a:schemeClr val="tx1"/>
                </a:solidFill>
              </a:rPr>
              <a:pPr algn="r" eaLnBrk="1" hangingPunct="1"/>
              <a:t>1</a:t>
            </a:fld>
            <a:endParaRPr lang="it-IT" sz="1200" b="0">
              <a:solidFill>
                <a:schemeClr val="tx1"/>
              </a:solidFill>
            </a:endParaRPr>
          </a:p>
        </p:txBody>
      </p:sp>
      <p:sp>
        <p:nvSpPr>
          <p:cNvPr id="676867" name="Rectangle 2"/>
          <p:cNvSpPr>
            <a:spLocks noGrp="1" noRot="1" noChangeAspect="1" noChangeArrowheads="1" noTextEdit="1"/>
          </p:cNvSpPr>
          <p:nvPr>
            <p:ph type="sldImg"/>
          </p:nvPr>
        </p:nvSpPr>
        <p:spPr>
          <a:ln/>
        </p:spPr>
      </p:sp>
      <p:sp>
        <p:nvSpPr>
          <p:cNvPr id="676868" name="Rectangle 3"/>
          <p:cNvSpPr>
            <a:spLocks noGrp="1" noChangeArrowheads="1"/>
          </p:cNvSpPr>
          <p:nvPr>
            <p:ph type="body" idx="1"/>
          </p:nvPr>
        </p:nvSpPr>
        <p:spPr/>
        <p:txBody>
          <a:bodyPr/>
          <a:lstStyle/>
          <a:p>
            <a:pPr>
              <a:spcBef>
                <a:spcPct val="0"/>
              </a:spcBef>
            </a:pPr>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2CA732F-6523-4B12-B9EB-EC1A51A236DB}" type="slidenum">
              <a:rPr lang="en-GB"/>
              <a:pPr/>
              <a:t>10</a:t>
            </a:fld>
            <a:endParaRPr lang="en-GB"/>
          </a:p>
        </p:txBody>
      </p:sp>
      <p:sp>
        <p:nvSpPr>
          <p:cNvPr id="708610" name="Rectangle 7"/>
          <p:cNvSpPr txBox="1">
            <a:spLocks noGrp="1" noChangeArrowheads="1"/>
          </p:cNvSpPr>
          <p:nvPr/>
        </p:nvSpPr>
        <p:spPr bwMode="auto">
          <a:xfrm>
            <a:off x="3885453" y="8699449"/>
            <a:ext cx="2953328" cy="427003"/>
          </a:xfrm>
          <a:prstGeom prst="rect">
            <a:avLst/>
          </a:prstGeom>
          <a:noFill/>
          <a:ln w="9525">
            <a:noFill/>
            <a:miter lim="800000"/>
            <a:headEnd/>
            <a:tailEnd/>
          </a:ln>
        </p:spPr>
        <p:txBody>
          <a:bodyPr lIns="92667" tIns="46332" rIns="92667" bIns="46332" anchor="b"/>
          <a:lstStyle/>
          <a:p>
            <a:pPr algn="r" defTabSz="927100" eaLnBrk="1" hangingPunct="1"/>
            <a:fld id="{49DB81A7-4AF4-4221-9898-D1B873E8B570}" type="slidenum">
              <a:rPr lang="en-US" sz="1200" b="0">
                <a:solidFill>
                  <a:schemeClr val="tx1"/>
                </a:solidFill>
                <a:ea typeface="Arial Unicode MS" pitchFamily="34" charset="-128"/>
                <a:cs typeface="Arial Unicode MS" pitchFamily="34" charset="-128"/>
              </a:rPr>
              <a:pPr algn="r" defTabSz="927100" eaLnBrk="1" hangingPunct="1"/>
              <a:t>10</a:t>
            </a:fld>
            <a:endParaRPr lang="en-US" sz="1200" b="0">
              <a:solidFill>
                <a:schemeClr val="tx1"/>
              </a:solidFill>
              <a:ea typeface="Arial Unicode MS" pitchFamily="34" charset="-128"/>
              <a:cs typeface="Arial Unicode MS" pitchFamily="34" charset="-128"/>
            </a:endParaRPr>
          </a:p>
        </p:txBody>
      </p:sp>
      <p:sp>
        <p:nvSpPr>
          <p:cNvPr id="708611" name="Rectangle 2"/>
          <p:cNvSpPr>
            <a:spLocks noGrp="1" noRot="1" noChangeAspect="1" noChangeArrowheads="1" noTextEdit="1"/>
          </p:cNvSpPr>
          <p:nvPr>
            <p:ph type="sldImg"/>
          </p:nvPr>
        </p:nvSpPr>
        <p:spPr>
          <a:xfrm>
            <a:off x="1211263" y="719138"/>
            <a:ext cx="4494212" cy="3370262"/>
          </a:xfrm>
          <a:ln/>
        </p:spPr>
      </p:sp>
      <p:sp>
        <p:nvSpPr>
          <p:cNvPr id="708612" name="Rectangle 3"/>
          <p:cNvSpPr>
            <a:spLocks noGrp="1" noChangeArrowheads="1"/>
          </p:cNvSpPr>
          <p:nvPr>
            <p:ph type="body" idx="1"/>
          </p:nvPr>
        </p:nvSpPr>
        <p:spPr>
          <a:xfrm>
            <a:off x="932124" y="4378241"/>
            <a:ext cx="5035393" cy="4087235"/>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89D03FA-50D7-4043-819E-D658C43866CD}" type="slidenum">
              <a:rPr lang="en-GB"/>
              <a:pPr/>
              <a:t>11</a:t>
            </a:fld>
            <a:endParaRPr lang="en-GB"/>
          </a:p>
        </p:txBody>
      </p:sp>
      <p:sp>
        <p:nvSpPr>
          <p:cNvPr id="710658" name="Rectangle 7"/>
          <p:cNvSpPr txBox="1">
            <a:spLocks noGrp="1" noChangeArrowheads="1"/>
          </p:cNvSpPr>
          <p:nvPr/>
        </p:nvSpPr>
        <p:spPr bwMode="auto">
          <a:xfrm>
            <a:off x="3885453" y="8699449"/>
            <a:ext cx="2953328" cy="427003"/>
          </a:xfrm>
          <a:prstGeom prst="rect">
            <a:avLst/>
          </a:prstGeom>
          <a:noFill/>
          <a:ln w="9525">
            <a:noFill/>
            <a:miter lim="800000"/>
            <a:headEnd/>
            <a:tailEnd/>
          </a:ln>
        </p:spPr>
        <p:txBody>
          <a:bodyPr lIns="92667" tIns="46332" rIns="92667" bIns="46332" anchor="b"/>
          <a:lstStyle/>
          <a:p>
            <a:pPr algn="r" defTabSz="927100" eaLnBrk="1" hangingPunct="1"/>
            <a:fld id="{1226D5E2-4AFA-465B-A8F7-434421D984E6}" type="slidenum">
              <a:rPr lang="en-US" sz="1200" b="0">
                <a:solidFill>
                  <a:schemeClr val="tx1"/>
                </a:solidFill>
                <a:ea typeface="Arial Unicode MS" pitchFamily="34" charset="-128"/>
                <a:cs typeface="Arial Unicode MS" pitchFamily="34" charset="-128"/>
              </a:rPr>
              <a:pPr algn="r" defTabSz="927100" eaLnBrk="1" hangingPunct="1"/>
              <a:t>11</a:t>
            </a:fld>
            <a:endParaRPr lang="en-US" sz="1200" b="0">
              <a:solidFill>
                <a:schemeClr val="tx1"/>
              </a:solidFill>
              <a:ea typeface="Arial Unicode MS" pitchFamily="34" charset="-128"/>
              <a:cs typeface="Arial Unicode MS" pitchFamily="34" charset="-128"/>
            </a:endParaRPr>
          </a:p>
        </p:txBody>
      </p:sp>
      <p:sp>
        <p:nvSpPr>
          <p:cNvPr id="710659" name="Rectangle 2"/>
          <p:cNvSpPr>
            <a:spLocks noGrp="1" noRot="1" noChangeAspect="1" noChangeArrowheads="1" noTextEdit="1"/>
          </p:cNvSpPr>
          <p:nvPr>
            <p:ph type="sldImg"/>
          </p:nvPr>
        </p:nvSpPr>
        <p:spPr>
          <a:xfrm>
            <a:off x="1211263" y="719138"/>
            <a:ext cx="4494212" cy="3370262"/>
          </a:xfrm>
          <a:ln/>
        </p:spPr>
      </p:sp>
      <p:sp>
        <p:nvSpPr>
          <p:cNvPr id="710660" name="Rectangle 3"/>
          <p:cNvSpPr>
            <a:spLocks noGrp="1" noChangeArrowheads="1"/>
          </p:cNvSpPr>
          <p:nvPr>
            <p:ph type="body" idx="1"/>
          </p:nvPr>
        </p:nvSpPr>
        <p:spPr>
          <a:xfrm>
            <a:off x="932124" y="4378241"/>
            <a:ext cx="5035393" cy="4087235"/>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344106E-B932-4762-9450-C062770D2C2D}" type="slidenum">
              <a:rPr lang="en-GB"/>
              <a:pPr/>
              <a:t>12</a:t>
            </a:fld>
            <a:endParaRPr lang="en-GB"/>
          </a:p>
        </p:txBody>
      </p:sp>
      <p:sp>
        <p:nvSpPr>
          <p:cNvPr id="712706" name="Rectangle 7"/>
          <p:cNvSpPr txBox="1">
            <a:spLocks noGrp="1" noChangeArrowheads="1"/>
          </p:cNvSpPr>
          <p:nvPr/>
        </p:nvSpPr>
        <p:spPr bwMode="auto">
          <a:xfrm>
            <a:off x="3885453" y="8699449"/>
            <a:ext cx="2953328" cy="427003"/>
          </a:xfrm>
          <a:prstGeom prst="rect">
            <a:avLst/>
          </a:prstGeom>
          <a:noFill/>
          <a:ln w="9525">
            <a:noFill/>
            <a:miter lim="800000"/>
            <a:headEnd/>
            <a:tailEnd/>
          </a:ln>
        </p:spPr>
        <p:txBody>
          <a:bodyPr lIns="92667" tIns="46332" rIns="92667" bIns="46332" anchor="b"/>
          <a:lstStyle/>
          <a:p>
            <a:pPr algn="r" defTabSz="927100" eaLnBrk="1" hangingPunct="1"/>
            <a:fld id="{B6657DFE-7265-41AA-9206-825EA5BD6AA7}" type="slidenum">
              <a:rPr lang="en-US" sz="1200" b="0">
                <a:solidFill>
                  <a:schemeClr val="tx1"/>
                </a:solidFill>
                <a:ea typeface="Arial Unicode MS" pitchFamily="34" charset="-128"/>
                <a:cs typeface="Arial Unicode MS" pitchFamily="34" charset="-128"/>
              </a:rPr>
              <a:pPr algn="r" defTabSz="927100" eaLnBrk="1" hangingPunct="1"/>
              <a:t>12</a:t>
            </a:fld>
            <a:endParaRPr lang="en-US" sz="1200" b="0">
              <a:solidFill>
                <a:schemeClr val="tx1"/>
              </a:solidFill>
              <a:ea typeface="Arial Unicode MS" pitchFamily="34" charset="-128"/>
              <a:cs typeface="Arial Unicode MS" pitchFamily="34" charset="-128"/>
            </a:endParaRPr>
          </a:p>
        </p:txBody>
      </p:sp>
      <p:sp>
        <p:nvSpPr>
          <p:cNvPr id="712707" name="Rectangle 2"/>
          <p:cNvSpPr>
            <a:spLocks noGrp="1" noRot="1" noChangeAspect="1" noChangeArrowheads="1" noTextEdit="1"/>
          </p:cNvSpPr>
          <p:nvPr>
            <p:ph type="sldImg"/>
          </p:nvPr>
        </p:nvSpPr>
        <p:spPr>
          <a:xfrm>
            <a:off x="1211263" y="719138"/>
            <a:ext cx="4494212" cy="3370262"/>
          </a:xfrm>
          <a:ln/>
        </p:spPr>
      </p:sp>
      <p:sp>
        <p:nvSpPr>
          <p:cNvPr id="712708" name="Rectangle 3"/>
          <p:cNvSpPr>
            <a:spLocks noGrp="1" noChangeArrowheads="1"/>
          </p:cNvSpPr>
          <p:nvPr>
            <p:ph type="body" idx="1"/>
          </p:nvPr>
        </p:nvSpPr>
        <p:spPr>
          <a:xfrm>
            <a:off x="932124" y="4378241"/>
            <a:ext cx="5035393" cy="4087235"/>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B680F62-D16F-4F50-8A25-6AEE66EFBF9D}" type="slidenum">
              <a:rPr lang="en-GB"/>
              <a:pPr/>
              <a:t>13</a:t>
            </a:fld>
            <a:endParaRPr lang="en-GB"/>
          </a:p>
        </p:txBody>
      </p:sp>
      <p:sp>
        <p:nvSpPr>
          <p:cNvPr id="714754" name="Rectangle 7"/>
          <p:cNvSpPr txBox="1">
            <a:spLocks noGrp="1" noChangeArrowheads="1"/>
          </p:cNvSpPr>
          <p:nvPr/>
        </p:nvSpPr>
        <p:spPr bwMode="auto">
          <a:xfrm>
            <a:off x="3885453" y="8699449"/>
            <a:ext cx="2953328" cy="427003"/>
          </a:xfrm>
          <a:prstGeom prst="rect">
            <a:avLst/>
          </a:prstGeom>
          <a:noFill/>
          <a:ln w="9525">
            <a:noFill/>
            <a:miter lim="800000"/>
            <a:headEnd/>
            <a:tailEnd/>
          </a:ln>
        </p:spPr>
        <p:txBody>
          <a:bodyPr lIns="92667" tIns="46332" rIns="92667" bIns="46332" anchor="b"/>
          <a:lstStyle/>
          <a:p>
            <a:pPr algn="r" defTabSz="927100" eaLnBrk="1" hangingPunct="1"/>
            <a:fld id="{5CEB621E-06AD-4C85-9FC6-C3D70790A7C9}" type="slidenum">
              <a:rPr lang="en-US" sz="1200" b="0">
                <a:solidFill>
                  <a:schemeClr val="tx1"/>
                </a:solidFill>
                <a:ea typeface="Arial Unicode MS" pitchFamily="34" charset="-128"/>
                <a:cs typeface="Arial Unicode MS" pitchFamily="34" charset="-128"/>
              </a:rPr>
              <a:pPr algn="r" defTabSz="927100" eaLnBrk="1" hangingPunct="1"/>
              <a:t>13</a:t>
            </a:fld>
            <a:endParaRPr lang="en-US" sz="1200" b="0">
              <a:solidFill>
                <a:schemeClr val="tx1"/>
              </a:solidFill>
              <a:ea typeface="Arial Unicode MS" pitchFamily="34" charset="-128"/>
              <a:cs typeface="Arial Unicode MS" pitchFamily="34" charset="-128"/>
            </a:endParaRPr>
          </a:p>
        </p:txBody>
      </p:sp>
      <p:sp>
        <p:nvSpPr>
          <p:cNvPr id="714755" name="Rectangle 2"/>
          <p:cNvSpPr>
            <a:spLocks noGrp="1" noRot="1" noChangeAspect="1" noChangeArrowheads="1" noTextEdit="1"/>
          </p:cNvSpPr>
          <p:nvPr>
            <p:ph type="sldImg"/>
          </p:nvPr>
        </p:nvSpPr>
        <p:spPr>
          <a:xfrm>
            <a:off x="1211263" y="719138"/>
            <a:ext cx="4494212" cy="3370262"/>
          </a:xfrm>
          <a:ln/>
        </p:spPr>
      </p:sp>
      <p:sp>
        <p:nvSpPr>
          <p:cNvPr id="714756" name="Rectangle 3"/>
          <p:cNvSpPr>
            <a:spLocks noGrp="1" noChangeArrowheads="1"/>
          </p:cNvSpPr>
          <p:nvPr>
            <p:ph type="body" idx="1"/>
          </p:nvPr>
        </p:nvSpPr>
        <p:spPr>
          <a:xfrm>
            <a:off x="932124" y="4378241"/>
            <a:ext cx="5035393" cy="4087235"/>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735B53F-9805-4CD8-BA98-C3BBB023F46E}" type="slidenum">
              <a:rPr lang="en-GB"/>
              <a:pPr/>
              <a:t>14</a:t>
            </a:fld>
            <a:endParaRPr lang="en-GB"/>
          </a:p>
        </p:txBody>
      </p:sp>
      <p:sp>
        <p:nvSpPr>
          <p:cNvPr id="704514" name="Rectangle 7"/>
          <p:cNvSpPr txBox="1">
            <a:spLocks noGrp="1" noChangeArrowheads="1"/>
          </p:cNvSpPr>
          <p:nvPr/>
        </p:nvSpPr>
        <p:spPr bwMode="auto">
          <a:xfrm>
            <a:off x="3885453" y="8699449"/>
            <a:ext cx="2953328" cy="427003"/>
          </a:xfrm>
          <a:prstGeom prst="rect">
            <a:avLst/>
          </a:prstGeom>
          <a:noFill/>
          <a:ln w="9525">
            <a:noFill/>
            <a:miter lim="800000"/>
            <a:headEnd/>
            <a:tailEnd/>
          </a:ln>
        </p:spPr>
        <p:txBody>
          <a:bodyPr lIns="92667" tIns="46332" rIns="92667" bIns="46332" anchor="b"/>
          <a:lstStyle/>
          <a:p>
            <a:pPr algn="r" defTabSz="927100" eaLnBrk="1" hangingPunct="1"/>
            <a:fld id="{849B891E-F020-4CC6-8809-83D4BB7C8A46}" type="slidenum">
              <a:rPr lang="en-US" sz="1200" b="0">
                <a:solidFill>
                  <a:schemeClr val="tx1"/>
                </a:solidFill>
                <a:ea typeface="Arial Unicode MS" pitchFamily="34" charset="-128"/>
                <a:cs typeface="Arial Unicode MS" pitchFamily="34" charset="-128"/>
              </a:rPr>
              <a:pPr algn="r" defTabSz="927100" eaLnBrk="1" hangingPunct="1"/>
              <a:t>14</a:t>
            </a:fld>
            <a:endParaRPr lang="en-US" sz="1200" b="0">
              <a:solidFill>
                <a:schemeClr val="tx1"/>
              </a:solidFill>
              <a:ea typeface="Arial Unicode MS" pitchFamily="34" charset="-128"/>
              <a:cs typeface="Arial Unicode MS" pitchFamily="34" charset="-128"/>
            </a:endParaRPr>
          </a:p>
        </p:txBody>
      </p:sp>
      <p:sp>
        <p:nvSpPr>
          <p:cNvPr id="704515" name="Rectangle 2"/>
          <p:cNvSpPr>
            <a:spLocks noGrp="1" noRot="1" noChangeAspect="1" noChangeArrowheads="1" noTextEdit="1"/>
          </p:cNvSpPr>
          <p:nvPr>
            <p:ph type="sldImg"/>
          </p:nvPr>
        </p:nvSpPr>
        <p:spPr>
          <a:xfrm>
            <a:off x="1211263" y="719138"/>
            <a:ext cx="4494212" cy="3370262"/>
          </a:xfrm>
          <a:ln/>
        </p:spPr>
      </p:sp>
      <p:sp>
        <p:nvSpPr>
          <p:cNvPr id="704516" name="Rectangle 3"/>
          <p:cNvSpPr>
            <a:spLocks noGrp="1" noChangeArrowheads="1"/>
          </p:cNvSpPr>
          <p:nvPr>
            <p:ph type="body" idx="1"/>
          </p:nvPr>
        </p:nvSpPr>
        <p:spPr>
          <a:xfrm>
            <a:off x="932124" y="4378241"/>
            <a:ext cx="5035393" cy="4087235"/>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6E7E1D6-A738-40EC-A405-A7CD5A9AECBB}" type="slidenum">
              <a:rPr lang="en-GB"/>
              <a:pPr/>
              <a:t>15</a:t>
            </a:fld>
            <a:endParaRPr lang="en-GB"/>
          </a:p>
        </p:txBody>
      </p:sp>
      <p:sp>
        <p:nvSpPr>
          <p:cNvPr id="721922" name="Rectangle 7"/>
          <p:cNvSpPr txBox="1">
            <a:spLocks noGrp="1" noChangeArrowheads="1"/>
          </p:cNvSpPr>
          <p:nvPr/>
        </p:nvSpPr>
        <p:spPr bwMode="auto">
          <a:xfrm>
            <a:off x="3883852" y="8684826"/>
            <a:ext cx="2972547" cy="457711"/>
          </a:xfrm>
          <a:prstGeom prst="rect">
            <a:avLst/>
          </a:prstGeom>
          <a:noFill/>
          <a:ln w="9525">
            <a:noFill/>
            <a:miter lim="800000"/>
            <a:headEnd/>
            <a:tailEnd/>
          </a:ln>
        </p:spPr>
        <p:txBody>
          <a:bodyPr anchor="b"/>
          <a:lstStyle/>
          <a:p>
            <a:pPr algn="r" eaLnBrk="1" hangingPunct="1"/>
            <a:fld id="{6080C195-131D-4DEA-82A1-D9E4022DBF00}" type="slidenum">
              <a:rPr lang="it-IT" sz="1200" b="0">
                <a:solidFill>
                  <a:schemeClr val="tx1"/>
                </a:solidFill>
              </a:rPr>
              <a:pPr algn="r" eaLnBrk="1" hangingPunct="1"/>
              <a:t>15</a:t>
            </a:fld>
            <a:endParaRPr lang="it-IT" sz="1200" b="0">
              <a:solidFill>
                <a:schemeClr val="tx1"/>
              </a:solidFill>
            </a:endParaRPr>
          </a:p>
        </p:txBody>
      </p:sp>
      <p:sp>
        <p:nvSpPr>
          <p:cNvPr id="721923" name="Rectangle 2"/>
          <p:cNvSpPr>
            <a:spLocks noGrp="1" noRot="1" noChangeAspect="1" noChangeArrowheads="1" noTextEdit="1"/>
          </p:cNvSpPr>
          <p:nvPr>
            <p:ph type="sldImg"/>
          </p:nvPr>
        </p:nvSpPr>
        <p:spPr>
          <a:ln/>
        </p:spPr>
      </p:sp>
      <p:sp>
        <p:nvSpPr>
          <p:cNvPr id="721924" name="Rectangle 3"/>
          <p:cNvSpPr>
            <a:spLocks noGrp="1" noChangeArrowheads="1"/>
          </p:cNvSpPr>
          <p:nvPr>
            <p:ph type="body" idx="1"/>
          </p:nvPr>
        </p:nvSpPr>
        <p:spPr>
          <a:noFill/>
        </p:spPr>
        <p:txBody>
          <a:bodyPr/>
          <a:lstStyle/>
          <a:p>
            <a:pPr>
              <a:spcBef>
                <a:spcPct val="0"/>
              </a:spcBef>
            </a:pPr>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FF8C762-0C98-4A26-9784-A0AA43AB0B7D}" type="slidenum">
              <a:rPr lang="en-GB"/>
              <a:pPr/>
              <a:t>2</a:t>
            </a:fld>
            <a:endParaRPr lang="en-GB"/>
          </a:p>
        </p:txBody>
      </p:sp>
      <p:sp>
        <p:nvSpPr>
          <p:cNvPr id="678914" name="Rectangle 7"/>
          <p:cNvSpPr txBox="1">
            <a:spLocks noGrp="1" noChangeArrowheads="1"/>
          </p:cNvSpPr>
          <p:nvPr/>
        </p:nvSpPr>
        <p:spPr bwMode="auto">
          <a:xfrm>
            <a:off x="3884350" y="8684973"/>
            <a:ext cx="2972018" cy="457565"/>
          </a:xfrm>
          <a:prstGeom prst="rect">
            <a:avLst/>
          </a:prstGeom>
          <a:noFill/>
          <a:ln w="9525">
            <a:noFill/>
            <a:miter lim="800000"/>
            <a:headEnd/>
            <a:tailEnd/>
          </a:ln>
        </p:spPr>
        <p:txBody>
          <a:bodyPr anchor="b"/>
          <a:lstStyle/>
          <a:p>
            <a:pPr algn="r" eaLnBrk="1" hangingPunct="1"/>
            <a:fld id="{00A1146A-3745-4A22-A227-F5D818CDC22F}" type="slidenum">
              <a:rPr lang="it-IT" sz="1200" b="0">
                <a:solidFill>
                  <a:schemeClr val="tx1"/>
                </a:solidFill>
              </a:rPr>
              <a:pPr algn="r" eaLnBrk="1" hangingPunct="1"/>
              <a:t>2</a:t>
            </a:fld>
            <a:endParaRPr lang="it-IT" sz="1200" b="0">
              <a:solidFill>
                <a:schemeClr val="tx1"/>
              </a:solidFill>
            </a:endParaRPr>
          </a:p>
        </p:txBody>
      </p:sp>
      <p:sp>
        <p:nvSpPr>
          <p:cNvPr id="678915" name="Rectangle 2"/>
          <p:cNvSpPr>
            <a:spLocks noGrp="1" noRot="1" noChangeAspect="1" noChangeArrowheads="1" noTextEdit="1"/>
          </p:cNvSpPr>
          <p:nvPr>
            <p:ph type="sldImg"/>
          </p:nvPr>
        </p:nvSpPr>
        <p:spPr>
          <a:ln/>
        </p:spPr>
      </p:sp>
      <p:sp>
        <p:nvSpPr>
          <p:cNvPr id="678916" name="Rectangle 3"/>
          <p:cNvSpPr>
            <a:spLocks noGrp="1" noChangeArrowheads="1"/>
          </p:cNvSpPr>
          <p:nvPr>
            <p:ph type="body" idx="1"/>
          </p:nvPr>
        </p:nvSpPr>
        <p:spPr>
          <a:noFill/>
        </p:spPr>
        <p:txBody>
          <a:bodyPr/>
          <a:lstStyle/>
          <a:p>
            <a:pPr>
              <a:spcBef>
                <a:spcPct val="0"/>
              </a:spcBef>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ABCF3B-DAB4-4C5F-887A-C737BAAD8D56}" type="slidenum">
              <a:rPr lang="en-GB"/>
              <a:pPr/>
              <a:t>3</a:t>
            </a:fld>
            <a:endParaRPr lang="en-GB"/>
          </a:p>
        </p:txBody>
      </p:sp>
      <p:sp>
        <p:nvSpPr>
          <p:cNvPr id="716802" name="Rectangle 2"/>
          <p:cNvSpPr>
            <a:spLocks noGrp="1" noRot="1" noChangeAspect="1" noChangeArrowheads="1" noTextEdit="1"/>
          </p:cNvSpPr>
          <p:nvPr>
            <p:ph type="sldImg"/>
          </p:nvPr>
        </p:nvSpPr>
        <p:spPr>
          <a:ln/>
        </p:spPr>
      </p:sp>
      <p:sp>
        <p:nvSpPr>
          <p:cNvPr id="716803" name="Rectangle 3"/>
          <p:cNvSpPr>
            <a:spLocks noGrp="1" noChangeArrowheads="1"/>
          </p:cNvSpPr>
          <p:nvPr>
            <p:ph type="body" idx="1"/>
          </p:nvPr>
        </p:nvSpPr>
        <p:spPr/>
        <p:txBody>
          <a:bodyPr/>
          <a:lstStyle/>
          <a:p>
            <a:pPr>
              <a:spcBef>
                <a:spcPct val="0"/>
              </a:spcBef>
            </a:pPr>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B4BBFCB-74C4-4AD3-9AEE-085B5D7F0364}" type="slidenum">
              <a:rPr lang="en-GB"/>
              <a:pPr/>
              <a:t>4</a:t>
            </a:fld>
            <a:endParaRPr lang="en-GB"/>
          </a:p>
        </p:txBody>
      </p:sp>
      <p:sp>
        <p:nvSpPr>
          <p:cNvPr id="683010" name="Rectangle 7"/>
          <p:cNvSpPr txBox="1">
            <a:spLocks noGrp="1" noChangeArrowheads="1"/>
          </p:cNvSpPr>
          <p:nvPr/>
        </p:nvSpPr>
        <p:spPr bwMode="auto">
          <a:xfrm>
            <a:off x="3883852" y="8684826"/>
            <a:ext cx="2972547" cy="457711"/>
          </a:xfrm>
          <a:prstGeom prst="rect">
            <a:avLst/>
          </a:prstGeom>
          <a:noFill/>
          <a:ln w="9525">
            <a:noFill/>
            <a:miter lim="800000"/>
            <a:headEnd/>
            <a:tailEnd/>
          </a:ln>
        </p:spPr>
        <p:txBody>
          <a:bodyPr anchor="b"/>
          <a:lstStyle/>
          <a:p>
            <a:pPr algn="r" eaLnBrk="1" hangingPunct="1"/>
            <a:fld id="{C6A7FEF6-D084-4287-A137-D55415A2A2A6}" type="slidenum">
              <a:rPr lang="it-IT" sz="1200" b="0">
                <a:solidFill>
                  <a:schemeClr val="tx1"/>
                </a:solidFill>
              </a:rPr>
              <a:pPr algn="r" eaLnBrk="1" hangingPunct="1"/>
              <a:t>4</a:t>
            </a:fld>
            <a:endParaRPr lang="it-IT" sz="1200" b="0">
              <a:solidFill>
                <a:schemeClr val="tx1"/>
              </a:solidFill>
            </a:endParaRPr>
          </a:p>
        </p:txBody>
      </p:sp>
      <p:sp>
        <p:nvSpPr>
          <p:cNvPr id="683011" name="Rectangle 2"/>
          <p:cNvSpPr>
            <a:spLocks noGrp="1" noRot="1" noChangeAspect="1" noChangeArrowheads="1" noTextEdit="1"/>
          </p:cNvSpPr>
          <p:nvPr>
            <p:ph type="sldImg"/>
          </p:nvPr>
        </p:nvSpPr>
        <p:spPr>
          <a:ln/>
        </p:spPr>
      </p:sp>
      <p:sp>
        <p:nvSpPr>
          <p:cNvPr id="683012" name="Rectangle 3"/>
          <p:cNvSpPr>
            <a:spLocks noGrp="1" noChangeArrowheads="1"/>
          </p:cNvSpPr>
          <p:nvPr>
            <p:ph type="body" idx="1"/>
          </p:nvPr>
        </p:nvSpPr>
        <p:spPr/>
        <p:txBody>
          <a:bodyPr/>
          <a:lstStyle/>
          <a:p>
            <a:pPr>
              <a:spcBef>
                <a:spcPct val="0"/>
              </a:spcBef>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84210DB-A753-4461-B9A2-EE38CDFCAB7C}" type="slidenum">
              <a:rPr lang="en-GB"/>
              <a:pPr/>
              <a:t>5</a:t>
            </a:fld>
            <a:endParaRPr lang="en-GB"/>
          </a:p>
        </p:txBody>
      </p:sp>
      <p:sp>
        <p:nvSpPr>
          <p:cNvPr id="680962" name="Rectangle 7"/>
          <p:cNvSpPr txBox="1">
            <a:spLocks noGrp="1" noChangeArrowheads="1"/>
          </p:cNvSpPr>
          <p:nvPr/>
        </p:nvSpPr>
        <p:spPr bwMode="auto">
          <a:xfrm>
            <a:off x="3883852" y="8684826"/>
            <a:ext cx="2972547" cy="457711"/>
          </a:xfrm>
          <a:prstGeom prst="rect">
            <a:avLst/>
          </a:prstGeom>
          <a:noFill/>
          <a:ln w="9525">
            <a:noFill/>
            <a:miter lim="800000"/>
            <a:headEnd/>
            <a:tailEnd/>
          </a:ln>
        </p:spPr>
        <p:txBody>
          <a:bodyPr anchor="b"/>
          <a:lstStyle/>
          <a:p>
            <a:pPr algn="r" eaLnBrk="1" hangingPunct="1"/>
            <a:fld id="{2A61C8C3-1AC1-4722-9368-9B9BEDF9F7D9}" type="slidenum">
              <a:rPr lang="it-IT" sz="1200" b="0">
                <a:solidFill>
                  <a:schemeClr val="tx1"/>
                </a:solidFill>
              </a:rPr>
              <a:pPr algn="r" eaLnBrk="1" hangingPunct="1"/>
              <a:t>5</a:t>
            </a:fld>
            <a:endParaRPr lang="it-IT" sz="1200" b="0">
              <a:solidFill>
                <a:schemeClr val="tx1"/>
              </a:solidFill>
            </a:endParaRPr>
          </a:p>
        </p:txBody>
      </p:sp>
      <p:sp>
        <p:nvSpPr>
          <p:cNvPr id="680963" name="Rectangle 2"/>
          <p:cNvSpPr>
            <a:spLocks noGrp="1" noRot="1" noChangeAspect="1" noChangeArrowheads="1" noTextEdit="1"/>
          </p:cNvSpPr>
          <p:nvPr>
            <p:ph type="sldImg"/>
          </p:nvPr>
        </p:nvSpPr>
        <p:spPr>
          <a:ln/>
        </p:spPr>
      </p:sp>
      <p:sp>
        <p:nvSpPr>
          <p:cNvPr id="680964"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9C96EFB-256F-41AA-8744-876B677EC05E}"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72C6BC-5E8E-40BC-B009-F36B9F7D9798}" type="slidenum">
              <a:rPr lang="en-GB"/>
              <a:pPr/>
              <a:t>7</a:t>
            </a:fld>
            <a:endParaRPr lang="en-GB"/>
          </a:p>
        </p:txBody>
      </p:sp>
      <p:sp>
        <p:nvSpPr>
          <p:cNvPr id="701442" name="Rectangle 2"/>
          <p:cNvSpPr>
            <a:spLocks noGrp="1" noRot="1" noChangeAspect="1" noChangeArrowheads="1" noTextEdit="1"/>
          </p:cNvSpPr>
          <p:nvPr>
            <p:ph type="sldImg"/>
          </p:nvPr>
        </p:nvSpPr>
        <p:spPr>
          <a:ln/>
        </p:spPr>
      </p:sp>
      <p:sp>
        <p:nvSpPr>
          <p:cNvPr id="7014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9C96EFB-256F-41AA-8744-876B677EC05E}"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1B578DC-2794-4A50-95E8-A17D45A186A9}" type="slidenum">
              <a:rPr lang="en-GB"/>
              <a:pPr/>
              <a:t>9</a:t>
            </a:fld>
            <a:endParaRPr lang="en-GB"/>
          </a:p>
        </p:txBody>
      </p:sp>
      <p:sp>
        <p:nvSpPr>
          <p:cNvPr id="706562" name="Rectangle 7"/>
          <p:cNvSpPr txBox="1">
            <a:spLocks noGrp="1" noChangeArrowheads="1"/>
          </p:cNvSpPr>
          <p:nvPr/>
        </p:nvSpPr>
        <p:spPr bwMode="auto">
          <a:xfrm>
            <a:off x="3885453" y="8699449"/>
            <a:ext cx="2953328" cy="427003"/>
          </a:xfrm>
          <a:prstGeom prst="rect">
            <a:avLst/>
          </a:prstGeom>
          <a:noFill/>
          <a:ln w="9525">
            <a:noFill/>
            <a:miter lim="800000"/>
            <a:headEnd/>
            <a:tailEnd/>
          </a:ln>
        </p:spPr>
        <p:txBody>
          <a:bodyPr lIns="92667" tIns="46332" rIns="92667" bIns="46332" anchor="b"/>
          <a:lstStyle/>
          <a:p>
            <a:pPr algn="r" defTabSz="927100" eaLnBrk="1" hangingPunct="1"/>
            <a:fld id="{6B139A0C-32CB-42F3-A393-959D16A4CED1}" type="slidenum">
              <a:rPr lang="en-US" sz="1200" b="0">
                <a:solidFill>
                  <a:schemeClr val="tx1"/>
                </a:solidFill>
                <a:ea typeface="Arial Unicode MS" pitchFamily="34" charset="-128"/>
                <a:cs typeface="Arial Unicode MS" pitchFamily="34" charset="-128"/>
              </a:rPr>
              <a:pPr algn="r" defTabSz="927100" eaLnBrk="1" hangingPunct="1"/>
              <a:t>9</a:t>
            </a:fld>
            <a:endParaRPr lang="en-US" sz="1200" b="0">
              <a:solidFill>
                <a:schemeClr val="tx1"/>
              </a:solidFill>
              <a:ea typeface="Arial Unicode MS" pitchFamily="34" charset="-128"/>
              <a:cs typeface="Arial Unicode MS" pitchFamily="34" charset="-128"/>
            </a:endParaRPr>
          </a:p>
        </p:txBody>
      </p:sp>
      <p:sp>
        <p:nvSpPr>
          <p:cNvPr id="706563" name="Rectangle 2"/>
          <p:cNvSpPr>
            <a:spLocks noGrp="1" noRot="1" noChangeAspect="1" noChangeArrowheads="1" noTextEdit="1"/>
          </p:cNvSpPr>
          <p:nvPr>
            <p:ph type="sldImg"/>
          </p:nvPr>
        </p:nvSpPr>
        <p:spPr>
          <a:xfrm>
            <a:off x="1211263" y="719138"/>
            <a:ext cx="4494212" cy="3370262"/>
          </a:xfrm>
          <a:ln/>
        </p:spPr>
      </p:sp>
      <p:sp>
        <p:nvSpPr>
          <p:cNvPr id="706564" name="Rectangle 3"/>
          <p:cNvSpPr>
            <a:spLocks noGrp="1" noChangeArrowheads="1"/>
          </p:cNvSpPr>
          <p:nvPr>
            <p:ph type="body" idx="1"/>
          </p:nvPr>
        </p:nvSpPr>
        <p:spPr>
          <a:xfrm>
            <a:off x="932124" y="4378241"/>
            <a:ext cx="5035393" cy="4087235"/>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en-GB"/>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GB"/>
          </a:p>
        </p:txBody>
      </p:sp>
      <p:sp>
        <p:nvSpPr>
          <p:cNvPr id="4" name="Espace réservé de la date 3"/>
          <p:cNvSpPr>
            <a:spLocks noGrp="1"/>
          </p:cNvSpPr>
          <p:nvPr>
            <p:ph type="dt" sz="half" idx="10"/>
          </p:nvPr>
        </p:nvSpPr>
        <p:spPr/>
        <p:txBody>
          <a:bodyPr/>
          <a:lstStyle/>
          <a:p>
            <a:fld id="{24F868A1-C6FF-42DA-8F91-BE4512A0D779}" type="datetimeFigureOut">
              <a:rPr lang="it-IT" smtClean="0"/>
              <a:pPr/>
              <a:t>03/08/2016</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E5ED4076-5DDB-4B28-B1D3-7A59DBB16DF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24F868A1-C6FF-42DA-8F91-BE4512A0D779}" type="datetimeFigureOut">
              <a:rPr lang="it-IT" smtClean="0"/>
              <a:pPr/>
              <a:t>03/08/2016</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E5ED4076-5DDB-4B28-B1D3-7A59DBB16DF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en-GB"/>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24F868A1-C6FF-42DA-8F91-BE4512A0D779}" type="datetimeFigureOut">
              <a:rPr lang="it-IT" smtClean="0"/>
              <a:pPr/>
              <a:t>03/08/2016</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E5ED4076-5DDB-4B28-B1D3-7A59DBB16DF7}"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endParaRPr lang="en-GB"/>
          </a:p>
        </p:txBody>
      </p:sp>
      <p:sp>
        <p:nvSpPr>
          <p:cNvPr id="3" name="Espace réservé du graphique 2"/>
          <p:cNvSpPr>
            <a:spLocks noGrp="1"/>
          </p:cNvSpPr>
          <p:nvPr>
            <p:ph type="chart" idx="1"/>
          </p:nvPr>
        </p:nvSpPr>
        <p:spPr>
          <a:xfrm>
            <a:off x="457200" y="1600200"/>
            <a:ext cx="8229600" cy="4525963"/>
          </a:xfrm>
          <a:prstGeom prst="rect">
            <a:avLst/>
          </a:prstGeom>
        </p:spPr>
        <p:txBody>
          <a:bodyPr/>
          <a:lstStyle/>
          <a:p>
            <a:endParaRPr lang="en-GB"/>
          </a:p>
        </p:txBody>
      </p:sp>
      <p:sp>
        <p:nvSpPr>
          <p:cNvPr id="4" name="Espace réservé du pied de page 3"/>
          <p:cNvSpPr>
            <a:spLocks noGrp="1"/>
          </p:cNvSpPr>
          <p:nvPr>
            <p:ph type="ftr" sz="quarter" idx="10"/>
          </p:nvPr>
        </p:nvSpPr>
        <p:spPr>
          <a:xfrm>
            <a:off x="685800" y="6324600"/>
            <a:ext cx="5334000" cy="457200"/>
          </a:xfrm>
        </p:spPr>
        <p:txBody>
          <a:bodyPr/>
          <a:lstStyle>
            <a:lvl1pPr>
              <a:defRPr/>
            </a:lvl1pPr>
          </a:lstStyle>
          <a:p>
            <a:endParaRPr lang="en-GB"/>
          </a:p>
        </p:txBody>
      </p:sp>
      <p:sp>
        <p:nvSpPr>
          <p:cNvPr id="5" name="Espace réservé du numéro de diapositive 4"/>
          <p:cNvSpPr>
            <a:spLocks noGrp="1"/>
          </p:cNvSpPr>
          <p:nvPr>
            <p:ph type="sldNum" sz="quarter" idx="11"/>
          </p:nvPr>
        </p:nvSpPr>
        <p:spPr>
          <a:xfrm>
            <a:off x="6553200" y="6324600"/>
            <a:ext cx="1143000" cy="457200"/>
          </a:xfrm>
        </p:spPr>
        <p:txBody>
          <a:bodyPr/>
          <a:lstStyle>
            <a:lvl1pPr>
              <a:defRPr/>
            </a:lvl1pPr>
          </a:lstStyle>
          <a:p>
            <a:r>
              <a:rPr lang="fr-FR"/>
              <a:t>••• </a:t>
            </a:r>
            <a:fld id="{5543E0B8-510B-4012-9532-2571B8794FD6}" type="slidenum">
              <a:rPr lang="fr-FR" sz="1100" b="0" i="1">
                <a:solidFill>
                  <a:srgbClr val="FF9966"/>
                </a:solidFill>
                <a:latin typeface="Arial" pitchFamily="34" charset="0"/>
              </a:rPr>
              <a:pPr/>
              <a:t>‹#›</a:t>
            </a:fld>
            <a:endParaRPr lang="fr-FR" sz="1100" b="0" i="1">
              <a:solidFill>
                <a:srgbClr val="FF9966"/>
              </a:solidFill>
              <a:latin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GB"/>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24F868A1-C6FF-42DA-8F91-BE4512A0D779}" type="datetimeFigureOut">
              <a:rPr lang="it-IT" smtClean="0"/>
              <a:pPr/>
              <a:t>03/08/2016</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E5ED4076-5DDB-4B28-B1D3-7A59DBB16DF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en-GB"/>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24F868A1-C6FF-42DA-8F91-BE4512A0D779}" type="datetimeFigureOut">
              <a:rPr lang="it-IT" smtClean="0"/>
              <a:pPr/>
              <a:t>03/08/2016</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E5ED4076-5DDB-4B28-B1D3-7A59DBB16DF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GB"/>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p:cNvSpPr>
            <a:spLocks noGrp="1"/>
          </p:cNvSpPr>
          <p:nvPr>
            <p:ph type="dt" sz="half" idx="10"/>
          </p:nvPr>
        </p:nvSpPr>
        <p:spPr/>
        <p:txBody>
          <a:bodyPr/>
          <a:lstStyle/>
          <a:p>
            <a:fld id="{24F868A1-C6FF-42DA-8F91-BE4512A0D779}" type="datetimeFigureOut">
              <a:rPr lang="it-IT" smtClean="0"/>
              <a:pPr/>
              <a:t>03/08/2016</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E5ED4076-5DDB-4B28-B1D3-7A59DBB16DF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en-GB"/>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p:cNvSpPr>
            <a:spLocks noGrp="1"/>
          </p:cNvSpPr>
          <p:nvPr>
            <p:ph type="dt" sz="half" idx="10"/>
          </p:nvPr>
        </p:nvSpPr>
        <p:spPr/>
        <p:txBody>
          <a:bodyPr/>
          <a:lstStyle/>
          <a:p>
            <a:fld id="{24F868A1-C6FF-42DA-8F91-BE4512A0D779}" type="datetimeFigureOut">
              <a:rPr lang="it-IT" smtClean="0"/>
              <a:pPr/>
              <a:t>03/08/2016</a:t>
            </a:fld>
            <a:endParaRPr lang="en-GB"/>
          </a:p>
        </p:txBody>
      </p:sp>
      <p:sp>
        <p:nvSpPr>
          <p:cNvPr id="8" name="Espace réservé du pied de page 7"/>
          <p:cNvSpPr>
            <a:spLocks noGrp="1"/>
          </p:cNvSpPr>
          <p:nvPr>
            <p:ph type="ftr" sz="quarter" idx="11"/>
          </p:nvPr>
        </p:nvSpPr>
        <p:spPr/>
        <p:txBody>
          <a:bodyPr/>
          <a:lstStyle/>
          <a:p>
            <a:endParaRPr lang="en-GB"/>
          </a:p>
        </p:txBody>
      </p:sp>
      <p:sp>
        <p:nvSpPr>
          <p:cNvPr id="9" name="Espace réservé du numéro de diapositive 8"/>
          <p:cNvSpPr>
            <a:spLocks noGrp="1"/>
          </p:cNvSpPr>
          <p:nvPr>
            <p:ph type="sldNum" sz="quarter" idx="12"/>
          </p:nvPr>
        </p:nvSpPr>
        <p:spPr/>
        <p:txBody>
          <a:bodyPr/>
          <a:lstStyle/>
          <a:p>
            <a:fld id="{E5ED4076-5DDB-4B28-B1D3-7A59DBB16DF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GB"/>
          </a:p>
        </p:txBody>
      </p:sp>
      <p:sp>
        <p:nvSpPr>
          <p:cNvPr id="3" name="Espace réservé de la date 2"/>
          <p:cNvSpPr>
            <a:spLocks noGrp="1"/>
          </p:cNvSpPr>
          <p:nvPr>
            <p:ph type="dt" sz="half" idx="10"/>
          </p:nvPr>
        </p:nvSpPr>
        <p:spPr/>
        <p:txBody>
          <a:bodyPr/>
          <a:lstStyle/>
          <a:p>
            <a:fld id="{24F868A1-C6FF-42DA-8F91-BE4512A0D779}" type="datetimeFigureOut">
              <a:rPr lang="it-IT" smtClean="0"/>
              <a:pPr/>
              <a:t>03/08/2016</a:t>
            </a:fld>
            <a:endParaRPr lang="en-GB"/>
          </a:p>
        </p:txBody>
      </p:sp>
      <p:sp>
        <p:nvSpPr>
          <p:cNvPr id="4" name="Espace réservé du pied de page 3"/>
          <p:cNvSpPr>
            <a:spLocks noGrp="1"/>
          </p:cNvSpPr>
          <p:nvPr>
            <p:ph type="ftr" sz="quarter" idx="11"/>
          </p:nvPr>
        </p:nvSpPr>
        <p:spPr/>
        <p:txBody>
          <a:bodyPr/>
          <a:lstStyle/>
          <a:p>
            <a:endParaRPr lang="en-GB"/>
          </a:p>
        </p:txBody>
      </p:sp>
      <p:sp>
        <p:nvSpPr>
          <p:cNvPr id="5" name="Espace réservé du numéro de diapositive 4"/>
          <p:cNvSpPr>
            <a:spLocks noGrp="1"/>
          </p:cNvSpPr>
          <p:nvPr>
            <p:ph type="sldNum" sz="quarter" idx="12"/>
          </p:nvPr>
        </p:nvSpPr>
        <p:spPr/>
        <p:txBody>
          <a:bodyPr/>
          <a:lstStyle/>
          <a:p>
            <a:fld id="{E5ED4076-5DDB-4B28-B1D3-7A59DBB16DF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4F868A1-C6FF-42DA-8F91-BE4512A0D779}" type="datetimeFigureOut">
              <a:rPr lang="it-IT" smtClean="0"/>
              <a:pPr/>
              <a:t>03/08/2016</a:t>
            </a:fld>
            <a:endParaRPr lang="en-GB"/>
          </a:p>
        </p:txBody>
      </p:sp>
      <p:sp>
        <p:nvSpPr>
          <p:cNvPr id="3" name="Espace réservé du pied de page 2"/>
          <p:cNvSpPr>
            <a:spLocks noGrp="1"/>
          </p:cNvSpPr>
          <p:nvPr>
            <p:ph type="ftr" sz="quarter" idx="11"/>
          </p:nvPr>
        </p:nvSpPr>
        <p:spPr/>
        <p:txBody>
          <a:bodyPr/>
          <a:lstStyle/>
          <a:p>
            <a:endParaRPr lang="en-GB"/>
          </a:p>
        </p:txBody>
      </p:sp>
      <p:sp>
        <p:nvSpPr>
          <p:cNvPr id="4" name="Espace réservé du numéro de diapositive 3"/>
          <p:cNvSpPr>
            <a:spLocks noGrp="1"/>
          </p:cNvSpPr>
          <p:nvPr>
            <p:ph type="sldNum" sz="quarter" idx="12"/>
          </p:nvPr>
        </p:nvSpPr>
        <p:spPr/>
        <p:txBody>
          <a:bodyPr/>
          <a:lstStyle/>
          <a:p>
            <a:fld id="{E5ED4076-5DDB-4B28-B1D3-7A59DBB16DF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en-GB"/>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24F868A1-C6FF-42DA-8F91-BE4512A0D779}" type="datetimeFigureOut">
              <a:rPr lang="it-IT" smtClean="0"/>
              <a:pPr/>
              <a:t>03/08/2016</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E5ED4076-5DDB-4B28-B1D3-7A59DBB16DF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en-GB"/>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24F868A1-C6FF-42DA-8F91-BE4512A0D779}" type="datetimeFigureOut">
              <a:rPr lang="it-IT" smtClean="0"/>
              <a:pPr/>
              <a:t>03/08/2016</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E5ED4076-5DDB-4B28-B1D3-7A59DBB16DF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en-GB"/>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F868A1-C6FF-42DA-8F91-BE4512A0D779}" type="datetimeFigureOut">
              <a:rPr lang="it-IT" smtClean="0"/>
              <a:pPr/>
              <a:t>03/08/2016</a:t>
            </a:fld>
            <a:endParaRPr lang="en-GB"/>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D4076-5DDB-4B28-B1D3-7A59DBB16DF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2"/>
          <p:cNvSpPr>
            <a:spLocks noGrp="1"/>
          </p:cNvSpPr>
          <p:nvPr>
            <p:ph type="sldNum" sz="quarter" idx="11"/>
          </p:nvPr>
        </p:nvSpPr>
        <p:spPr/>
        <p:txBody>
          <a:bodyPr/>
          <a:lstStyle/>
          <a:p>
            <a:r>
              <a:rPr lang="fr-FR"/>
              <a:t>••• </a:t>
            </a:r>
            <a:fld id="{FFE4CFF2-5A6A-40A0-98AE-A98E63B18965}" type="slidenum">
              <a:rPr lang="fr-FR" sz="1100" b="0" i="1">
                <a:solidFill>
                  <a:srgbClr val="FF9966"/>
                </a:solidFill>
                <a:latin typeface="Arial" pitchFamily="34" charset="0"/>
              </a:rPr>
              <a:pPr/>
              <a:t>1</a:t>
            </a:fld>
            <a:endParaRPr lang="fr-FR" sz="1100" b="0" i="1">
              <a:solidFill>
                <a:srgbClr val="FF9966"/>
              </a:solidFill>
              <a:latin typeface="Arial" pitchFamily="34" charset="0"/>
            </a:endParaRPr>
          </a:p>
        </p:txBody>
      </p:sp>
      <p:sp>
        <p:nvSpPr>
          <p:cNvPr id="675842" name="Text Box 3"/>
          <p:cNvSpPr txBox="1">
            <a:spLocks noChangeArrowheads="1"/>
          </p:cNvSpPr>
          <p:nvPr/>
        </p:nvSpPr>
        <p:spPr bwMode="auto">
          <a:xfrm>
            <a:off x="558800" y="330200"/>
            <a:ext cx="8405813" cy="784830"/>
          </a:xfrm>
          <a:prstGeom prst="rect">
            <a:avLst/>
          </a:prstGeom>
          <a:noFill/>
          <a:ln w="9525" algn="ctr">
            <a:noFill/>
            <a:miter lim="800000"/>
            <a:headEnd/>
            <a:tailEnd/>
          </a:ln>
        </p:spPr>
        <p:txBody>
          <a:bodyPr tIns="0">
            <a:spAutoFit/>
          </a:bodyPr>
          <a:lstStyle/>
          <a:p>
            <a:pPr algn="r"/>
            <a:r>
              <a:rPr lang="en-US" sz="2800" dirty="0">
                <a:solidFill>
                  <a:srgbClr val="A50021"/>
                </a:solidFill>
                <a:latin typeface="Georgia" pitchFamily="18" charset="0"/>
              </a:rPr>
              <a:t>e-Infrastructures for Research and Education:</a:t>
            </a:r>
          </a:p>
          <a:p>
            <a:pPr algn="r"/>
            <a:r>
              <a:rPr lang="en-US" sz="2000" dirty="0">
                <a:solidFill>
                  <a:srgbClr val="A50021"/>
                </a:solidFill>
                <a:latin typeface="Georgia" pitchFamily="18" charset="0"/>
              </a:rPr>
              <a:t>in the context of the European Capacities </a:t>
            </a:r>
            <a:r>
              <a:rPr lang="en-US" sz="2000" dirty="0" err="1">
                <a:solidFill>
                  <a:srgbClr val="A50021"/>
                </a:solidFill>
                <a:latin typeface="Georgia" pitchFamily="18" charset="0"/>
              </a:rPr>
              <a:t>Programme</a:t>
            </a:r>
            <a:endParaRPr lang="en-US" sz="2000" dirty="0">
              <a:solidFill>
                <a:srgbClr val="A50021"/>
              </a:solidFill>
              <a:latin typeface="Georgia" pitchFamily="18" charset="0"/>
            </a:endParaRPr>
          </a:p>
        </p:txBody>
      </p:sp>
      <p:sp>
        <p:nvSpPr>
          <p:cNvPr id="675843" name="Text Box 3"/>
          <p:cNvSpPr txBox="1">
            <a:spLocks noChangeArrowheads="1"/>
          </p:cNvSpPr>
          <p:nvPr/>
        </p:nvSpPr>
        <p:spPr bwMode="auto">
          <a:xfrm>
            <a:off x="2285984" y="1357298"/>
            <a:ext cx="6638952" cy="200055"/>
          </a:xfrm>
          <a:prstGeom prst="rect">
            <a:avLst/>
          </a:prstGeom>
          <a:noFill/>
          <a:ln w="9525" algn="ctr">
            <a:noFill/>
            <a:miter lim="800000"/>
            <a:headEnd/>
            <a:tailEnd/>
          </a:ln>
        </p:spPr>
        <p:txBody>
          <a:bodyPr wrap="square" tIns="0">
            <a:spAutoFit/>
          </a:bodyPr>
          <a:lstStyle/>
          <a:p>
            <a:pPr algn="r"/>
            <a:r>
              <a:rPr lang="en-US" sz="1000" b="0" dirty="0">
                <a:solidFill>
                  <a:srgbClr val="A50021"/>
                </a:solidFill>
              </a:rPr>
              <a:t>(*) Presentation at the PhD student event, Cambridge 30 June 2009. </a:t>
            </a:r>
          </a:p>
        </p:txBody>
      </p:sp>
      <p:sp>
        <p:nvSpPr>
          <p:cNvPr id="675844" name="Rectangle 6"/>
          <p:cNvSpPr>
            <a:spLocks noChangeArrowheads="1"/>
          </p:cNvSpPr>
          <p:nvPr/>
        </p:nvSpPr>
        <p:spPr bwMode="auto">
          <a:xfrm>
            <a:off x="827088" y="6643688"/>
            <a:ext cx="7200900" cy="214312"/>
          </a:xfrm>
          <a:prstGeom prst="rect">
            <a:avLst/>
          </a:prstGeom>
          <a:noFill/>
          <a:ln w="9525">
            <a:noFill/>
            <a:miter lim="800000"/>
            <a:headEnd/>
            <a:tailEnd/>
          </a:ln>
        </p:spPr>
        <p:txBody>
          <a:bodyPr>
            <a:spAutoFit/>
          </a:bodyPr>
          <a:lstStyle/>
          <a:p>
            <a:pPr algn="l">
              <a:lnSpc>
                <a:spcPct val="90000"/>
              </a:lnSpc>
              <a:buClr>
                <a:srgbClr val="000000"/>
              </a:buClr>
              <a:buSzPct val="100000"/>
              <a:buFont typeface="Times"/>
              <a:buNone/>
            </a:pPr>
            <a:r>
              <a:rPr lang="en-GB" sz="900" b="0">
                <a:solidFill>
                  <a:srgbClr val="A50021"/>
                </a:solidFill>
                <a:latin typeface="Times"/>
                <a:ea typeface="Arial Unicode MS" pitchFamily="34" charset="-128"/>
                <a:cs typeface="Arial Unicode MS" pitchFamily="34" charset="-128"/>
              </a:rPr>
              <a:t>“The views expressed in this presentation are those of the author and do not necessarily reflect the views of the European Commission”</a:t>
            </a:r>
          </a:p>
        </p:txBody>
      </p:sp>
      <p:sp>
        <p:nvSpPr>
          <p:cNvPr id="675845" name="Text Box 3"/>
          <p:cNvSpPr txBox="1">
            <a:spLocks noChangeArrowheads="1"/>
          </p:cNvSpPr>
          <p:nvPr/>
        </p:nvSpPr>
        <p:spPr bwMode="auto">
          <a:xfrm>
            <a:off x="4132263" y="2752725"/>
            <a:ext cx="4833937" cy="877163"/>
          </a:xfrm>
          <a:prstGeom prst="rect">
            <a:avLst/>
          </a:prstGeom>
          <a:noFill/>
          <a:ln w="9525" algn="ctr">
            <a:noFill/>
            <a:miter lim="800000"/>
            <a:headEnd/>
            <a:tailEnd/>
          </a:ln>
        </p:spPr>
        <p:txBody>
          <a:bodyPr tIns="0">
            <a:spAutoFit/>
          </a:bodyPr>
          <a:lstStyle/>
          <a:p>
            <a:pPr algn="r"/>
            <a:r>
              <a:rPr lang="en-GB" i="1" dirty="0">
                <a:solidFill>
                  <a:srgbClr val="A50021"/>
                </a:solidFill>
                <a:latin typeface="Georgia" pitchFamily="18" charset="0"/>
              </a:rPr>
              <a:t>Carlos </a:t>
            </a:r>
            <a:r>
              <a:rPr lang="en-GB" i="1" dirty="0" err="1">
                <a:solidFill>
                  <a:srgbClr val="A50021"/>
                </a:solidFill>
                <a:latin typeface="Georgia" pitchFamily="18" charset="0"/>
              </a:rPr>
              <a:t>Morais</a:t>
            </a:r>
            <a:r>
              <a:rPr lang="en-GB" i="1" dirty="0">
                <a:solidFill>
                  <a:srgbClr val="A50021"/>
                </a:solidFill>
                <a:latin typeface="Georgia" pitchFamily="18" charset="0"/>
              </a:rPr>
              <a:t> </a:t>
            </a:r>
            <a:r>
              <a:rPr lang="en-GB" i="1" dirty="0" err="1">
                <a:solidFill>
                  <a:srgbClr val="A50021"/>
                </a:solidFill>
                <a:latin typeface="Georgia" pitchFamily="18" charset="0"/>
              </a:rPr>
              <a:t>Pires</a:t>
            </a:r>
            <a:endParaRPr lang="en-GB" b="0" i="1" dirty="0">
              <a:solidFill>
                <a:srgbClr val="A50021"/>
              </a:solidFill>
              <a:latin typeface="Georgia" pitchFamily="18" charset="0"/>
            </a:endParaRPr>
          </a:p>
          <a:p>
            <a:pPr algn="r"/>
            <a:r>
              <a:rPr lang="en-GB" sz="1800" b="0" i="1" dirty="0">
                <a:solidFill>
                  <a:srgbClr val="A50021"/>
                </a:solidFill>
                <a:latin typeface="Georgia" pitchFamily="18" charset="0"/>
              </a:rPr>
              <a:t>European Commission - DG INFSO</a:t>
            </a:r>
          </a:p>
          <a:p>
            <a:pPr algn="r"/>
            <a:r>
              <a:rPr lang="en-GB" sz="1800" b="0" i="1" dirty="0">
                <a:solidFill>
                  <a:srgbClr val="A50021"/>
                </a:solidFill>
                <a:latin typeface="Georgia" pitchFamily="18" charset="0"/>
              </a:rPr>
              <a:t>GÉANT and e-Infrastructures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2"/>
          <p:cNvSpPr>
            <a:spLocks noGrp="1"/>
          </p:cNvSpPr>
          <p:nvPr>
            <p:ph type="sldNum" sz="quarter" idx="11"/>
          </p:nvPr>
        </p:nvSpPr>
        <p:spPr/>
        <p:txBody>
          <a:bodyPr/>
          <a:lstStyle/>
          <a:p>
            <a:r>
              <a:rPr lang="fr-FR"/>
              <a:t>••• </a:t>
            </a:r>
            <a:fld id="{27515DAE-FDC1-4BB0-8B61-78630295A241}" type="slidenum">
              <a:rPr lang="fr-FR" sz="1100" b="0" i="1">
                <a:solidFill>
                  <a:srgbClr val="FF9966"/>
                </a:solidFill>
                <a:latin typeface="Arial" pitchFamily="34" charset="0"/>
              </a:rPr>
              <a:pPr/>
              <a:t>10</a:t>
            </a:fld>
            <a:endParaRPr lang="fr-FR" sz="1100" b="0" i="1">
              <a:solidFill>
                <a:srgbClr val="FF9966"/>
              </a:solidFill>
              <a:latin typeface="Arial" pitchFamily="34" charset="0"/>
            </a:endParaRPr>
          </a:p>
        </p:txBody>
      </p:sp>
      <p:sp>
        <p:nvSpPr>
          <p:cNvPr id="707587" name="Text Box 3"/>
          <p:cNvSpPr txBox="1">
            <a:spLocks noChangeArrowheads="1"/>
          </p:cNvSpPr>
          <p:nvPr/>
        </p:nvSpPr>
        <p:spPr bwMode="auto">
          <a:xfrm>
            <a:off x="857250" y="260350"/>
            <a:ext cx="7902575" cy="642938"/>
          </a:xfrm>
          <a:prstGeom prst="rect">
            <a:avLst/>
          </a:prstGeom>
          <a:noFill/>
          <a:ln w="9525">
            <a:noFill/>
            <a:round/>
            <a:headEnd/>
            <a:tailEnd/>
          </a:ln>
        </p:spPr>
        <p:txBody>
          <a:bodyPr lIns="90000" tIns="46800" rIns="90000" bIns="46800"/>
          <a:lstStyle/>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A50021"/>
                </a:solidFill>
                <a:latin typeface="Georgia" pitchFamily="18" charset="0"/>
                <a:ea typeface="Arial Unicode MS" pitchFamily="34" charset="-128"/>
                <a:cs typeface="Arial Unicode MS" pitchFamily="34" charset="-128"/>
              </a:rPr>
              <a:t>INFRASTRUCTURES-2010-</a:t>
            </a:r>
            <a:r>
              <a:rPr lang="en-GB" sz="2000">
                <a:solidFill>
                  <a:srgbClr val="A50021"/>
                </a:solidFill>
                <a:latin typeface="Georgia" pitchFamily="18" charset="0"/>
                <a:ea typeface="Arial Unicode MS" pitchFamily="34" charset="-128"/>
                <a:cs typeface="Arial Unicode MS" pitchFamily="34" charset="-128"/>
              </a:rPr>
              <a:t>1.2.2</a:t>
            </a:r>
            <a:br>
              <a:rPr lang="en-GB" sz="2000">
                <a:solidFill>
                  <a:srgbClr val="A50021"/>
                </a:solidFill>
                <a:latin typeface="Georgia" pitchFamily="18" charset="0"/>
                <a:ea typeface="Arial Unicode MS" pitchFamily="34" charset="-128"/>
                <a:cs typeface="Arial Unicode MS" pitchFamily="34" charset="-128"/>
              </a:rPr>
            </a:br>
            <a:r>
              <a:rPr lang="fr-BE" sz="2000">
                <a:solidFill>
                  <a:srgbClr val="A50021"/>
                </a:solidFill>
                <a:latin typeface="Georgia" pitchFamily="18" charset="0"/>
                <a:ea typeface="Arial Unicode MS" pitchFamily="34" charset="-128"/>
                <a:cs typeface="Arial Unicode MS" pitchFamily="34" charset="-128"/>
              </a:rPr>
              <a:t>Simulation software &amp; services</a:t>
            </a:r>
            <a:endParaRPr lang="en-GB" sz="2000">
              <a:solidFill>
                <a:srgbClr val="A50021"/>
              </a:solidFill>
              <a:latin typeface="Georgia" pitchFamily="18" charset="0"/>
              <a:ea typeface="Arial Unicode MS" pitchFamily="34" charset="-128"/>
              <a:cs typeface="Arial Unicode MS" pitchFamily="34" charset="-128"/>
            </a:endParaRPr>
          </a:p>
        </p:txBody>
      </p:sp>
      <p:sp>
        <p:nvSpPr>
          <p:cNvPr id="707615" name="Rectangle 2"/>
          <p:cNvSpPr>
            <a:spLocks noChangeArrowheads="1"/>
          </p:cNvSpPr>
          <p:nvPr/>
        </p:nvSpPr>
        <p:spPr bwMode="auto">
          <a:xfrm>
            <a:off x="534988" y="1781175"/>
            <a:ext cx="8058150" cy="4014788"/>
          </a:xfrm>
          <a:prstGeom prst="rect">
            <a:avLst/>
          </a:prstGeom>
          <a:solidFill>
            <a:srgbClr val="FFFFFF"/>
          </a:solidFill>
          <a:ln w="9525">
            <a:noFill/>
            <a:miter lim="800000"/>
            <a:headEnd/>
            <a:tailEnd/>
          </a:ln>
        </p:spPr>
        <p:txBody>
          <a:bodyPr/>
          <a:lstStyle/>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a:solidFill>
                  <a:srgbClr val="A50021"/>
                </a:solidFill>
                <a:latin typeface="Georgia" pitchFamily="18" charset="0"/>
              </a:rPr>
              <a:t>General objectives:</a:t>
            </a: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a:solidFill>
                  <a:srgbClr val="A50021"/>
                </a:solidFill>
                <a:latin typeface="Georgia" pitchFamily="18" charset="0"/>
              </a:rPr>
              <a:t>	Multi-disciplinary and multi-scale "in silico" experimentation and 	simulation, ensuring the ability to fully and timely exploit high-	performance and distributed computing capabilities</a:t>
            </a: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a:solidFill>
                  <a:srgbClr val="A50021"/>
                </a:solidFill>
                <a:latin typeface="Georgia" pitchFamily="18" charset="0"/>
              </a:rPr>
              <a:t>	Integrating scientific application software in the European e-Infrastructure</a:t>
            </a: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endParaRPr lang="en-US" sz="1800" b="0">
              <a:solidFill>
                <a:srgbClr val="A50021"/>
              </a:solidFill>
              <a:latin typeface="Georgia" pitchFamily="18" charset="0"/>
            </a:endParaRP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a:solidFill>
                  <a:srgbClr val="A50021"/>
                </a:solidFill>
                <a:latin typeface="Georgia" pitchFamily="18" charset="0"/>
              </a:rPr>
              <a:t>More specifically:</a:t>
            </a: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a:solidFill>
                  <a:srgbClr val="A50021"/>
                </a:solidFill>
                <a:latin typeface="Georgia" pitchFamily="18" charset="0"/>
              </a:rPr>
              <a:t>	D</a:t>
            </a:r>
            <a:r>
              <a:rPr lang="en-US" sz="1800" b="0">
                <a:solidFill>
                  <a:srgbClr val="A50021"/>
                </a:solidFill>
                <a:latin typeface="Georgia" pitchFamily="18" charset="0"/>
              </a:rPr>
              <a:t>evelopment, adaptation and maintenance of scientific software on 	dynamically evolving hardware platforms</a:t>
            </a: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a:solidFill>
                  <a:srgbClr val="A50021"/>
                </a:solidFill>
                <a:latin typeface="Georgia" pitchFamily="18" charset="0"/>
              </a:rPr>
              <a:t>	Deployment of a computational science infrastructure through models, 	tools, algorithms and simulation and visualisation techniques</a:t>
            </a:r>
          </a:p>
        </p:txBody>
      </p:sp>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2"/>
          <p:cNvSpPr>
            <a:spLocks noGrp="1"/>
          </p:cNvSpPr>
          <p:nvPr>
            <p:ph type="sldNum" sz="quarter" idx="11"/>
          </p:nvPr>
        </p:nvSpPr>
        <p:spPr/>
        <p:txBody>
          <a:bodyPr/>
          <a:lstStyle/>
          <a:p>
            <a:r>
              <a:rPr lang="fr-FR"/>
              <a:t>••• </a:t>
            </a:r>
            <a:fld id="{B8266AC9-9C1F-454F-9106-CA487F1B1CB3}" type="slidenum">
              <a:rPr lang="fr-FR" sz="1100" b="0" i="1">
                <a:solidFill>
                  <a:srgbClr val="FF9966"/>
                </a:solidFill>
                <a:latin typeface="Arial" pitchFamily="34" charset="0"/>
              </a:rPr>
              <a:pPr/>
              <a:t>11</a:t>
            </a:fld>
            <a:endParaRPr lang="fr-FR" sz="1100" b="0" i="1">
              <a:solidFill>
                <a:srgbClr val="FF9966"/>
              </a:solidFill>
              <a:latin typeface="Arial" pitchFamily="34" charset="0"/>
            </a:endParaRPr>
          </a:p>
        </p:txBody>
      </p:sp>
      <p:sp>
        <p:nvSpPr>
          <p:cNvPr id="709635" name="Text Box 3"/>
          <p:cNvSpPr txBox="1">
            <a:spLocks noChangeArrowheads="1"/>
          </p:cNvSpPr>
          <p:nvPr/>
        </p:nvSpPr>
        <p:spPr bwMode="auto">
          <a:xfrm>
            <a:off x="857250" y="260350"/>
            <a:ext cx="7902575" cy="642938"/>
          </a:xfrm>
          <a:prstGeom prst="rect">
            <a:avLst/>
          </a:prstGeom>
          <a:noFill/>
          <a:ln w="9525">
            <a:noFill/>
            <a:round/>
            <a:headEnd/>
            <a:tailEnd/>
          </a:ln>
        </p:spPr>
        <p:txBody>
          <a:bodyPr lIns="90000" tIns="46800" rIns="90000" bIns="46800"/>
          <a:lstStyle/>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A50021"/>
                </a:solidFill>
                <a:latin typeface="Georgia" pitchFamily="18" charset="0"/>
                <a:ea typeface="Arial Unicode MS" pitchFamily="34" charset="-128"/>
                <a:cs typeface="Arial Unicode MS" pitchFamily="34" charset="-128"/>
              </a:rPr>
              <a:t>INFRASTRUCTURES-2010-</a:t>
            </a:r>
            <a:r>
              <a:rPr lang="en-GB" sz="2000">
                <a:solidFill>
                  <a:srgbClr val="A50021"/>
                </a:solidFill>
                <a:latin typeface="Georgia" pitchFamily="18" charset="0"/>
                <a:ea typeface="Arial Unicode MS" pitchFamily="34" charset="-128"/>
                <a:cs typeface="Arial Unicode MS" pitchFamily="34" charset="-128"/>
              </a:rPr>
              <a:t>1.2.3</a:t>
            </a:r>
            <a:br>
              <a:rPr lang="en-GB" sz="2000">
                <a:solidFill>
                  <a:srgbClr val="A50021"/>
                </a:solidFill>
                <a:latin typeface="Georgia" pitchFamily="18" charset="0"/>
                <a:ea typeface="Arial Unicode MS" pitchFamily="34" charset="-128"/>
                <a:cs typeface="Arial Unicode MS" pitchFamily="34" charset="-128"/>
              </a:rPr>
            </a:br>
            <a:r>
              <a:rPr lang="fr-BE" sz="2000">
                <a:solidFill>
                  <a:srgbClr val="A50021"/>
                </a:solidFill>
                <a:latin typeface="Georgia" pitchFamily="18" charset="0"/>
                <a:ea typeface="Arial Unicode MS" pitchFamily="34" charset="-128"/>
                <a:cs typeface="Arial Unicode MS" pitchFamily="34" charset="-128"/>
              </a:rPr>
              <a:t>Virtual Research Communities</a:t>
            </a:r>
            <a:endParaRPr lang="en-GB" sz="2000">
              <a:solidFill>
                <a:srgbClr val="A50021"/>
              </a:solidFill>
              <a:latin typeface="Georgia" pitchFamily="18" charset="0"/>
              <a:ea typeface="Arial Unicode MS" pitchFamily="34" charset="-128"/>
              <a:cs typeface="Arial Unicode MS" pitchFamily="34" charset="-128"/>
            </a:endParaRPr>
          </a:p>
        </p:txBody>
      </p:sp>
      <p:sp>
        <p:nvSpPr>
          <p:cNvPr id="709664" name="Rectangle 2"/>
          <p:cNvSpPr>
            <a:spLocks noChangeArrowheads="1"/>
          </p:cNvSpPr>
          <p:nvPr/>
        </p:nvSpPr>
        <p:spPr bwMode="auto">
          <a:xfrm>
            <a:off x="407988" y="1920875"/>
            <a:ext cx="8058150" cy="4014788"/>
          </a:xfrm>
          <a:prstGeom prst="rect">
            <a:avLst/>
          </a:prstGeom>
          <a:solidFill>
            <a:srgbClr val="FFFFFF"/>
          </a:solidFill>
          <a:ln w="9525">
            <a:noFill/>
            <a:miter lim="800000"/>
            <a:headEnd/>
            <a:tailEnd/>
          </a:ln>
        </p:spPr>
        <p:txBody>
          <a:bodyPr/>
          <a:lstStyle/>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a:solidFill>
                  <a:srgbClr val="A50021"/>
                </a:solidFill>
                <a:latin typeface="Georgia" pitchFamily="18" charset="0"/>
              </a:rPr>
              <a:t>General objectives:</a:t>
            </a: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a:solidFill>
                  <a:srgbClr val="A50021"/>
                </a:solidFill>
                <a:latin typeface="Georgia" pitchFamily="18" charset="0"/>
              </a:rPr>
              <a:t>	Enable users from all disciplines to access, share and use e-Infrastructures</a:t>
            </a: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a:solidFill>
                  <a:srgbClr val="A50021"/>
                </a:solidFill>
                <a:latin typeface="Georgia" pitchFamily="18" charset="0"/>
              </a:rPr>
              <a:t>	Remove constraints of distance, access and usability</a:t>
            </a: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a:solidFill>
                  <a:srgbClr val="A50021"/>
                </a:solidFill>
                <a:latin typeface="Georgia" pitchFamily="18" charset="0"/>
              </a:rPr>
              <a:t>	Remove barriers between disciplines for a more effective scientific 	collaboration and innovation</a:t>
            </a: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endParaRPr lang="en-US" sz="1800" b="0">
              <a:solidFill>
                <a:srgbClr val="A50021"/>
              </a:solidFill>
              <a:latin typeface="Georgia" pitchFamily="18" charset="0"/>
            </a:endParaRP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a:solidFill>
                  <a:srgbClr val="A50021"/>
                </a:solidFill>
                <a:latin typeface="Georgia" pitchFamily="18" charset="0"/>
              </a:rPr>
              <a:t>More specifically:</a:t>
            </a: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a:solidFill>
                  <a:srgbClr val="A50021"/>
                </a:solidFill>
                <a:latin typeface="Georgia" pitchFamily="18" charset="0"/>
              </a:rPr>
              <a:t>	Deployment of e-Infrastructures in research communities to enable multi-	disciplinary collaboration</a:t>
            </a: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a:solidFill>
                  <a:srgbClr val="A50021"/>
                </a:solidFill>
                <a:latin typeface="Georgia" pitchFamily="18" charset="0"/>
              </a:rPr>
              <a:t>	Build user-configured virtual research facilities and test-beds from 	collection of diverse resources</a:t>
            </a: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a:solidFill>
                  <a:srgbClr val="A50021"/>
                </a:solidFill>
                <a:latin typeface="Georgia" pitchFamily="18" charset="0"/>
              </a:rPr>
              <a:t>	Standards for scalability, evolution and interoperation of sw components</a:t>
            </a:r>
          </a:p>
        </p:txBody>
      </p:sp>
    </p:spTree>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2"/>
          <p:cNvSpPr>
            <a:spLocks noGrp="1"/>
          </p:cNvSpPr>
          <p:nvPr>
            <p:ph type="sldNum" sz="quarter" idx="11"/>
          </p:nvPr>
        </p:nvSpPr>
        <p:spPr/>
        <p:txBody>
          <a:bodyPr/>
          <a:lstStyle/>
          <a:p>
            <a:r>
              <a:rPr lang="fr-FR"/>
              <a:t>••• </a:t>
            </a:r>
            <a:fld id="{662060CE-2F33-465A-9F90-DC74F4B761A5}" type="slidenum">
              <a:rPr lang="fr-FR" sz="1100" b="0" i="1">
                <a:solidFill>
                  <a:srgbClr val="FF9966"/>
                </a:solidFill>
                <a:latin typeface="Arial" pitchFamily="34" charset="0"/>
              </a:rPr>
              <a:pPr/>
              <a:t>12</a:t>
            </a:fld>
            <a:endParaRPr lang="fr-FR" sz="1100" b="0" i="1">
              <a:solidFill>
                <a:srgbClr val="FF9966"/>
              </a:solidFill>
              <a:latin typeface="Arial" pitchFamily="34" charset="0"/>
            </a:endParaRPr>
          </a:p>
        </p:txBody>
      </p:sp>
      <p:sp>
        <p:nvSpPr>
          <p:cNvPr id="711683" name="Text Box 3"/>
          <p:cNvSpPr txBox="1">
            <a:spLocks noChangeArrowheads="1"/>
          </p:cNvSpPr>
          <p:nvPr/>
        </p:nvSpPr>
        <p:spPr bwMode="auto">
          <a:xfrm>
            <a:off x="857250" y="260350"/>
            <a:ext cx="7902575" cy="642938"/>
          </a:xfrm>
          <a:prstGeom prst="rect">
            <a:avLst/>
          </a:prstGeom>
          <a:noFill/>
          <a:ln w="9525">
            <a:noFill/>
            <a:round/>
            <a:headEnd/>
            <a:tailEnd/>
          </a:ln>
        </p:spPr>
        <p:txBody>
          <a:bodyPr lIns="90000" tIns="46800" rIns="90000" bIns="46800"/>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A50021"/>
                </a:solidFill>
                <a:latin typeface="Georgia" pitchFamily="18" charset="0"/>
                <a:ea typeface="Arial Unicode MS" pitchFamily="34" charset="-128"/>
                <a:cs typeface="Arial Unicode MS" pitchFamily="34" charset="-128"/>
              </a:rPr>
              <a:t>INFRASTRUCTURES-2010-</a:t>
            </a:r>
            <a:r>
              <a:rPr lang="en-GB" sz="2000">
                <a:solidFill>
                  <a:srgbClr val="A50021"/>
                </a:solidFill>
                <a:latin typeface="Georgia" pitchFamily="18" charset="0"/>
                <a:ea typeface="Arial Unicode MS" pitchFamily="34" charset="-128"/>
                <a:cs typeface="Arial Unicode MS" pitchFamily="34" charset="-128"/>
              </a:rPr>
              <a:t>2.3.1</a:t>
            </a:r>
            <a:br>
              <a:rPr lang="en-GB" sz="2000">
                <a:solidFill>
                  <a:srgbClr val="A50021"/>
                </a:solidFill>
                <a:latin typeface="Georgia" pitchFamily="18" charset="0"/>
                <a:ea typeface="Arial Unicode MS" pitchFamily="34" charset="-128"/>
                <a:cs typeface="Arial Unicode MS" pitchFamily="34" charset="-128"/>
              </a:rPr>
            </a:br>
            <a:r>
              <a:rPr lang="en-GB" sz="2000">
                <a:solidFill>
                  <a:srgbClr val="A50021"/>
                </a:solidFill>
                <a:latin typeface="Georgia" pitchFamily="18" charset="0"/>
                <a:ea typeface="Arial Unicode MS" pitchFamily="34" charset="-128"/>
                <a:cs typeface="Arial Unicode MS" pitchFamily="34" charset="-128"/>
              </a:rPr>
              <a:t> First implementation phase of HPC service </a:t>
            </a:r>
          </a:p>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A50021"/>
                </a:solidFill>
                <a:latin typeface="Georgia" pitchFamily="18" charset="0"/>
                <a:ea typeface="Arial Unicode MS" pitchFamily="34" charset="-128"/>
                <a:cs typeface="Arial Unicode MS" pitchFamily="34" charset="-128"/>
              </a:rPr>
              <a:t>(PRACE)</a:t>
            </a:r>
          </a:p>
        </p:txBody>
      </p:sp>
      <p:sp>
        <p:nvSpPr>
          <p:cNvPr id="711710" name="Rectangle 2"/>
          <p:cNvSpPr>
            <a:spLocks noChangeArrowheads="1"/>
          </p:cNvSpPr>
          <p:nvPr/>
        </p:nvSpPr>
        <p:spPr bwMode="auto">
          <a:xfrm>
            <a:off x="534988" y="1728788"/>
            <a:ext cx="8058150" cy="3990975"/>
          </a:xfrm>
          <a:prstGeom prst="rect">
            <a:avLst/>
          </a:prstGeom>
          <a:solidFill>
            <a:srgbClr val="FFFFFF"/>
          </a:solidFill>
          <a:ln w="9525">
            <a:noFill/>
            <a:miter lim="800000"/>
            <a:headEnd/>
            <a:tailEnd/>
          </a:ln>
        </p:spPr>
        <p:txBody>
          <a:bodyPr/>
          <a:lstStyle/>
          <a:p>
            <a:pPr marL="444500" indent="-176213" algn="l" eaLnBrk="1" hangingPunct="1">
              <a:lnSpc>
                <a:spcPct val="90000"/>
              </a:lnSpc>
              <a:spcBef>
                <a:spcPts val="1200"/>
              </a:spcBef>
              <a:buClr>
                <a:srgbClr val="A50021"/>
              </a:buClr>
              <a:buFont typeface="Wingdings" pitchFamily="2" charset="2"/>
              <a:buNone/>
              <a:tabLst>
                <a:tab pos="444500"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a:solidFill>
                  <a:srgbClr val="A50021"/>
                </a:solidFill>
                <a:latin typeface="Georgia" pitchFamily="18" charset="0"/>
              </a:rPr>
              <a:t>General objective:</a:t>
            </a:r>
          </a:p>
          <a:p>
            <a:pPr marL="444500" indent="-176213" algn="l" eaLnBrk="1" hangingPunct="1">
              <a:lnSpc>
                <a:spcPct val="90000"/>
              </a:lnSpc>
              <a:spcBef>
                <a:spcPts val="1200"/>
              </a:spcBef>
              <a:buClr>
                <a:srgbClr val="A50021"/>
              </a:buClr>
              <a:buFont typeface="Wingdings" pitchFamily="2" charset="2"/>
              <a:buNone/>
              <a:tabLst>
                <a:tab pos="444500"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a:solidFill>
                  <a:srgbClr val="A50021"/>
                </a:solidFill>
                <a:latin typeface="Georgia" pitchFamily="18" charset="0"/>
              </a:rPr>
              <a:t>	Deploy new ecosystem of computational resources to address the needs of advanced science &amp; engineering; build on PRACE and integrate DEISA resources and services</a:t>
            </a:r>
          </a:p>
          <a:p>
            <a:pPr marL="444500" indent="-176213" algn="l" eaLnBrk="1" hangingPunct="1">
              <a:lnSpc>
                <a:spcPct val="90000"/>
              </a:lnSpc>
              <a:spcBef>
                <a:spcPts val="1200"/>
              </a:spcBef>
              <a:buClr>
                <a:srgbClr val="A50021"/>
              </a:buClr>
              <a:buFont typeface="Wingdings" pitchFamily="2" charset="2"/>
              <a:buNone/>
              <a:tabLst>
                <a:tab pos="444500"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endParaRPr lang="en-US" sz="1800" b="0">
              <a:solidFill>
                <a:srgbClr val="A50021"/>
              </a:solidFill>
              <a:latin typeface="Georgia" pitchFamily="18" charset="0"/>
            </a:endParaRPr>
          </a:p>
          <a:p>
            <a:pPr marL="444500" indent="-176213" algn="l" eaLnBrk="1" hangingPunct="1">
              <a:lnSpc>
                <a:spcPct val="90000"/>
              </a:lnSpc>
              <a:spcBef>
                <a:spcPts val="1200"/>
              </a:spcBef>
              <a:buClr>
                <a:srgbClr val="A50021"/>
              </a:buClr>
              <a:buFont typeface="Wingdings" pitchFamily="2" charset="2"/>
              <a:buNone/>
              <a:tabLst>
                <a:tab pos="444500"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a:solidFill>
                  <a:srgbClr val="A50021"/>
                </a:solidFill>
                <a:latin typeface="Georgia" pitchFamily="18" charset="0"/>
              </a:rPr>
              <a:t>More specifically:</a:t>
            </a:r>
          </a:p>
          <a:p>
            <a:pPr marL="444500" indent="-176213" algn="l" eaLnBrk="1" hangingPunct="1">
              <a:lnSpc>
                <a:spcPct val="90000"/>
              </a:lnSpc>
              <a:spcBef>
                <a:spcPts val="1200"/>
              </a:spcBef>
              <a:buClr>
                <a:srgbClr val="A50021"/>
              </a:buClr>
              <a:buFont typeface="Wingdings" pitchFamily="2" charset="2"/>
              <a:buNone/>
              <a:tabLst>
                <a:tab pos="444500"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a:solidFill>
                  <a:srgbClr val="A50021"/>
                </a:solidFill>
                <a:latin typeface="Georgia" pitchFamily="18" charset="0"/>
              </a:rPr>
              <a:t>	set up &amp; operation of a new organisational structure</a:t>
            </a:r>
          </a:p>
          <a:p>
            <a:pPr marL="444500" indent="-176213" algn="l" eaLnBrk="1" hangingPunct="1">
              <a:lnSpc>
                <a:spcPct val="90000"/>
              </a:lnSpc>
              <a:spcBef>
                <a:spcPts val="1200"/>
              </a:spcBef>
              <a:buClr>
                <a:srgbClr val="A50021"/>
              </a:buClr>
              <a:buFont typeface="Wingdings" pitchFamily="2" charset="2"/>
              <a:buNone/>
              <a:tabLst>
                <a:tab pos="444500"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a:solidFill>
                  <a:srgbClr val="A50021"/>
                </a:solidFill>
                <a:latin typeface="Georgia" pitchFamily="18" charset="0"/>
              </a:rPr>
              <a:t>	development, adaptation and maintenance of SW</a:t>
            </a:r>
          </a:p>
          <a:p>
            <a:pPr marL="444500" indent="-176213" algn="l" eaLnBrk="1" hangingPunct="1">
              <a:lnSpc>
                <a:spcPct val="90000"/>
              </a:lnSpc>
              <a:spcBef>
                <a:spcPts val="1200"/>
              </a:spcBef>
              <a:buClr>
                <a:srgbClr val="A50021"/>
              </a:buClr>
              <a:buFont typeface="Wingdings" pitchFamily="2" charset="2"/>
              <a:buNone/>
              <a:tabLst>
                <a:tab pos="444500"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a:solidFill>
                  <a:srgbClr val="A50021"/>
                </a:solidFill>
                <a:latin typeface="Georgia" pitchFamily="18" charset="0"/>
              </a:rPr>
              <a:t>	</a:t>
            </a:r>
            <a:r>
              <a:rPr lang="en-US" altLang="ja-JP" sz="1800" b="0">
                <a:solidFill>
                  <a:srgbClr val="A50021"/>
                </a:solidFill>
                <a:latin typeface="Georgia" pitchFamily="18" charset="0"/>
                <a:ea typeface="ＭＳ Ｐゴシック" charset="-128"/>
              </a:rPr>
              <a:t>technology and system evaluations to ensure deployment of leading edge technology</a:t>
            </a:r>
          </a:p>
          <a:p>
            <a:pPr marL="444500" indent="-176213" algn="l" eaLnBrk="1" hangingPunct="1">
              <a:lnSpc>
                <a:spcPct val="90000"/>
              </a:lnSpc>
              <a:spcBef>
                <a:spcPts val="1200"/>
              </a:spcBef>
              <a:buClr>
                <a:srgbClr val="A50021"/>
              </a:buClr>
              <a:buFont typeface="Wingdings" pitchFamily="2" charset="2"/>
              <a:buNone/>
              <a:tabLst>
                <a:tab pos="444500"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altLang="ja-JP" sz="1800" b="0">
                <a:solidFill>
                  <a:srgbClr val="A50021"/>
                </a:solidFill>
                <a:latin typeface="Georgia" pitchFamily="18" charset="0"/>
                <a:ea typeface="ＭＳ Ｐゴシック" charset="-128"/>
              </a:rPr>
              <a:t>	mechanisms for industry involvement as partners (users, vendors, providers)</a:t>
            </a:r>
          </a:p>
          <a:p>
            <a:pPr marL="444500" indent="-176213" algn="l" eaLnBrk="1" hangingPunct="1">
              <a:lnSpc>
                <a:spcPct val="90000"/>
              </a:lnSpc>
              <a:spcBef>
                <a:spcPts val="1200"/>
              </a:spcBef>
              <a:buClr>
                <a:srgbClr val="A50021"/>
              </a:buClr>
              <a:buFont typeface="Wingdings" pitchFamily="2" charset="2"/>
              <a:buNone/>
              <a:tabLst>
                <a:tab pos="444500"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altLang="ja-JP" sz="1800" b="0">
                <a:solidFill>
                  <a:srgbClr val="A50021"/>
                </a:solidFill>
                <a:latin typeface="Georgia" pitchFamily="18" charset="0"/>
                <a:ea typeface="ＭＳ Ｐゴシック" charset="-128"/>
              </a:rPr>
              <a:t>	training and sharing of best practices </a:t>
            </a:r>
          </a:p>
          <a:p>
            <a:pPr marL="444500" indent="-176213" algn="l" eaLnBrk="1" hangingPunct="1">
              <a:lnSpc>
                <a:spcPct val="90000"/>
              </a:lnSpc>
              <a:spcBef>
                <a:spcPts val="1200"/>
              </a:spcBef>
              <a:buClr>
                <a:srgbClr val="A50021"/>
              </a:buClr>
              <a:buFont typeface="Wingdings" pitchFamily="2" charset="2"/>
              <a:buNone/>
              <a:tabLst>
                <a:tab pos="444500"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endParaRPr lang="en-US" sz="1800" b="0">
              <a:solidFill>
                <a:srgbClr val="A50021"/>
              </a:solidFill>
              <a:latin typeface="Georgia" pitchFamily="18" charset="0"/>
            </a:endParaRPr>
          </a:p>
        </p:txBody>
      </p:sp>
    </p:spTree>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2"/>
          <p:cNvSpPr>
            <a:spLocks noGrp="1"/>
          </p:cNvSpPr>
          <p:nvPr>
            <p:ph type="sldNum" sz="quarter" idx="11"/>
          </p:nvPr>
        </p:nvSpPr>
        <p:spPr/>
        <p:txBody>
          <a:bodyPr/>
          <a:lstStyle/>
          <a:p>
            <a:r>
              <a:rPr lang="fr-FR"/>
              <a:t>••• </a:t>
            </a:r>
            <a:fld id="{39E43C1F-DF84-44B8-95E1-D72490373AE4}" type="slidenum">
              <a:rPr lang="fr-FR" sz="1100" b="0" i="1">
                <a:solidFill>
                  <a:srgbClr val="FF9966"/>
                </a:solidFill>
                <a:latin typeface="Arial" pitchFamily="34" charset="0"/>
              </a:rPr>
              <a:pPr/>
              <a:t>13</a:t>
            </a:fld>
            <a:endParaRPr lang="fr-FR" sz="1100" b="0" i="1">
              <a:solidFill>
                <a:srgbClr val="FF9966"/>
              </a:solidFill>
              <a:latin typeface="Arial" pitchFamily="34" charset="0"/>
            </a:endParaRPr>
          </a:p>
        </p:txBody>
      </p:sp>
      <p:sp>
        <p:nvSpPr>
          <p:cNvPr id="713731" name="Text Box 3"/>
          <p:cNvSpPr txBox="1">
            <a:spLocks noChangeArrowheads="1"/>
          </p:cNvSpPr>
          <p:nvPr/>
        </p:nvSpPr>
        <p:spPr bwMode="auto">
          <a:xfrm>
            <a:off x="857250" y="260350"/>
            <a:ext cx="7902575" cy="642938"/>
          </a:xfrm>
          <a:prstGeom prst="rect">
            <a:avLst/>
          </a:prstGeom>
          <a:noFill/>
          <a:ln w="9525">
            <a:noFill/>
            <a:round/>
            <a:headEnd/>
            <a:tailEnd/>
          </a:ln>
        </p:spPr>
        <p:txBody>
          <a:bodyPr lIns="90000" tIns="46800" rIns="90000" bIns="46800"/>
          <a:lstStyle/>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A50021"/>
                </a:solidFill>
                <a:latin typeface="Georgia" pitchFamily="18" charset="0"/>
                <a:ea typeface="Arial Unicode MS" pitchFamily="34" charset="-128"/>
                <a:cs typeface="Arial Unicode MS" pitchFamily="34" charset="-128"/>
              </a:rPr>
              <a:t>INFRASTRUCTURES-2010-</a:t>
            </a:r>
            <a:r>
              <a:rPr lang="en-GB" sz="2000">
                <a:solidFill>
                  <a:srgbClr val="A50021"/>
                </a:solidFill>
                <a:latin typeface="Georgia" pitchFamily="18" charset="0"/>
                <a:ea typeface="Arial Unicode MS" pitchFamily="34" charset="-128"/>
                <a:cs typeface="Arial Unicode MS" pitchFamily="34" charset="-128"/>
              </a:rPr>
              <a:t>3.3</a:t>
            </a:r>
          </a:p>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A50021"/>
                </a:solidFill>
                <a:latin typeface="Georgia" pitchFamily="18" charset="0"/>
                <a:ea typeface="Arial Unicode MS" pitchFamily="34" charset="-128"/>
                <a:cs typeface="Arial Unicode MS" pitchFamily="34" charset="-128"/>
              </a:rPr>
              <a:t>Support to policy development and programme implementation</a:t>
            </a:r>
          </a:p>
        </p:txBody>
      </p:sp>
      <p:sp>
        <p:nvSpPr>
          <p:cNvPr id="713757" name="Rectangle 2"/>
          <p:cNvSpPr>
            <a:spLocks noChangeArrowheads="1"/>
          </p:cNvSpPr>
          <p:nvPr/>
        </p:nvSpPr>
        <p:spPr bwMode="auto">
          <a:xfrm>
            <a:off x="528638" y="1644650"/>
            <a:ext cx="8262937" cy="3984625"/>
          </a:xfrm>
          <a:prstGeom prst="rect">
            <a:avLst/>
          </a:prstGeom>
          <a:solidFill>
            <a:srgbClr val="FFFFFF"/>
          </a:solidFill>
          <a:ln w="9525">
            <a:noFill/>
            <a:miter lim="800000"/>
            <a:headEnd/>
            <a:tailEnd/>
          </a:ln>
        </p:spPr>
        <p:txBody>
          <a:bodyPr/>
          <a:lstStyle/>
          <a:p>
            <a:pPr marL="266700" indent="-265113"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2000">
                <a:solidFill>
                  <a:srgbClr val="A50021"/>
                </a:solidFill>
                <a:latin typeface="Georgia" pitchFamily="18" charset="0"/>
              </a:rPr>
              <a:t>Objectives</a:t>
            </a:r>
          </a:p>
          <a:p>
            <a:pPr marL="266700" indent="-265113"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a:solidFill>
                  <a:srgbClr val="A50021"/>
                </a:solidFill>
                <a:latin typeface="Georgia" pitchFamily="18" charset="0"/>
              </a:rPr>
              <a:t>	Specific studies on e-Infrastructure related topics </a:t>
            </a:r>
          </a:p>
          <a:p>
            <a:pPr marL="266700" indent="-265113"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a:solidFill>
                  <a:srgbClr val="A50021"/>
                </a:solidFill>
                <a:latin typeface="Georgia" pitchFamily="18" charset="0"/>
              </a:rPr>
              <a:t>	Enhance coordination between national and pan-European e-Infrastructure initiatives and programmes</a:t>
            </a:r>
          </a:p>
          <a:p>
            <a:pPr marL="266700" indent="-265113"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a:solidFill>
                  <a:srgbClr val="A50021"/>
                </a:solidFill>
                <a:latin typeface="Georgia" pitchFamily="18" charset="0"/>
              </a:rPr>
              <a:t>	Strengthen the innovation potential and impact of e-Infrastructures</a:t>
            </a:r>
          </a:p>
          <a:p>
            <a:pPr marL="266700" indent="-265113"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a:solidFill>
                  <a:srgbClr val="A50021"/>
                </a:solidFill>
                <a:latin typeface="Georgia" pitchFamily="18" charset="0"/>
              </a:rPr>
              <a:t>	Establish a new scientific software strategy to reinforce the global position of Europe in scientific software development, deployment and use</a:t>
            </a:r>
          </a:p>
          <a:p>
            <a:pPr marL="266700" indent="-265113"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a:solidFill>
                  <a:srgbClr val="A50021"/>
                </a:solidFill>
                <a:latin typeface="Georgia" pitchFamily="18" charset="0"/>
              </a:rPr>
              <a:t>	Coordinate a European eco-system of scientific data repositories for preservation and sharing of scientific information</a:t>
            </a:r>
          </a:p>
          <a:p>
            <a:pPr marL="266700" indent="-265113"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a:solidFill>
                  <a:srgbClr val="A50021"/>
                </a:solidFill>
                <a:latin typeface="Georgia" pitchFamily="18" charset="0"/>
              </a:rPr>
              <a:t>	Dissemination of e-Infrastructure programme and projects</a:t>
            </a:r>
          </a:p>
          <a:p>
            <a:pPr marL="266700" indent="-265113"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a:solidFill>
                  <a:srgbClr val="A50021"/>
                </a:solidFill>
                <a:latin typeface="Georgia" pitchFamily="18" charset="0"/>
              </a:rPr>
              <a:t>	International cooperation, including:</a:t>
            </a:r>
          </a:p>
          <a:p>
            <a:pPr marL="909638" lvl="1" indent="-285750" algn="l" eaLnBrk="1" hangingPunct="1">
              <a:lnSpc>
                <a:spcPct val="90000"/>
              </a:lnSpc>
              <a:spcBef>
                <a:spcPts val="1200"/>
              </a:spcBef>
              <a:buClr>
                <a:srgbClr val="A50021"/>
              </a:buClr>
              <a:buFont typeface="Wingdings" pitchFamily="2" charset="2"/>
              <a:buChar char=""/>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600" b="0">
                <a:solidFill>
                  <a:srgbClr val="A50021"/>
                </a:solidFill>
                <a:latin typeface="Georgia" pitchFamily="18" charset="0"/>
              </a:rPr>
              <a:t>e-Infrastructures and International Cooperation Partner countries (ICPC)</a:t>
            </a:r>
          </a:p>
          <a:p>
            <a:pPr marL="909638" lvl="1" indent="-285750" algn="l" eaLnBrk="1" hangingPunct="1">
              <a:lnSpc>
                <a:spcPct val="90000"/>
              </a:lnSpc>
              <a:spcBef>
                <a:spcPts val="1200"/>
              </a:spcBef>
              <a:buClr>
                <a:srgbClr val="A50021"/>
              </a:buClr>
              <a:buFont typeface="Wingdings" pitchFamily="2" charset="2"/>
              <a:buChar char=""/>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600" b="0">
                <a:solidFill>
                  <a:srgbClr val="A50021"/>
                </a:solidFill>
                <a:latin typeface="Georgia" pitchFamily="18" charset="0"/>
              </a:rPr>
              <a:t>interoperation between similar infrastructures on the global scale</a:t>
            </a:r>
          </a:p>
          <a:p>
            <a:pPr marL="266700" indent="-265113"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endParaRPr lang="en-US" sz="1800" b="0">
              <a:solidFill>
                <a:srgbClr val="A50021"/>
              </a:solidFill>
              <a:latin typeface="Georgia" pitchFamily="18" charset="0"/>
            </a:endParaRPr>
          </a:p>
        </p:txBody>
      </p:sp>
    </p:spTree>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Espace réservé du numéro de diapositive 2"/>
          <p:cNvSpPr>
            <a:spLocks noGrp="1"/>
          </p:cNvSpPr>
          <p:nvPr>
            <p:ph type="sldNum" sz="quarter" idx="11"/>
          </p:nvPr>
        </p:nvSpPr>
        <p:spPr/>
        <p:txBody>
          <a:bodyPr/>
          <a:lstStyle/>
          <a:p>
            <a:r>
              <a:rPr lang="fr-FR"/>
              <a:t>••• </a:t>
            </a:r>
            <a:fld id="{926F7289-F225-46D3-98FF-9ACD22EA6F3C}" type="slidenum">
              <a:rPr lang="fr-FR" sz="1100" b="0" i="1">
                <a:solidFill>
                  <a:srgbClr val="FF9966"/>
                </a:solidFill>
                <a:latin typeface="Arial" pitchFamily="34" charset="0"/>
              </a:rPr>
              <a:pPr/>
              <a:t>14</a:t>
            </a:fld>
            <a:endParaRPr lang="fr-FR" sz="1100" b="0" i="1">
              <a:solidFill>
                <a:srgbClr val="FF9966"/>
              </a:solidFill>
              <a:latin typeface="Arial" pitchFamily="34" charset="0"/>
            </a:endParaRPr>
          </a:p>
        </p:txBody>
      </p:sp>
      <p:sp>
        <p:nvSpPr>
          <p:cNvPr id="703490" name="Rectangle 6"/>
          <p:cNvSpPr>
            <a:spLocks noChangeArrowheads="1"/>
          </p:cNvSpPr>
          <p:nvPr/>
        </p:nvSpPr>
        <p:spPr bwMode="auto">
          <a:xfrm>
            <a:off x="531813" y="1676400"/>
            <a:ext cx="7651750" cy="463550"/>
          </a:xfrm>
          <a:prstGeom prst="rect">
            <a:avLst/>
          </a:prstGeom>
          <a:noFill/>
          <a:ln w="9525">
            <a:noFill/>
            <a:miter lim="800000"/>
            <a:headEnd/>
            <a:tailEnd/>
          </a:ln>
        </p:spPr>
        <p:txBody>
          <a:bodyPr/>
          <a:lstStyle/>
          <a:p>
            <a:pPr marL="342900" indent="-342900" algn="l" eaLnBrk="1" hangingPunct="1">
              <a:spcBef>
                <a:spcPct val="20000"/>
              </a:spcBef>
              <a:buClr>
                <a:srgbClr val="EC008C"/>
              </a:buClr>
            </a:pPr>
            <a:r>
              <a:rPr lang="en-US" sz="1800">
                <a:solidFill>
                  <a:srgbClr val="C00000"/>
                </a:solidFill>
                <a:latin typeface="Tahoma" pitchFamily="34" charset="0"/>
                <a:ea typeface="Arial Unicode MS" pitchFamily="34" charset="-128"/>
                <a:cs typeface="Tahoma" pitchFamily="34" charset="0"/>
              </a:rPr>
              <a:t>Call for proposals: FP7-INFRASTRUCTURES-2010-2</a:t>
            </a:r>
            <a:endParaRPr lang="en-GB" sz="2200">
              <a:solidFill>
                <a:srgbClr val="CC3300"/>
              </a:solidFill>
              <a:latin typeface="Tahoma" pitchFamily="34" charset="0"/>
              <a:ea typeface="Arial Unicode MS" pitchFamily="34" charset="-128"/>
              <a:cs typeface="Tahoma" pitchFamily="34" charset="0"/>
            </a:endParaRPr>
          </a:p>
        </p:txBody>
      </p:sp>
      <p:sp>
        <p:nvSpPr>
          <p:cNvPr id="703491" name="Text Box 3"/>
          <p:cNvSpPr txBox="1">
            <a:spLocks noChangeArrowheads="1"/>
          </p:cNvSpPr>
          <p:nvPr/>
        </p:nvSpPr>
        <p:spPr bwMode="auto">
          <a:xfrm>
            <a:off x="857250" y="260350"/>
            <a:ext cx="7902575" cy="858838"/>
          </a:xfrm>
          <a:prstGeom prst="rect">
            <a:avLst/>
          </a:prstGeom>
          <a:noFill/>
          <a:ln w="9525">
            <a:noFill/>
            <a:round/>
            <a:headEnd/>
            <a:tailEnd/>
          </a:ln>
        </p:spPr>
        <p:txBody>
          <a:bodyPr lIns="90000" tIns="46800" rIns="90000" bIns="46800"/>
          <a:lstStyle/>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A50021"/>
                </a:solidFill>
                <a:latin typeface="Georgia" pitchFamily="18" charset="0"/>
                <a:ea typeface="Arial Unicode MS" pitchFamily="34" charset="-128"/>
                <a:cs typeface="Arial Unicode MS" pitchFamily="34" charset="-128"/>
              </a:rPr>
              <a:t>WP2010 (e-Infastructures)</a:t>
            </a:r>
          </a:p>
          <a:p>
            <a:pPr algn="r" eaLnBrk="1" hangingPunct="1">
              <a:spcBef>
                <a:spcPct val="20000"/>
              </a:spcBef>
              <a:buClr>
                <a:srgbClr val="EC008C"/>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solidFill>
                  <a:srgbClr val="A50021"/>
                </a:solidFill>
                <a:latin typeface="Georgia" pitchFamily="18" charset="0"/>
                <a:ea typeface="Arial Unicode MS" pitchFamily="34" charset="-128"/>
                <a:cs typeface="Arial Unicode MS" pitchFamily="34" charset="-128"/>
              </a:rPr>
              <a:t>Publication: 30/07/2009 / Deadline: 24/11/2009</a:t>
            </a:r>
            <a:endParaRPr lang="en-GB" sz="1600">
              <a:solidFill>
                <a:srgbClr val="A50021"/>
              </a:solidFill>
              <a:latin typeface="Georgia" pitchFamily="18" charset="0"/>
              <a:ea typeface="Arial Unicode MS" pitchFamily="34" charset="-128"/>
              <a:cs typeface="Arial Unicode MS" pitchFamily="34" charset="-128"/>
            </a:endParaRPr>
          </a:p>
        </p:txBody>
      </p:sp>
      <p:graphicFrame>
        <p:nvGraphicFramePr>
          <p:cNvPr id="703551" name="Group 63"/>
          <p:cNvGraphicFramePr>
            <a:graphicFrameLocks noGrp="1"/>
          </p:cNvGraphicFramePr>
          <p:nvPr/>
        </p:nvGraphicFramePr>
        <p:xfrm>
          <a:off x="506413" y="2217738"/>
          <a:ext cx="7693025" cy="3718560"/>
        </p:xfrm>
        <a:graphic>
          <a:graphicData uri="http://schemas.openxmlformats.org/drawingml/2006/table">
            <a:tbl>
              <a:tblPr/>
              <a:tblGrid>
                <a:gridCol w="6732587">
                  <a:extLst>
                    <a:ext uri="{9D8B030D-6E8A-4147-A177-3AD203B41FA5}">
                      <a16:colId xmlns:a16="http://schemas.microsoft.com/office/drawing/2014/main" val="20000"/>
                    </a:ext>
                  </a:extLst>
                </a:gridCol>
                <a:gridCol w="960438">
                  <a:extLst>
                    <a:ext uri="{9D8B030D-6E8A-4147-A177-3AD203B41FA5}">
                      <a16:colId xmlns:a16="http://schemas.microsoft.com/office/drawing/2014/main" val="20001"/>
                    </a:ext>
                  </a:extLst>
                </a:gridCol>
              </a:tblGrid>
              <a:tr h="3175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CC3300"/>
                          </a:solidFill>
                          <a:effectLst/>
                          <a:latin typeface="Tahoma" pitchFamily="34" charset="0"/>
                          <a:ea typeface="Times New Roman" pitchFamily="18" charset="0"/>
                          <a:cs typeface="Tahoma" pitchFamily="34" charset="0"/>
                        </a:rPr>
                        <a:t>Support to existing research infrastructures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hMerge="1">
                  <a:txBody>
                    <a:bodyPr/>
                    <a:lstStyle/>
                    <a:p>
                      <a:endParaRPr lang="en-GB"/>
                    </a:p>
                  </a:txBody>
                  <a:tcPr/>
                </a:tc>
                <a:extLst>
                  <a:ext uri="{0D108BD9-81ED-4DB2-BD59-A6C34878D82A}">
                    <a16:rowId xmlns:a16="http://schemas.microsoft.com/office/drawing/2014/main" val="10000"/>
                  </a:ext>
                </a:extLst>
              </a:tr>
              <a:tr h="349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800000"/>
                          </a:solidFill>
                          <a:effectLst/>
                          <a:latin typeface="Tahoma" pitchFamily="34" charset="0"/>
                          <a:cs typeface="Tahoma" pitchFamily="34" charset="0"/>
                        </a:rPr>
                        <a:t>INFRASTRUCTURES-2010-</a:t>
                      </a:r>
                      <a:r>
                        <a:rPr kumimoji="0" lang="en-GB" sz="1400" b="1" i="0" u="none" strike="noStrike" cap="none" normalizeH="0" baseline="0">
                          <a:ln>
                            <a:noFill/>
                          </a:ln>
                          <a:solidFill>
                            <a:srgbClr val="800000"/>
                          </a:solidFill>
                          <a:effectLst/>
                          <a:latin typeface="Tahoma" pitchFamily="34" charset="0"/>
                          <a:ea typeface="Times New Roman" pitchFamily="18" charset="0"/>
                          <a:cs typeface="Tahoma" pitchFamily="34" charset="0"/>
                        </a:rPr>
                        <a:t>1.2.1</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rgbClr val="800000"/>
                          </a:solidFill>
                          <a:effectLst/>
                          <a:latin typeface="Tahoma" pitchFamily="34" charset="0"/>
                          <a:ea typeface="Times New Roman" pitchFamily="18" charset="0"/>
                          <a:cs typeface="Tahoma" pitchFamily="34" charset="0"/>
                        </a:rPr>
                        <a:t>Distributed Computing Infrastructure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CC3300"/>
                          </a:solidFill>
                          <a:effectLst/>
                          <a:latin typeface="Tahoma" pitchFamily="34" charset="0"/>
                          <a:ea typeface="Times New Roman" pitchFamily="18" charset="0"/>
                          <a:cs typeface="Tahoma" pitchFamily="34" charset="0"/>
                        </a:rPr>
                        <a:t>50 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1"/>
                  </a:ext>
                </a:extLst>
              </a:tr>
              <a:tr h="349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800000"/>
                          </a:solidFill>
                          <a:effectLst/>
                          <a:latin typeface="Tahoma" pitchFamily="34" charset="0"/>
                          <a:cs typeface="Tahoma" pitchFamily="34" charset="0"/>
                        </a:rPr>
                        <a:t>INFRASTRUCTURES-2010-</a:t>
                      </a:r>
                      <a:r>
                        <a:rPr kumimoji="0" lang="fr-BE" sz="1400" b="1" i="0" u="none" strike="noStrike" cap="none" normalizeH="0" baseline="0">
                          <a:ln>
                            <a:noFill/>
                          </a:ln>
                          <a:solidFill>
                            <a:srgbClr val="800000"/>
                          </a:solidFill>
                          <a:effectLst/>
                          <a:latin typeface="Tahoma" pitchFamily="34" charset="0"/>
                          <a:ea typeface="Times New Roman" pitchFamily="18" charset="0"/>
                          <a:cs typeface="Tahoma" pitchFamily="34" charset="0"/>
                        </a:rPr>
                        <a:t>1.2.2</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BE" sz="1600" b="1" i="0" u="none" strike="noStrike" cap="none" normalizeH="0" baseline="0">
                          <a:ln>
                            <a:noFill/>
                          </a:ln>
                          <a:solidFill>
                            <a:srgbClr val="800000"/>
                          </a:solidFill>
                          <a:effectLst/>
                          <a:latin typeface="Tahoma" pitchFamily="34" charset="0"/>
                          <a:ea typeface="Times New Roman" pitchFamily="18" charset="0"/>
                          <a:cs typeface="Tahoma" pitchFamily="34" charset="0"/>
                        </a:rPr>
                        <a:t>Simulation softwares &amp; services</a:t>
                      </a:r>
                      <a:endParaRPr kumimoji="0" lang="en-GB" sz="1600" b="1" i="0" u="none" strike="noStrike" cap="none" normalizeH="0" baseline="0">
                        <a:ln>
                          <a:noFill/>
                        </a:ln>
                        <a:solidFill>
                          <a:srgbClr val="800000"/>
                        </a:solidFill>
                        <a:effectLst/>
                        <a:latin typeface="Tahoma" pitchFamily="34" charset="0"/>
                        <a:ea typeface="Times New Roman" pitchFamily="18"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sz="1800" b="1" i="0" u="none" strike="noStrike" cap="none" normalizeH="0" baseline="0">
                          <a:ln>
                            <a:noFill/>
                          </a:ln>
                          <a:solidFill>
                            <a:srgbClr val="CC3300"/>
                          </a:solidFill>
                          <a:effectLst/>
                          <a:latin typeface="Tahoma" pitchFamily="34" charset="0"/>
                          <a:ea typeface="Times New Roman" pitchFamily="18" charset="0"/>
                          <a:cs typeface="Tahoma" pitchFamily="34" charset="0"/>
                        </a:rPr>
                        <a:t>12 M€</a:t>
                      </a:r>
                      <a:endParaRPr kumimoji="0" lang="en-GB" sz="1800" b="1" i="0" u="none" strike="noStrike" cap="none" normalizeH="0" baseline="0">
                        <a:ln>
                          <a:noFill/>
                        </a:ln>
                        <a:solidFill>
                          <a:srgbClr val="CC3300"/>
                        </a:solidFill>
                        <a:effectLst/>
                        <a:latin typeface="Tahoma" pitchFamily="34" charset="0"/>
                        <a:ea typeface="Times New Roman" pitchFamily="18"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2"/>
                  </a:ext>
                </a:extLst>
              </a:tr>
              <a:tr h="349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800000"/>
                          </a:solidFill>
                          <a:effectLst/>
                          <a:latin typeface="Tahoma" pitchFamily="34" charset="0"/>
                          <a:cs typeface="Tahoma" pitchFamily="34" charset="0"/>
                        </a:rPr>
                        <a:t>INFRASTRUCTURES-2010-</a:t>
                      </a:r>
                      <a:r>
                        <a:rPr kumimoji="0" lang="fr-BE" sz="1400" b="1" i="0" u="none" strike="noStrike" cap="none" normalizeH="0" baseline="0">
                          <a:ln>
                            <a:noFill/>
                          </a:ln>
                          <a:solidFill>
                            <a:srgbClr val="800000"/>
                          </a:solidFill>
                          <a:effectLst/>
                          <a:latin typeface="Tahoma" pitchFamily="34" charset="0"/>
                          <a:ea typeface="Times New Roman" pitchFamily="18" charset="0"/>
                          <a:cs typeface="Tahoma" pitchFamily="34" charset="0"/>
                        </a:rPr>
                        <a:t>1.2.3</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BE" sz="1600" b="1" i="0" u="none" strike="noStrike" cap="none" normalizeH="0" baseline="0">
                          <a:ln>
                            <a:noFill/>
                          </a:ln>
                          <a:solidFill>
                            <a:srgbClr val="800000"/>
                          </a:solidFill>
                          <a:effectLst/>
                          <a:latin typeface="Tahoma" pitchFamily="34" charset="0"/>
                          <a:ea typeface="Times New Roman" pitchFamily="18" charset="0"/>
                          <a:cs typeface="Tahoma" pitchFamily="34" charset="0"/>
                        </a:rPr>
                        <a:t>Virtual Research Communities</a:t>
                      </a:r>
                      <a:endParaRPr kumimoji="0" lang="en-GB" sz="1600" b="1" i="0" u="none" strike="noStrike" cap="none" normalizeH="0" baseline="0">
                        <a:ln>
                          <a:noFill/>
                        </a:ln>
                        <a:solidFill>
                          <a:srgbClr val="800000"/>
                        </a:solidFill>
                        <a:effectLst/>
                        <a:latin typeface="Tahoma" pitchFamily="34" charset="0"/>
                        <a:ea typeface="Times New Roman" pitchFamily="18"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sz="1800" b="1" i="0" u="none" strike="noStrike" cap="none" normalizeH="0" baseline="0">
                          <a:ln>
                            <a:noFill/>
                          </a:ln>
                          <a:solidFill>
                            <a:srgbClr val="CC3300"/>
                          </a:solidFill>
                          <a:effectLst/>
                          <a:latin typeface="Tahoma" pitchFamily="34" charset="0"/>
                          <a:ea typeface="Times New Roman" pitchFamily="18" charset="0"/>
                          <a:cs typeface="Tahoma" pitchFamily="34" charset="0"/>
                        </a:rPr>
                        <a:t>23 M€</a:t>
                      </a:r>
                      <a:endParaRPr kumimoji="0" lang="en-GB" sz="1800" b="1" i="0" u="none" strike="noStrike" cap="none" normalizeH="0" baseline="0">
                        <a:ln>
                          <a:noFill/>
                        </a:ln>
                        <a:solidFill>
                          <a:srgbClr val="CC3300"/>
                        </a:solidFill>
                        <a:effectLst/>
                        <a:latin typeface="Tahoma" pitchFamily="34" charset="0"/>
                        <a:ea typeface="Times New Roman" pitchFamily="18"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3"/>
                  </a:ext>
                </a:extLst>
              </a:tr>
              <a:tr h="3175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CC3300"/>
                          </a:solidFill>
                          <a:effectLst/>
                          <a:latin typeface="Tahoma" pitchFamily="34" charset="0"/>
                          <a:ea typeface="Times New Roman" pitchFamily="18" charset="0"/>
                          <a:cs typeface="Tahoma" pitchFamily="34" charset="0"/>
                        </a:rPr>
                        <a:t>Support to new research infrastructures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hMerge="1">
                  <a:txBody>
                    <a:bodyPr/>
                    <a:lstStyle/>
                    <a:p>
                      <a:endParaRPr lang="en-GB"/>
                    </a:p>
                  </a:txBody>
                  <a:tcPr/>
                </a:tc>
                <a:extLst>
                  <a:ext uri="{0D108BD9-81ED-4DB2-BD59-A6C34878D82A}">
                    <a16:rowId xmlns:a16="http://schemas.microsoft.com/office/drawing/2014/main" val="10004"/>
                  </a:ext>
                </a:extLst>
              </a:tr>
              <a:tr h="349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800000"/>
                          </a:solidFill>
                          <a:effectLst/>
                          <a:latin typeface="Tahoma" pitchFamily="34" charset="0"/>
                          <a:cs typeface="Tahoma" pitchFamily="34" charset="0"/>
                        </a:rPr>
                        <a:t>INFRASTRUCTURES-2010-</a:t>
                      </a:r>
                      <a:r>
                        <a:rPr kumimoji="0" lang="en-GB" sz="1400" b="1" i="0" u="none" strike="noStrike" cap="none" normalizeH="0" baseline="0">
                          <a:ln>
                            <a:noFill/>
                          </a:ln>
                          <a:solidFill>
                            <a:srgbClr val="800000"/>
                          </a:solidFill>
                          <a:effectLst/>
                          <a:latin typeface="Tahoma" pitchFamily="34" charset="0"/>
                          <a:ea typeface="Times New Roman" pitchFamily="18" charset="0"/>
                          <a:cs typeface="Tahoma" pitchFamily="34" charset="0"/>
                        </a:rPr>
                        <a:t>2.3.1</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rgbClr val="800000"/>
                          </a:solidFill>
                          <a:effectLst/>
                          <a:latin typeface="Tahoma" pitchFamily="34" charset="0"/>
                          <a:ea typeface="Times New Roman" pitchFamily="18" charset="0"/>
                          <a:cs typeface="Tahoma" pitchFamily="34" charset="0"/>
                        </a:rPr>
                        <a:t>Construction of new infrastructures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rgbClr val="800000"/>
                          </a:solidFill>
                          <a:effectLst/>
                          <a:latin typeface="Tahoma" pitchFamily="34" charset="0"/>
                          <a:ea typeface="Times New Roman" pitchFamily="18" charset="0"/>
                          <a:cs typeface="Tahoma" pitchFamily="34" charset="0"/>
                        </a:rPr>
                        <a:t>(PRACE first phase)</a:t>
                      </a:r>
                      <a:r>
                        <a:rPr kumimoji="0" lang="en-GB" sz="1600" b="1" i="0" u="none" strike="noStrike" cap="none" normalizeH="0" baseline="0">
                          <a:ln>
                            <a:noFill/>
                          </a:ln>
                          <a:solidFill>
                            <a:srgbClr val="800000"/>
                          </a:solidFill>
                          <a:effectLst/>
                          <a:latin typeface="Tahoma" pitchFamily="34" charset="0"/>
                          <a:ea typeface="Times New Roman" pitchFamily="18" charset="0"/>
                          <a:cs typeface="Tahoma" pitchFamily="34"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CC3300"/>
                          </a:solidFill>
                          <a:effectLst/>
                          <a:latin typeface="Tahoma" pitchFamily="34" charset="0"/>
                          <a:ea typeface="Times New Roman" pitchFamily="18" charset="0"/>
                          <a:cs typeface="Tahoma" pitchFamily="34" charset="0"/>
                        </a:rPr>
                        <a:t>20 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5"/>
                  </a:ext>
                </a:extLst>
              </a:tr>
              <a:tr h="349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800000"/>
                          </a:solidFill>
                          <a:effectLst/>
                          <a:latin typeface="Tahoma" pitchFamily="34" charset="0"/>
                          <a:cs typeface="Tahoma" pitchFamily="34" charset="0"/>
                        </a:rPr>
                        <a:t>INFRASTRUCTURES-2010-</a:t>
                      </a:r>
                      <a:r>
                        <a:rPr kumimoji="0" lang="en-GB" sz="1400" b="1" i="0" u="none" strike="noStrike" cap="none" normalizeH="0" baseline="0">
                          <a:ln>
                            <a:noFill/>
                          </a:ln>
                          <a:solidFill>
                            <a:srgbClr val="800000"/>
                          </a:solidFill>
                          <a:effectLst/>
                          <a:latin typeface="Tahoma" pitchFamily="34" charset="0"/>
                          <a:ea typeface="Times New Roman" pitchFamily="18" charset="0"/>
                          <a:cs typeface="Tahoma" pitchFamily="34" charset="0"/>
                        </a:rPr>
                        <a:t>3.3</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rgbClr val="800000"/>
                          </a:solidFill>
                          <a:effectLst/>
                          <a:latin typeface="Tahoma" pitchFamily="34" charset="0"/>
                          <a:ea typeface="Times New Roman" pitchFamily="18" charset="0"/>
                          <a:cs typeface="Tahoma" pitchFamily="34" charset="0"/>
                        </a:rPr>
                        <a:t>Support to policy development and programme implementation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CC3300"/>
                          </a:solidFill>
                          <a:effectLst/>
                          <a:latin typeface="Tahoma" pitchFamily="34" charset="0"/>
                          <a:ea typeface="Times New Roman" pitchFamily="18" charset="0"/>
                          <a:cs typeface="Tahoma" pitchFamily="34" charset="0"/>
                        </a:rPr>
                        <a:t>10 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6"/>
                  </a:ext>
                </a:extLst>
              </a:tr>
            </a:tbl>
          </a:graphicData>
        </a:graphic>
      </p:graphicFrame>
    </p:spTree>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2"/>
          <p:cNvSpPr>
            <a:spLocks noGrp="1"/>
          </p:cNvSpPr>
          <p:nvPr>
            <p:ph type="sldNum" sz="quarter" idx="11"/>
          </p:nvPr>
        </p:nvSpPr>
        <p:spPr/>
        <p:txBody>
          <a:bodyPr/>
          <a:lstStyle/>
          <a:p>
            <a:r>
              <a:rPr lang="fr-FR"/>
              <a:t>••• </a:t>
            </a:r>
            <a:fld id="{EE1263F6-FC87-48EB-BEFC-2DD657122EF3}" type="slidenum">
              <a:rPr lang="fr-FR" sz="1100" b="0" i="1">
                <a:solidFill>
                  <a:srgbClr val="FF9966"/>
                </a:solidFill>
                <a:latin typeface="Arial" pitchFamily="34" charset="0"/>
              </a:rPr>
              <a:pPr/>
              <a:t>15</a:t>
            </a:fld>
            <a:endParaRPr lang="fr-FR" sz="1100" b="0" i="1">
              <a:solidFill>
                <a:srgbClr val="FF9966"/>
              </a:solidFill>
              <a:latin typeface="Arial" pitchFamily="34" charset="0"/>
            </a:endParaRPr>
          </a:p>
        </p:txBody>
      </p:sp>
      <p:sp>
        <p:nvSpPr>
          <p:cNvPr id="720898" name="Text Box 3"/>
          <p:cNvSpPr txBox="1">
            <a:spLocks noChangeArrowheads="1"/>
          </p:cNvSpPr>
          <p:nvPr/>
        </p:nvSpPr>
        <p:spPr bwMode="auto">
          <a:xfrm>
            <a:off x="1912938" y="285750"/>
            <a:ext cx="6491287" cy="642938"/>
          </a:xfrm>
          <a:prstGeom prst="rect">
            <a:avLst/>
          </a:prstGeom>
          <a:noFill/>
          <a:ln w="9525">
            <a:noFill/>
            <a:round/>
            <a:headEnd/>
            <a:tailEnd/>
          </a:ln>
        </p:spPr>
        <p:txBody>
          <a:bodyPr lIns="90000" tIns="46800" rIns="90000" bIns="46800"/>
          <a:lstStyle/>
          <a:p>
            <a:pPr algn="r" eaLnBrk="1" hangingPunct="1">
              <a:spcBef>
                <a:spcPts val="1200"/>
              </a:spcBef>
              <a:buClr>
                <a:srgbClr val="A50021"/>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A50021"/>
                </a:solidFill>
                <a:latin typeface="Georgia" pitchFamily="18" charset="0"/>
              </a:rPr>
              <a:t>Last thoughts…</a:t>
            </a:r>
          </a:p>
        </p:txBody>
      </p:sp>
      <p:sp>
        <p:nvSpPr>
          <p:cNvPr id="720899" name="Rectangle 13"/>
          <p:cNvSpPr>
            <a:spLocks noChangeArrowheads="1"/>
          </p:cNvSpPr>
          <p:nvPr/>
        </p:nvSpPr>
        <p:spPr bwMode="auto">
          <a:xfrm>
            <a:off x="714348" y="2143116"/>
            <a:ext cx="7834313" cy="2618282"/>
          </a:xfrm>
          <a:prstGeom prst="rect">
            <a:avLst/>
          </a:prstGeom>
          <a:noFill/>
          <a:ln w="9525">
            <a:noFill/>
            <a:round/>
            <a:headEnd/>
            <a:tailEnd/>
          </a:ln>
        </p:spPr>
        <p:txBody>
          <a:bodyPr lIns="90000" tIns="46800" rIns="90000" bIns="46800">
            <a:spAutoFit/>
          </a:bodyPr>
          <a:lstStyle/>
          <a:p>
            <a:pPr marL="244475" indent="-244475" algn="l" eaLnBrk="1" hangingPunct="1">
              <a:spcBef>
                <a:spcPts val="1200"/>
              </a:spcBef>
              <a:buClr>
                <a:srgbClr val="A50021"/>
              </a:buClr>
              <a:buFont typeface="Wingdings" pitchFamily="2" charset="2"/>
              <a:buChar char=""/>
              <a:tabLst>
                <a:tab pos="244475" algn="l"/>
                <a:tab pos="692150" algn="l"/>
                <a:tab pos="1141413"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dirty="0">
                <a:solidFill>
                  <a:srgbClr val="A50021"/>
                </a:solidFill>
                <a:latin typeface="Georgia" pitchFamily="18" charset="0"/>
              </a:rPr>
              <a:t>Developing world-class e-Infrastructures is necessary for Europe to become a hub of excellence in e-Science</a:t>
            </a:r>
          </a:p>
          <a:p>
            <a:pPr marL="244475" indent="-244475" algn="l" eaLnBrk="1" hangingPunct="1">
              <a:spcBef>
                <a:spcPts val="1200"/>
              </a:spcBef>
              <a:buClr>
                <a:srgbClr val="A50021"/>
              </a:buClr>
              <a:buFont typeface="Wingdings" pitchFamily="2" charset="2"/>
              <a:buChar char=""/>
              <a:tabLst>
                <a:tab pos="244475" algn="l"/>
                <a:tab pos="692150" algn="l"/>
                <a:tab pos="1141413"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dirty="0">
                <a:solidFill>
                  <a:srgbClr val="A50021"/>
                </a:solidFill>
                <a:latin typeface="Georgia" pitchFamily="18" charset="0"/>
              </a:rPr>
              <a:t>Multi-disciplinary approaches, new participative paradigms and global research communities are an essential part of the European strategy… but </a:t>
            </a:r>
            <a:r>
              <a:rPr lang="en-US" sz="1800" b="0" dirty="0" err="1">
                <a:solidFill>
                  <a:srgbClr val="A50021"/>
                </a:solidFill>
                <a:latin typeface="Georgia" pitchFamily="18" charset="0"/>
              </a:rPr>
              <a:t>organisational</a:t>
            </a:r>
            <a:r>
              <a:rPr lang="en-US" sz="1800" b="0" dirty="0">
                <a:solidFill>
                  <a:srgbClr val="A50021"/>
                </a:solidFill>
                <a:latin typeface="Georgia" pitchFamily="18" charset="0"/>
              </a:rPr>
              <a:t>, governance and financing models need reconsideration, informed by sociological and cultural considerations</a:t>
            </a:r>
          </a:p>
          <a:p>
            <a:pPr marL="244475" indent="-244475" algn="l" eaLnBrk="1" hangingPunct="1">
              <a:spcBef>
                <a:spcPts val="1200"/>
              </a:spcBef>
              <a:buClr>
                <a:srgbClr val="A50021"/>
              </a:buClr>
              <a:buFont typeface="Wingdings" pitchFamily="2" charset="2"/>
              <a:buChar char=""/>
              <a:tabLst>
                <a:tab pos="244475" algn="l"/>
                <a:tab pos="692150" algn="l"/>
                <a:tab pos="1141413"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dirty="0">
                <a:solidFill>
                  <a:srgbClr val="A50021"/>
                </a:solidFill>
                <a:latin typeface="Georgia" pitchFamily="18" charset="0"/>
              </a:rPr>
              <a:t>Upcoming 7</a:t>
            </a:r>
            <a:r>
              <a:rPr lang="en-US" sz="1800" b="0" baseline="30000" dirty="0">
                <a:solidFill>
                  <a:srgbClr val="A50021"/>
                </a:solidFill>
                <a:latin typeface="Georgia" pitchFamily="18" charset="0"/>
              </a:rPr>
              <a:t>th</a:t>
            </a:r>
            <a:r>
              <a:rPr lang="en-US" sz="1800" b="0" dirty="0">
                <a:solidFill>
                  <a:srgbClr val="A50021"/>
                </a:solidFill>
                <a:latin typeface="Georgia" pitchFamily="18" charset="0"/>
              </a:rPr>
              <a:t> Call of Research Infrastructures </a:t>
            </a:r>
            <a:r>
              <a:rPr lang="en-US" sz="1800" b="0" dirty="0" err="1">
                <a:solidFill>
                  <a:srgbClr val="A50021"/>
                </a:solidFill>
                <a:latin typeface="Georgia" pitchFamily="18" charset="0"/>
              </a:rPr>
              <a:t>programme</a:t>
            </a:r>
            <a:r>
              <a:rPr lang="en-US" sz="1800" b="0" dirty="0">
                <a:solidFill>
                  <a:srgbClr val="A50021"/>
                </a:solidFill>
                <a:latin typeface="Georgia" pitchFamily="18" charset="0"/>
              </a:rPr>
              <a:t> to provide support to the e-Science transition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numéro de diapositive 2"/>
          <p:cNvSpPr>
            <a:spLocks noGrp="1"/>
          </p:cNvSpPr>
          <p:nvPr>
            <p:ph type="sldNum" sz="quarter" idx="11"/>
          </p:nvPr>
        </p:nvSpPr>
        <p:spPr/>
        <p:txBody>
          <a:bodyPr/>
          <a:lstStyle/>
          <a:p>
            <a:r>
              <a:rPr lang="fr-FR" dirty="0"/>
              <a:t>••• </a:t>
            </a:r>
            <a:fld id="{85272E57-2C37-4E6C-BFBC-8D48C5D0E1B3}" type="slidenum">
              <a:rPr lang="fr-FR" sz="1100" b="0" i="1">
                <a:solidFill>
                  <a:srgbClr val="FF9966"/>
                </a:solidFill>
                <a:latin typeface="Arial" pitchFamily="34" charset="0"/>
              </a:rPr>
              <a:pPr/>
              <a:t>2</a:t>
            </a:fld>
            <a:endParaRPr lang="fr-FR" sz="1100" b="0" i="1" dirty="0">
              <a:solidFill>
                <a:srgbClr val="FF9966"/>
              </a:solidFill>
              <a:latin typeface="Arial" pitchFamily="34" charset="0"/>
            </a:endParaRPr>
          </a:p>
        </p:txBody>
      </p:sp>
      <p:sp>
        <p:nvSpPr>
          <p:cNvPr id="677890" name="Rectangle 2"/>
          <p:cNvSpPr>
            <a:spLocks noGrp="1" noChangeArrowheads="1"/>
          </p:cNvSpPr>
          <p:nvPr>
            <p:ph type="body" idx="4294967295"/>
          </p:nvPr>
        </p:nvSpPr>
        <p:spPr bwMode="auto">
          <a:xfrm>
            <a:off x="714348" y="1357298"/>
            <a:ext cx="7561263" cy="2786082"/>
          </a:xfrm>
          <a:prstGeom prst="rect">
            <a:avLst/>
          </a:prstGeom>
          <a:solidFill>
            <a:srgbClr val="FFFFFF"/>
          </a:solidFill>
          <a:ln>
            <a:miter lim="800000"/>
            <a:headEnd/>
            <a:tailEnd/>
          </a:ln>
        </p:spPr>
        <p:txBody>
          <a:bodyPr>
            <a:normAutofit fontScale="77500" lnSpcReduction="20000"/>
          </a:bodyPr>
          <a:lstStyle/>
          <a:p>
            <a:pPr marL="265113" indent="-265113">
              <a:spcBef>
                <a:spcPct val="40000"/>
              </a:spcBef>
              <a:buFont typeface="Wingdings" pitchFamily="2" charset="2"/>
              <a:buChar char="§"/>
            </a:pPr>
            <a:r>
              <a:rPr lang="en-GB" sz="3100" b="0" dirty="0">
                <a:solidFill>
                  <a:srgbClr val="A50021"/>
                </a:solidFill>
                <a:latin typeface="Georgia" pitchFamily="18" charset="0"/>
              </a:rPr>
              <a:t>Scientific advances more important than ever</a:t>
            </a:r>
          </a:p>
          <a:p>
            <a:pPr marL="812800" lvl="1" indent="-273050">
              <a:spcBef>
                <a:spcPct val="40000"/>
              </a:spcBef>
              <a:buFont typeface="Trebuchet MS" pitchFamily="34" charset="0"/>
              <a:buChar char="‐"/>
            </a:pPr>
            <a:r>
              <a:rPr lang="en-GB" sz="1800" b="0" dirty="0">
                <a:solidFill>
                  <a:srgbClr val="A50021"/>
                </a:solidFill>
                <a:latin typeface="Georgia" pitchFamily="18" charset="0"/>
              </a:rPr>
              <a:t>Global challenges with high societal impact</a:t>
            </a:r>
          </a:p>
          <a:p>
            <a:pPr marL="812800" lvl="1" indent="-273050">
              <a:spcBef>
                <a:spcPct val="40000"/>
              </a:spcBef>
              <a:buFont typeface="Trebuchet MS" pitchFamily="34" charset="0"/>
              <a:buChar char="‐"/>
            </a:pPr>
            <a:r>
              <a:rPr lang="en-GB" sz="1800" b="0" dirty="0">
                <a:solidFill>
                  <a:srgbClr val="A50021"/>
                </a:solidFill>
                <a:latin typeface="Georgia" pitchFamily="18" charset="0"/>
              </a:rPr>
              <a:t>Innovation and economic development</a:t>
            </a:r>
          </a:p>
          <a:p>
            <a:pPr marL="265113" indent="-265113">
              <a:spcBef>
                <a:spcPct val="40000"/>
              </a:spcBef>
              <a:buFont typeface="Wingdings" pitchFamily="2" charset="2"/>
              <a:buChar char="§"/>
            </a:pPr>
            <a:r>
              <a:rPr lang="en-GB" sz="2900" b="0" dirty="0">
                <a:solidFill>
                  <a:srgbClr val="A50021"/>
                </a:solidFill>
                <a:latin typeface="Georgia" pitchFamily="18" charset="0"/>
              </a:rPr>
              <a:t>Adoption of ICT changes the scientific discovery process</a:t>
            </a:r>
          </a:p>
          <a:p>
            <a:pPr marL="812800" lvl="1" indent="-273050">
              <a:spcBef>
                <a:spcPct val="40000"/>
              </a:spcBef>
              <a:buFont typeface="Trebuchet MS" pitchFamily="34" charset="0"/>
              <a:buChar char="‐"/>
            </a:pPr>
            <a:r>
              <a:rPr lang="en-GB" sz="1800" b="0" dirty="0">
                <a:solidFill>
                  <a:srgbClr val="A50021"/>
                </a:solidFill>
                <a:latin typeface="Georgia" pitchFamily="18" charset="0"/>
              </a:rPr>
              <a:t>Computing, simulation and data</a:t>
            </a:r>
          </a:p>
          <a:p>
            <a:pPr marL="812800" lvl="1" indent="-273050">
              <a:spcBef>
                <a:spcPct val="40000"/>
              </a:spcBef>
              <a:buFont typeface="Trebuchet MS" pitchFamily="34" charset="0"/>
              <a:buChar char="‐"/>
            </a:pPr>
            <a:r>
              <a:rPr lang="en-GB" sz="1800" b="0" dirty="0">
                <a:solidFill>
                  <a:srgbClr val="A50021"/>
                </a:solidFill>
                <a:latin typeface="Georgia" pitchFamily="18" charset="0"/>
              </a:rPr>
              <a:t>Tackling the very small, the very big and the very complex</a:t>
            </a:r>
          </a:p>
          <a:p>
            <a:pPr marL="812800" lvl="1" indent="-273050">
              <a:spcBef>
                <a:spcPct val="40000"/>
              </a:spcBef>
              <a:buFont typeface="Trebuchet MS" pitchFamily="34" charset="0"/>
              <a:buChar char="‐"/>
            </a:pPr>
            <a:r>
              <a:rPr lang="en-GB" sz="1800" b="0" dirty="0">
                <a:solidFill>
                  <a:srgbClr val="A50021"/>
                </a:solidFill>
                <a:latin typeface="Georgia" pitchFamily="18" charset="0"/>
              </a:rPr>
              <a:t>Cost efficiency</a:t>
            </a:r>
          </a:p>
          <a:p>
            <a:pPr marL="812800" lvl="1" indent="-273050">
              <a:spcBef>
                <a:spcPct val="40000"/>
              </a:spcBef>
              <a:buFont typeface="Trebuchet MS" pitchFamily="34" charset="0"/>
              <a:buChar char="‐"/>
            </a:pPr>
            <a:r>
              <a:rPr lang="en-GB" sz="1800" b="0" dirty="0">
                <a:solidFill>
                  <a:srgbClr val="A50021"/>
                </a:solidFill>
                <a:latin typeface="Georgia" pitchFamily="18" charset="0"/>
              </a:rPr>
              <a:t>Open, cross-border and cross-discipline collaboration</a:t>
            </a:r>
            <a:endParaRPr lang="en-GB" sz="2000" b="1" dirty="0">
              <a:solidFill>
                <a:srgbClr val="A50021"/>
              </a:solidFill>
              <a:latin typeface="Georgia" pitchFamily="18" charset="0"/>
            </a:endParaRPr>
          </a:p>
        </p:txBody>
      </p:sp>
      <p:sp>
        <p:nvSpPr>
          <p:cNvPr id="677891" name="Text Box 3"/>
          <p:cNvSpPr txBox="1">
            <a:spLocks noChangeArrowheads="1"/>
          </p:cNvSpPr>
          <p:nvPr/>
        </p:nvSpPr>
        <p:spPr bwMode="auto">
          <a:xfrm>
            <a:off x="1692275" y="404813"/>
            <a:ext cx="6491288" cy="642937"/>
          </a:xfrm>
          <a:prstGeom prst="rect">
            <a:avLst/>
          </a:prstGeom>
          <a:noFill/>
          <a:ln w="9525">
            <a:noFill/>
            <a:round/>
            <a:headEnd/>
            <a:tailEnd/>
          </a:ln>
        </p:spPr>
        <p:txBody>
          <a:bodyPr lIns="90000" tIns="46800" rIns="90000" bIns="46800"/>
          <a:lstStyle/>
          <a:p>
            <a:pPr algn="r">
              <a:buClr>
                <a:srgbClr val="A50021"/>
              </a:buClr>
              <a:buFont typeface="Georgia"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A50021"/>
                </a:solidFill>
                <a:latin typeface="Georgia" pitchFamily="18" charset="0"/>
              </a:rPr>
              <a:t>Science and ICT</a:t>
            </a:r>
          </a:p>
        </p:txBody>
      </p:sp>
      <p:grpSp>
        <p:nvGrpSpPr>
          <p:cNvPr id="2" name="Group 4"/>
          <p:cNvGrpSpPr>
            <a:grpSpLocks/>
          </p:cNvGrpSpPr>
          <p:nvPr/>
        </p:nvGrpSpPr>
        <p:grpSpPr bwMode="auto">
          <a:xfrm>
            <a:off x="1571604" y="4643446"/>
            <a:ext cx="6357938" cy="1184275"/>
            <a:chOff x="454" y="3440"/>
            <a:chExt cx="4400" cy="332"/>
          </a:xfrm>
          <a:scene3d>
            <a:camera prst="orthographicFront">
              <a:rot lat="0" lon="0" rev="0"/>
            </a:camera>
            <a:lightRig rig="balanced" dir="t">
              <a:rot lat="0" lon="0" rev="8700000"/>
            </a:lightRig>
          </a:scene3d>
        </p:grpSpPr>
        <p:sp>
          <p:nvSpPr>
            <p:cNvPr id="8209" name="AutoShape 5"/>
            <p:cNvSpPr>
              <a:spLocks noChangeArrowheads="1"/>
            </p:cNvSpPr>
            <p:nvPr/>
          </p:nvSpPr>
          <p:spPr bwMode="auto">
            <a:xfrm>
              <a:off x="454" y="3440"/>
              <a:ext cx="4400" cy="332"/>
            </a:xfrm>
            <a:custGeom>
              <a:avLst/>
              <a:gdLst>
                <a:gd name="T0" fmla="*/ 235 w 4400"/>
                <a:gd name="T1" fmla="*/ 3 h 529"/>
                <a:gd name="T2" fmla="*/ 0 w 4400"/>
                <a:gd name="T3" fmla="*/ 11 h 529"/>
                <a:gd name="T4" fmla="*/ 3654 w 4400"/>
                <a:gd name="T5" fmla="*/ 11 h 529"/>
                <a:gd name="T6" fmla="*/ 3711 w 4400"/>
                <a:gd name="T7" fmla="*/ 13 h 529"/>
                <a:gd name="T8" fmla="*/ 4400 w 4400"/>
                <a:gd name="T9" fmla="*/ 6 h 529"/>
                <a:gd name="T10" fmla="*/ 3361 w 4400"/>
                <a:gd name="T11" fmla="*/ 0 h 529"/>
                <a:gd name="T12" fmla="*/ 3415 w 4400"/>
                <a:gd name="T13" fmla="*/ 2 h 529"/>
                <a:gd name="T14" fmla="*/ 235 w 4400"/>
                <a:gd name="T15" fmla="*/ 3 h 529"/>
                <a:gd name="T16" fmla="*/ 0 60000 65536"/>
                <a:gd name="T17" fmla="*/ 0 60000 65536"/>
                <a:gd name="T18" fmla="*/ 0 60000 65536"/>
                <a:gd name="T19" fmla="*/ 0 60000 65536"/>
                <a:gd name="T20" fmla="*/ 0 60000 65536"/>
                <a:gd name="T21" fmla="*/ 0 60000 65536"/>
                <a:gd name="T22" fmla="*/ 0 60000 65536"/>
                <a:gd name="T23" fmla="*/ 0 60000 65536"/>
                <a:gd name="T24" fmla="*/ 0 w 4400"/>
                <a:gd name="T25" fmla="*/ 0 h 529"/>
                <a:gd name="T26" fmla="*/ 4400 w 4400"/>
                <a:gd name="T27" fmla="*/ 529 h 5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00" h="529">
                  <a:moveTo>
                    <a:pt x="235" y="87"/>
                  </a:moveTo>
                  <a:lnTo>
                    <a:pt x="0" y="444"/>
                  </a:lnTo>
                  <a:lnTo>
                    <a:pt x="3654" y="444"/>
                  </a:lnTo>
                  <a:lnTo>
                    <a:pt x="3711" y="529"/>
                  </a:lnTo>
                  <a:lnTo>
                    <a:pt x="4400" y="255"/>
                  </a:lnTo>
                  <a:lnTo>
                    <a:pt x="3361" y="0"/>
                  </a:lnTo>
                  <a:lnTo>
                    <a:pt x="3415" y="84"/>
                  </a:lnTo>
                  <a:lnTo>
                    <a:pt x="235" y="87"/>
                  </a:lnTo>
                  <a:close/>
                </a:path>
              </a:pathLst>
            </a:custGeom>
            <a:solidFill>
              <a:srgbClr val="FFCCFF">
                <a:alpha val="70195"/>
              </a:srgbClr>
            </a:solidFill>
            <a:ln w="9525">
              <a:noFill/>
              <a:miter lim="800000"/>
              <a:headEnd/>
              <a:tailEnd/>
            </a:ln>
            <a:effectLst>
              <a:outerShdw blurRad="44450" dist="27940" dir="5400000" algn="ctr">
                <a:srgbClr val="000000">
                  <a:alpha val="32000"/>
                </a:srgbClr>
              </a:outerShdw>
            </a:effectLst>
            <a:sp3d>
              <a:bevelT w="190500" h="38100"/>
            </a:sp3d>
          </p:spPr>
          <p:txBody>
            <a:bodyPr wrap="none" anchor="ctr">
              <a:flatTx/>
            </a:bodyPr>
            <a:lstStyle/>
            <a:p>
              <a:pPr fontAlgn="auto">
                <a:lnSpc>
                  <a:spcPct val="41000"/>
                </a:lnSpc>
                <a:spcBef>
                  <a:spcPts val="0"/>
                </a:spcBef>
                <a:spcAft>
                  <a:spcPts val="0"/>
                </a:spcAft>
                <a:buClr>
                  <a:srgbClr val="800000"/>
                </a:buClr>
                <a:defRPr/>
              </a:pPr>
              <a:endParaRPr lang="it-IT" sz="1800">
                <a:solidFill>
                  <a:schemeClr val="tx1"/>
                </a:solidFill>
                <a:latin typeface="+mn-lt"/>
              </a:endParaRPr>
            </a:p>
          </p:txBody>
        </p:sp>
        <p:sp>
          <p:nvSpPr>
            <p:cNvPr id="8210" name="Rectangle 6"/>
            <p:cNvSpPr>
              <a:spLocks noChangeArrowheads="1"/>
            </p:cNvSpPr>
            <p:nvPr/>
          </p:nvSpPr>
          <p:spPr bwMode="auto">
            <a:xfrm>
              <a:off x="584" y="3566"/>
              <a:ext cx="745" cy="72"/>
            </a:xfrm>
            <a:prstGeom prst="rect">
              <a:avLst/>
            </a:prstGeom>
            <a:noFill/>
            <a:ln w="9525">
              <a:noFill/>
              <a:round/>
              <a:headEnd/>
              <a:tailEnd/>
            </a:ln>
            <a:effectLst>
              <a:outerShdw blurRad="44450" dist="27940" dir="5400000" algn="ctr">
                <a:srgbClr val="000000">
                  <a:alpha val="32000"/>
                </a:srgbClr>
              </a:outerShdw>
            </a:effectLst>
            <a:sp3d>
              <a:bevelT w="190500" h="38100"/>
            </a:sp3d>
          </p:spPr>
          <p:txBody>
            <a:bodyPr wrap="none" lIns="90000" tIns="0" rIns="90000" bIns="46800">
              <a:spAutoFit/>
            </a:bodyPr>
            <a:lstStyle/>
            <a:p>
              <a:pPr fontAlgn="auto">
                <a:spcBef>
                  <a:spcPts val="0"/>
                </a:spcBef>
                <a:spcAft>
                  <a:spcPts val="0"/>
                </a:spcAft>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i="1">
                  <a:solidFill>
                    <a:srgbClr val="A50021"/>
                  </a:solidFill>
                  <a:latin typeface="Georgia" pitchFamily="18" charset="0"/>
                </a:rPr>
                <a:t>empirical</a:t>
              </a:r>
            </a:p>
          </p:txBody>
        </p:sp>
      </p:grpSp>
      <p:grpSp>
        <p:nvGrpSpPr>
          <p:cNvPr id="3" name="Group 7"/>
          <p:cNvGrpSpPr>
            <a:grpSpLocks/>
          </p:cNvGrpSpPr>
          <p:nvPr/>
        </p:nvGrpSpPr>
        <p:grpSpPr bwMode="auto">
          <a:xfrm>
            <a:off x="2654280" y="4459295"/>
            <a:ext cx="5286375" cy="1058864"/>
            <a:chOff x="1196" y="3261"/>
            <a:chExt cx="3658" cy="330"/>
          </a:xfrm>
          <a:scene3d>
            <a:camera prst="orthographicFront">
              <a:rot lat="0" lon="0" rev="0"/>
            </a:camera>
            <a:lightRig rig="balanced" dir="t">
              <a:rot lat="0" lon="0" rev="8700000"/>
            </a:lightRig>
          </a:scene3d>
        </p:grpSpPr>
        <p:sp>
          <p:nvSpPr>
            <p:cNvPr id="8207" name="AutoShape 8"/>
            <p:cNvSpPr>
              <a:spLocks noChangeArrowheads="1"/>
            </p:cNvSpPr>
            <p:nvPr/>
          </p:nvSpPr>
          <p:spPr bwMode="auto">
            <a:xfrm>
              <a:off x="1196" y="3261"/>
              <a:ext cx="3658" cy="330"/>
            </a:xfrm>
            <a:custGeom>
              <a:avLst/>
              <a:gdLst>
                <a:gd name="T0" fmla="*/ 174 w 3658"/>
                <a:gd name="T1" fmla="*/ 1 h 529"/>
                <a:gd name="T2" fmla="*/ 0 w 3658"/>
                <a:gd name="T3" fmla="*/ 10 h 529"/>
                <a:gd name="T4" fmla="*/ 2912 w 3658"/>
                <a:gd name="T5" fmla="*/ 10 h 529"/>
                <a:gd name="T6" fmla="*/ 2969 w 3658"/>
                <a:gd name="T7" fmla="*/ 12 h 529"/>
                <a:gd name="T8" fmla="*/ 3658 w 3658"/>
                <a:gd name="T9" fmla="*/ 6 h 529"/>
                <a:gd name="T10" fmla="*/ 2619 w 3658"/>
                <a:gd name="T11" fmla="*/ 0 h 529"/>
                <a:gd name="T12" fmla="*/ 2673 w 3658"/>
                <a:gd name="T13" fmla="*/ 1 h 529"/>
                <a:gd name="T14" fmla="*/ 174 w 3658"/>
                <a:gd name="T15" fmla="*/ 1 h 529"/>
                <a:gd name="T16" fmla="*/ 0 60000 65536"/>
                <a:gd name="T17" fmla="*/ 0 60000 65536"/>
                <a:gd name="T18" fmla="*/ 0 60000 65536"/>
                <a:gd name="T19" fmla="*/ 0 60000 65536"/>
                <a:gd name="T20" fmla="*/ 0 60000 65536"/>
                <a:gd name="T21" fmla="*/ 0 60000 65536"/>
                <a:gd name="T22" fmla="*/ 0 60000 65536"/>
                <a:gd name="T23" fmla="*/ 0 60000 65536"/>
                <a:gd name="T24" fmla="*/ 0 w 3658"/>
                <a:gd name="T25" fmla="*/ 0 h 529"/>
                <a:gd name="T26" fmla="*/ 3658 w 3658"/>
                <a:gd name="T27" fmla="*/ 529 h 5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58" h="529">
                  <a:moveTo>
                    <a:pt x="174" y="81"/>
                  </a:moveTo>
                  <a:lnTo>
                    <a:pt x="0" y="447"/>
                  </a:lnTo>
                  <a:lnTo>
                    <a:pt x="2912" y="444"/>
                  </a:lnTo>
                  <a:lnTo>
                    <a:pt x="2969" y="529"/>
                  </a:lnTo>
                  <a:lnTo>
                    <a:pt x="3658" y="255"/>
                  </a:lnTo>
                  <a:lnTo>
                    <a:pt x="2619" y="0"/>
                  </a:lnTo>
                  <a:lnTo>
                    <a:pt x="2673" y="84"/>
                  </a:lnTo>
                  <a:lnTo>
                    <a:pt x="174" y="81"/>
                  </a:lnTo>
                  <a:close/>
                </a:path>
              </a:pathLst>
            </a:custGeom>
            <a:solidFill>
              <a:srgbClr val="FFCC99">
                <a:alpha val="70195"/>
              </a:srgbClr>
            </a:solidFill>
            <a:ln w="9525">
              <a:noFill/>
              <a:miter lim="800000"/>
              <a:headEnd/>
              <a:tailEnd/>
            </a:ln>
            <a:effectLst>
              <a:outerShdw blurRad="44450" dist="27940" dir="5400000" algn="ctr">
                <a:srgbClr val="000000">
                  <a:alpha val="32000"/>
                </a:srgbClr>
              </a:outerShdw>
            </a:effectLst>
            <a:sp3d>
              <a:bevelT w="190500" h="38100"/>
            </a:sp3d>
          </p:spPr>
          <p:txBody>
            <a:bodyPr wrap="none" anchor="ctr">
              <a:flatTx/>
            </a:bodyPr>
            <a:lstStyle/>
            <a:p>
              <a:pPr fontAlgn="auto">
                <a:lnSpc>
                  <a:spcPct val="41000"/>
                </a:lnSpc>
                <a:spcBef>
                  <a:spcPts val="0"/>
                </a:spcBef>
                <a:spcAft>
                  <a:spcPts val="0"/>
                </a:spcAft>
                <a:buClr>
                  <a:srgbClr val="800000"/>
                </a:buClr>
                <a:defRPr/>
              </a:pPr>
              <a:endParaRPr lang="it-IT" sz="1800">
                <a:solidFill>
                  <a:schemeClr val="tx1"/>
                </a:solidFill>
                <a:latin typeface="+mn-lt"/>
              </a:endParaRPr>
            </a:p>
          </p:txBody>
        </p:sp>
        <p:sp>
          <p:nvSpPr>
            <p:cNvPr id="8208" name="Rectangle 9"/>
            <p:cNvSpPr>
              <a:spLocks noChangeArrowheads="1"/>
            </p:cNvSpPr>
            <p:nvPr/>
          </p:nvSpPr>
          <p:spPr bwMode="auto">
            <a:xfrm>
              <a:off x="1318" y="3379"/>
              <a:ext cx="978" cy="81"/>
            </a:xfrm>
            <a:prstGeom prst="rect">
              <a:avLst/>
            </a:prstGeom>
            <a:noFill/>
            <a:ln w="9525">
              <a:noFill/>
              <a:round/>
              <a:headEnd/>
              <a:tailEnd/>
            </a:ln>
            <a:effectLst>
              <a:outerShdw blurRad="44450" dist="27940" dir="5400000" algn="ctr">
                <a:srgbClr val="000000">
                  <a:alpha val="32000"/>
                </a:srgbClr>
              </a:outerShdw>
            </a:effectLst>
            <a:sp3d>
              <a:bevelT w="190500" h="38100"/>
            </a:sp3d>
          </p:spPr>
          <p:txBody>
            <a:bodyPr wrap="none" lIns="90000" tIns="0" rIns="90000" bIns="46800">
              <a:spAutoFit/>
            </a:bodyPr>
            <a:lstStyle/>
            <a:p>
              <a:pPr fontAlgn="auto">
                <a:spcBef>
                  <a:spcPts val="0"/>
                </a:spcBef>
                <a:spcAft>
                  <a:spcPts val="0"/>
                </a:spcAft>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i="1">
                  <a:solidFill>
                    <a:srgbClr val="A50021"/>
                  </a:solidFill>
                  <a:latin typeface="Georgia" pitchFamily="18" charset="0"/>
                </a:rPr>
                <a:t>experimental</a:t>
              </a:r>
            </a:p>
          </p:txBody>
        </p:sp>
      </p:grpSp>
      <p:grpSp>
        <p:nvGrpSpPr>
          <p:cNvPr id="4" name="Group 10"/>
          <p:cNvGrpSpPr>
            <a:grpSpLocks/>
          </p:cNvGrpSpPr>
          <p:nvPr/>
        </p:nvGrpSpPr>
        <p:grpSpPr bwMode="auto">
          <a:xfrm>
            <a:off x="3517880" y="4243395"/>
            <a:ext cx="4410074" cy="976314"/>
            <a:chOff x="1801" y="3082"/>
            <a:chExt cx="3052" cy="331"/>
          </a:xfrm>
          <a:scene3d>
            <a:camera prst="orthographicFront">
              <a:rot lat="0" lon="0" rev="0"/>
            </a:camera>
            <a:lightRig rig="balanced" dir="t">
              <a:rot lat="0" lon="0" rev="8700000"/>
            </a:lightRig>
          </a:scene3d>
        </p:grpSpPr>
        <p:sp>
          <p:nvSpPr>
            <p:cNvPr id="8205" name="AutoShape 11"/>
            <p:cNvSpPr>
              <a:spLocks noChangeArrowheads="1"/>
            </p:cNvSpPr>
            <p:nvPr/>
          </p:nvSpPr>
          <p:spPr bwMode="auto">
            <a:xfrm>
              <a:off x="1801" y="3082"/>
              <a:ext cx="3052" cy="331"/>
            </a:xfrm>
            <a:custGeom>
              <a:avLst/>
              <a:gdLst>
                <a:gd name="T0" fmla="*/ 84 w 3052"/>
                <a:gd name="T1" fmla="*/ 2 h 529"/>
                <a:gd name="T2" fmla="*/ 0 w 3052"/>
                <a:gd name="T3" fmla="*/ 11 h 529"/>
                <a:gd name="T4" fmla="*/ 2306 w 3052"/>
                <a:gd name="T5" fmla="*/ 11 h 529"/>
                <a:gd name="T6" fmla="*/ 2363 w 3052"/>
                <a:gd name="T7" fmla="*/ 13 h 529"/>
                <a:gd name="T8" fmla="*/ 3052 w 3052"/>
                <a:gd name="T9" fmla="*/ 6 h 529"/>
                <a:gd name="T10" fmla="*/ 2013 w 3052"/>
                <a:gd name="T11" fmla="*/ 0 h 529"/>
                <a:gd name="T12" fmla="*/ 2067 w 3052"/>
                <a:gd name="T13" fmla="*/ 2 h 529"/>
                <a:gd name="T14" fmla="*/ 84 w 3052"/>
                <a:gd name="T15" fmla="*/ 2 h 529"/>
                <a:gd name="T16" fmla="*/ 0 60000 65536"/>
                <a:gd name="T17" fmla="*/ 0 60000 65536"/>
                <a:gd name="T18" fmla="*/ 0 60000 65536"/>
                <a:gd name="T19" fmla="*/ 0 60000 65536"/>
                <a:gd name="T20" fmla="*/ 0 60000 65536"/>
                <a:gd name="T21" fmla="*/ 0 60000 65536"/>
                <a:gd name="T22" fmla="*/ 0 60000 65536"/>
                <a:gd name="T23" fmla="*/ 0 60000 65536"/>
                <a:gd name="T24" fmla="*/ 0 w 3052"/>
                <a:gd name="T25" fmla="*/ 0 h 529"/>
                <a:gd name="T26" fmla="*/ 3052 w 3052"/>
                <a:gd name="T27" fmla="*/ 529 h 5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52" h="529">
                  <a:moveTo>
                    <a:pt x="84" y="79"/>
                  </a:moveTo>
                  <a:lnTo>
                    <a:pt x="0" y="445"/>
                  </a:lnTo>
                  <a:lnTo>
                    <a:pt x="2306" y="444"/>
                  </a:lnTo>
                  <a:lnTo>
                    <a:pt x="2363" y="529"/>
                  </a:lnTo>
                  <a:lnTo>
                    <a:pt x="3052" y="255"/>
                  </a:lnTo>
                  <a:lnTo>
                    <a:pt x="2013" y="0"/>
                  </a:lnTo>
                  <a:lnTo>
                    <a:pt x="2067" y="84"/>
                  </a:lnTo>
                  <a:lnTo>
                    <a:pt x="84" y="79"/>
                  </a:lnTo>
                  <a:close/>
                </a:path>
              </a:pathLst>
            </a:custGeom>
            <a:solidFill>
              <a:srgbClr val="FFCC00">
                <a:alpha val="70195"/>
              </a:srgbClr>
            </a:solidFill>
            <a:ln w="9525">
              <a:noFill/>
              <a:miter lim="800000"/>
              <a:headEnd/>
              <a:tailEnd/>
            </a:ln>
            <a:effectLst>
              <a:outerShdw blurRad="44450" dist="27940" dir="5400000" algn="ctr">
                <a:srgbClr val="000000">
                  <a:alpha val="32000"/>
                </a:srgbClr>
              </a:outerShdw>
            </a:effectLst>
            <a:sp3d>
              <a:bevelT w="190500" h="38100"/>
            </a:sp3d>
          </p:spPr>
          <p:txBody>
            <a:bodyPr wrap="none" anchor="ctr">
              <a:flatTx/>
            </a:bodyPr>
            <a:lstStyle/>
            <a:p>
              <a:pPr fontAlgn="auto">
                <a:lnSpc>
                  <a:spcPct val="41000"/>
                </a:lnSpc>
                <a:spcBef>
                  <a:spcPts val="0"/>
                </a:spcBef>
                <a:spcAft>
                  <a:spcPts val="0"/>
                </a:spcAft>
                <a:buClr>
                  <a:srgbClr val="800000"/>
                </a:buClr>
                <a:defRPr/>
              </a:pPr>
              <a:endParaRPr lang="it-IT" sz="1800">
                <a:solidFill>
                  <a:schemeClr val="tx1"/>
                </a:solidFill>
                <a:latin typeface="+mn-lt"/>
              </a:endParaRPr>
            </a:p>
          </p:txBody>
        </p:sp>
        <p:sp>
          <p:nvSpPr>
            <p:cNvPr id="8206" name="Rectangle 12"/>
            <p:cNvSpPr>
              <a:spLocks noChangeArrowheads="1"/>
            </p:cNvSpPr>
            <p:nvPr/>
          </p:nvSpPr>
          <p:spPr bwMode="auto">
            <a:xfrm>
              <a:off x="1855" y="3196"/>
              <a:ext cx="828" cy="88"/>
            </a:xfrm>
            <a:prstGeom prst="rect">
              <a:avLst/>
            </a:prstGeom>
            <a:noFill/>
            <a:ln w="9525">
              <a:noFill/>
              <a:round/>
              <a:headEnd/>
              <a:tailEnd/>
            </a:ln>
            <a:effectLst>
              <a:outerShdw blurRad="44450" dist="27940" dir="5400000" algn="ctr">
                <a:srgbClr val="000000">
                  <a:alpha val="32000"/>
                </a:srgbClr>
              </a:outerShdw>
            </a:effectLst>
            <a:sp3d>
              <a:bevelT w="190500" h="38100"/>
            </a:sp3d>
          </p:spPr>
          <p:txBody>
            <a:bodyPr wrap="none" lIns="90000" tIns="0" rIns="90000" bIns="46800">
              <a:spAutoFit/>
            </a:bodyPr>
            <a:lstStyle/>
            <a:p>
              <a:pPr fontAlgn="auto">
                <a:spcBef>
                  <a:spcPts val="0"/>
                </a:spcBef>
                <a:spcAft>
                  <a:spcPts val="0"/>
                </a:spcAft>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i="1">
                  <a:solidFill>
                    <a:srgbClr val="A50021"/>
                  </a:solidFill>
                  <a:latin typeface="Georgia" pitchFamily="18" charset="0"/>
                </a:rPr>
                <a:t>theoretical</a:t>
              </a:r>
            </a:p>
          </p:txBody>
        </p:sp>
      </p:grpSp>
      <p:grpSp>
        <p:nvGrpSpPr>
          <p:cNvPr id="5" name="Group 13"/>
          <p:cNvGrpSpPr>
            <a:grpSpLocks/>
          </p:cNvGrpSpPr>
          <p:nvPr/>
        </p:nvGrpSpPr>
        <p:grpSpPr bwMode="auto">
          <a:xfrm>
            <a:off x="4310042" y="4027495"/>
            <a:ext cx="3621087" cy="863600"/>
            <a:chOff x="2348" y="2902"/>
            <a:chExt cx="2506" cy="331"/>
          </a:xfrm>
          <a:scene3d>
            <a:camera prst="orthographicFront">
              <a:rot lat="0" lon="0" rev="0"/>
            </a:camera>
            <a:lightRig rig="balanced" dir="t">
              <a:rot lat="0" lon="0" rev="8700000"/>
            </a:lightRig>
          </a:scene3d>
        </p:grpSpPr>
        <p:sp>
          <p:nvSpPr>
            <p:cNvPr id="8203" name="AutoShape 14"/>
            <p:cNvSpPr>
              <a:spLocks noChangeArrowheads="1"/>
            </p:cNvSpPr>
            <p:nvPr/>
          </p:nvSpPr>
          <p:spPr bwMode="auto">
            <a:xfrm>
              <a:off x="2348" y="2902"/>
              <a:ext cx="2506" cy="331"/>
            </a:xfrm>
            <a:custGeom>
              <a:avLst/>
              <a:gdLst>
                <a:gd name="T0" fmla="*/ 24 w 2506"/>
                <a:gd name="T1" fmla="*/ 2 h 529"/>
                <a:gd name="T2" fmla="*/ 0 w 2506"/>
                <a:gd name="T3" fmla="*/ 10 h 529"/>
                <a:gd name="T4" fmla="*/ 1760 w 2506"/>
                <a:gd name="T5" fmla="*/ 11 h 529"/>
                <a:gd name="T6" fmla="*/ 1817 w 2506"/>
                <a:gd name="T7" fmla="*/ 13 h 529"/>
                <a:gd name="T8" fmla="*/ 2506 w 2506"/>
                <a:gd name="T9" fmla="*/ 6 h 529"/>
                <a:gd name="T10" fmla="*/ 1467 w 2506"/>
                <a:gd name="T11" fmla="*/ 0 h 529"/>
                <a:gd name="T12" fmla="*/ 1521 w 2506"/>
                <a:gd name="T13" fmla="*/ 2 h 529"/>
                <a:gd name="T14" fmla="*/ 24 w 2506"/>
                <a:gd name="T15" fmla="*/ 2 h 529"/>
                <a:gd name="T16" fmla="*/ 0 60000 65536"/>
                <a:gd name="T17" fmla="*/ 0 60000 65536"/>
                <a:gd name="T18" fmla="*/ 0 60000 65536"/>
                <a:gd name="T19" fmla="*/ 0 60000 65536"/>
                <a:gd name="T20" fmla="*/ 0 60000 65536"/>
                <a:gd name="T21" fmla="*/ 0 60000 65536"/>
                <a:gd name="T22" fmla="*/ 0 60000 65536"/>
                <a:gd name="T23" fmla="*/ 0 60000 65536"/>
                <a:gd name="T24" fmla="*/ 0 w 2506"/>
                <a:gd name="T25" fmla="*/ 0 h 529"/>
                <a:gd name="T26" fmla="*/ 2506 w 2506"/>
                <a:gd name="T27" fmla="*/ 529 h 5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06" h="529">
                  <a:moveTo>
                    <a:pt x="24" y="83"/>
                  </a:moveTo>
                  <a:lnTo>
                    <a:pt x="0" y="437"/>
                  </a:lnTo>
                  <a:lnTo>
                    <a:pt x="1760" y="444"/>
                  </a:lnTo>
                  <a:lnTo>
                    <a:pt x="1817" y="529"/>
                  </a:lnTo>
                  <a:lnTo>
                    <a:pt x="2506" y="255"/>
                  </a:lnTo>
                  <a:lnTo>
                    <a:pt x="1467" y="0"/>
                  </a:lnTo>
                  <a:lnTo>
                    <a:pt x="1521" y="84"/>
                  </a:lnTo>
                  <a:lnTo>
                    <a:pt x="24" y="83"/>
                  </a:lnTo>
                  <a:close/>
                </a:path>
              </a:pathLst>
            </a:custGeom>
            <a:solidFill>
              <a:srgbClr val="CCFF33">
                <a:alpha val="70195"/>
              </a:srgbClr>
            </a:solidFill>
            <a:ln w="9525">
              <a:noFill/>
              <a:miter lim="800000"/>
              <a:headEnd/>
              <a:tailEnd/>
            </a:ln>
            <a:effectLst>
              <a:outerShdw blurRad="44450" dist="27940" dir="5400000" algn="ctr">
                <a:srgbClr val="000000">
                  <a:alpha val="32000"/>
                </a:srgbClr>
              </a:outerShdw>
            </a:effectLst>
            <a:sp3d>
              <a:bevelT w="190500" h="38100"/>
            </a:sp3d>
          </p:spPr>
          <p:txBody>
            <a:bodyPr wrap="none" anchor="ctr">
              <a:flatTx/>
            </a:bodyPr>
            <a:lstStyle/>
            <a:p>
              <a:pPr fontAlgn="auto">
                <a:lnSpc>
                  <a:spcPct val="41000"/>
                </a:lnSpc>
                <a:spcBef>
                  <a:spcPts val="0"/>
                </a:spcBef>
                <a:spcAft>
                  <a:spcPts val="0"/>
                </a:spcAft>
                <a:buClr>
                  <a:srgbClr val="800000"/>
                </a:buClr>
                <a:defRPr/>
              </a:pPr>
              <a:endParaRPr lang="it-IT" sz="1800">
                <a:solidFill>
                  <a:schemeClr val="tx1"/>
                </a:solidFill>
                <a:latin typeface="+mn-lt"/>
              </a:endParaRPr>
            </a:p>
          </p:txBody>
        </p:sp>
        <p:sp>
          <p:nvSpPr>
            <p:cNvPr id="8204" name="Rectangle 15"/>
            <p:cNvSpPr>
              <a:spLocks noChangeArrowheads="1"/>
            </p:cNvSpPr>
            <p:nvPr/>
          </p:nvSpPr>
          <p:spPr bwMode="auto">
            <a:xfrm>
              <a:off x="2438" y="3010"/>
              <a:ext cx="1568" cy="99"/>
            </a:xfrm>
            <a:prstGeom prst="rect">
              <a:avLst/>
            </a:prstGeom>
            <a:noFill/>
            <a:ln w="9525">
              <a:noFill/>
              <a:round/>
              <a:headEnd/>
              <a:tailEnd/>
            </a:ln>
            <a:effectLst>
              <a:outerShdw blurRad="44450" dist="27940" dir="5400000" algn="ctr">
                <a:srgbClr val="000000">
                  <a:alpha val="32000"/>
                </a:srgbClr>
              </a:outerShdw>
            </a:effectLst>
            <a:sp3d>
              <a:bevelT w="190500" h="38100"/>
            </a:sp3d>
          </p:spPr>
          <p:txBody>
            <a:bodyPr wrap="none" lIns="90000" tIns="0" rIns="90000" bIns="46800">
              <a:spAutoFit/>
            </a:bodyPr>
            <a:lstStyle/>
            <a:p>
              <a:pPr fontAlgn="auto">
                <a:spcBef>
                  <a:spcPts val="0"/>
                </a:spcBef>
                <a:spcAft>
                  <a:spcPts val="0"/>
                </a:spcAft>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i="1">
                  <a:solidFill>
                    <a:srgbClr val="A50021"/>
                  </a:solidFill>
                  <a:latin typeface="Georgia" pitchFamily="18" charset="0"/>
                </a:rPr>
                <a:t>computational science</a:t>
              </a:r>
            </a:p>
          </p:txBody>
        </p:sp>
      </p:grpSp>
      <p:grpSp>
        <p:nvGrpSpPr>
          <p:cNvPr id="6" name="Group 16"/>
          <p:cNvGrpSpPr>
            <a:grpSpLocks/>
          </p:cNvGrpSpPr>
          <p:nvPr/>
        </p:nvGrpSpPr>
        <p:grpSpPr bwMode="auto">
          <a:xfrm>
            <a:off x="4886305" y="3811596"/>
            <a:ext cx="3057525" cy="792163"/>
            <a:chOff x="2737" y="2721"/>
            <a:chExt cx="2116" cy="332"/>
          </a:xfrm>
          <a:scene3d>
            <a:camera prst="orthographicFront">
              <a:rot lat="0" lon="0" rev="0"/>
            </a:camera>
            <a:lightRig rig="balanced" dir="t">
              <a:rot lat="0" lon="0" rev="8700000"/>
            </a:lightRig>
          </a:scene3d>
        </p:grpSpPr>
        <p:sp>
          <p:nvSpPr>
            <p:cNvPr id="8201" name="AutoShape 17"/>
            <p:cNvSpPr>
              <a:spLocks noChangeArrowheads="1"/>
            </p:cNvSpPr>
            <p:nvPr/>
          </p:nvSpPr>
          <p:spPr bwMode="auto">
            <a:xfrm>
              <a:off x="2737" y="2721"/>
              <a:ext cx="2116" cy="332"/>
            </a:xfrm>
            <a:custGeom>
              <a:avLst/>
              <a:gdLst>
                <a:gd name="T0" fmla="*/ 0 w 2116"/>
                <a:gd name="T1" fmla="*/ 2 h 529"/>
                <a:gd name="T2" fmla="*/ 54 w 2116"/>
                <a:gd name="T3" fmla="*/ 11 h 529"/>
                <a:gd name="T4" fmla="*/ 1370 w 2116"/>
                <a:gd name="T5" fmla="*/ 11 h 529"/>
                <a:gd name="T6" fmla="*/ 1427 w 2116"/>
                <a:gd name="T7" fmla="*/ 13 h 529"/>
                <a:gd name="T8" fmla="*/ 2116 w 2116"/>
                <a:gd name="T9" fmla="*/ 6 h 529"/>
                <a:gd name="T10" fmla="*/ 1077 w 2116"/>
                <a:gd name="T11" fmla="*/ 0 h 529"/>
                <a:gd name="T12" fmla="*/ 1131 w 2116"/>
                <a:gd name="T13" fmla="*/ 2 h 529"/>
                <a:gd name="T14" fmla="*/ 0 w 2116"/>
                <a:gd name="T15" fmla="*/ 2 h 529"/>
                <a:gd name="T16" fmla="*/ 0 60000 65536"/>
                <a:gd name="T17" fmla="*/ 0 60000 65536"/>
                <a:gd name="T18" fmla="*/ 0 60000 65536"/>
                <a:gd name="T19" fmla="*/ 0 60000 65536"/>
                <a:gd name="T20" fmla="*/ 0 60000 65536"/>
                <a:gd name="T21" fmla="*/ 0 60000 65536"/>
                <a:gd name="T22" fmla="*/ 0 60000 65536"/>
                <a:gd name="T23" fmla="*/ 0 60000 65536"/>
                <a:gd name="T24" fmla="*/ 0 w 2116"/>
                <a:gd name="T25" fmla="*/ 0 h 529"/>
                <a:gd name="T26" fmla="*/ 2116 w 2116"/>
                <a:gd name="T27" fmla="*/ 529 h 5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16" h="529">
                  <a:moveTo>
                    <a:pt x="0" y="81"/>
                  </a:moveTo>
                  <a:lnTo>
                    <a:pt x="54" y="447"/>
                  </a:lnTo>
                  <a:lnTo>
                    <a:pt x="1370" y="444"/>
                  </a:lnTo>
                  <a:lnTo>
                    <a:pt x="1427" y="529"/>
                  </a:lnTo>
                  <a:lnTo>
                    <a:pt x="2116" y="255"/>
                  </a:lnTo>
                  <a:lnTo>
                    <a:pt x="1077" y="0"/>
                  </a:lnTo>
                  <a:lnTo>
                    <a:pt x="1131" y="84"/>
                  </a:lnTo>
                  <a:lnTo>
                    <a:pt x="0" y="81"/>
                  </a:lnTo>
                  <a:close/>
                </a:path>
              </a:pathLst>
            </a:custGeom>
            <a:solidFill>
              <a:srgbClr val="FFFF99">
                <a:alpha val="70195"/>
              </a:srgbClr>
            </a:solidFill>
            <a:ln w="9525">
              <a:noFill/>
              <a:miter lim="800000"/>
              <a:headEnd/>
              <a:tailEnd/>
            </a:ln>
            <a:effectLst>
              <a:outerShdw blurRad="44450" dist="27940" dir="5400000" algn="ctr">
                <a:srgbClr val="000000">
                  <a:alpha val="32000"/>
                </a:srgbClr>
              </a:outerShdw>
            </a:effectLst>
            <a:sp3d>
              <a:bevelT w="190500" h="38100"/>
            </a:sp3d>
          </p:spPr>
          <p:txBody>
            <a:bodyPr wrap="none" anchor="ctr">
              <a:flatTx/>
            </a:bodyPr>
            <a:lstStyle/>
            <a:p>
              <a:pPr fontAlgn="auto">
                <a:lnSpc>
                  <a:spcPct val="41000"/>
                </a:lnSpc>
                <a:spcBef>
                  <a:spcPts val="0"/>
                </a:spcBef>
                <a:spcAft>
                  <a:spcPts val="0"/>
                </a:spcAft>
                <a:buClr>
                  <a:srgbClr val="800000"/>
                </a:buClr>
                <a:defRPr/>
              </a:pPr>
              <a:endParaRPr lang="it-IT" sz="1800">
                <a:solidFill>
                  <a:schemeClr val="tx1"/>
                </a:solidFill>
                <a:latin typeface="+mn-lt"/>
              </a:endParaRPr>
            </a:p>
          </p:txBody>
        </p:sp>
        <p:sp>
          <p:nvSpPr>
            <p:cNvPr id="8202" name="Rectangle 18"/>
            <p:cNvSpPr>
              <a:spLocks noChangeArrowheads="1"/>
            </p:cNvSpPr>
            <p:nvPr/>
          </p:nvSpPr>
          <p:spPr bwMode="auto">
            <a:xfrm>
              <a:off x="2789" y="2825"/>
              <a:ext cx="717" cy="108"/>
            </a:xfrm>
            <a:prstGeom prst="rect">
              <a:avLst/>
            </a:prstGeom>
            <a:noFill/>
            <a:ln w="9525">
              <a:noFill/>
              <a:round/>
              <a:headEnd/>
              <a:tailEnd/>
            </a:ln>
            <a:effectLst>
              <a:outerShdw blurRad="44450" dist="27940" dir="5400000" algn="ctr">
                <a:srgbClr val="000000">
                  <a:alpha val="32000"/>
                </a:srgbClr>
              </a:outerShdw>
            </a:effectLst>
            <a:sp3d>
              <a:bevelT w="190500" h="38100"/>
            </a:sp3d>
          </p:spPr>
          <p:txBody>
            <a:bodyPr wrap="none" lIns="90000" tIns="0" rIns="90000" bIns="46800">
              <a:spAutoFit/>
            </a:bodyPr>
            <a:lstStyle/>
            <a:p>
              <a:pPr fontAlgn="auto">
                <a:spcBef>
                  <a:spcPts val="0"/>
                </a:spcBef>
                <a:spcAft>
                  <a:spcPts val="0"/>
                </a:spcAft>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i="1">
                  <a:solidFill>
                    <a:srgbClr val="A50021"/>
                  </a:solidFill>
                  <a:latin typeface="Georgia" pitchFamily="18" charset="0"/>
                </a:rPr>
                <a:t>e-Science</a:t>
              </a:r>
            </a:p>
          </p:txBody>
        </p:sp>
      </p:grpSp>
      <p:sp>
        <p:nvSpPr>
          <p:cNvPr id="677897" name="Rectangle 9"/>
          <p:cNvSpPr>
            <a:spLocks noChangeArrowheads="1"/>
          </p:cNvSpPr>
          <p:nvPr/>
        </p:nvSpPr>
        <p:spPr bwMode="auto">
          <a:xfrm>
            <a:off x="684213" y="5876925"/>
            <a:ext cx="7848600" cy="366713"/>
          </a:xfrm>
          <a:prstGeom prst="rect">
            <a:avLst/>
          </a:prstGeom>
          <a:solidFill>
            <a:srgbClr val="C0C0C0">
              <a:alpha val="70000"/>
            </a:srgbClr>
          </a:solidFill>
          <a:ln w="9525">
            <a:noFill/>
            <a:miter lim="800000"/>
            <a:headEnd/>
            <a:tailEnd/>
          </a:ln>
        </p:spPr>
        <p:txBody>
          <a:bodyPr>
            <a:spAutoFit/>
          </a:bodyPr>
          <a:lstStyle/>
          <a:p>
            <a:pPr algn="l" eaLnBrk="1" hangingPunct="1"/>
            <a:r>
              <a:rPr lang="en-GB" sz="1800" b="0" i="1">
                <a:solidFill>
                  <a:srgbClr val="A50021"/>
                </a:solidFill>
              </a:rPr>
              <a:t>e-Infrastructures changing Science, Science changing e-infrastructures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2"/>
          <p:cNvSpPr>
            <a:spLocks noGrp="1"/>
          </p:cNvSpPr>
          <p:nvPr>
            <p:ph type="sldNum" sz="quarter" idx="11"/>
          </p:nvPr>
        </p:nvSpPr>
        <p:spPr/>
        <p:txBody>
          <a:bodyPr/>
          <a:lstStyle/>
          <a:p>
            <a:r>
              <a:rPr lang="fr-FR"/>
              <a:t>••• </a:t>
            </a:r>
            <a:fld id="{BFBA0240-A430-4625-AE28-37FE1C993409}" type="slidenum">
              <a:rPr lang="fr-FR" sz="1100" b="0" i="1">
                <a:solidFill>
                  <a:srgbClr val="FF9966"/>
                </a:solidFill>
                <a:latin typeface="Arial" pitchFamily="34" charset="0"/>
              </a:rPr>
              <a:pPr/>
              <a:t>3</a:t>
            </a:fld>
            <a:endParaRPr lang="fr-FR" sz="1100" b="0" i="1">
              <a:solidFill>
                <a:srgbClr val="FF9966"/>
              </a:solidFill>
              <a:latin typeface="Arial" pitchFamily="34" charset="0"/>
            </a:endParaRPr>
          </a:p>
        </p:txBody>
      </p:sp>
      <p:pic>
        <p:nvPicPr>
          <p:cNvPr id="715778" name="Picture 94" descr="mapa da ciencia"/>
          <p:cNvPicPr>
            <a:picLocks noChangeAspect="1" noChangeArrowheads="1"/>
          </p:cNvPicPr>
          <p:nvPr/>
        </p:nvPicPr>
        <p:blipFill>
          <a:blip r:embed="rId3" cstate="print"/>
          <a:srcRect/>
          <a:stretch>
            <a:fillRect/>
          </a:stretch>
        </p:blipFill>
        <p:spPr bwMode="auto">
          <a:xfrm>
            <a:off x="1571604" y="1857364"/>
            <a:ext cx="6743700" cy="4567238"/>
          </a:xfrm>
          <a:prstGeom prst="rect">
            <a:avLst/>
          </a:prstGeom>
          <a:noFill/>
          <a:ln w="9525">
            <a:noFill/>
            <a:miter lim="800000"/>
            <a:headEnd/>
            <a:tailEnd/>
          </a:ln>
        </p:spPr>
      </p:pic>
      <p:sp>
        <p:nvSpPr>
          <p:cNvPr id="715779" name="Text Box 3"/>
          <p:cNvSpPr txBox="1">
            <a:spLocks noChangeArrowheads="1"/>
          </p:cNvSpPr>
          <p:nvPr/>
        </p:nvSpPr>
        <p:spPr bwMode="auto">
          <a:xfrm>
            <a:off x="428625" y="214313"/>
            <a:ext cx="8715375" cy="857250"/>
          </a:xfrm>
          <a:prstGeom prst="rect">
            <a:avLst/>
          </a:prstGeom>
          <a:noFill/>
          <a:ln w="9525">
            <a:noFill/>
            <a:round/>
            <a:headEnd/>
            <a:tailEnd/>
          </a:ln>
        </p:spPr>
        <p:txBody>
          <a:bodyPr lIns="90000" tIns="46800" rIns="90000" bIns="46800"/>
          <a:lstStyle/>
          <a:p>
            <a:pPr algn="r" eaLnBrk="1" hangingPunct="1">
              <a:buClr>
                <a:srgbClr val="A50021"/>
              </a:buClr>
              <a:buFont typeface="Georgia"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A50021"/>
                </a:solidFill>
                <a:latin typeface="Georgia" pitchFamily="18" charset="0"/>
                <a:ea typeface="Arial Unicode MS" pitchFamily="34" charset="-128"/>
                <a:cs typeface="Arial Unicode MS" pitchFamily="34" charset="-128"/>
              </a:rPr>
              <a:t>The ‘map of science’</a:t>
            </a:r>
            <a:endParaRPr lang="en-GB" sz="1800">
              <a:solidFill>
                <a:srgbClr val="A50021"/>
              </a:solidFill>
              <a:latin typeface="Georgia" pitchFamily="18" charset="0"/>
              <a:ea typeface="Arial Unicode MS" pitchFamily="34" charset="-128"/>
              <a:cs typeface="Arial Unicode MS" pitchFamily="34" charset="-128"/>
            </a:endParaRPr>
          </a:p>
        </p:txBody>
      </p:sp>
      <p:sp>
        <p:nvSpPr>
          <p:cNvPr id="715780" name="Text Box 6"/>
          <p:cNvSpPr txBox="1">
            <a:spLocks noChangeArrowheads="1"/>
          </p:cNvSpPr>
          <p:nvPr/>
        </p:nvSpPr>
        <p:spPr bwMode="auto">
          <a:xfrm>
            <a:off x="285750" y="1143000"/>
            <a:ext cx="8640763" cy="574675"/>
          </a:xfrm>
          <a:prstGeom prst="rect">
            <a:avLst/>
          </a:prstGeom>
          <a:noFill/>
          <a:ln w="9525">
            <a:noFill/>
            <a:round/>
            <a:headEnd/>
            <a:tailEnd/>
          </a:ln>
        </p:spPr>
        <p:txBody>
          <a:bodyPr lIns="90000" tIns="46800" rIns="90000" bIns="46800"/>
          <a:lstStyle/>
          <a:p>
            <a:pPr algn="l" eaLnBrk="1" hangingPunct="1">
              <a:spcBef>
                <a:spcPts val="1200"/>
              </a:spcBef>
              <a:buClr>
                <a:srgbClr val="A50021"/>
              </a:buClr>
              <a:buFont typeface="Wingdings" pitchFamily="2" charset="2"/>
              <a:buNone/>
              <a:tabLst>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8088" algn="l"/>
                <a:tab pos="8005763" algn="l"/>
                <a:tab pos="8455025" algn="l"/>
                <a:tab pos="8904288" algn="l"/>
              </a:tabLst>
            </a:pPr>
            <a:r>
              <a:rPr lang="en-US" sz="1200" b="0" i="1">
                <a:solidFill>
                  <a:srgbClr val="A50021"/>
                </a:solidFill>
                <a:latin typeface="Georgia" pitchFamily="18" charset="0"/>
                <a:ea typeface="Arial Unicode MS" pitchFamily="34" charset="-128"/>
                <a:cs typeface="Arial Unicode MS" pitchFamily="34" charset="-128"/>
              </a:rPr>
              <a:t>Journal Nature (Dec 2006):</a:t>
            </a:r>
            <a:r>
              <a:rPr lang="en-US" sz="1200" b="0">
                <a:solidFill>
                  <a:srgbClr val="A50021"/>
                </a:solidFill>
                <a:latin typeface="Georgia" pitchFamily="18" charset="0"/>
                <a:ea typeface="Arial Unicode MS" pitchFamily="34" charset="-128"/>
                <a:cs typeface="Arial Unicode MS" pitchFamily="34" charset="-128"/>
              </a:rPr>
              <a:t> This map was constructed by sorting roughly 800,000 published papers into 776 different scientific paradigms (shown as pale circular nodes) based on how often the papers were cited together by authors of other papers. […]</a:t>
            </a:r>
            <a:endParaRPr lang="en-GB" sz="1200" b="0">
              <a:solidFill>
                <a:srgbClr val="A50021"/>
              </a:solidFill>
              <a:latin typeface="Georgia" pitchFamily="18" charset="0"/>
              <a:ea typeface="Arial Unicode MS" pitchFamily="34" charset="-128"/>
              <a:cs typeface="Arial Unicode MS" pitchFamily="34" charset="-128"/>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numéro de diapositive 2"/>
          <p:cNvSpPr>
            <a:spLocks noGrp="1"/>
          </p:cNvSpPr>
          <p:nvPr>
            <p:ph type="sldNum" sz="quarter" idx="11"/>
          </p:nvPr>
        </p:nvSpPr>
        <p:spPr/>
        <p:txBody>
          <a:bodyPr/>
          <a:lstStyle/>
          <a:p>
            <a:r>
              <a:rPr lang="fr-FR"/>
              <a:t>••• </a:t>
            </a:r>
            <a:fld id="{8590E3E8-3C9E-49FD-BB81-371A34B0DE26}" type="slidenum">
              <a:rPr lang="fr-FR" sz="1100" b="0" i="1">
                <a:solidFill>
                  <a:srgbClr val="FF9966"/>
                </a:solidFill>
                <a:latin typeface="Arial" pitchFamily="34" charset="0"/>
              </a:rPr>
              <a:pPr/>
              <a:t>4</a:t>
            </a:fld>
            <a:endParaRPr lang="fr-FR" sz="1100" b="0" i="1">
              <a:solidFill>
                <a:srgbClr val="FF9966"/>
              </a:solidFill>
              <a:latin typeface="Arial" pitchFamily="34" charset="0"/>
            </a:endParaRPr>
          </a:p>
        </p:txBody>
      </p:sp>
      <p:sp>
        <p:nvSpPr>
          <p:cNvPr id="681986" name="Rectangle 2"/>
          <p:cNvSpPr>
            <a:spLocks noGrp="1" noChangeArrowheads="1"/>
          </p:cNvSpPr>
          <p:nvPr>
            <p:ph type="body" idx="4294967295"/>
          </p:nvPr>
        </p:nvSpPr>
        <p:spPr bwMode="auto">
          <a:xfrm>
            <a:off x="468313" y="1844675"/>
            <a:ext cx="8208962" cy="663575"/>
          </a:xfrm>
          <a:prstGeom prst="rect">
            <a:avLst/>
          </a:prstGeom>
          <a:solidFill>
            <a:srgbClr val="FFFFFF"/>
          </a:solidFill>
          <a:ln>
            <a:miter lim="800000"/>
            <a:headEnd/>
            <a:tailEnd/>
          </a:ln>
        </p:spPr>
        <p:txBody>
          <a:bodyPr/>
          <a:lstStyle/>
          <a:p>
            <a:pPr marL="0" indent="0">
              <a:spcBef>
                <a:spcPts val="1200"/>
              </a:spcBef>
              <a:buClr>
                <a:srgbClr val="A50021"/>
              </a:buClr>
              <a:buFont typeface="Times"/>
              <a:buNone/>
              <a:tabLst>
                <a:tab pos="355600" algn="l"/>
                <a:tab pos="1157288" algn="l"/>
                <a:tab pos="2071688" algn="l"/>
                <a:tab pos="2986088" algn="l"/>
                <a:tab pos="3900488" algn="l"/>
                <a:tab pos="4814888" algn="l"/>
                <a:tab pos="5729288" algn="l"/>
                <a:tab pos="6643688" algn="l"/>
                <a:tab pos="7558088" algn="l"/>
                <a:tab pos="8472488" algn="l"/>
                <a:tab pos="9386888" algn="l"/>
                <a:tab pos="10301288" algn="l"/>
              </a:tabLst>
            </a:pPr>
            <a:r>
              <a:rPr lang="en-US" sz="1800">
                <a:solidFill>
                  <a:srgbClr val="A50021"/>
                </a:solidFill>
                <a:latin typeface="Georgia" pitchFamily="18" charset="0"/>
              </a:rPr>
              <a:t>To facilitate a rapid transition to </a:t>
            </a:r>
            <a:r>
              <a:rPr lang="en-US" sz="1800" b="1">
                <a:solidFill>
                  <a:srgbClr val="A50021"/>
                </a:solidFill>
                <a:latin typeface="Georgia" pitchFamily="18" charset="0"/>
              </a:rPr>
              <a:t>e-Science</a:t>
            </a:r>
            <a:r>
              <a:rPr lang="en-US" sz="1800">
                <a:solidFill>
                  <a:srgbClr val="A50021"/>
                </a:solidFill>
                <a:latin typeface="Georgia" pitchFamily="18" charset="0"/>
              </a:rPr>
              <a:t>, the European Commission and Member States have made significant investments in </a:t>
            </a:r>
            <a:r>
              <a:rPr lang="en-US" sz="1800" b="1">
                <a:solidFill>
                  <a:srgbClr val="A50021"/>
                </a:solidFill>
                <a:latin typeface="Georgia" pitchFamily="18" charset="0"/>
              </a:rPr>
              <a:t>e-Infrastructures…</a:t>
            </a:r>
          </a:p>
        </p:txBody>
      </p:sp>
      <p:sp>
        <p:nvSpPr>
          <p:cNvPr id="681987" name="Text Box 3"/>
          <p:cNvSpPr txBox="1">
            <a:spLocks noChangeArrowheads="1"/>
          </p:cNvSpPr>
          <p:nvPr/>
        </p:nvSpPr>
        <p:spPr bwMode="auto">
          <a:xfrm>
            <a:off x="2195513" y="260350"/>
            <a:ext cx="6491287" cy="642938"/>
          </a:xfrm>
          <a:prstGeom prst="rect">
            <a:avLst/>
          </a:prstGeom>
          <a:noFill/>
          <a:ln w="9525">
            <a:noFill/>
            <a:round/>
            <a:headEnd/>
            <a:tailEnd/>
          </a:ln>
        </p:spPr>
        <p:txBody>
          <a:bodyPr lIns="90000" tIns="46800" rIns="90000" bIns="46800"/>
          <a:lstStyle/>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A50021"/>
                </a:solidFill>
                <a:latin typeface="Georgia" pitchFamily="18" charset="0"/>
              </a:rPr>
              <a:t>What can we do for Science…</a:t>
            </a:r>
          </a:p>
        </p:txBody>
      </p:sp>
      <p:sp>
        <p:nvSpPr>
          <p:cNvPr id="681988" name="Rectangle 7"/>
          <p:cNvSpPr>
            <a:spLocks noChangeArrowheads="1"/>
          </p:cNvSpPr>
          <p:nvPr/>
        </p:nvSpPr>
        <p:spPr bwMode="auto">
          <a:xfrm>
            <a:off x="4498974" y="5443538"/>
            <a:ext cx="4144991" cy="584775"/>
          </a:xfrm>
          <a:prstGeom prst="rect">
            <a:avLst/>
          </a:prstGeom>
          <a:noFill/>
          <a:ln w="9525">
            <a:noFill/>
            <a:miter lim="800000"/>
            <a:headEnd/>
            <a:tailEnd/>
          </a:ln>
        </p:spPr>
        <p:txBody>
          <a:bodyPr wrap="square">
            <a:spAutoFit/>
          </a:bodyPr>
          <a:lstStyle/>
          <a:p>
            <a:pPr marL="360363" indent="-360363" algn="l">
              <a:buFont typeface="Wingdings" pitchFamily="2" charset="2"/>
              <a:buNone/>
            </a:pPr>
            <a:r>
              <a:rPr lang="en-GB" sz="1600" b="0" dirty="0">
                <a:solidFill>
                  <a:srgbClr val="A50021"/>
                </a:solidFill>
                <a:latin typeface="Georgia" pitchFamily="18" charset="0"/>
              </a:rPr>
              <a:t>Linking the ideas at the speed of the light: </a:t>
            </a:r>
          </a:p>
          <a:p>
            <a:pPr marL="360363" indent="-360363" algn="l">
              <a:buFont typeface="Wingdings" pitchFamily="2" charset="2"/>
              <a:buNone/>
            </a:pPr>
            <a:r>
              <a:rPr lang="en-GB" sz="1600" dirty="0">
                <a:solidFill>
                  <a:srgbClr val="A50021"/>
                </a:solidFill>
                <a:latin typeface="Georgia" pitchFamily="18" charset="0"/>
              </a:rPr>
              <a:t>G</a:t>
            </a:r>
            <a:r>
              <a:rPr lang="en-US" sz="1600" dirty="0">
                <a:solidFill>
                  <a:srgbClr val="A50021"/>
                </a:solidFill>
                <a:latin typeface="Georgia" pitchFamily="18" charset="0"/>
              </a:rPr>
              <a:t>É</a:t>
            </a:r>
            <a:r>
              <a:rPr lang="en-GB" sz="1600" dirty="0">
                <a:solidFill>
                  <a:srgbClr val="A50021"/>
                </a:solidFill>
                <a:latin typeface="Georgia" pitchFamily="18" charset="0"/>
              </a:rPr>
              <a:t>ANT</a:t>
            </a:r>
          </a:p>
        </p:txBody>
      </p:sp>
      <p:sp>
        <p:nvSpPr>
          <p:cNvPr id="681989" name="Rectangle 8"/>
          <p:cNvSpPr>
            <a:spLocks noChangeArrowheads="1"/>
          </p:cNvSpPr>
          <p:nvPr/>
        </p:nvSpPr>
        <p:spPr bwMode="auto">
          <a:xfrm>
            <a:off x="2339975" y="3284538"/>
            <a:ext cx="3167063" cy="584775"/>
          </a:xfrm>
          <a:prstGeom prst="rect">
            <a:avLst/>
          </a:prstGeom>
          <a:noFill/>
          <a:ln w="9525">
            <a:noFill/>
            <a:miter lim="800000"/>
            <a:headEnd/>
            <a:tailEnd/>
          </a:ln>
        </p:spPr>
        <p:txBody>
          <a:bodyPr>
            <a:spAutoFit/>
          </a:bodyPr>
          <a:lstStyle/>
          <a:p>
            <a:pPr marL="360363" indent="-360363" algn="l">
              <a:buFont typeface="Wingdings" pitchFamily="2" charset="2"/>
              <a:buNone/>
            </a:pPr>
            <a:r>
              <a:rPr lang="en-GB" sz="1600" b="0">
                <a:solidFill>
                  <a:srgbClr val="A50021"/>
                </a:solidFill>
                <a:latin typeface="Georgia" pitchFamily="18" charset="0"/>
              </a:rPr>
              <a:t>Accessing knowledge: </a:t>
            </a:r>
          </a:p>
          <a:p>
            <a:pPr marL="360363" indent="-360363" algn="l">
              <a:buFont typeface="Wingdings" pitchFamily="2" charset="2"/>
              <a:buNone/>
            </a:pPr>
            <a:r>
              <a:rPr lang="en-GB" sz="1600">
                <a:solidFill>
                  <a:srgbClr val="A50021"/>
                </a:solidFill>
                <a:latin typeface="Georgia" pitchFamily="18" charset="0"/>
              </a:rPr>
              <a:t>scientific data</a:t>
            </a:r>
          </a:p>
        </p:txBody>
      </p:sp>
      <p:sp>
        <p:nvSpPr>
          <p:cNvPr id="681990" name="Rectangle 9"/>
          <p:cNvSpPr>
            <a:spLocks noChangeArrowheads="1"/>
          </p:cNvSpPr>
          <p:nvPr/>
        </p:nvSpPr>
        <p:spPr bwMode="auto">
          <a:xfrm>
            <a:off x="1619250" y="2708275"/>
            <a:ext cx="4464050" cy="584775"/>
          </a:xfrm>
          <a:prstGeom prst="rect">
            <a:avLst/>
          </a:prstGeom>
          <a:noFill/>
          <a:ln w="9525">
            <a:noFill/>
            <a:miter lim="800000"/>
            <a:headEnd/>
            <a:tailEnd/>
          </a:ln>
        </p:spPr>
        <p:txBody>
          <a:bodyPr>
            <a:spAutoFit/>
          </a:bodyPr>
          <a:lstStyle/>
          <a:p>
            <a:pPr marL="360363" indent="-360363" algn="l">
              <a:buFont typeface="Wingdings" pitchFamily="2" charset="2"/>
              <a:buNone/>
            </a:pPr>
            <a:r>
              <a:rPr lang="en-GB" sz="1600" b="0">
                <a:solidFill>
                  <a:srgbClr val="A50021"/>
                </a:solidFill>
                <a:latin typeface="Georgia" pitchFamily="18" charset="0"/>
              </a:rPr>
              <a:t>Innovating the scientific process: </a:t>
            </a:r>
          </a:p>
          <a:p>
            <a:pPr marL="360363" indent="-360363" algn="l">
              <a:buFont typeface="Wingdings" pitchFamily="2" charset="2"/>
              <a:buNone/>
            </a:pPr>
            <a:r>
              <a:rPr lang="en-GB" sz="1600">
                <a:solidFill>
                  <a:srgbClr val="A50021"/>
                </a:solidFill>
                <a:latin typeface="Georgia" pitchFamily="18" charset="0"/>
              </a:rPr>
              <a:t>global virtual research communities</a:t>
            </a:r>
          </a:p>
        </p:txBody>
      </p:sp>
      <p:sp>
        <p:nvSpPr>
          <p:cNvPr id="681991" name="Rectangle 10"/>
          <p:cNvSpPr>
            <a:spLocks noChangeArrowheads="1"/>
          </p:cNvSpPr>
          <p:nvPr/>
        </p:nvSpPr>
        <p:spPr bwMode="auto">
          <a:xfrm>
            <a:off x="3706813" y="4651375"/>
            <a:ext cx="4752975" cy="584775"/>
          </a:xfrm>
          <a:prstGeom prst="rect">
            <a:avLst/>
          </a:prstGeom>
          <a:noFill/>
          <a:ln w="9525">
            <a:noFill/>
            <a:miter lim="800000"/>
            <a:headEnd/>
            <a:tailEnd/>
          </a:ln>
        </p:spPr>
        <p:txBody>
          <a:bodyPr>
            <a:spAutoFit/>
          </a:bodyPr>
          <a:lstStyle/>
          <a:p>
            <a:pPr marL="360363" indent="-360363" algn="l">
              <a:buFont typeface="Wingdings" pitchFamily="2" charset="2"/>
              <a:buNone/>
            </a:pPr>
            <a:r>
              <a:rPr lang="en-GB" sz="1600" b="0" dirty="0">
                <a:solidFill>
                  <a:srgbClr val="A50021"/>
                </a:solidFill>
                <a:latin typeface="Georgia" pitchFamily="18" charset="0"/>
              </a:rPr>
              <a:t>Sharing the best computational resources: </a:t>
            </a:r>
          </a:p>
          <a:p>
            <a:pPr marL="360363" indent="-360363" algn="l">
              <a:buFont typeface="Wingdings" pitchFamily="2" charset="2"/>
              <a:buNone/>
            </a:pPr>
            <a:r>
              <a:rPr lang="en-GB" sz="1600" dirty="0">
                <a:solidFill>
                  <a:srgbClr val="A50021"/>
                </a:solidFill>
                <a:latin typeface="Georgia" pitchFamily="18" charset="0"/>
              </a:rPr>
              <a:t>E-Science grid and high performance computing</a:t>
            </a:r>
          </a:p>
        </p:txBody>
      </p:sp>
      <p:sp>
        <p:nvSpPr>
          <p:cNvPr id="681992" name="Rectangle 11"/>
          <p:cNvSpPr>
            <a:spLocks noChangeArrowheads="1"/>
          </p:cNvSpPr>
          <p:nvPr/>
        </p:nvSpPr>
        <p:spPr bwMode="auto">
          <a:xfrm>
            <a:off x="3057525" y="3932238"/>
            <a:ext cx="3311525" cy="584775"/>
          </a:xfrm>
          <a:prstGeom prst="rect">
            <a:avLst/>
          </a:prstGeom>
          <a:noFill/>
          <a:ln w="9525">
            <a:noFill/>
            <a:miter lim="800000"/>
            <a:headEnd/>
            <a:tailEnd/>
          </a:ln>
        </p:spPr>
        <p:txBody>
          <a:bodyPr>
            <a:spAutoFit/>
          </a:bodyPr>
          <a:lstStyle/>
          <a:p>
            <a:pPr marL="360363" indent="-360363" algn="l">
              <a:buFont typeface="Wingdings" pitchFamily="2" charset="2"/>
              <a:buNone/>
            </a:pPr>
            <a:r>
              <a:rPr lang="en-GB" sz="1600" b="0">
                <a:solidFill>
                  <a:srgbClr val="A50021"/>
                </a:solidFill>
                <a:latin typeface="Georgia" pitchFamily="18" charset="0"/>
              </a:rPr>
              <a:t>Experimenting </a:t>
            </a:r>
            <a:r>
              <a:rPr lang="en-GB" sz="1600" b="0" i="1">
                <a:solidFill>
                  <a:srgbClr val="A50021"/>
                </a:solidFill>
                <a:latin typeface="Georgia" pitchFamily="18" charset="0"/>
              </a:rPr>
              <a:t>in silico</a:t>
            </a:r>
            <a:r>
              <a:rPr lang="en-GB" sz="1600" b="0">
                <a:solidFill>
                  <a:srgbClr val="A50021"/>
                </a:solidFill>
                <a:latin typeface="Georgia" pitchFamily="18" charset="0"/>
              </a:rPr>
              <a:t>: </a:t>
            </a:r>
          </a:p>
          <a:p>
            <a:pPr marL="360363" indent="-360363" algn="l">
              <a:buFont typeface="Wingdings" pitchFamily="2" charset="2"/>
              <a:buNone/>
            </a:pPr>
            <a:r>
              <a:rPr lang="en-GB" sz="1600">
                <a:solidFill>
                  <a:srgbClr val="A50021"/>
                </a:solidFill>
                <a:latin typeface="Georgia" pitchFamily="18" charset="0"/>
              </a:rPr>
              <a:t>Simulation and visualisation</a:t>
            </a:r>
          </a:p>
        </p:txBody>
      </p:sp>
      <p:pic>
        <p:nvPicPr>
          <p:cNvPr id="681993" name="Picture 12" descr="AD006B04-0318-41D4-9505-DEDB60355E88"/>
          <p:cNvPicPr>
            <a:picLocks noChangeAspect="1" noChangeArrowheads="1"/>
          </p:cNvPicPr>
          <p:nvPr/>
        </p:nvPicPr>
        <p:blipFill>
          <a:blip r:embed="rId3" cstate="print"/>
          <a:srcRect b="7843"/>
          <a:stretch>
            <a:fillRect/>
          </a:stretch>
        </p:blipFill>
        <p:spPr bwMode="auto">
          <a:xfrm>
            <a:off x="3719513" y="5411788"/>
            <a:ext cx="579437" cy="541337"/>
          </a:xfrm>
          <a:prstGeom prst="rect">
            <a:avLst/>
          </a:prstGeom>
          <a:noFill/>
          <a:ln w="9525">
            <a:noFill/>
            <a:miter lim="800000"/>
            <a:headEnd/>
            <a:tailEnd/>
          </a:ln>
        </p:spPr>
      </p:pic>
      <p:pic>
        <p:nvPicPr>
          <p:cNvPr id="681994" name="Picture 13" descr="31CD8504-DBE3-49CE-BFA0-2A922D29A62B"/>
          <p:cNvPicPr>
            <a:picLocks noChangeAspect="1" noChangeArrowheads="1"/>
          </p:cNvPicPr>
          <p:nvPr/>
        </p:nvPicPr>
        <p:blipFill>
          <a:blip r:embed="rId4" cstate="print"/>
          <a:srcRect b="1773"/>
          <a:stretch>
            <a:fillRect/>
          </a:stretch>
        </p:blipFill>
        <p:spPr bwMode="auto">
          <a:xfrm>
            <a:off x="1546225" y="3355975"/>
            <a:ext cx="517525" cy="519113"/>
          </a:xfrm>
          <a:prstGeom prst="rect">
            <a:avLst/>
          </a:prstGeom>
          <a:noFill/>
          <a:ln w="9525">
            <a:noFill/>
            <a:miter lim="800000"/>
            <a:headEnd/>
            <a:tailEnd/>
          </a:ln>
        </p:spPr>
      </p:pic>
      <p:pic>
        <p:nvPicPr>
          <p:cNvPr id="681995" name="Picture 14" descr="BBF03B03-BE24-4F0C-878D-4D9F447A8A6D"/>
          <p:cNvPicPr>
            <a:picLocks noChangeAspect="1" noChangeArrowheads="1"/>
          </p:cNvPicPr>
          <p:nvPr/>
        </p:nvPicPr>
        <p:blipFill>
          <a:blip r:embed="rId5" cstate="print"/>
          <a:srcRect t="2061" b="2750"/>
          <a:stretch>
            <a:fillRect/>
          </a:stretch>
        </p:blipFill>
        <p:spPr bwMode="auto">
          <a:xfrm>
            <a:off x="839788" y="2708275"/>
            <a:ext cx="573087" cy="546100"/>
          </a:xfrm>
          <a:prstGeom prst="rect">
            <a:avLst/>
          </a:prstGeom>
          <a:solidFill>
            <a:srgbClr val="FFFF00"/>
          </a:solidFill>
          <a:ln w="9525">
            <a:noFill/>
            <a:miter lim="800000"/>
            <a:headEnd/>
            <a:tailEnd/>
          </a:ln>
        </p:spPr>
      </p:pic>
      <p:pic>
        <p:nvPicPr>
          <p:cNvPr id="681996" name="Picture 15" descr="2829AED1-C386-46D6-AC39-125FE2079CD4"/>
          <p:cNvPicPr>
            <a:picLocks noChangeAspect="1" noChangeArrowheads="1"/>
          </p:cNvPicPr>
          <p:nvPr/>
        </p:nvPicPr>
        <p:blipFill>
          <a:blip r:embed="rId6" cstate="print"/>
          <a:srcRect t="12181" b="8781"/>
          <a:stretch>
            <a:fillRect/>
          </a:stretch>
        </p:blipFill>
        <p:spPr bwMode="auto">
          <a:xfrm>
            <a:off x="2162175" y="3987800"/>
            <a:ext cx="631825" cy="504825"/>
          </a:xfrm>
          <a:prstGeom prst="rect">
            <a:avLst/>
          </a:prstGeom>
          <a:noFill/>
          <a:ln w="9525">
            <a:noFill/>
            <a:miter lim="800000"/>
            <a:headEnd/>
            <a:tailEnd/>
          </a:ln>
        </p:spPr>
      </p:pic>
      <p:pic>
        <p:nvPicPr>
          <p:cNvPr id="681997" name="Picture 16" descr="FA0194C2-E5B6-4353-9054-66751B85EEE9"/>
          <p:cNvPicPr>
            <a:picLocks noChangeAspect="1" noChangeArrowheads="1"/>
          </p:cNvPicPr>
          <p:nvPr/>
        </p:nvPicPr>
        <p:blipFill>
          <a:blip r:embed="rId7" cstate="print"/>
          <a:srcRect t="1048" b="2448"/>
          <a:stretch>
            <a:fillRect/>
          </a:stretch>
        </p:blipFill>
        <p:spPr bwMode="auto">
          <a:xfrm>
            <a:off x="3008313" y="4697413"/>
            <a:ext cx="517525" cy="50641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ensées 15"/>
          <p:cNvSpPr/>
          <p:nvPr/>
        </p:nvSpPr>
        <p:spPr bwMode="auto">
          <a:xfrm>
            <a:off x="2857488" y="1857364"/>
            <a:ext cx="1500199" cy="1000126"/>
          </a:xfrm>
          <a:prstGeom prst="cloudCallout">
            <a:avLst>
              <a:gd name="adj1" fmla="val 32269"/>
              <a:gd name="adj2" fmla="val 6281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sz="1800" b="0"/>
          </a:p>
        </p:txBody>
      </p:sp>
      <p:sp>
        <p:nvSpPr>
          <p:cNvPr id="20" name="Sourire 19"/>
          <p:cNvSpPr/>
          <p:nvPr/>
        </p:nvSpPr>
        <p:spPr bwMode="auto">
          <a:xfrm>
            <a:off x="3929058" y="3143240"/>
            <a:ext cx="428625" cy="428625"/>
          </a:xfrm>
          <a:prstGeom prst="smileyFac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sz="1800" b="0"/>
          </a:p>
        </p:txBody>
      </p:sp>
      <p:sp>
        <p:nvSpPr>
          <p:cNvPr id="179" name="Rectangle 27"/>
          <p:cNvSpPr>
            <a:spLocks noChangeArrowheads="1"/>
          </p:cNvSpPr>
          <p:nvPr/>
        </p:nvSpPr>
        <p:spPr bwMode="auto">
          <a:xfrm rot="16200000">
            <a:off x="2444732" y="4627574"/>
            <a:ext cx="1857388" cy="622300"/>
          </a:xfrm>
          <a:prstGeom prst="rect">
            <a:avLst/>
          </a:prstGeom>
          <a:solidFill>
            <a:schemeClr val="accent6">
              <a:lumMod val="20000"/>
              <a:lumOff val="80000"/>
              <a:alpha val="47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wrap="none" tIns="0" anchor="ctr">
            <a:flatTx/>
          </a:bodyPr>
          <a:lstStyle/>
          <a:p>
            <a:pPr algn="ctr" eaLnBrk="0" hangingPunct="0">
              <a:defRPr/>
            </a:pPr>
            <a:r>
              <a:rPr lang="en-GB" b="1" dirty="0">
                <a:solidFill>
                  <a:srgbClr val="800000"/>
                </a:solidFill>
                <a:latin typeface="Georgia" pitchFamily="18" charset="0"/>
                <a:ea typeface="Arial Unicode MS" pitchFamily="34" charset="-128"/>
                <a:cs typeface="Arial Unicode MS" pitchFamily="34" charset="-128"/>
              </a:rPr>
              <a:t>Laboratory</a:t>
            </a:r>
          </a:p>
        </p:txBody>
      </p:sp>
      <p:sp>
        <p:nvSpPr>
          <p:cNvPr id="180" name="Rectangle 27"/>
          <p:cNvSpPr>
            <a:spLocks noChangeArrowheads="1"/>
          </p:cNvSpPr>
          <p:nvPr/>
        </p:nvSpPr>
        <p:spPr bwMode="auto">
          <a:xfrm rot="16200000">
            <a:off x="3087675" y="4627574"/>
            <a:ext cx="1857388" cy="622300"/>
          </a:xfrm>
          <a:prstGeom prst="rect">
            <a:avLst/>
          </a:prstGeom>
          <a:solidFill>
            <a:schemeClr val="accent6">
              <a:lumMod val="40000"/>
              <a:lumOff val="60000"/>
              <a:alpha val="47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wrap="none" tIns="0" anchor="ctr">
            <a:flatTx/>
          </a:bodyPr>
          <a:lstStyle/>
          <a:p>
            <a:pPr algn="ctr" eaLnBrk="0" hangingPunct="0">
              <a:defRPr/>
            </a:pPr>
            <a:r>
              <a:rPr lang="en-GB" b="1" dirty="0">
                <a:solidFill>
                  <a:srgbClr val="800000"/>
                </a:solidFill>
                <a:latin typeface="Georgia" pitchFamily="18" charset="0"/>
                <a:ea typeface="Arial Unicode MS" pitchFamily="34" charset="-128"/>
                <a:cs typeface="Arial Unicode MS" pitchFamily="34" charset="-128"/>
              </a:rPr>
              <a:t>Library</a:t>
            </a:r>
          </a:p>
        </p:txBody>
      </p:sp>
      <p:sp>
        <p:nvSpPr>
          <p:cNvPr id="182" name="Rectangle 181"/>
          <p:cNvSpPr>
            <a:spLocks noChangeArrowheads="1"/>
          </p:cNvSpPr>
          <p:nvPr/>
        </p:nvSpPr>
        <p:spPr bwMode="auto">
          <a:xfrm>
            <a:off x="4330696" y="4011618"/>
            <a:ext cx="1871676" cy="531813"/>
          </a:xfrm>
          <a:prstGeom prst="rect">
            <a:avLst/>
          </a:prstGeom>
          <a:solidFill>
            <a:schemeClr val="accent3">
              <a:lumMod val="60000"/>
              <a:lumOff val="40000"/>
              <a:alpha val="7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none" tIns="0" anchor="ctr">
            <a:flatTx/>
          </a:bodyPr>
          <a:lstStyle/>
          <a:p>
            <a:pPr algn="ctr" eaLnBrk="0" hangingPunct="0">
              <a:defRPr/>
            </a:pPr>
            <a:r>
              <a:rPr lang="en-GB" b="1" dirty="0">
                <a:solidFill>
                  <a:srgbClr val="800000"/>
                </a:solidFill>
                <a:latin typeface="Georgia" pitchFamily="18" charset="0"/>
                <a:ea typeface="Arial Unicode MS" pitchFamily="34" charset="-128"/>
                <a:cs typeface="Arial Unicode MS" pitchFamily="34" charset="-128"/>
              </a:rPr>
              <a:t>Database</a:t>
            </a:r>
          </a:p>
        </p:txBody>
      </p:sp>
      <p:sp>
        <p:nvSpPr>
          <p:cNvPr id="183" name="Rectangle 182"/>
          <p:cNvSpPr>
            <a:spLocks noChangeArrowheads="1"/>
          </p:cNvSpPr>
          <p:nvPr/>
        </p:nvSpPr>
        <p:spPr bwMode="auto">
          <a:xfrm>
            <a:off x="4335458" y="4660905"/>
            <a:ext cx="1871676" cy="530225"/>
          </a:xfrm>
          <a:prstGeom prst="rect">
            <a:avLst/>
          </a:prstGeom>
          <a:solidFill>
            <a:schemeClr val="accent3">
              <a:lumMod val="60000"/>
              <a:lumOff val="40000"/>
              <a:alpha val="7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none" tIns="0" anchor="ctr">
            <a:flatTx/>
          </a:bodyPr>
          <a:lstStyle/>
          <a:p>
            <a:pPr algn="ctr" eaLnBrk="0" hangingPunct="0">
              <a:defRPr/>
            </a:pPr>
            <a:r>
              <a:rPr lang="en-GB" b="1" dirty="0">
                <a:solidFill>
                  <a:srgbClr val="800000"/>
                </a:solidFill>
                <a:latin typeface="Georgia" pitchFamily="18" charset="0"/>
                <a:ea typeface="Arial Unicode MS" pitchFamily="34" charset="-128"/>
                <a:cs typeface="Arial Unicode MS" pitchFamily="34" charset="-128"/>
              </a:rPr>
              <a:t>Computer</a:t>
            </a:r>
          </a:p>
        </p:txBody>
      </p:sp>
      <p:sp>
        <p:nvSpPr>
          <p:cNvPr id="184" name="Rectangle 183"/>
          <p:cNvSpPr>
            <a:spLocks noChangeArrowheads="1"/>
          </p:cNvSpPr>
          <p:nvPr/>
        </p:nvSpPr>
        <p:spPr bwMode="auto">
          <a:xfrm>
            <a:off x="4330696" y="5322893"/>
            <a:ext cx="1871676" cy="531813"/>
          </a:xfrm>
          <a:prstGeom prst="rect">
            <a:avLst/>
          </a:prstGeom>
          <a:solidFill>
            <a:schemeClr val="accent3">
              <a:lumMod val="60000"/>
              <a:lumOff val="40000"/>
              <a:alpha val="7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none" tIns="0" anchor="ctr">
            <a:flatTx/>
          </a:bodyPr>
          <a:lstStyle/>
          <a:p>
            <a:pPr algn="ctr" eaLnBrk="0" hangingPunct="0">
              <a:defRPr/>
            </a:pPr>
            <a:r>
              <a:rPr lang="en-GB" b="1" dirty="0">
                <a:solidFill>
                  <a:srgbClr val="800000"/>
                </a:solidFill>
                <a:latin typeface="Georgia" pitchFamily="18" charset="0"/>
                <a:ea typeface="Arial Unicode MS" pitchFamily="34" charset="-128"/>
                <a:cs typeface="Arial Unicode MS" pitchFamily="34" charset="-128"/>
              </a:rPr>
              <a:t>Networking</a:t>
            </a:r>
          </a:p>
        </p:txBody>
      </p:sp>
      <p:sp>
        <p:nvSpPr>
          <p:cNvPr id="185" name="Rectangle 27"/>
          <p:cNvSpPr>
            <a:spLocks noChangeArrowheads="1"/>
          </p:cNvSpPr>
          <p:nvPr/>
        </p:nvSpPr>
        <p:spPr bwMode="auto">
          <a:xfrm rot="16200000">
            <a:off x="2444732" y="4627574"/>
            <a:ext cx="1857388" cy="622300"/>
          </a:xfrm>
          <a:prstGeom prst="rect">
            <a:avLst/>
          </a:prstGeom>
          <a:solidFill>
            <a:schemeClr val="accent6">
              <a:lumMod val="20000"/>
              <a:lumOff val="80000"/>
              <a:alpha val="47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wrap="none" tIns="0" anchor="ctr">
            <a:flatTx/>
          </a:bodyPr>
          <a:lstStyle/>
          <a:p>
            <a:pPr algn="ctr" eaLnBrk="0" hangingPunct="0">
              <a:defRPr/>
            </a:pPr>
            <a:r>
              <a:rPr lang="en-GB" b="1" dirty="0">
                <a:solidFill>
                  <a:srgbClr val="800000"/>
                </a:solidFill>
                <a:latin typeface="Georgia" pitchFamily="18" charset="0"/>
                <a:ea typeface="Arial Unicode MS" pitchFamily="34" charset="-128"/>
                <a:cs typeface="Arial Unicode MS" pitchFamily="34" charset="-128"/>
              </a:rPr>
              <a:t>Laboratory</a:t>
            </a:r>
          </a:p>
        </p:txBody>
      </p:sp>
      <p:sp>
        <p:nvSpPr>
          <p:cNvPr id="186" name="Rectangle 27"/>
          <p:cNvSpPr>
            <a:spLocks noChangeArrowheads="1"/>
          </p:cNvSpPr>
          <p:nvPr/>
        </p:nvSpPr>
        <p:spPr bwMode="auto">
          <a:xfrm rot="16200000">
            <a:off x="3087675" y="4627574"/>
            <a:ext cx="1857388" cy="622300"/>
          </a:xfrm>
          <a:prstGeom prst="rect">
            <a:avLst/>
          </a:prstGeom>
          <a:solidFill>
            <a:schemeClr val="accent6">
              <a:lumMod val="20000"/>
              <a:lumOff val="80000"/>
              <a:alpha val="47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wrap="none" tIns="0" anchor="ctr">
            <a:flatTx/>
          </a:bodyPr>
          <a:lstStyle/>
          <a:p>
            <a:pPr algn="ctr" eaLnBrk="0" hangingPunct="0">
              <a:defRPr/>
            </a:pPr>
            <a:r>
              <a:rPr lang="en-GB" b="1" dirty="0">
                <a:solidFill>
                  <a:srgbClr val="800000"/>
                </a:solidFill>
                <a:latin typeface="Georgia" pitchFamily="18" charset="0"/>
                <a:ea typeface="Arial Unicode MS" pitchFamily="34" charset="-128"/>
                <a:cs typeface="Arial Unicode MS" pitchFamily="34" charset="-128"/>
              </a:rPr>
              <a:t>Library</a:t>
            </a:r>
          </a:p>
        </p:txBody>
      </p:sp>
      <p:sp>
        <p:nvSpPr>
          <p:cNvPr id="187" name="Rectangle 186"/>
          <p:cNvSpPr>
            <a:spLocks noChangeArrowheads="1"/>
          </p:cNvSpPr>
          <p:nvPr/>
        </p:nvSpPr>
        <p:spPr bwMode="auto">
          <a:xfrm>
            <a:off x="3482998" y="4011618"/>
            <a:ext cx="2719374" cy="531813"/>
          </a:xfrm>
          <a:prstGeom prst="rect">
            <a:avLst/>
          </a:prstGeom>
          <a:solidFill>
            <a:schemeClr val="accent3">
              <a:lumMod val="60000"/>
              <a:lumOff val="40000"/>
              <a:alpha val="7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none" tIns="0" anchor="ctr">
            <a:flatTx/>
          </a:bodyPr>
          <a:lstStyle/>
          <a:p>
            <a:pPr algn="ctr" eaLnBrk="0" hangingPunct="0">
              <a:defRPr/>
            </a:pPr>
            <a:r>
              <a:rPr lang="en-GB" b="1" dirty="0">
                <a:solidFill>
                  <a:srgbClr val="800000"/>
                </a:solidFill>
                <a:latin typeface="Georgia" pitchFamily="18" charset="0"/>
                <a:ea typeface="Arial Unicode MS" pitchFamily="34" charset="-128"/>
                <a:cs typeface="Arial Unicode MS" pitchFamily="34" charset="-128"/>
              </a:rPr>
              <a:t>Database</a:t>
            </a:r>
          </a:p>
        </p:txBody>
      </p:sp>
      <p:sp>
        <p:nvSpPr>
          <p:cNvPr id="188" name="Rectangle 187"/>
          <p:cNvSpPr>
            <a:spLocks noChangeArrowheads="1"/>
          </p:cNvSpPr>
          <p:nvPr/>
        </p:nvSpPr>
        <p:spPr bwMode="auto">
          <a:xfrm>
            <a:off x="3487760" y="4660905"/>
            <a:ext cx="2719374" cy="530225"/>
          </a:xfrm>
          <a:prstGeom prst="rect">
            <a:avLst/>
          </a:prstGeom>
          <a:solidFill>
            <a:schemeClr val="accent3">
              <a:lumMod val="60000"/>
              <a:lumOff val="40000"/>
              <a:alpha val="7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none" tIns="0" anchor="ctr">
            <a:flatTx/>
          </a:bodyPr>
          <a:lstStyle/>
          <a:p>
            <a:pPr algn="ctr" eaLnBrk="0" hangingPunct="0">
              <a:defRPr/>
            </a:pPr>
            <a:r>
              <a:rPr lang="en-GB" b="1" dirty="0">
                <a:solidFill>
                  <a:srgbClr val="800000"/>
                </a:solidFill>
                <a:latin typeface="Georgia" pitchFamily="18" charset="0"/>
                <a:ea typeface="Arial Unicode MS" pitchFamily="34" charset="-128"/>
                <a:cs typeface="Arial Unicode MS" pitchFamily="34" charset="-128"/>
              </a:rPr>
              <a:t>Computer</a:t>
            </a:r>
          </a:p>
        </p:txBody>
      </p:sp>
      <p:sp>
        <p:nvSpPr>
          <p:cNvPr id="189" name="Rectangle 188"/>
          <p:cNvSpPr>
            <a:spLocks noChangeArrowheads="1"/>
          </p:cNvSpPr>
          <p:nvPr/>
        </p:nvSpPr>
        <p:spPr bwMode="auto">
          <a:xfrm>
            <a:off x="3482998" y="5322893"/>
            <a:ext cx="2719374" cy="531813"/>
          </a:xfrm>
          <a:prstGeom prst="rect">
            <a:avLst/>
          </a:prstGeom>
          <a:solidFill>
            <a:schemeClr val="accent3">
              <a:lumMod val="60000"/>
              <a:lumOff val="40000"/>
              <a:alpha val="7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none" tIns="0" anchor="ctr">
            <a:flatTx/>
          </a:bodyPr>
          <a:lstStyle/>
          <a:p>
            <a:pPr algn="ctr" eaLnBrk="0" hangingPunct="0">
              <a:defRPr/>
            </a:pPr>
            <a:r>
              <a:rPr lang="en-GB" b="1" dirty="0">
                <a:solidFill>
                  <a:srgbClr val="800000"/>
                </a:solidFill>
                <a:latin typeface="Georgia" pitchFamily="18" charset="0"/>
                <a:ea typeface="Arial Unicode MS" pitchFamily="34" charset="-128"/>
                <a:cs typeface="Arial Unicode MS" pitchFamily="34" charset="-128"/>
              </a:rPr>
              <a:t>Networking</a:t>
            </a:r>
          </a:p>
        </p:txBody>
      </p:sp>
      <p:grpSp>
        <p:nvGrpSpPr>
          <p:cNvPr id="2" name="Groupe 193"/>
          <p:cNvGrpSpPr/>
          <p:nvPr/>
        </p:nvGrpSpPr>
        <p:grpSpPr>
          <a:xfrm>
            <a:off x="4572000" y="3000372"/>
            <a:ext cx="857256" cy="790575"/>
            <a:chOff x="7215206" y="714356"/>
            <a:chExt cx="857256" cy="790575"/>
          </a:xfrm>
        </p:grpSpPr>
        <p:pic>
          <p:nvPicPr>
            <p:cNvPr id="191" name="Picture 2"/>
            <p:cNvPicPr>
              <a:picLocks noChangeAspect="1" noChangeArrowheads="1"/>
            </p:cNvPicPr>
            <p:nvPr/>
          </p:nvPicPr>
          <p:blipFill>
            <a:blip r:embed="rId3" cstate="print"/>
            <a:srcRect/>
            <a:stretch>
              <a:fillRect/>
            </a:stretch>
          </p:blipFill>
          <p:spPr bwMode="auto">
            <a:xfrm>
              <a:off x="7215206" y="714356"/>
              <a:ext cx="857256" cy="790575"/>
            </a:xfrm>
            <a:prstGeom prst="rect">
              <a:avLst/>
            </a:prstGeom>
            <a:solidFill>
              <a:schemeClr val="tx2">
                <a:lumMod val="75000"/>
              </a:schemeClr>
            </a:solidFill>
            <a:ln w="9525">
              <a:noFill/>
              <a:miter lim="800000"/>
              <a:headEnd/>
              <a:tailEnd/>
            </a:ln>
            <a:effectLst/>
          </p:spPr>
        </p:pic>
        <p:sp>
          <p:nvSpPr>
            <p:cNvPr id="192" name="Sourire 191"/>
            <p:cNvSpPr/>
            <p:nvPr/>
          </p:nvSpPr>
          <p:spPr>
            <a:xfrm>
              <a:off x="7429520" y="857232"/>
              <a:ext cx="406071" cy="428628"/>
            </a:xfrm>
            <a:prstGeom prst="smileyFac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3" name="Pensées 192"/>
          <p:cNvSpPr/>
          <p:nvPr/>
        </p:nvSpPr>
        <p:spPr bwMode="auto">
          <a:xfrm>
            <a:off x="4429124" y="1785926"/>
            <a:ext cx="1500199" cy="1000126"/>
          </a:xfrm>
          <a:prstGeom prst="cloudCallout">
            <a:avLst>
              <a:gd name="adj1" fmla="val -8366"/>
              <a:gd name="adj2" fmla="val 6662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sz="1800" b="0"/>
          </a:p>
        </p:txBody>
      </p:sp>
      <p:sp>
        <p:nvSpPr>
          <p:cNvPr id="19" name="Rectangle 27"/>
          <p:cNvSpPr>
            <a:spLocks noChangeArrowheads="1"/>
          </p:cNvSpPr>
          <p:nvPr/>
        </p:nvSpPr>
        <p:spPr bwMode="auto">
          <a:xfrm>
            <a:off x="2928926" y="3857628"/>
            <a:ext cx="3429024" cy="2143140"/>
          </a:xfrm>
          <a:prstGeom prst="rect">
            <a:avLst/>
          </a:prstGeom>
          <a:solidFill>
            <a:srgbClr val="92D050">
              <a:alpha val="95000"/>
            </a:srgb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wrap="none" tIns="0" anchor="ctr"/>
          <a:lstStyle/>
          <a:p>
            <a:pPr algn="ctr"/>
            <a:r>
              <a:rPr lang="en-GB" sz="2400" b="1" dirty="0">
                <a:solidFill>
                  <a:srgbClr val="800000"/>
                </a:solidFill>
                <a:latin typeface="Georgia" pitchFamily="18" charset="0"/>
                <a:ea typeface="Arial Unicode MS" pitchFamily="34" charset="-128"/>
                <a:cs typeface="Arial Unicode MS" pitchFamily="34" charset="-128"/>
              </a:rPr>
              <a:t>e-Science</a:t>
            </a:r>
          </a:p>
          <a:p>
            <a:pPr algn="ctr"/>
            <a:r>
              <a:rPr lang="en-GB" sz="2400" b="1" dirty="0">
                <a:solidFill>
                  <a:srgbClr val="800000"/>
                </a:solidFill>
                <a:latin typeface="Georgia" pitchFamily="18" charset="0"/>
                <a:ea typeface="Arial Unicode MS" pitchFamily="34" charset="-128"/>
                <a:cs typeface="Arial Unicode MS" pitchFamily="34" charset="-128"/>
              </a:rPr>
              <a:t>Workspace</a:t>
            </a:r>
          </a:p>
        </p:txBody>
      </p:sp>
      <p:sp>
        <p:nvSpPr>
          <p:cNvPr id="21" name="Rectangle 27"/>
          <p:cNvSpPr>
            <a:spLocks noChangeArrowheads="1"/>
          </p:cNvSpPr>
          <p:nvPr/>
        </p:nvSpPr>
        <p:spPr bwMode="auto">
          <a:xfrm>
            <a:off x="2928926" y="3857628"/>
            <a:ext cx="3429024" cy="2143140"/>
          </a:xfrm>
          <a:prstGeom prst="rect">
            <a:avLst/>
          </a:prstGeom>
          <a:solidFill>
            <a:srgbClr val="92D050">
              <a:alpha val="95000"/>
            </a:srgb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wrap="none" tIns="0" anchor="ctr"/>
          <a:lstStyle/>
          <a:p>
            <a:pPr algn="ctr"/>
            <a:r>
              <a:rPr lang="en-GB" sz="2400" b="1" dirty="0">
                <a:solidFill>
                  <a:srgbClr val="800000"/>
                </a:solidFill>
                <a:latin typeface="Georgia" pitchFamily="18" charset="0"/>
                <a:ea typeface="Arial Unicode MS" pitchFamily="34" charset="-128"/>
                <a:cs typeface="Arial Unicode MS" pitchFamily="34" charset="-128"/>
              </a:rPr>
              <a:t>e-Science</a:t>
            </a:r>
          </a:p>
          <a:p>
            <a:pPr algn="ctr"/>
            <a:r>
              <a:rPr lang="en-GB" sz="2400" b="1" dirty="0">
                <a:solidFill>
                  <a:srgbClr val="800000"/>
                </a:solidFill>
                <a:latin typeface="Georgia" pitchFamily="18" charset="0"/>
                <a:ea typeface="Arial Unicode MS" pitchFamily="34" charset="-128"/>
                <a:cs typeface="Arial Unicode MS" pitchFamily="34" charset="-128"/>
              </a:rPr>
              <a:t>Workspace</a:t>
            </a:r>
          </a:p>
        </p:txBody>
      </p:sp>
      <p:sp>
        <p:nvSpPr>
          <p:cNvPr id="23" name="Pensées 22"/>
          <p:cNvSpPr/>
          <p:nvPr/>
        </p:nvSpPr>
        <p:spPr bwMode="auto">
          <a:xfrm>
            <a:off x="0" y="1714488"/>
            <a:ext cx="1500199" cy="1000126"/>
          </a:xfrm>
          <a:prstGeom prst="cloudCallout">
            <a:avLst>
              <a:gd name="adj1" fmla="val 32269"/>
              <a:gd name="adj2" fmla="val 6281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sz="1800" b="0"/>
          </a:p>
        </p:txBody>
      </p:sp>
      <p:sp>
        <p:nvSpPr>
          <p:cNvPr id="24" name="Sourire 23"/>
          <p:cNvSpPr/>
          <p:nvPr/>
        </p:nvSpPr>
        <p:spPr bwMode="auto">
          <a:xfrm>
            <a:off x="1071570" y="3000364"/>
            <a:ext cx="428625" cy="428625"/>
          </a:xfrm>
          <a:prstGeom prst="smileyFac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sz="1800" b="0"/>
          </a:p>
        </p:txBody>
      </p:sp>
      <p:grpSp>
        <p:nvGrpSpPr>
          <p:cNvPr id="3" name="Groupe 193"/>
          <p:cNvGrpSpPr/>
          <p:nvPr/>
        </p:nvGrpSpPr>
        <p:grpSpPr>
          <a:xfrm>
            <a:off x="1714512" y="2928934"/>
            <a:ext cx="857256" cy="790575"/>
            <a:chOff x="7215206" y="714356"/>
            <a:chExt cx="857256" cy="790575"/>
          </a:xfrm>
        </p:grpSpPr>
        <p:pic>
          <p:nvPicPr>
            <p:cNvPr id="26" name="Picture 2"/>
            <p:cNvPicPr>
              <a:picLocks noChangeAspect="1" noChangeArrowheads="1"/>
            </p:cNvPicPr>
            <p:nvPr/>
          </p:nvPicPr>
          <p:blipFill>
            <a:blip r:embed="rId3" cstate="print"/>
            <a:srcRect/>
            <a:stretch>
              <a:fillRect/>
            </a:stretch>
          </p:blipFill>
          <p:spPr bwMode="auto">
            <a:xfrm>
              <a:off x="7215206" y="714356"/>
              <a:ext cx="857256" cy="790575"/>
            </a:xfrm>
            <a:prstGeom prst="rect">
              <a:avLst/>
            </a:prstGeom>
            <a:solidFill>
              <a:schemeClr val="tx2">
                <a:lumMod val="75000"/>
              </a:schemeClr>
            </a:solidFill>
            <a:ln w="9525">
              <a:noFill/>
              <a:miter lim="800000"/>
              <a:headEnd/>
              <a:tailEnd/>
            </a:ln>
            <a:effectLst/>
          </p:spPr>
        </p:pic>
        <p:sp>
          <p:nvSpPr>
            <p:cNvPr id="27" name="Sourire 26"/>
            <p:cNvSpPr/>
            <p:nvPr/>
          </p:nvSpPr>
          <p:spPr>
            <a:xfrm>
              <a:off x="7429520" y="857232"/>
              <a:ext cx="406071" cy="428628"/>
            </a:xfrm>
            <a:prstGeom prst="smileyFac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Pensées 27"/>
          <p:cNvSpPr/>
          <p:nvPr/>
        </p:nvSpPr>
        <p:spPr bwMode="auto">
          <a:xfrm>
            <a:off x="1571636" y="1643050"/>
            <a:ext cx="1500199" cy="1000126"/>
          </a:xfrm>
          <a:prstGeom prst="cloudCallout">
            <a:avLst>
              <a:gd name="adj1" fmla="val -8366"/>
              <a:gd name="adj2" fmla="val 6662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sz="1800" b="0"/>
          </a:p>
        </p:txBody>
      </p:sp>
      <p:sp>
        <p:nvSpPr>
          <p:cNvPr id="29" name="Pensées 28"/>
          <p:cNvSpPr/>
          <p:nvPr/>
        </p:nvSpPr>
        <p:spPr bwMode="auto">
          <a:xfrm>
            <a:off x="5715008" y="1857364"/>
            <a:ext cx="1500199" cy="1000126"/>
          </a:xfrm>
          <a:prstGeom prst="cloudCallout">
            <a:avLst>
              <a:gd name="adj1" fmla="val 32269"/>
              <a:gd name="adj2" fmla="val 6281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sz="1800" b="0"/>
          </a:p>
        </p:txBody>
      </p:sp>
      <p:sp>
        <p:nvSpPr>
          <p:cNvPr id="30" name="Sourire 29"/>
          <p:cNvSpPr/>
          <p:nvPr/>
        </p:nvSpPr>
        <p:spPr bwMode="auto">
          <a:xfrm>
            <a:off x="6786578" y="3143240"/>
            <a:ext cx="428625" cy="428625"/>
          </a:xfrm>
          <a:prstGeom prst="smileyFac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sz="1800" b="0"/>
          </a:p>
        </p:txBody>
      </p:sp>
      <p:grpSp>
        <p:nvGrpSpPr>
          <p:cNvPr id="4" name="Groupe 193"/>
          <p:cNvGrpSpPr/>
          <p:nvPr/>
        </p:nvGrpSpPr>
        <p:grpSpPr>
          <a:xfrm>
            <a:off x="7429520" y="3000372"/>
            <a:ext cx="857256" cy="790575"/>
            <a:chOff x="7215206" y="714356"/>
            <a:chExt cx="857256" cy="790575"/>
          </a:xfrm>
        </p:grpSpPr>
        <p:pic>
          <p:nvPicPr>
            <p:cNvPr id="32" name="Picture 2"/>
            <p:cNvPicPr>
              <a:picLocks noChangeAspect="1" noChangeArrowheads="1"/>
            </p:cNvPicPr>
            <p:nvPr/>
          </p:nvPicPr>
          <p:blipFill>
            <a:blip r:embed="rId3" cstate="print"/>
            <a:srcRect/>
            <a:stretch>
              <a:fillRect/>
            </a:stretch>
          </p:blipFill>
          <p:spPr bwMode="auto">
            <a:xfrm>
              <a:off x="7215206" y="714356"/>
              <a:ext cx="857256" cy="790575"/>
            </a:xfrm>
            <a:prstGeom prst="rect">
              <a:avLst/>
            </a:prstGeom>
            <a:solidFill>
              <a:schemeClr val="tx2">
                <a:lumMod val="75000"/>
              </a:schemeClr>
            </a:solidFill>
            <a:ln w="9525">
              <a:noFill/>
              <a:miter lim="800000"/>
              <a:headEnd/>
              <a:tailEnd/>
            </a:ln>
            <a:effectLst/>
          </p:spPr>
        </p:pic>
        <p:sp>
          <p:nvSpPr>
            <p:cNvPr id="33" name="Sourire 32"/>
            <p:cNvSpPr/>
            <p:nvPr/>
          </p:nvSpPr>
          <p:spPr>
            <a:xfrm>
              <a:off x="7429520" y="857232"/>
              <a:ext cx="406071" cy="428628"/>
            </a:xfrm>
            <a:prstGeom prst="smileyFac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Pensées 33"/>
          <p:cNvSpPr/>
          <p:nvPr/>
        </p:nvSpPr>
        <p:spPr bwMode="auto">
          <a:xfrm>
            <a:off x="7286644" y="1785926"/>
            <a:ext cx="1500199" cy="1000126"/>
          </a:xfrm>
          <a:prstGeom prst="cloudCallout">
            <a:avLst>
              <a:gd name="adj1" fmla="val -8366"/>
              <a:gd name="adj2" fmla="val 6662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sz="1800" b="0"/>
          </a:p>
        </p:txBody>
      </p:sp>
      <p:sp>
        <p:nvSpPr>
          <p:cNvPr id="37" name="Rectangle 27"/>
          <p:cNvSpPr>
            <a:spLocks noChangeArrowheads="1"/>
          </p:cNvSpPr>
          <p:nvPr/>
        </p:nvSpPr>
        <p:spPr bwMode="auto">
          <a:xfrm>
            <a:off x="2928926" y="3857628"/>
            <a:ext cx="3429024" cy="2143140"/>
          </a:xfrm>
          <a:prstGeom prst="rect">
            <a:avLst/>
          </a:prstGeom>
          <a:solidFill>
            <a:srgbClr val="92D050">
              <a:alpha val="95000"/>
            </a:srgb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wrap="none" tIns="0" anchor="ctr"/>
          <a:lstStyle/>
          <a:p>
            <a:pPr algn="ctr"/>
            <a:r>
              <a:rPr lang="en-GB" sz="2400" b="1" dirty="0">
                <a:solidFill>
                  <a:srgbClr val="800000"/>
                </a:solidFill>
                <a:latin typeface="Georgia" pitchFamily="18" charset="0"/>
                <a:ea typeface="Arial Unicode MS" pitchFamily="34" charset="-128"/>
                <a:cs typeface="Arial Unicode MS" pitchFamily="34" charset="-128"/>
              </a:rPr>
              <a:t>e-Science</a:t>
            </a:r>
          </a:p>
          <a:p>
            <a:pPr algn="ctr"/>
            <a:r>
              <a:rPr lang="en-GB" sz="2400" b="1" dirty="0">
                <a:solidFill>
                  <a:srgbClr val="800000"/>
                </a:solidFill>
                <a:latin typeface="Georgia" pitchFamily="18" charset="0"/>
                <a:ea typeface="Arial Unicode MS" pitchFamily="34" charset="-128"/>
                <a:cs typeface="Arial Unicode MS" pitchFamily="34" charset="-128"/>
              </a:rPr>
              <a:t>Workspace</a:t>
            </a:r>
          </a:p>
        </p:txBody>
      </p:sp>
      <p:sp>
        <p:nvSpPr>
          <p:cNvPr id="35" name="Rectangle 29"/>
          <p:cNvSpPr>
            <a:spLocks noChangeArrowheads="1"/>
          </p:cNvSpPr>
          <p:nvPr/>
        </p:nvSpPr>
        <p:spPr bwMode="auto">
          <a:xfrm>
            <a:off x="500034" y="3757614"/>
            <a:ext cx="8143932" cy="756770"/>
          </a:xfrm>
          <a:prstGeom prst="rect">
            <a:avLst/>
          </a:prstGeom>
          <a:solidFill>
            <a:schemeClr val="accent2">
              <a:lumMod val="60000"/>
              <a:lumOff val="40000"/>
              <a:alpha val="90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wrap="none" tIns="0" anchor="ctr">
            <a:flatTx/>
          </a:bodyPr>
          <a:lstStyle/>
          <a:p>
            <a:pPr algn="ctr" eaLnBrk="0" hangingPunct="0">
              <a:defRPr/>
            </a:pPr>
            <a:r>
              <a:rPr lang="en-GB" sz="2000" b="1" dirty="0">
                <a:solidFill>
                  <a:srgbClr val="800000"/>
                </a:solidFill>
                <a:latin typeface="Georgia" pitchFamily="18" charset="0"/>
                <a:ea typeface="Arial Unicode MS" pitchFamily="34" charset="-128"/>
                <a:cs typeface="Arial Unicode MS" pitchFamily="34" charset="-128"/>
              </a:rPr>
              <a:t>Data/Visualisation</a:t>
            </a:r>
            <a:endParaRPr lang="en-GB" sz="1400" b="1" dirty="0">
              <a:solidFill>
                <a:srgbClr val="800000"/>
              </a:solidFill>
              <a:latin typeface="Georgia" pitchFamily="18" charset="0"/>
              <a:ea typeface="Arial Unicode MS" pitchFamily="34" charset="-128"/>
              <a:cs typeface="Arial Unicode MS" pitchFamily="34" charset="-128"/>
            </a:endParaRPr>
          </a:p>
        </p:txBody>
      </p:sp>
      <p:sp>
        <p:nvSpPr>
          <p:cNvPr id="36" name="Rectangle 29"/>
          <p:cNvSpPr>
            <a:spLocks noChangeArrowheads="1"/>
          </p:cNvSpPr>
          <p:nvPr/>
        </p:nvSpPr>
        <p:spPr bwMode="auto">
          <a:xfrm>
            <a:off x="500034" y="4555599"/>
            <a:ext cx="8143932" cy="756770"/>
          </a:xfrm>
          <a:prstGeom prst="rect">
            <a:avLst/>
          </a:prstGeom>
          <a:solidFill>
            <a:schemeClr val="accent2">
              <a:lumMod val="60000"/>
              <a:lumOff val="40000"/>
              <a:alpha val="90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wrap="none" tIns="0" anchor="ctr">
            <a:flatTx/>
          </a:bodyPr>
          <a:lstStyle/>
          <a:p>
            <a:pPr algn="ctr" eaLnBrk="0" hangingPunct="0">
              <a:defRPr/>
            </a:pPr>
            <a:r>
              <a:rPr lang="en-GB" sz="2000" b="1" dirty="0">
                <a:solidFill>
                  <a:srgbClr val="800000"/>
                </a:solidFill>
                <a:latin typeface="Georgia" pitchFamily="18" charset="0"/>
                <a:ea typeface="Arial Unicode MS" pitchFamily="34" charset="-128"/>
                <a:cs typeface="Arial Unicode MS" pitchFamily="34" charset="-128"/>
              </a:rPr>
              <a:t>Computer/Simulation</a:t>
            </a:r>
            <a:endParaRPr lang="en-GB" sz="1400" b="1" dirty="0">
              <a:solidFill>
                <a:srgbClr val="800000"/>
              </a:solidFill>
              <a:latin typeface="Georgia" pitchFamily="18" charset="0"/>
              <a:ea typeface="Arial Unicode MS" pitchFamily="34" charset="-128"/>
              <a:cs typeface="Arial Unicode MS" pitchFamily="34" charset="-128"/>
            </a:endParaRPr>
          </a:p>
        </p:txBody>
      </p:sp>
      <p:sp>
        <p:nvSpPr>
          <p:cNvPr id="38" name="Rectangle 29"/>
          <p:cNvSpPr>
            <a:spLocks noChangeArrowheads="1"/>
          </p:cNvSpPr>
          <p:nvPr/>
        </p:nvSpPr>
        <p:spPr bwMode="auto">
          <a:xfrm>
            <a:off x="500034" y="5357826"/>
            <a:ext cx="8143932" cy="756770"/>
          </a:xfrm>
          <a:prstGeom prst="rect">
            <a:avLst/>
          </a:prstGeom>
          <a:solidFill>
            <a:schemeClr val="accent2">
              <a:lumMod val="60000"/>
              <a:lumOff val="40000"/>
              <a:alpha val="90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wrap="none" tIns="0" anchor="ctr">
            <a:flatTx/>
          </a:bodyPr>
          <a:lstStyle/>
          <a:p>
            <a:pPr algn="ctr" eaLnBrk="0" hangingPunct="0">
              <a:defRPr/>
            </a:pPr>
            <a:r>
              <a:rPr lang="en-GB" sz="2000" b="1" dirty="0">
                <a:solidFill>
                  <a:srgbClr val="800000"/>
                </a:solidFill>
                <a:latin typeface="Georgia" pitchFamily="18" charset="0"/>
                <a:ea typeface="Arial Unicode MS" pitchFamily="34" charset="-128"/>
                <a:cs typeface="Arial Unicode MS" pitchFamily="34" charset="-128"/>
              </a:rPr>
              <a:t>Networking/Connectivity</a:t>
            </a:r>
            <a:endParaRPr lang="en-GB" sz="1400" b="1" dirty="0">
              <a:solidFill>
                <a:srgbClr val="800000"/>
              </a:solidFill>
              <a:latin typeface="Georgia" pitchFamily="18" charset="0"/>
              <a:ea typeface="Arial Unicode MS" pitchFamily="34" charset="-128"/>
              <a:cs typeface="Arial Unicode MS" pitchFamily="34" charset="-128"/>
            </a:endParaRPr>
          </a:p>
        </p:txBody>
      </p:sp>
      <p:sp>
        <p:nvSpPr>
          <p:cNvPr id="39" name="Text Box 36"/>
          <p:cNvSpPr txBox="1">
            <a:spLocks noChangeArrowheads="1"/>
          </p:cNvSpPr>
          <p:nvPr/>
        </p:nvSpPr>
        <p:spPr bwMode="auto">
          <a:xfrm rot="-5400000">
            <a:off x="-504824" y="4848231"/>
            <a:ext cx="1538287" cy="414338"/>
          </a:xfrm>
          <a:prstGeom prst="rect">
            <a:avLst/>
          </a:prstGeom>
          <a:noFill/>
          <a:ln w="9525" algn="ctr">
            <a:noFill/>
            <a:miter lim="800000"/>
            <a:headEnd/>
            <a:tailEnd/>
          </a:ln>
        </p:spPr>
        <p:txBody>
          <a:bodyPr tIns="0">
            <a:spAutoFit/>
          </a:bodyPr>
          <a:lstStyle/>
          <a:p>
            <a:pPr algn="ctr" eaLnBrk="0" hangingPunct="0">
              <a:lnSpc>
                <a:spcPct val="75000"/>
              </a:lnSpc>
            </a:pPr>
            <a:r>
              <a:rPr lang="en-GB" sz="1600" b="1" dirty="0">
                <a:solidFill>
                  <a:srgbClr val="A50021"/>
                </a:solidFill>
                <a:latin typeface="Georgia" pitchFamily="18" charset="0"/>
                <a:ea typeface="Arial Unicode MS" pitchFamily="34" charset="-128"/>
                <a:cs typeface="Arial Unicode MS" pitchFamily="34" charset="-128"/>
              </a:rPr>
              <a:t>Economies</a:t>
            </a:r>
          </a:p>
          <a:p>
            <a:pPr algn="ctr" eaLnBrk="0" hangingPunct="0">
              <a:lnSpc>
                <a:spcPct val="75000"/>
              </a:lnSpc>
            </a:pPr>
            <a:r>
              <a:rPr lang="en-GB" sz="1600" b="1" dirty="0">
                <a:solidFill>
                  <a:srgbClr val="A50021"/>
                </a:solidFill>
                <a:latin typeface="Georgia" pitchFamily="18" charset="0"/>
                <a:ea typeface="Arial Unicode MS" pitchFamily="34" charset="-128"/>
                <a:cs typeface="Arial Unicode MS" pitchFamily="34" charset="-128"/>
              </a:rPr>
              <a:t>of Scale</a:t>
            </a:r>
          </a:p>
        </p:txBody>
      </p:sp>
      <p:sp>
        <p:nvSpPr>
          <p:cNvPr id="40" name="Text Box 37"/>
          <p:cNvSpPr txBox="1">
            <a:spLocks noChangeArrowheads="1"/>
          </p:cNvSpPr>
          <p:nvPr/>
        </p:nvSpPr>
        <p:spPr bwMode="auto">
          <a:xfrm rot="5400000">
            <a:off x="8099390" y="4776213"/>
            <a:ext cx="1538288" cy="415498"/>
          </a:xfrm>
          <a:prstGeom prst="rect">
            <a:avLst/>
          </a:prstGeom>
          <a:noFill/>
          <a:ln w="9525" algn="ctr">
            <a:noFill/>
            <a:miter lim="800000"/>
            <a:headEnd/>
            <a:tailEnd/>
          </a:ln>
        </p:spPr>
        <p:txBody>
          <a:bodyPr wrap="square" tIns="0">
            <a:spAutoFit/>
          </a:bodyPr>
          <a:lstStyle/>
          <a:p>
            <a:pPr algn="ctr" eaLnBrk="0" hangingPunct="0">
              <a:lnSpc>
                <a:spcPct val="75000"/>
              </a:lnSpc>
            </a:pPr>
            <a:r>
              <a:rPr lang="en-GB" sz="1600" b="1" dirty="0">
                <a:solidFill>
                  <a:srgbClr val="A50021"/>
                </a:solidFill>
                <a:latin typeface="Georgia" pitchFamily="18" charset="0"/>
                <a:ea typeface="Arial Unicode MS" pitchFamily="34" charset="-128"/>
                <a:cs typeface="Arial Unicode MS" pitchFamily="34" charset="-128"/>
              </a:rPr>
              <a:t>Efficiency</a:t>
            </a:r>
            <a:br>
              <a:rPr lang="en-GB" sz="1600" b="1" dirty="0">
                <a:solidFill>
                  <a:srgbClr val="A50021"/>
                </a:solidFill>
                <a:latin typeface="Georgia" pitchFamily="18" charset="0"/>
                <a:ea typeface="Arial Unicode MS" pitchFamily="34" charset="-128"/>
                <a:cs typeface="Arial Unicode MS" pitchFamily="34" charset="-128"/>
              </a:rPr>
            </a:br>
            <a:r>
              <a:rPr lang="en-GB" sz="1600" b="1" dirty="0">
                <a:solidFill>
                  <a:srgbClr val="A50021"/>
                </a:solidFill>
                <a:latin typeface="Georgia" pitchFamily="18" charset="0"/>
                <a:ea typeface="Arial Unicode MS" pitchFamily="34" charset="-128"/>
                <a:cs typeface="Arial Unicode MS" pitchFamily="34" charset="-128"/>
              </a:rPr>
              <a:t>Gains</a:t>
            </a:r>
          </a:p>
        </p:txBody>
      </p:sp>
      <p:sp>
        <p:nvSpPr>
          <p:cNvPr id="41" name="Text Box 3"/>
          <p:cNvSpPr txBox="1">
            <a:spLocks noChangeArrowheads="1"/>
          </p:cNvSpPr>
          <p:nvPr/>
        </p:nvSpPr>
        <p:spPr bwMode="auto">
          <a:xfrm>
            <a:off x="992188" y="222250"/>
            <a:ext cx="7859712" cy="773113"/>
          </a:xfrm>
          <a:prstGeom prst="rect">
            <a:avLst/>
          </a:prstGeom>
          <a:noFill/>
          <a:ln w="9525">
            <a:noFill/>
            <a:round/>
            <a:headEnd/>
            <a:tailEnd/>
          </a:ln>
        </p:spPr>
        <p:txBody>
          <a:bodyPr lIns="90000" tIns="46800" rIns="90000" bIns="46800"/>
          <a:lstStyle/>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solidFill>
                  <a:srgbClr val="A50021"/>
                </a:solidFill>
                <a:latin typeface="Georgia" pitchFamily="18" charset="0"/>
              </a:rPr>
              <a:t>e-Infrastructures supporting</a:t>
            </a:r>
          </a:p>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A50021"/>
                </a:solidFill>
                <a:latin typeface="Georgia" pitchFamily="18" charset="0"/>
              </a:rPr>
              <a:t>Global Virtual research Communities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dissolve">
                                      <p:cBhvr>
                                        <p:cTn id="7" dur="500"/>
                                        <p:tgtEl>
                                          <p:spTgt spid="17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0"/>
                                        </p:tgtEl>
                                        <p:attrNameLst>
                                          <p:attrName>style.visibility</p:attrName>
                                        </p:attrNameLst>
                                      </p:cBhvr>
                                      <p:to>
                                        <p:strVal val="visible"/>
                                      </p:to>
                                    </p:set>
                                    <p:animEffect transition="in" filter="dissolve">
                                      <p:cBhvr>
                                        <p:cTn id="10" dur="500"/>
                                        <p:tgtEl>
                                          <p:spTgt spid="18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82"/>
                                        </p:tgtEl>
                                        <p:attrNameLst>
                                          <p:attrName>style.visibility</p:attrName>
                                        </p:attrNameLst>
                                      </p:cBhvr>
                                      <p:to>
                                        <p:strVal val="visible"/>
                                      </p:to>
                                    </p:set>
                                    <p:animEffect transition="in" filter="dissolve">
                                      <p:cBhvr>
                                        <p:cTn id="15" dur="500"/>
                                        <p:tgtEl>
                                          <p:spTgt spid="18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3"/>
                                        </p:tgtEl>
                                        <p:attrNameLst>
                                          <p:attrName>style.visibility</p:attrName>
                                        </p:attrNameLst>
                                      </p:cBhvr>
                                      <p:to>
                                        <p:strVal val="visible"/>
                                      </p:to>
                                    </p:set>
                                    <p:animEffect transition="in" filter="dissolve">
                                      <p:cBhvr>
                                        <p:cTn id="18" dur="500"/>
                                        <p:tgtEl>
                                          <p:spTgt spid="18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84"/>
                                        </p:tgtEl>
                                        <p:attrNameLst>
                                          <p:attrName>style.visibility</p:attrName>
                                        </p:attrNameLst>
                                      </p:cBhvr>
                                      <p:to>
                                        <p:strVal val="visible"/>
                                      </p:to>
                                    </p:set>
                                    <p:animEffect transition="in" filter="dissolve">
                                      <p:cBhvr>
                                        <p:cTn id="21" dur="500"/>
                                        <p:tgtEl>
                                          <p:spTgt spid="18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grpId="1" nodeType="clickEffect">
                                  <p:stCondLst>
                                    <p:cond delay="0"/>
                                  </p:stCondLst>
                                  <p:childTnLst>
                                    <p:animEffect transition="out" filter="dissolve">
                                      <p:cBhvr>
                                        <p:cTn id="25" dur="500"/>
                                        <p:tgtEl>
                                          <p:spTgt spid="179"/>
                                        </p:tgtEl>
                                      </p:cBhvr>
                                    </p:animEffect>
                                    <p:set>
                                      <p:cBhvr>
                                        <p:cTn id="26" dur="1" fill="hold">
                                          <p:stCondLst>
                                            <p:cond delay="499"/>
                                          </p:stCondLst>
                                        </p:cTn>
                                        <p:tgtEl>
                                          <p:spTgt spid="179"/>
                                        </p:tgtEl>
                                        <p:attrNameLst>
                                          <p:attrName>style.visibility</p:attrName>
                                        </p:attrNameLst>
                                      </p:cBhvr>
                                      <p:to>
                                        <p:strVal val="hidden"/>
                                      </p:to>
                                    </p:set>
                                  </p:childTnLst>
                                </p:cTn>
                              </p:par>
                              <p:par>
                                <p:cTn id="27" presetID="9" presetClass="exit" presetSubtype="0" fill="hold" grpId="1" nodeType="withEffect">
                                  <p:stCondLst>
                                    <p:cond delay="0"/>
                                  </p:stCondLst>
                                  <p:childTnLst>
                                    <p:animEffect transition="out" filter="dissolve">
                                      <p:cBhvr>
                                        <p:cTn id="28" dur="500"/>
                                        <p:tgtEl>
                                          <p:spTgt spid="180"/>
                                        </p:tgtEl>
                                      </p:cBhvr>
                                    </p:animEffect>
                                    <p:set>
                                      <p:cBhvr>
                                        <p:cTn id="29" dur="1" fill="hold">
                                          <p:stCondLst>
                                            <p:cond delay="499"/>
                                          </p:stCondLst>
                                        </p:cTn>
                                        <p:tgtEl>
                                          <p:spTgt spid="180"/>
                                        </p:tgtEl>
                                        <p:attrNameLst>
                                          <p:attrName>style.visibility</p:attrName>
                                        </p:attrNameLst>
                                      </p:cBhvr>
                                      <p:to>
                                        <p:strVal val="hidden"/>
                                      </p:to>
                                    </p:set>
                                  </p:childTnLst>
                                </p:cTn>
                              </p:par>
                              <p:par>
                                <p:cTn id="30" presetID="9" presetClass="exit" presetSubtype="0" fill="hold" grpId="1" nodeType="withEffect">
                                  <p:stCondLst>
                                    <p:cond delay="0"/>
                                  </p:stCondLst>
                                  <p:childTnLst>
                                    <p:animEffect transition="out" filter="dissolve">
                                      <p:cBhvr>
                                        <p:cTn id="31" dur="500"/>
                                        <p:tgtEl>
                                          <p:spTgt spid="182"/>
                                        </p:tgtEl>
                                      </p:cBhvr>
                                    </p:animEffect>
                                    <p:set>
                                      <p:cBhvr>
                                        <p:cTn id="32" dur="1" fill="hold">
                                          <p:stCondLst>
                                            <p:cond delay="499"/>
                                          </p:stCondLst>
                                        </p:cTn>
                                        <p:tgtEl>
                                          <p:spTgt spid="182"/>
                                        </p:tgtEl>
                                        <p:attrNameLst>
                                          <p:attrName>style.visibility</p:attrName>
                                        </p:attrNameLst>
                                      </p:cBhvr>
                                      <p:to>
                                        <p:strVal val="hidden"/>
                                      </p:to>
                                    </p:set>
                                  </p:childTnLst>
                                </p:cTn>
                              </p:par>
                              <p:par>
                                <p:cTn id="33" presetID="9" presetClass="exit" presetSubtype="0" fill="hold" grpId="1" nodeType="withEffect">
                                  <p:stCondLst>
                                    <p:cond delay="0"/>
                                  </p:stCondLst>
                                  <p:childTnLst>
                                    <p:animEffect transition="out" filter="dissolve">
                                      <p:cBhvr>
                                        <p:cTn id="34" dur="500"/>
                                        <p:tgtEl>
                                          <p:spTgt spid="183"/>
                                        </p:tgtEl>
                                      </p:cBhvr>
                                    </p:animEffect>
                                    <p:set>
                                      <p:cBhvr>
                                        <p:cTn id="35" dur="1" fill="hold">
                                          <p:stCondLst>
                                            <p:cond delay="499"/>
                                          </p:stCondLst>
                                        </p:cTn>
                                        <p:tgtEl>
                                          <p:spTgt spid="183"/>
                                        </p:tgtEl>
                                        <p:attrNameLst>
                                          <p:attrName>style.visibility</p:attrName>
                                        </p:attrNameLst>
                                      </p:cBhvr>
                                      <p:to>
                                        <p:strVal val="hidden"/>
                                      </p:to>
                                    </p:set>
                                  </p:childTnLst>
                                </p:cTn>
                              </p:par>
                              <p:par>
                                <p:cTn id="36" presetID="9" presetClass="exit" presetSubtype="0" fill="hold" grpId="1" nodeType="withEffect">
                                  <p:stCondLst>
                                    <p:cond delay="0"/>
                                  </p:stCondLst>
                                  <p:childTnLst>
                                    <p:animEffect transition="out" filter="dissolve">
                                      <p:cBhvr>
                                        <p:cTn id="37" dur="500"/>
                                        <p:tgtEl>
                                          <p:spTgt spid="184"/>
                                        </p:tgtEl>
                                      </p:cBhvr>
                                    </p:animEffect>
                                    <p:set>
                                      <p:cBhvr>
                                        <p:cTn id="38" dur="1" fill="hold">
                                          <p:stCondLst>
                                            <p:cond delay="499"/>
                                          </p:stCondLst>
                                        </p:cTn>
                                        <p:tgtEl>
                                          <p:spTgt spid="184"/>
                                        </p:tgtEl>
                                        <p:attrNameLst>
                                          <p:attrName>style.visibility</p:attrName>
                                        </p:attrNameLst>
                                      </p:cBhvr>
                                      <p:to>
                                        <p:strVal val="hidden"/>
                                      </p:to>
                                    </p:set>
                                  </p:childTnLst>
                                </p:cTn>
                              </p:par>
                              <p:par>
                                <p:cTn id="39" presetID="9" presetClass="entr" presetSubtype="0" fill="hold" grpId="0" nodeType="withEffect">
                                  <p:stCondLst>
                                    <p:cond delay="0"/>
                                  </p:stCondLst>
                                  <p:childTnLst>
                                    <p:set>
                                      <p:cBhvr>
                                        <p:cTn id="40" dur="1" fill="hold">
                                          <p:stCondLst>
                                            <p:cond delay="0"/>
                                          </p:stCondLst>
                                        </p:cTn>
                                        <p:tgtEl>
                                          <p:spTgt spid="185"/>
                                        </p:tgtEl>
                                        <p:attrNameLst>
                                          <p:attrName>style.visibility</p:attrName>
                                        </p:attrNameLst>
                                      </p:cBhvr>
                                      <p:to>
                                        <p:strVal val="visible"/>
                                      </p:to>
                                    </p:set>
                                    <p:animEffect transition="in" filter="dissolve">
                                      <p:cBhvr>
                                        <p:cTn id="41" dur="500"/>
                                        <p:tgtEl>
                                          <p:spTgt spid="185"/>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86"/>
                                        </p:tgtEl>
                                        <p:attrNameLst>
                                          <p:attrName>style.visibility</p:attrName>
                                        </p:attrNameLst>
                                      </p:cBhvr>
                                      <p:to>
                                        <p:strVal val="visible"/>
                                      </p:to>
                                    </p:set>
                                    <p:animEffect transition="in" filter="dissolve">
                                      <p:cBhvr>
                                        <p:cTn id="44" dur="500"/>
                                        <p:tgtEl>
                                          <p:spTgt spid="186"/>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87"/>
                                        </p:tgtEl>
                                        <p:attrNameLst>
                                          <p:attrName>style.visibility</p:attrName>
                                        </p:attrNameLst>
                                      </p:cBhvr>
                                      <p:to>
                                        <p:strVal val="visible"/>
                                      </p:to>
                                    </p:set>
                                    <p:animEffect transition="in" filter="dissolve">
                                      <p:cBhvr>
                                        <p:cTn id="47" dur="500"/>
                                        <p:tgtEl>
                                          <p:spTgt spid="187"/>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88"/>
                                        </p:tgtEl>
                                        <p:attrNameLst>
                                          <p:attrName>style.visibility</p:attrName>
                                        </p:attrNameLst>
                                      </p:cBhvr>
                                      <p:to>
                                        <p:strVal val="visible"/>
                                      </p:to>
                                    </p:set>
                                    <p:animEffect transition="in" filter="dissolve">
                                      <p:cBhvr>
                                        <p:cTn id="50" dur="500"/>
                                        <p:tgtEl>
                                          <p:spTgt spid="188"/>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89"/>
                                        </p:tgtEl>
                                        <p:attrNameLst>
                                          <p:attrName>style.visibility</p:attrName>
                                        </p:attrNameLst>
                                      </p:cBhvr>
                                      <p:to>
                                        <p:strVal val="visible"/>
                                      </p:to>
                                    </p:set>
                                    <p:animEffect transition="in" filter="dissolve">
                                      <p:cBhvr>
                                        <p:cTn id="53" dur="500"/>
                                        <p:tgtEl>
                                          <p:spTgt spid="189"/>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dissolve">
                                      <p:cBhvr>
                                        <p:cTn id="58" dur="500"/>
                                        <p:tgtEl>
                                          <p:spTgt spid="37"/>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dissolve">
                                      <p:cBhvr>
                                        <p:cTn id="61" dur="500"/>
                                        <p:tgtEl>
                                          <p:spTgt spid="19"/>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dissolve">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35" presetClass="path" presetSubtype="0" accel="50000" decel="50000" fill="hold" grpId="1" nodeType="clickEffect">
                                  <p:stCondLst>
                                    <p:cond delay="0"/>
                                  </p:stCondLst>
                                  <p:childTnLst>
                                    <p:animMotion origin="layout" path="M 0 0  L -0.25 0  E" pathEditMode="relative" ptsTypes="">
                                      <p:cBhvr>
                                        <p:cTn id="68" dur="2000" fill="hold"/>
                                        <p:tgtEl>
                                          <p:spTgt spid="21"/>
                                        </p:tgtEl>
                                        <p:attrNameLst>
                                          <p:attrName>ppt_x</p:attrName>
                                          <p:attrName>ppt_y</p:attrName>
                                        </p:attrNameLst>
                                      </p:cBhvr>
                                    </p:animMotion>
                                  </p:childTnLst>
                                </p:cTn>
                              </p:par>
                              <p:par>
                                <p:cTn id="69" presetID="63" presetClass="path" presetSubtype="0" accel="50000" decel="50000" fill="hold" grpId="1" nodeType="withEffect">
                                  <p:stCondLst>
                                    <p:cond delay="0"/>
                                  </p:stCondLst>
                                  <p:childTnLst>
                                    <p:animMotion origin="layout" path="M 0 0  L 0.25 0  E" pathEditMode="relative" ptsTypes="">
                                      <p:cBhvr>
                                        <p:cTn id="70" dur="2000" fill="hold"/>
                                        <p:tgtEl>
                                          <p:spTgt spid="37"/>
                                        </p:tgtEl>
                                        <p:attrNameLst>
                                          <p:attrName>ppt_x</p:attrName>
                                          <p:attrName>ppt_y</p:attrName>
                                        </p:attrNameLst>
                                      </p:cBhvr>
                                    </p:animMotion>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dissolve">
                                      <p:cBhvr>
                                        <p:cTn id="75" dur="500"/>
                                        <p:tgtEl>
                                          <p:spTgt spid="23"/>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dissolve">
                                      <p:cBhvr>
                                        <p:cTn id="78" dur="500"/>
                                        <p:tgtEl>
                                          <p:spTgt spid="24"/>
                                        </p:tgtEl>
                                      </p:cBhvr>
                                    </p:animEffect>
                                  </p:childTnLst>
                                </p:cTn>
                              </p:par>
                              <p:par>
                                <p:cTn id="79" presetID="9" presetClass="entr" presetSubtype="0" fill="hold" nodeType="with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dissolve">
                                      <p:cBhvr>
                                        <p:cTn id="81" dur="500"/>
                                        <p:tgtEl>
                                          <p:spTgt spid="3"/>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dissolve">
                                      <p:cBhvr>
                                        <p:cTn id="84" dur="500"/>
                                        <p:tgtEl>
                                          <p:spTgt spid="28"/>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dissolve">
                                      <p:cBhvr>
                                        <p:cTn id="87" dur="500"/>
                                        <p:tgtEl>
                                          <p:spTgt spid="29"/>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dissolve">
                                      <p:cBhvr>
                                        <p:cTn id="90" dur="500"/>
                                        <p:tgtEl>
                                          <p:spTgt spid="30"/>
                                        </p:tgtEl>
                                      </p:cBhvr>
                                    </p:animEffect>
                                  </p:childTnLst>
                                </p:cTn>
                              </p:par>
                              <p:par>
                                <p:cTn id="91" presetID="9" presetClass="entr" presetSubtype="0" fill="hold" nodeType="withEffect">
                                  <p:stCondLst>
                                    <p:cond delay="0"/>
                                  </p:stCondLst>
                                  <p:childTnLst>
                                    <p:set>
                                      <p:cBhvr>
                                        <p:cTn id="92" dur="1" fill="hold">
                                          <p:stCondLst>
                                            <p:cond delay="0"/>
                                          </p:stCondLst>
                                        </p:cTn>
                                        <p:tgtEl>
                                          <p:spTgt spid="4"/>
                                        </p:tgtEl>
                                        <p:attrNameLst>
                                          <p:attrName>style.visibility</p:attrName>
                                        </p:attrNameLst>
                                      </p:cBhvr>
                                      <p:to>
                                        <p:strVal val="visible"/>
                                      </p:to>
                                    </p:set>
                                    <p:animEffect transition="in" filter="dissolve">
                                      <p:cBhvr>
                                        <p:cTn id="93" dur="500"/>
                                        <p:tgtEl>
                                          <p:spTgt spid="4"/>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dissolve">
                                      <p:cBhvr>
                                        <p:cTn id="96" dur="500"/>
                                        <p:tgtEl>
                                          <p:spTgt spid="34"/>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dissolve">
                                      <p:cBhvr>
                                        <p:cTn id="99" dur="500"/>
                                        <p:tgtEl>
                                          <p:spTgt spid="35"/>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dissolve">
                                      <p:cBhvr>
                                        <p:cTn id="102" dur="500"/>
                                        <p:tgtEl>
                                          <p:spTgt spid="36"/>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dissolve">
                                      <p:cBhvr>
                                        <p:cTn id="105" dur="500"/>
                                        <p:tgtEl>
                                          <p:spTgt spid="38"/>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0"/>
                                        </p:tgtEl>
                                        <p:attrNameLst>
                                          <p:attrName>style.visibility</p:attrName>
                                        </p:attrNameLst>
                                      </p:cBhvr>
                                      <p:to>
                                        <p:strVal val="visible"/>
                                      </p:to>
                                    </p:set>
                                    <p:animEffect transition="in" filter="fade">
                                      <p:cBhvr>
                                        <p:cTn id="108" dur="2000"/>
                                        <p:tgtEl>
                                          <p:spTgt spid="4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9"/>
                                        </p:tgtEl>
                                        <p:attrNameLst>
                                          <p:attrName>style.visibility</p:attrName>
                                        </p:attrNameLst>
                                      </p:cBhvr>
                                      <p:to>
                                        <p:strVal val="visible"/>
                                      </p:to>
                                    </p:set>
                                    <p:animEffect transition="in" filter="fade">
                                      <p:cBhvr>
                                        <p:cTn id="111" dur="2000"/>
                                        <p:tgtEl>
                                          <p:spTgt spid="39"/>
                                        </p:tgtEl>
                                      </p:cBhvr>
                                    </p:animEffect>
                                  </p:childTnLst>
                                </p:cTn>
                              </p:par>
                              <p:par>
                                <p:cTn id="112" presetID="9" presetClass="entr" presetSubtype="0" fill="hold" grpId="1" nodeType="with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dissolve">
                                      <p:cBhvr>
                                        <p:cTn id="114" dur="500"/>
                                        <p:tgtEl>
                                          <p:spTgt spid="39"/>
                                        </p:tgtEl>
                                      </p:cBhvr>
                                    </p:animEffect>
                                  </p:childTnLst>
                                </p:cTn>
                              </p:par>
                              <p:par>
                                <p:cTn id="115" presetID="9" presetClass="entr" presetSubtype="0" fill="hold" grpId="1" nodeType="with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dissolve">
                                      <p:cBhvr>
                                        <p:cTn id="1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79" grpId="1" animBg="1"/>
      <p:bldP spid="180" grpId="0" animBg="1"/>
      <p:bldP spid="180" grpId="1" animBg="1"/>
      <p:bldP spid="182" grpId="0" animBg="1"/>
      <p:bldP spid="182" grpId="1" animBg="1"/>
      <p:bldP spid="183" grpId="0" animBg="1"/>
      <p:bldP spid="183" grpId="1" animBg="1"/>
      <p:bldP spid="184" grpId="0" animBg="1"/>
      <p:bldP spid="184" grpId="1" animBg="1"/>
      <p:bldP spid="185" grpId="0" animBg="1"/>
      <p:bldP spid="186" grpId="0" animBg="1"/>
      <p:bldP spid="187" grpId="0" animBg="1"/>
      <p:bldP spid="188" grpId="0" animBg="1"/>
      <p:bldP spid="189" grpId="0" animBg="1"/>
      <p:bldP spid="19" grpId="0" animBg="1"/>
      <p:bldP spid="21" grpId="0" animBg="1"/>
      <p:bldP spid="21" grpId="1" animBg="1"/>
      <p:bldP spid="23" grpId="0" animBg="1"/>
      <p:bldP spid="24" grpId="0" animBg="1"/>
      <p:bldP spid="28" grpId="0" animBg="1"/>
      <p:bldP spid="29" grpId="0" animBg="1"/>
      <p:bldP spid="30" grpId="0" animBg="1"/>
      <p:bldP spid="34" grpId="0" animBg="1"/>
      <p:bldP spid="37" grpId="0" animBg="1"/>
      <p:bldP spid="37" grpId="1" animBg="1"/>
      <p:bldP spid="35" grpId="0" animBg="1"/>
      <p:bldP spid="36" grpId="0" animBg="1"/>
      <p:bldP spid="38" grpId="0" animBg="1"/>
      <p:bldP spid="39" grpId="0"/>
      <p:bldP spid="39" grpId="1"/>
      <p:bldP spid="40" grpId="0"/>
      <p:bldP spid="4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Espace réservé du numéro de diapositive 4"/>
          <p:cNvSpPr>
            <a:spLocks noGrp="1"/>
          </p:cNvSpPr>
          <p:nvPr>
            <p:ph type="sldNum" sz="quarter" idx="11"/>
          </p:nvPr>
        </p:nvSpPr>
        <p:spPr/>
        <p:txBody>
          <a:bodyPr/>
          <a:lstStyle/>
          <a:p>
            <a:r>
              <a:rPr lang="fr-FR"/>
              <a:t>••• </a:t>
            </a:r>
            <a:fld id="{E192A7EF-15AF-4B4F-8E0C-59D2D3033F7F}" type="slidenum">
              <a:rPr lang="fr-FR" sz="1100" b="0" i="1">
                <a:solidFill>
                  <a:srgbClr val="FF9966"/>
                </a:solidFill>
                <a:latin typeface="Arial" pitchFamily="34" charset="0"/>
              </a:rPr>
              <a:pPr/>
              <a:t>6</a:t>
            </a:fld>
            <a:endParaRPr lang="fr-FR" sz="1100" b="0" i="1">
              <a:solidFill>
                <a:srgbClr val="FF9966"/>
              </a:solidFill>
              <a:latin typeface="Arial" pitchFamily="34" charset="0"/>
            </a:endParaRPr>
          </a:p>
        </p:txBody>
      </p:sp>
      <p:grpSp>
        <p:nvGrpSpPr>
          <p:cNvPr id="2" name="Group 2"/>
          <p:cNvGrpSpPr>
            <a:grpSpLocks/>
          </p:cNvGrpSpPr>
          <p:nvPr/>
        </p:nvGrpSpPr>
        <p:grpSpPr bwMode="auto">
          <a:xfrm>
            <a:off x="1598613" y="1898650"/>
            <a:ext cx="2281237" cy="3336925"/>
            <a:chOff x="1063" y="1052"/>
            <a:chExt cx="1437" cy="2102"/>
          </a:xfrm>
        </p:grpSpPr>
        <p:grpSp>
          <p:nvGrpSpPr>
            <p:cNvPr id="3" name="Group 3"/>
            <p:cNvGrpSpPr>
              <a:grpSpLocks/>
            </p:cNvGrpSpPr>
            <p:nvPr/>
          </p:nvGrpSpPr>
          <p:grpSpPr bwMode="auto">
            <a:xfrm>
              <a:off x="1063" y="1052"/>
              <a:ext cx="693" cy="623"/>
              <a:chOff x="739" y="1052"/>
              <a:chExt cx="693" cy="623"/>
            </a:xfrm>
          </p:grpSpPr>
          <p:pic>
            <p:nvPicPr>
              <p:cNvPr id="727044" name="Picture 4"/>
              <p:cNvPicPr>
                <a:picLocks noChangeAspect="1" noChangeArrowheads="1"/>
              </p:cNvPicPr>
              <p:nvPr/>
            </p:nvPicPr>
            <p:blipFill>
              <a:blip r:embed="rId3" cstate="print"/>
              <a:srcRect/>
              <a:stretch>
                <a:fillRect/>
              </a:stretch>
            </p:blipFill>
            <p:spPr bwMode="auto">
              <a:xfrm>
                <a:off x="755" y="1052"/>
                <a:ext cx="677" cy="598"/>
              </a:xfrm>
              <a:prstGeom prst="rect">
                <a:avLst/>
              </a:prstGeom>
              <a:solidFill>
                <a:srgbClr val="FFFFFF">
                  <a:alpha val="20000"/>
                </a:srgbClr>
              </a:solidFill>
            </p:spPr>
          </p:pic>
          <p:sp>
            <p:nvSpPr>
              <p:cNvPr id="727045" name="Rectangle 5"/>
              <p:cNvSpPr>
                <a:spLocks noChangeArrowheads="1"/>
              </p:cNvSpPr>
              <p:nvPr/>
            </p:nvSpPr>
            <p:spPr bwMode="auto">
              <a:xfrm>
                <a:off x="739" y="1056"/>
                <a:ext cx="688" cy="619"/>
              </a:xfrm>
              <a:prstGeom prst="rect">
                <a:avLst/>
              </a:prstGeom>
              <a:solidFill>
                <a:srgbClr val="FF6600">
                  <a:alpha val="20000"/>
                </a:srgbClr>
              </a:solidFill>
              <a:ln w="9525" algn="ctr">
                <a:miter lim="800000"/>
                <a:headEnd/>
                <a:tailEnd/>
              </a:ln>
              <a:effectLst/>
              <a:scene3d>
                <a:camera prst="legacyObliqueTopRight"/>
                <a:lightRig rig="legacyFlat2" dir="t"/>
              </a:scene3d>
              <a:sp3d extrusionH="125400" prstMaterial="legacyMatte">
                <a:bevelT w="13500" h="13500" prst="angle"/>
                <a:bevelB w="13500" h="13500" prst="angle"/>
                <a:extrusionClr>
                  <a:srgbClr val="A50021"/>
                </a:extrusionClr>
              </a:sp3d>
            </p:spPr>
            <p:txBody>
              <a:bodyPr wrap="none" tIns="0" anchor="ctr">
                <a:flatTx/>
              </a:bodyPr>
              <a:lstStyle/>
              <a:p>
                <a:endParaRPr lang="en-GB"/>
              </a:p>
            </p:txBody>
          </p:sp>
        </p:grpSp>
        <p:sp>
          <p:nvSpPr>
            <p:cNvPr id="727046" name="Rectangle 6"/>
            <p:cNvSpPr>
              <a:spLocks noChangeArrowheads="1"/>
            </p:cNvSpPr>
            <p:nvPr/>
          </p:nvSpPr>
          <p:spPr bwMode="auto">
            <a:xfrm>
              <a:off x="1773" y="1915"/>
              <a:ext cx="684" cy="384"/>
            </a:xfrm>
            <a:prstGeom prst="rect">
              <a:avLst/>
            </a:prstGeom>
            <a:noFill/>
            <a:ln w="9525">
              <a:noFill/>
              <a:miter lim="800000"/>
              <a:headEnd/>
              <a:tailEnd/>
            </a:ln>
            <a:effectLst/>
          </p:spPr>
          <p:txBody>
            <a:bodyPr>
              <a:spAutoFit/>
            </a:bodyPr>
            <a:lstStyle/>
            <a:p>
              <a:pPr marL="179388" indent="-179388" algn="l">
                <a:buFont typeface="Wingdings" pitchFamily="2" charset="2"/>
                <a:buNone/>
                <a:tabLst>
                  <a:tab pos="6096000" algn="l"/>
                </a:tabLst>
              </a:pPr>
              <a:r>
                <a:rPr lang="en-GB" sz="1700">
                  <a:solidFill>
                    <a:srgbClr val="000066"/>
                  </a:solidFill>
                  <a:latin typeface="Georgia" pitchFamily="18" charset="0"/>
                </a:rPr>
                <a:t>EGEE</a:t>
              </a:r>
            </a:p>
            <a:p>
              <a:pPr marL="179388" indent="-179388" algn="l">
                <a:buFont typeface="Wingdings" pitchFamily="2" charset="2"/>
                <a:buNone/>
                <a:tabLst>
                  <a:tab pos="6096000" algn="l"/>
                </a:tabLst>
              </a:pPr>
              <a:r>
                <a:rPr lang="en-GB" sz="1700">
                  <a:solidFill>
                    <a:srgbClr val="000066"/>
                  </a:solidFill>
                  <a:latin typeface="Georgia" pitchFamily="18" charset="0"/>
                </a:rPr>
                <a:t>DEISA</a:t>
              </a:r>
            </a:p>
          </p:txBody>
        </p:sp>
        <p:sp>
          <p:nvSpPr>
            <p:cNvPr id="727047" name="Rectangle 7"/>
            <p:cNvSpPr>
              <a:spLocks noChangeArrowheads="1"/>
            </p:cNvSpPr>
            <p:nvPr/>
          </p:nvSpPr>
          <p:spPr bwMode="auto">
            <a:xfrm>
              <a:off x="1773" y="1233"/>
              <a:ext cx="727" cy="221"/>
            </a:xfrm>
            <a:prstGeom prst="rect">
              <a:avLst/>
            </a:prstGeom>
            <a:noFill/>
            <a:ln w="9525">
              <a:noFill/>
              <a:miter lim="800000"/>
              <a:headEnd/>
              <a:tailEnd/>
            </a:ln>
            <a:effectLst/>
          </p:spPr>
          <p:txBody>
            <a:bodyPr>
              <a:spAutoFit/>
            </a:bodyPr>
            <a:lstStyle/>
            <a:p>
              <a:pPr marL="179388" indent="-179388" algn="l">
                <a:buFont typeface="Wingdings" pitchFamily="2" charset="2"/>
                <a:buNone/>
                <a:tabLst>
                  <a:tab pos="6096000" algn="l"/>
                </a:tabLst>
              </a:pPr>
              <a:r>
                <a:rPr lang="en-GB" sz="1700">
                  <a:solidFill>
                    <a:srgbClr val="000066"/>
                  </a:solidFill>
                  <a:latin typeface="Georgia" pitchFamily="18" charset="0"/>
                </a:rPr>
                <a:t>DRIVER</a:t>
              </a:r>
            </a:p>
          </p:txBody>
        </p:sp>
        <p:sp>
          <p:nvSpPr>
            <p:cNvPr id="727048" name="Rectangle 8"/>
            <p:cNvSpPr>
              <a:spLocks noChangeArrowheads="1"/>
            </p:cNvSpPr>
            <p:nvPr/>
          </p:nvSpPr>
          <p:spPr bwMode="auto">
            <a:xfrm>
              <a:off x="1773" y="2718"/>
              <a:ext cx="684" cy="221"/>
            </a:xfrm>
            <a:prstGeom prst="rect">
              <a:avLst/>
            </a:prstGeom>
            <a:noFill/>
            <a:ln w="9525">
              <a:noFill/>
              <a:miter lim="800000"/>
              <a:headEnd/>
              <a:tailEnd/>
            </a:ln>
            <a:effectLst/>
          </p:spPr>
          <p:txBody>
            <a:bodyPr>
              <a:spAutoFit/>
            </a:bodyPr>
            <a:lstStyle/>
            <a:p>
              <a:pPr marL="179388" indent="-179388" algn="l">
                <a:buFont typeface="Wingdings" pitchFamily="2" charset="2"/>
                <a:buNone/>
                <a:tabLst>
                  <a:tab pos="6096000" algn="l"/>
                </a:tabLst>
              </a:pPr>
              <a:r>
                <a:rPr lang="en-GB" sz="1700">
                  <a:solidFill>
                    <a:srgbClr val="000066"/>
                  </a:solidFill>
                  <a:latin typeface="Georgia" pitchFamily="18" charset="0"/>
                </a:rPr>
                <a:t>GÉANT</a:t>
              </a:r>
            </a:p>
          </p:txBody>
        </p:sp>
        <p:grpSp>
          <p:nvGrpSpPr>
            <p:cNvPr id="4" name="Group 9"/>
            <p:cNvGrpSpPr>
              <a:grpSpLocks/>
            </p:cNvGrpSpPr>
            <p:nvPr/>
          </p:nvGrpSpPr>
          <p:grpSpPr bwMode="auto">
            <a:xfrm>
              <a:off x="1064" y="2517"/>
              <a:ext cx="707" cy="637"/>
              <a:chOff x="740" y="2526"/>
              <a:chExt cx="707" cy="637"/>
            </a:xfrm>
          </p:grpSpPr>
          <p:pic>
            <p:nvPicPr>
              <p:cNvPr id="727050" name="Picture 10"/>
              <p:cNvPicPr>
                <a:picLocks noChangeAspect="1" noChangeArrowheads="1"/>
              </p:cNvPicPr>
              <p:nvPr/>
            </p:nvPicPr>
            <p:blipFill>
              <a:blip r:embed="rId4" cstate="print"/>
              <a:srcRect/>
              <a:stretch>
                <a:fillRect/>
              </a:stretch>
            </p:blipFill>
            <p:spPr bwMode="auto">
              <a:xfrm>
                <a:off x="755" y="2526"/>
                <a:ext cx="692" cy="606"/>
              </a:xfrm>
              <a:prstGeom prst="rect">
                <a:avLst/>
              </a:prstGeom>
              <a:noFill/>
            </p:spPr>
          </p:pic>
          <p:sp>
            <p:nvSpPr>
              <p:cNvPr id="727051" name="Rectangle 11"/>
              <p:cNvSpPr>
                <a:spLocks noChangeArrowheads="1"/>
              </p:cNvSpPr>
              <p:nvPr/>
            </p:nvSpPr>
            <p:spPr bwMode="auto">
              <a:xfrm>
                <a:off x="740" y="2544"/>
                <a:ext cx="688" cy="619"/>
              </a:xfrm>
              <a:prstGeom prst="rect">
                <a:avLst/>
              </a:prstGeom>
              <a:solidFill>
                <a:srgbClr val="FF6600">
                  <a:alpha val="20000"/>
                </a:srgbClr>
              </a:solidFill>
              <a:ln w="9525" algn="ctr">
                <a:miter lim="800000"/>
                <a:headEnd/>
                <a:tailEnd/>
              </a:ln>
              <a:effectLst/>
              <a:scene3d>
                <a:camera prst="legacyObliqueTopRight"/>
                <a:lightRig rig="legacyFlat2" dir="t"/>
              </a:scene3d>
              <a:sp3d extrusionH="125400" prstMaterial="legacyMatte">
                <a:bevelT w="13500" h="13500" prst="angle"/>
                <a:bevelB w="13500" h="13500" prst="angle"/>
                <a:extrusionClr>
                  <a:srgbClr val="A50021"/>
                </a:extrusionClr>
              </a:sp3d>
            </p:spPr>
            <p:txBody>
              <a:bodyPr wrap="none" tIns="0" anchor="ctr">
                <a:flatTx/>
              </a:bodyPr>
              <a:lstStyle/>
              <a:p>
                <a:endParaRPr lang="en-GB"/>
              </a:p>
            </p:txBody>
          </p:sp>
        </p:grpSp>
        <p:grpSp>
          <p:nvGrpSpPr>
            <p:cNvPr id="5" name="Group 12"/>
            <p:cNvGrpSpPr>
              <a:grpSpLocks/>
            </p:cNvGrpSpPr>
            <p:nvPr/>
          </p:nvGrpSpPr>
          <p:grpSpPr bwMode="auto">
            <a:xfrm>
              <a:off x="1064" y="1792"/>
              <a:ext cx="699" cy="624"/>
              <a:chOff x="740" y="1792"/>
              <a:chExt cx="699" cy="624"/>
            </a:xfrm>
          </p:grpSpPr>
          <p:pic>
            <p:nvPicPr>
              <p:cNvPr id="727053" name="Picture 13"/>
              <p:cNvPicPr>
                <a:picLocks noChangeAspect="1" noChangeArrowheads="1"/>
              </p:cNvPicPr>
              <p:nvPr/>
            </p:nvPicPr>
            <p:blipFill>
              <a:blip r:embed="rId5" cstate="print"/>
              <a:srcRect/>
              <a:stretch>
                <a:fillRect/>
              </a:stretch>
            </p:blipFill>
            <p:spPr bwMode="auto">
              <a:xfrm>
                <a:off x="774" y="1792"/>
                <a:ext cx="665" cy="595"/>
              </a:xfrm>
              <a:prstGeom prst="rect">
                <a:avLst/>
              </a:prstGeom>
              <a:solidFill>
                <a:srgbClr val="FFFFFF">
                  <a:alpha val="20000"/>
                </a:srgbClr>
              </a:solidFill>
            </p:spPr>
          </p:pic>
          <p:sp>
            <p:nvSpPr>
              <p:cNvPr id="727054" name="Rectangle 14"/>
              <p:cNvSpPr>
                <a:spLocks noChangeArrowheads="1"/>
              </p:cNvSpPr>
              <p:nvPr/>
            </p:nvSpPr>
            <p:spPr bwMode="auto">
              <a:xfrm>
                <a:off x="740" y="1797"/>
                <a:ext cx="688" cy="619"/>
              </a:xfrm>
              <a:prstGeom prst="rect">
                <a:avLst/>
              </a:prstGeom>
              <a:solidFill>
                <a:srgbClr val="FF6600">
                  <a:alpha val="20000"/>
                </a:srgbClr>
              </a:solidFill>
              <a:ln w="9525" algn="ctr">
                <a:miter lim="800000"/>
                <a:headEnd/>
                <a:tailEnd/>
              </a:ln>
              <a:effectLst/>
              <a:scene3d>
                <a:camera prst="legacyObliqueTopRight"/>
                <a:lightRig rig="legacyFlat2" dir="t"/>
              </a:scene3d>
              <a:sp3d extrusionH="125400" prstMaterial="legacyMatte">
                <a:bevelT w="13500" h="13500" prst="angle"/>
                <a:bevelB w="13500" h="13500" prst="angle"/>
                <a:extrusionClr>
                  <a:srgbClr val="A50021"/>
                </a:extrusionClr>
              </a:sp3d>
            </p:spPr>
            <p:txBody>
              <a:bodyPr wrap="none" tIns="0" anchor="ctr">
                <a:flatTx/>
              </a:bodyPr>
              <a:lstStyle/>
              <a:p>
                <a:endParaRPr lang="en-GB"/>
              </a:p>
            </p:txBody>
          </p:sp>
        </p:grpSp>
      </p:grpSp>
      <p:sp>
        <p:nvSpPr>
          <p:cNvPr id="727055" name="AutoShape 15"/>
          <p:cNvSpPr>
            <a:spLocks noChangeArrowheads="1"/>
          </p:cNvSpPr>
          <p:nvPr/>
        </p:nvSpPr>
        <p:spPr bwMode="auto">
          <a:xfrm rot="5400000">
            <a:off x="4382293" y="2409032"/>
            <a:ext cx="423863" cy="6350000"/>
          </a:xfrm>
          <a:prstGeom prst="upArrow">
            <a:avLst>
              <a:gd name="adj1" fmla="val 72287"/>
              <a:gd name="adj2" fmla="val 72409"/>
            </a:avLst>
          </a:prstGeom>
          <a:solidFill>
            <a:srgbClr val="FF6600">
              <a:alpha val="47000"/>
            </a:srgbClr>
          </a:solidFill>
          <a:ln w="9525" algn="ctr">
            <a:miter lim="800000"/>
            <a:headEnd/>
            <a:tailEnd/>
          </a:ln>
          <a:effectLst/>
          <a:scene3d>
            <a:camera prst="legacyObliqueTopRight"/>
            <a:lightRig rig="legacyFlat3" dir="b"/>
          </a:scene3d>
          <a:sp3d extrusionH="125400" prstMaterial="legacyMatte">
            <a:bevelT w="13500" h="13500" prst="angle"/>
            <a:bevelB w="13500" h="13500" prst="angle"/>
            <a:extrusionClr>
              <a:srgbClr val="FF6600"/>
            </a:extrusionClr>
          </a:sp3d>
        </p:spPr>
        <p:txBody>
          <a:bodyPr wrap="none" tIns="0" anchor="ctr">
            <a:flatTx/>
          </a:bodyPr>
          <a:lstStyle/>
          <a:p>
            <a:endParaRPr lang="en-GB"/>
          </a:p>
        </p:txBody>
      </p:sp>
      <p:sp>
        <p:nvSpPr>
          <p:cNvPr id="727056" name="AutoShape 16"/>
          <p:cNvSpPr>
            <a:spLocks noChangeArrowheads="1"/>
          </p:cNvSpPr>
          <p:nvPr/>
        </p:nvSpPr>
        <p:spPr bwMode="auto">
          <a:xfrm>
            <a:off x="1046163" y="1811338"/>
            <a:ext cx="423862" cy="3573462"/>
          </a:xfrm>
          <a:prstGeom prst="upArrow">
            <a:avLst>
              <a:gd name="adj1" fmla="val 71713"/>
              <a:gd name="adj2" fmla="val 74706"/>
            </a:avLst>
          </a:prstGeom>
          <a:solidFill>
            <a:srgbClr val="FF6600">
              <a:alpha val="47000"/>
            </a:srgbClr>
          </a:solidFill>
          <a:ln w="9525" algn="ctr">
            <a:miter lim="800000"/>
            <a:headEnd/>
            <a:tailEnd/>
          </a:ln>
          <a:effectLst/>
          <a:scene3d>
            <a:camera prst="legacyObliqueTopRight"/>
            <a:lightRig rig="legacyFlat3" dir="b"/>
          </a:scene3d>
          <a:sp3d extrusionH="125400" prstMaterial="legacyMatte">
            <a:bevelT w="13500" h="13500" prst="angle"/>
            <a:bevelB w="13500" h="13500" prst="angle"/>
            <a:extrusionClr>
              <a:srgbClr val="FF6600"/>
            </a:extrusionClr>
          </a:sp3d>
        </p:spPr>
        <p:txBody>
          <a:bodyPr wrap="none" tIns="0" anchor="ctr">
            <a:flatTx/>
          </a:bodyPr>
          <a:lstStyle/>
          <a:p>
            <a:endParaRPr lang="en-GB"/>
          </a:p>
        </p:txBody>
      </p:sp>
      <p:sp>
        <p:nvSpPr>
          <p:cNvPr id="727057" name="Rectangle 17"/>
          <p:cNvSpPr>
            <a:spLocks noChangeArrowheads="1"/>
          </p:cNvSpPr>
          <p:nvPr/>
        </p:nvSpPr>
        <p:spPr bwMode="auto">
          <a:xfrm rot="-5400000">
            <a:off x="-259556" y="3555207"/>
            <a:ext cx="3108325" cy="274637"/>
          </a:xfrm>
          <a:prstGeom prst="rect">
            <a:avLst/>
          </a:prstGeom>
          <a:noFill/>
          <a:ln w="9525" algn="ctr">
            <a:noFill/>
            <a:miter lim="800000"/>
            <a:headEnd/>
            <a:tailEnd/>
          </a:ln>
          <a:effectLst/>
        </p:spPr>
        <p:txBody>
          <a:bodyPr wrap="none" tIns="0">
            <a:spAutoFit/>
            <a:flatTx/>
          </a:bodyPr>
          <a:lstStyle/>
          <a:p>
            <a:pPr algn="l"/>
            <a:r>
              <a:rPr lang="fr-BE" sz="1500">
                <a:solidFill>
                  <a:srgbClr val="000066"/>
                </a:solidFill>
                <a:latin typeface="Georgia" pitchFamily="18" charset="0"/>
              </a:rPr>
              <a:t> network     computing       data</a:t>
            </a:r>
            <a:endParaRPr lang="fr-FR" sz="1500">
              <a:solidFill>
                <a:srgbClr val="000066"/>
              </a:solidFill>
              <a:latin typeface="Georgia" pitchFamily="18" charset="0"/>
            </a:endParaRPr>
          </a:p>
        </p:txBody>
      </p:sp>
      <p:sp>
        <p:nvSpPr>
          <p:cNvPr id="727058" name="Rectangle 18"/>
          <p:cNvSpPr>
            <a:spLocks noChangeArrowheads="1"/>
          </p:cNvSpPr>
          <p:nvPr/>
        </p:nvSpPr>
        <p:spPr bwMode="auto">
          <a:xfrm>
            <a:off x="1450975" y="5391150"/>
            <a:ext cx="6238875" cy="320675"/>
          </a:xfrm>
          <a:prstGeom prst="rect">
            <a:avLst/>
          </a:prstGeom>
          <a:noFill/>
          <a:ln w="9525">
            <a:noFill/>
            <a:miter lim="800000"/>
            <a:headEnd/>
            <a:tailEnd/>
          </a:ln>
          <a:effectLst/>
        </p:spPr>
        <p:txBody>
          <a:bodyPr>
            <a:spAutoFit/>
          </a:bodyPr>
          <a:lstStyle/>
          <a:p>
            <a:pPr marL="179388" indent="-179388" algn="l">
              <a:buFont typeface="Wingdings" pitchFamily="2" charset="2"/>
              <a:buNone/>
              <a:tabLst>
                <a:tab pos="6096000" algn="l"/>
              </a:tabLst>
            </a:pPr>
            <a:r>
              <a:rPr lang="en-GB" sz="1500">
                <a:solidFill>
                  <a:srgbClr val="000066"/>
                </a:solidFill>
                <a:latin typeface="Georgia" pitchFamily="18" charset="0"/>
              </a:rPr>
              <a:t>generic e-Infrastructure…     user communities involvement</a:t>
            </a:r>
          </a:p>
        </p:txBody>
      </p:sp>
      <p:grpSp>
        <p:nvGrpSpPr>
          <p:cNvPr id="6" name="Group 19"/>
          <p:cNvGrpSpPr>
            <a:grpSpLocks/>
          </p:cNvGrpSpPr>
          <p:nvPr/>
        </p:nvGrpSpPr>
        <p:grpSpPr bwMode="auto">
          <a:xfrm>
            <a:off x="3889375" y="1816100"/>
            <a:ext cx="4275138" cy="3470275"/>
            <a:chOff x="2506" y="1000"/>
            <a:chExt cx="2693" cy="2186"/>
          </a:xfrm>
        </p:grpSpPr>
        <p:grpSp>
          <p:nvGrpSpPr>
            <p:cNvPr id="7" name="Group 20"/>
            <p:cNvGrpSpPr>
              <a:grpSpLocks/>
            </p:cNvGrpSpPr>
            <p:nvPr/>
          </p:nvGrpSpPr>
          <p:grpSpPr bwMode="auto">
            <a:xfrm>
              <a:off x="2507" y="1743"/>
              <a:ext cx="2692" cy="710"/>
              <a:chOff x="2507" y="1743"/>
              <a:chExt cx="2692" cy="710"/>
            </a:xfrm>
          </p:grpSpPr>
          <p:grpSp>
            <p:nvGrpSpPr>
              <p:cNvPr id="8" name="Group 21"/>
              <p:cNvGrpSpPr>
                <a:grpSpLocks/>
              </p:cNvGrpSpPr>
              <p:nvPr/>
            </p:nvGrpSpPr>
            <p:grpSpPr bwMode="auto">
              <a:xfrm>
                <a:off x="3288" y="1802"/>
                <a:ext cx="707" cy="628"/>
                <a:chOff x="4323" y="1802"/>
                <a:chExt cx="707" cy="628"/>
              </a:xfrm>
            </p:grpSpPr>
            <p:pic>
              <p:nvPicPr>
                <p:cNvPr id="727062" name="Picture 22"/>
                <p:cNvPicPr>
                  <a:picLocks noChangeAspect="1" noChangeArrowheads="1"/>
                </p:cNvPicPr>
                <p:nvPr/>
              </p:nvPicPr>
              <p:blipFill>
                <a:blip r:embed="rId6" cstate="print"/>
                <a:srcRect/>
                <a:stretch>
                  <a:fillRect/>
                </a:stretch>
              </p:blipFill>
              <p:spPr bwMode="auto">
                <a:xfrm>
                  <a:off x="4346" y="1802"/>
                  <a:ext cx="684" cy="608"/>
                </a:xfrm>
                <a:prstGeom prst="rect">
                  <a:avLst/>
                </a:prstGeom>
                <a:solidFill>
                  <a:srgbClr val="FF6600">
                    <a:alpha val="20000"/>
                  </a:srgbClr>
                </a:solidFill>
              </p:spPr>
            </p:pic>
            <p:sp>
              <p:nvSpPr>
                <p:cNvPr id="727063" name="Rectangle 23"/>
                <p:cNvSpPr>
                  <a:spLocks noChangeArrowheads="1"/>
                </p:cNvSpPr>
                <p:nvPr/>
              </p:nvSpPr>
              <p:spPr bwMode="auto">
                <a:xfrm>
                  <a:off x="4323" y="1811"/>
                  <a:ext cx="688" cy="619"/>
                </a:xfrm>
                <a:prstGeom prst="rect">
                  <a:avLst/>
                </a:prstGeom>
                <a:solidFill>
                  <a:srgbClr val="FF6600">
                    <a:alpha val="20000"/>
                  </a:srgbClr>
                </a:solidFill>
                <a:ln w="9525" algn="ctr">
                  <a:miter lim="800000"/>
                  <a:headEnd/>
                  <a:tailEnd/>
                </a:ln>
                <a:effectLst/>
                <a:scene3d>
                  <a:camera prst="legacyObliqueTopRight"/>
                  <a:lightRig rig="legacyFlat2" dir="t"/>
                </a:scene3d>
                <a:sp3d extrusionH="125400" prstMaterial="legacyMatte">
                  <a:bevelT w="13500" h="13500" prst="angle"/>
                  <a:bevelB w="13500" h="13500" prst="angle"/>
                  <a:extrusionClr>
                    <a:srgbClr val="A50021"/>
                  </a:extrusionClr>
                </a:sp3d>
              </p:spPr>
              <p:txBody>
                <a:bodyPr wrap="none" tIns="0" anchor="ctr">
                  <a:flatTx/>
                </a:bodyPr>
                <a:lstStyle/>
                <a:p>
                  <a:endParaRPr lang="en-GB"/>
                </a:p>
              </p:txBody>
            </p:sp>
          </p:grpSp>
          <p:grpSp>
            <p:nvGrpSpPr>
              <p:cNvPr id="9" name="Group 24"/>
              <p:cNvGrpSpPr>
                <a:grpSpLocks/>
              </p:cNvGrpSpPr>
              <p:nvPr/>
            </p:nvGrpSpPr>
            <p:grpSpPr bwMode="auto">
              <a:xfrm>
                <a:off x="2507" y="1804"/>
                <a:ext cx="691" cy="624"/>
                <a:chOff x="3542" y="1804"/>
                <a:chExt cx="691" cy="624"/>
              </a:xfrm>
            </p:grpSpPr>
            <p:pic>
              <p:nvPicPr>
                <p:cNvPr id="727065" name="Picture 25"/>
                <p:cNvPicPr>
                  <a:picLocks noChangeAspect="1" noChangeArrowheads="1"/>
                </p:cNvPicPr>
                <p:nvPr/>
              </p:nvPicPr>
              <p:blipFill>
                <a:blip r:embed="rId7" cstate="print"/>
                <a:srcRect/>
                <a:stretch>
                  <a:fillRect/>
                </a:stretch>
              </p:blipFill>
              <p:spPr bwMode="auto">
                <a:xfrm>
                  <a:off x="3568" y="1804"/>
                  <a:ext cx="665" cy="595"/>
                </a:xfrm>
                <a:prstGeom prst="rect">
                  <a:avLst/>
                </a:prstGeom>
                <a:noFill/>
              </p:spPr>
            </p:pic>
            <p:sp>
              <p:nvSpPr>
                <p:cNvPr id="727066" name="Rectangle 26"/>
                <p:cNvSpPr>
                  <a:spLocks noChangeArrowheads="1"/>
                </p:cNvSpPr>
                <p:nvPr/>
              </p:nvSpPr>
              <p:spPr bwMode="auto">
                <a:xfrm>
                  <a:off x="3542" y="1809"/>
                  <a:ext cx="688" cy="619"/>
                </a:xfrm>
                <a:prstGeom prst="rect">
                  <a:avLst/>
                </a:prstGeom>
                <a:solidFill>
                  <a:srgbClr val="FF6600">
                    <a:alpha val="20000"/>
                  </a:srgbClr>
                </a:solidFill>
                <a:ln w="9525" algn="ctr">
                  <a:miter lim="800000"/>
                  <a:headEnd/>
                  <a:tailEnd/>
                </a:ln>
                <a:effectLst/>
                <a:scene3d>
                  <a:camera prst="legacyObliqueTopRight"/>
                  <a:lightRig rig="legacyFlat2" dir="t"/>
                </a:scene3d>
                <a:sp3d extrusionH="125400" prstMaterial="legacyMatte">
                  <a:bevelT w="13500" h="13500" prst="angle"/>
                  <a:bevelB w="13500" h="13500" prst="angle"/>
                  <a:extrusionClr>
                    <a:srgbClr val="A50021"/>
                  </a:extrusionClr>
                </a:sp3d>
              </p:spPr>
              <p:txBody>
                <a:bodyPr wrap="none" tIns="0" anchor="ctr">
                  <a:flatTx/>
                </a:bodyPr>
                <a:lstStyle/>
                <a:p>
                  <a:endParaRPr lang="en-GB"/>
                </a:p>
              </p:txBody>
            </p:sp>
          </p:grpSp>
          <p:sp>
            <p:nvSpPr>
              <p:cNvPr id="727067" name="Rectangle 27"/>
              <p:cNvSpPr>
                <a:spLocks noChangeArrowheads="1"/>
              </p:cNvSpPr>
              <p:nvPr/>
            </p:nvSpPr>
            <p:spPr bwMode="auto">
              <a:xfrm>
                <a:off x="4002" y="1743"/>
                <a:ext cx="1197" cy="710"/>
              </a:xfrm>
              <a:prstGeom prst="rect">
                <a:avLst/>
              </a:prstGeom>
              <a:noFill/>
              <a:ln w="9525">
                <a:noFill/>
                <a:miter lim="800000"/>
                <a:headEnd/>
                <a:tailEnd/>
              </a:ln>
              <a:effectLst/>
            </p:spPr>
            <p:txBody>
              <a:bodyPr/>
              <a:lstStyle/>
              <a:p>
                <a:pPr marL="179388" indent="-179388" algn="l">
                  <a:buFont typeface="Wingdings" pitchFamily="2" charset="2"/>
                  <a:buNone/>
                  <a:tabLst>
                    <a:tab pos="6096000" algn="l"/>
                  </a:tabLst>
                </a:pPr>
                <a:r>
                  <a:rPr lang="en-GB" sz="1700">
                    <a:solidFill>
                      <a:srgbClr val="A50021"/>
                    </a:solidFill>
                    <a:latin typeface="Georgia" pitchFamily="18" charset="0"/>
                  </a:rPr>
                  <a:t>neuGRID</a:t>
                </a:r>
              </a:p>
              <a:p>
                <a:pPr marL="179388" indent="-179388" algn="l">
                  <a:buFont typeface="Wingdings" pitchFamily="2" charset="2"/>
                  <a:buNone/>
                  <a:tabLst>
                    <a:tab pos="6096000" algn="l"/>
                  </a:tabLst>
                </a:pPr>
                <a:r>
                  <a:rPr lang="en-GB" sz="1700">
                    <a:solidFill>
                      <a:srgbClr val="A50021"/>
                    </a:solidFill>
                    <a:latin typeface="Georgia" pitchFamily="18" charset="0"/>
                  </a:rPr>
                  <a:t>EUFORIA</a:t>
                </a:r>
              </a:p>
              <a:p>
                <a:pPr marL="179388" indent="-179388" algn="l">
                  <a:buFont typeface="Wingdings" pitchFamily="2" charset="2"/>
                  <a:buNone/>
                  <a:tabLst>
                    <a:tab pos="6096000" algn="l"/>
                  </a:tabLst>
                </a:pPr>
                <a:r>
                  <a:rPr lang="en-GB" sz="1700">
                    <a:solidFill>
                      <a:srgbClr val="A50021"/>
                    </a:solidFill>
                    <a:latin typeface="Georgia" pitchFamily="18" charset="0"/>
                  </a:rPr>
                  <a:t>D4SCIENCE</a:t>
                </a:r>
              </a:p>
              <a:p>
                <a:pPr marL="179388" indent="-179388" algn="l">
                  <a:buFont typeface="Wingdings" pitchFamily="2" charset="2"/>
                  <a:buNone/>
                  <a:tabLst>
                    <a:tab pos="6096000" algn="l"/>
                  </a:tabLst>
                </a:pPr>
                <a:r>
                  <a:rPr lang="en-GB" sz="1700">
                    <a:solidFill>
                      <a:srgbClr val="A50021"/>
                    </a:solidFill>
                    <a:latin typeface="Georgia" pitchFamily="18" charset="0"/>
                  </a:rPr>
                  <a:t>ETSF</a:t>
                </a:r>
              </a:p>
            </p:txBody>
          </p:sp>
        </p:grpSp>
        <p:grpSp>
          <p:nvGrpSpPr>
            <p:cNvPr id="10" name="Group 28"/>
            <p:cNvGrpSpPr>
              <a:grpSpLocks/>
            </p:cNvGrpSpPr>
            <p:nvPr/>
          </p:nvGrpSpPr>
          <p:grpSpPr bwMode="auto">
            <a:xfrm>
              <a:off x="2506" y="1000"/>
              <a:ext cx="2693" cy="710"/>
              <a:chOff x="2506" y="1000"/>
              <a:chExt cx="2693" cy="710"/>
            </a:xfrm>
          </p:grpSpPr>
          <p:grpSp>
            <p:nvGrpSpPr>
              <p:cNvPr id="11" name="Group 29"/>
              <p:cNvGrpSpPr>
                <a:grpSpLocks/>
              </p:cNvGrpSpPr>
              <p:nvPr/>
            </p:nvGrpSpPr>
            <p:grpSpPr bwMode="auto">
              <a:xfrm>
                <a:off x="3289" y="1052"/>
                <a:ext cx="688" cy="621"/>
                <a:chOff x="3289" y="1052"/>
                <a:chExt cx="688" cy="621"/>
              </a:xfrm>
            </p:grpSpPr>
            <p:pic>
              <p:nvPicPr>
                <p:cNvPr id="727070" name="Picture 30"/>
                <p:cNvPicPr>
                  <a:picLocks noChangeAspect="1" noChangeArrowheads="1"/>
                </p:cNvPicPr>
                <p:nvPr/>
              </p:nvPicPr>
              <p:blipFill>
                <a:blip r:embed="rId8" cstate="print"/>
                <a:srcRect/>
                <a:stretch>
                  <a:fillRect/>
                </a:stretch>
              </p:blipFill>
              <p:spPr bwMode="auto">
                <a:xfrm>
                  <a:off x="3319" y="1052"/>
                  <a:ext cx="656" cy="575"/>
                </a:xfrm>
                <a:prstGeom prst="rect">
                  <a:avLst/>
                </a:prstGeom>
                <a:solidFill>
                  <a:srgbClr val="FF6600">
                    <a:alpha val="20000"/>
                  </a:srgbClr>
                </a:solidFill>
              </p:spPr>
            </p:pic>
            <p:sp>
              <p:nvSpPr>
                <p:cNvPr id="727071" name="Rectangle 31"/>
                <p:cNvSpPr>
                  <a:spLocks noChangeArrowheads="1"/>
                </p:cNvSpPr>
                <p:nvPr/>
              </p:nvSpPr>
              <p:spPr bwMode="auto">
                <a:xfrm>
                  <a:off x="3289" y="1054"/>
                  <a:ext cx="688" cy="619"/>
                </a:xfrm>
                <a:prstGeom prst="rect">
                  <a:avLst/>
                </a:prstGeom>
                <a:solidFill>
                  <a:srgbClr val="FF6600">
                    <a:alpha val="20000"/>
                  </a:srgbClr>
                </a:solidFill>
                <a:ln w="9525" algn="ctr">
                  <a:miter lim="800000"/>
                  <a:headEnd/>
                  <a:tailEnd/>
                </a:ln>
                <a:effectLst/>
                <a:scene3d>
                  <a:camera prst="legacyObliqueTopRight"/>
                  <a:lightRig rig="legacyFlat2" dir="t"/>
                </a:scene3d>
                <a:sp3d extrusionH="125400" prstMaterial="legacyMatte">
                  <a:bevelT w="13500" h="13500" prst="angle"/>
                  <a:bevelB w="13500" h="13500" prst="angle"/>
                  <a:extrusionClr>
                    <a:srgbClr val="A50021"/>
                  </a:extrusionClr>
                </a:sp3d>
              </p:spPr>
              <p:txBody>
                <a:bodyPr wrap="none" tIns="0" anchor="ctr">
                  <a:flatTx/>
                </a:bodyPr>
                <a:lstStyle/>
                <a:p>
                  <a:endParaRPr lang="en-GB"/>
                </a:p>
              </p:txBody>
            </p:sp>
          </p:grpSp>
          <p:grpSp>
            <p:nvGrpSpPr>
              <p:cNvPr id="12" name="Group 32"/>
              <p:cNvGrpSpPr>
                <a:grpSpLocks/>
              </p:cNvGrpSpPr>
              <p:nvPr/>
            </p:nvGrpSpPr>
            <p:grpSpPr bwMode="auto">
              <a:xfrm>
                <a:off x="2506" y="1047"/>
                <a:ext cx="697" cy="626"/>
                <a:chOff x="2506" y="1047"/>
                <a:chExt cx="697" cy="626"/>
              </a:xfrm>
            </p:grpSpPr>
            <p:pic>
              <p:nvPicPr>
                <p:cNvPr id="727073" name="Picture 33"/>
                <p:cNvPicPr>
                  <a:picLocks noChangeAspect="1" noChangeArrowheads="1"/>
                </p:cNvPicPr>
                <p:nvPr/>
              </p:nvPicPr>
              <p:blipFill>
                <a:blip r:embed="rId9" cstate="print"/>
                <a:srcRect/>
                <a:stretch>
                  <a:fillRect/>
                </a:stretch>
              </p:blipFill>
              <p:spPr bwMode="auto">
                <a:xfrm>
                  <a:off x="2536" y="1047"/>
                  <a:ext cx="667" cy="622"/>
                </a:xfrm>
                <a:prstGeom prst="rect">
                  <a:avLst/>
                </a:prstGeom>
                <a:noFill/>
              </p:spPr>
            </p:pic>
            <p:sp>
              <p:nvSpPr>
                <p:cNvPr id="727074" name="Rectangle 34"/>
                <p:cNvSpPr>
                  <a:spLocks noChangeArrowheads="1"/>
                </p:cNvSpPr>
                <p:nvPr/>
              </p:nvSpPr>
              <p:spPr bwMode="auto">
                <a:xfrm>
                  <a:off x="2506" y="1054"/>
                  <a:ext cx="688" cy="619"/>
                </a:xfrm>
                <a:prstGeom prst="rect">
                  <a:avLst/>
                </a:prstGeom>
                <a:solidFill>
                  <a:srgbClr val="FF6600">
                    <a:alpha val="20000"/>
                  </a:srgbClr>
                </a:solidFill>
                <a:ln w="9525" algn="ctr">
                  <a:miter lim="800000"/>
                  <a:headEnd/>
                  <a:tailEnd/>
                </a:ln>
                <a:effectLst/>
                <a:scene3d>
                  <a:camera prst="legacyObliqueTopRight"/>
                  <a:lightRig rig="legacyFlat2" dir="t"/>
                </a:scene3d>
                <a:sp3d extrusionH="125400" prstMaterial="legacyMatte">
                  <a:bevelT w="13500" h="13500" prst="angle"/>
                  <a:bevelB w="13500" h="13500" prst="angle"/>
                  <a:extrusionClr>
                    <a:srgbClr val="A50021"/>
                  </a:extrusionClr>
                </a:sp3d>
              </p:spPr>
              <p:txBody>
                <a:bodyPr wrap="none" tIns="0" anchor="ctr">
                  <a:flatTx/>
                </a:bodyPr>
                <a:lstStyle/>
                <a:p>
                  <a:endParaRPr lang="en-GB"/>
                </a:p>
              </p:txBody>
            </p:sp>
          </p:grpSp>
          <p:sp>
            <p:nvSpPr>
              <p:cNvPr id="727075" name="Rectangle 35"/>
              <p:cNvSpPr>
                <a:spLocks noChangeArrowheads="1"/>
              </p:cNvSpPr>
              <p:nvPr/>
            </p:nvSpPr>
            <p:spPr bwMode="auto">
              <a:xfrm>
                <a:off x="4002" y="1000"/>
                <a:ext cx="1197" cy="710"/>
              </a:xfrm>
              <a:prstGeom prst="rect">
                <a:avLst/>
              </a:prstGeom>
              <a:noFill/>
              <a:ln w="9525">
                <a:noFill/>
                <a:miter lim="800000"/>
                <a:headEnd/>
                <a:tailEnd/>
              </a:ln>
              <a:effectLst/>
            </p:spPr>
            <p:txBody>
              <a:bodyPr/>
              <a:lstStyle/>
              <a:p>
                <a:pPr marL="179388" indent="-179388" algn="l">
                  <a:buFont typeface="Wingdings" pitchFamily="2" charset="2"/>
                  <a:buNone/>
                  <a:tabLst>
                    <a:tab pos="6096000" algn="l"/>
                  </a:tabLst>
                </a:pPr>
                <a:r>
                  <a:rPr lang="en-GB" sz="1700">
                    <a:solidFill>
                      <a:srgbClr val="A50021"/>
                    </a:solidFill>
                    <a:latin typeface="Georgia" pitchFamily="18" charset="0"/>
                  </a:rPr>
                  <a:t>IMPACT</a:t>
                </a:r>
              </a:p>
              <a:p>
                <a:pPr marL="179388" indent="-179388" algn="l">
                  <a:buFont typeface="Wingdings" pitchFamily="2" charset="2"/>
                  <a:buNone/>
                  <a:tabLst>
                    <a:tab pos="6096000" algn="l"/>
                  </a:tabLst>
                </a:pPr>
                <a:r>
                  <a:rPr lang="en-GB" sz="1700">
                    <a:solidFill>
                      <a:srgbClr val="A50021"/>
                    </a:solidFill>
                    <a:latin typeface="Georgia" pitchFamily="18" charset="0"/>
                  </a:rPr>
                  <a:t>METAFOR</a:t>
                </a:r>
              </a:p>
              <a:p>
                <a:pPr marL="179388" indent="-179388" algn="l">
                  <a:buFont typeface="Wingdings" pitchFamily="2" charset="2"/>
                  <a:buNone/>
                  <a:tabLst>
                    <a:tab pos="6096000" algn="l"/>
                  </a:tabLst>
                </a:pPr>
                <a:r>
                  <a:rPr lang="en-GB" sz="1700">
                    <a:solidFill>
                      <a:srgbClr val="A50021"/>
                    </a:solidFill>
                    <a:latin typeface="Georgia" pitchFamily="18" charset="0"/>
                  </a:rPr>
                  <a:t>EuroVO-AIDA</a:t>
                </a:r>
              </a:p>
              <a:p>
                <a:pPr marL="179388" indent="-179388" algn="l">
                  <a:buFont typeface="Wingdings" pitchFamily="2" charset="2"/>
                  <a:buNone/>
                  <a:tabLst>
                    <a:tab pos="6096000" algn="l"/>
                  </a:tabLst>
                </a:pPr>
                <a:r>
                  <a:rPr lang="en-GB" sz="1700">
                    <a:solidFill>
                      <a:srgbClr val="A50021"/>
                    </a:solidFill>
                    <a:latin typeface="Georgia" pitchFamily="18" charset="0"/>
                  </a:rPr>
                  <a:t>GENESI-DR</a:t>
                </a:r>
              </a:p>
            </p:txBody>
          </p:sp>
        </p:grpSp>
        <p:grpSp>
          <p:nvGrpSpPr>
            <p:cNvPr id="13" name="Group 36"/>
            <p:cNvGrpSpPr>
              <a:grpSpLocks/>
            </p:cNvGrpSpPr>
            <p:nvPr/>
          </p:nvGrpSpPr>
          <p:grpSpPr bwMode="auto">
            <a:xfrm>
              <a:off x="2507" y="2476"/>
              <a:ext cx="2692" cy="710"/>
              <a:chOff x="2507" y="2476"/>
              <a:chExt cx="2692" cy="710"/>
            </a:xfrm>
          </p:grpSpPr>
          <p:grpSp>
            <p:nvGrpSpPr>
              <p:cNvPr id="14" name="Group 37"/>
              <p:cNvGrpSpPr>
                <a:grpSpLocks/>
              </p:cNvGrpSpPr>
              <p:nvPr/>
            </p:nvGrpSpPr>
            <p:grpSpPr bwMode="auto">
              <a:xfrm>
                <a:off x="3289" y="2530"/>
                <a:ext cx="701" cy="621"/>
                <a:chOff x="4324" y="2530"/>
                <a:chExt cx="701" cy="621"/>
              </a:xfrm>
            </p:grpSpPr>
            <p:pic>
              <p:nvPicPr>
                <p:cNvPr id="727078" name="Picture 38"/>
                <p:cNvPicPr>
                  <a:picLocks noChangeAspect="1" noChangeArrowheads="1"/>
                </p:cNvPicPr>
                <p:nvPr/>
              </p:nvPicPr>
              <p:blipFill>
                <a:blip r:embed="rId10" cstate="print"/>
                <a:srcRect/>
                <a:stretch>
                  <a:fillRect/>
                </a:stretch>
              </p:blipFill>
              <p:spPr bwMode="auto">
                <a:xfrm>
                  <a:off x="4351" y="2530"/>
                  <a:ext cx="674" cy="592"/>
                </a:xfrm>
                <a:prstGeom prst="rect">
                  <a:avLst/>
                </a:prstGeom>
                <a:noFill/>
              </p:spPr>
            </p:pic>
            <p:sp>
              <p:nvSpPr>
                <p:cNvPr id="727079" name="Rectangle 39"/>
                <p:cNvSpPr>
                  <a:spLocks noChangeArrowheads="1"/>
                </p:cNvSpPr>
                <p:nvPr/>
              </p:nvSpPr>
              <p:spPr bwMode="auto">
                <a:xfrm>
                  <a:off x="4324" y="2532"/>
                  <a:ext cx="688" cy="619"/>
                </a:xfrm>
                <a:prstGeom prst="rect">
                  <a:avLst/>
                </a:prstGeom>
                <a:solidFill>
                  <a:srgbClr val="FF6600">
                    <a:alpha val="20000"/>
                  </a:srgbClr>
                </a:solidFill>
                <a:ln w="9525" algn="ctr">
                  <a:miter lim="800000"/>
                  <a:headEnd/>
                  <a:tailEnd/>
                </a:ln>
                <a:effectLst/>
                <a:scene3d>
                  <a:camera prst="legacyObliqueTopRight"/>
                  <a:lightRig rig="legacyFlat2" dir="t"/>
                </a:scene3d>
                <a:sp3d extrusionH="125400" prstMaterial="legacyMatte">
                  <a:bevelT w="13500" h="13500" prst="angle"/>
                  <a:bevelB w="13500" h="13500" prst="angle"/>
                  <a:extrusionClr>
                    <a:srgbClr val="A50021"/>
                  </a:extrusionClr>
                </a:sp3d>
              </p:spPr>
              <p:txBody>
                <a:bodyPr wrap="none" tIns="0" anchor="ctr">
                  <a:flatTx/>
                </a:bodyPr>
                <a:lstStyle/>
                <a:p>
                  <a:endParaRPr lang="en-GB"/>
                </a:p>
              </p:txBody>
            </p:sp>
          </p:grpSp>
          <p:sp>
            <p:nvSpPr>
              <p:cNvPr id="727080" name="Rectangle 40"/>
              <p:cNvSpPr>
                <a:spLocks noChangeArrowheads="1"/>
              </p:cNvSpPr>
              <p:nvPr/>
            </p:nvSpPr>
            <p:spPr bwMode="auto">
              <a:xfrm>
                <a:off x="4002" y="2476"/>
                <a:ext cx="1197" cy="710"/>
              </a:xfrm>
              <a:prstGeom prst="rect">
                <a:avLst/>
              </a:prstGeom>
              <a:noFill/>
              <a:ln w="9525">
                <a:noFill/>
                <a:miter lim="800000"/>
                <a:headEnd/>
                <a:tailEnd/>
              </a:ln>
              <a:effectLst/>
            </p:spPr>
            <p:txBody>
              <a:bodyPr/>
              <a:lstStyle/>
              <a:p>
                <a:pPr marL="179388" indent="-179388" algn="l">
                  <a:buFont typeface="Wingdings" pitchFamily="2" charset="2"/>
                  <a:buNone/>
                  <a:tabLst>
                    <a:tab pos="6096000" algn="l"/>
                  </a:tabLst>
                </a:pPr>
                <a:r>
                  <a:rPr lang="en-GB" sz="1700">
                    <a:solidFill>
                      <a:srgbClr val="A50021"/>
                    </a:solidFill>
                    <a:latin typeface="Georgia" pitchFamily="18" charset="0"/>
                  </a:rPr>
                  <a:t>FEDERICA</a:t>
                </a:r>
              </a:p>
              <a:p>
                <a:pPr marL="179388" indent="-179388" algn="l">
                  <a:buFont typeface="Wingdings" pitchFamily="2" charset="2"/>
                  <a:buNone/>
                  <a:tabLst>
                    <a:tab pos="6096000" algn="l"/>
                  </a:tabLst>
                </a:pPr>
                <a:r>
                  <a:rPr lang="en-GB" sz="1700">
                    <a:solidFill>
                      <a:srgbClr val="A50021"/>
                    </a:solidFill>
                    <a:latin typeface="Georgia" pitchFamily="18" charset="0"/>
                  </a:rPr>
                  <a:t>EVALSO</a:t>
                </a:r>
              </a:p>
            </p:txBody>
          </p:sp>
          <p:grpSp>
            <p:nvGrpSpPr>
              <p:cNvPr id="15" name="Group 41"/>
              <p:cNvGrpSpPr>
                <a:grpSpLocks/>
              </p:cNvGrpSpPr>
              <p:nvPr/>
            </p:nvGrpSpPr>
            <p:grpSpPr bwMode="auto">
              <a:xfrm>
                <a:off x="2507" y="2530"/>
                <a:ext cx="697" cy="622"/>
                <a:chOff x="2507" y="2530"/>
                <a:chExt cx="697" cy="622"/>
              </a:xfrm>
            </p:grpSpPr>
            <p:pic>
              <p:nvPicPr>
                <p:cNvPr id="727082" name="Picture 42"/>
                <p:cNvPicPr>
                  <a:picLocks noChangeAspect="1" noChangeArrowheads="1"/>
                </p:cNvPicPr>
                <p:nvPr/>
              </p:nvPicPr>
              <p:blipFill>
                <a:blip r:embed="rId11" cstate="print"/>
                <a:srcRect/>
                <a:stretch>
                  <a:fillRect/>
                </a:stretch>
              </p:blipFill>
              <p:spPr bwMode="auto">
                <a:xfrm>
                  <a:off x="2532" y="2530"/>
                  <a:ext cx="672" cy="594"/>
                </a:xfrm>
                <a:prstGeom prst="rect">
                  <a:avLst/>
                </a:prstGeom>
                <a:noFill/>
              </p:spPr>
            </p:pic>
            <p:sp>
              <p:nvSpPr>
                <p:cNvPr id="727083" name="Rectangle 43"/>
                <p:cNvSpPr>
                  <a:spLocks noChangeArrowheads="1"/>
                </p:cNvSpPr>
                <p:nvPr/>
              </p:nvSpPr>
              <p:spPr bwMode="auto">
                <a:xfrm>
                  <a:off x="2507" y="2533"/>
                  <a:ext cx="688" cy="619"/>
                </a:xfrm>
                <a:prstGeom prst="rect">
                  <a:avLst/>
                </a:prstGeom>
                <a:solidFill>
                  <a:srgbClr val="FF3300">
                    <a:alpha val="20000"/>
                  </a:srgbClr>
                </a:solidFill>
                <a:ln w="9525" algn="ctr">
                  <a:miter lim="800000"/>
                  <a:headEnd/>
                  <a:tailEnd/>
                </a:ln>
                <a:effectLst/>
                <a:scene3d>
                  <a:camera prst="legacyObliqueTopRight"/>
                  <a:lightRig rig="legacyFlat2" dir="t"/>
                </a:scene3d>
                <a:sp3d extrusionH="125400" prstMaterial="legacyMatte">
                  <a:bevelT w="13500" h="13500" prst="angle"/>
                  <a:bevelB w="13500" h="13500" prst="angle"/>
                  <a:extrusionClr>
                    <a:srgbClr val="A50021"/>
                  </a:extrusionClr>
                </a:sp3d>
              </p:spPr>
              <p:txBody>
                <a:bodyPr wrap="none" tIns="0" anchor="ctr">
                  <a:flatTx/>
                </a:bodyPr>
                <a:lstStyle/>
                <a:p>
                  <a:endParaRPr lang="en-GB"/>
                </a:p>
              </p:txBody>
            </p:sp>
          </p:grpSp>
        </p:grpSp>
      </p:grpSp>
      <p:sp>
        <p:nvSpPr>
          <p:cNvPr id="727086" name="Text Box 3"/>
          <p:cNvSpPr txBox="1">
            <a:spLocks noChangeArrowheads="1"/>
          </p:cNvSpPr>
          <p:nvPr/>
        </p:nvSpPr>
        <p:spPr bwMode="auto">
          <a:xfrm>
            <a:off x="2195513" y="260350"/>
            <a:ext cx="6491287" cy="642938"/>
          </a:xfrm>
          <a:prstGeom prst="rect">
            <a:avLst/>
          </a:prstGeom>
          <a:noFill/>
          <a:ln w="9525">
            <a:noFill/>
            <a:round/>
            <a:headEnd/>
            <a:tailEnd/>
          </a:ln>
        </p:spPr>
        <p:txBody>
          <a:bodyPr lIns="90000" tIns="46800" rIns="90000" bIns="46800"/>
          <a:lstStyle/>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A50021"/>
                </a:solidFill>
                <a:latin typeface="Georgia" pitchFamily="18" charset="0"/>
              </a:rPr>
              <a:t>Examples of projects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Espace réservé du numéro de diapositive 4"/>
          <p:cNvSpPr>
            <a:spLocks noGrp="1"/>
          </p:cNvSpPr>
          <p:nvPr>
            <p:ph type="sldNum" sz="quarter" idx="11"/>
          </p:nvPr>
        </p:nvSpPr>
        <p:spPr/>
        <p:txBody>
          <a:bodyPr/>
          <a:lstStyle/>
          <a:p>
            <a:r>
              <a:rPr lang="fr-FR"/>
              <a:t>••• </a:t>
            </a:r>
            <a:fld id="{5B736274-C2B5-490C-B7B9-BA15C29E6CD1}" type="slidenum">
              <a:rPr lang="fr-FR" sz="1100" b="0" i="1">
                <a:solidFill>
                  <a:srgbClr val="FF9966"/>
                </a:solidFill>
                <a:latin typeface="Arial" pitchFamily="34" charset="0"/>
              </a:rPr>
              <a:pPr/>
              <a:t>7</a:t>
            </a:fld>
            <a:endParaRPr lang="fr-FR" sz="1100" b="0" i="1">
              <a:solidFill>
                <a:srgbClr val="FF9966"/>
              </a:solidFill>
              <a:latin typeface="Arial" pitchFamily="34" charset="0"/>
            </a:endParaRPr>
          </a:p>
        </p:txBody>
      </p:sp>
      <p:grpSp>
        <p:nvGrpSpPr>
          <p:cNvPr id="2" name="Group 2"/>
          <p:cNvGrpSpPr>
            <a:grpSpLocks/>
          </p:cNvGrpSpPr>
          <p:nvPr/>
        </p:nvGrpSpPr>
        <p:grpSpPr bwMode="auto">
          <a:xfrm>
            <a:off x="3381375" y="1836738"/>
            <a:ext cx="4333875" cy="1868487"/>
            <a:chOff x="2286" y="864"/>
            <a:chExt cx="2730" cy="1177"/>
          </a:xfrm>
        </p:grpSpPr>
        <p:sp>
          <p:nvSpPr>
            <p:cNvPr id="700419" name="Freeform 3"/>
            <p:cNvSpPr>
              <a:spLocks/>
            </p:cNvSpPr>
            <p:nvPr/>
          </p:nvSpPr>
          <p:spPr bwMode="auto">
            <a:xfrm>
              <a:off x="3788" y="1160"/>
              <a:ext cx="392" cy="392"/>
            </a:xfrm>
            <a:custGeom>
              <a:avLst/>
              <a:gdLst/>
              <a:ahLst/>
              <a:cxnLst>
                <a:cxn ang="0">
                  <a:pos x="392" y="177"/>
                </a:cxn>
                <a:cxn ang="0">
                  <a:pos x="0" y="0"/>
                </a:cxn>
                <a:cxn ang="0">
                  <a:pos x="0" y="216"/>
                </a:cxn>
                <a:cxn ang="0">
                  <a:pos x="392" y="392"/>
                </a:cxn>
                <a:cxn ang="0">
                  <a:pos x="392" y="177"/>
                </a:cxn>
              </a:cxnLst>
              <a:rect l="0" t="0" r="r" b="b"/>
              <a:pathLst>
                <a:path w="392" h="392">
                  <a:moveTo>
                    <a:pt x="392" y="177"/>
                  </a:moveTo>
                  <a:lnTo>
                    <a:pt x="0" y="0"/>
                  </a:lnTo>
                  <a:lnTo>
                    <a:pt x="0" y="216"/>
                  </a:lnTo>
                  <a:lnTo>
                    <a:pt x="392" y="392"/>
                  </a:lnTo>
                  <a:lnTo>
                    <a:pt x="392" y="177"/>
                  </a:lnTo>
                  <a:close/>
                </a:path>
              </a:pathLst>
            </a:custGeom>
            <a:solidFill>
              <a:srgbClr val="5E7072"/>
            </a:solidFill>
            <a:ln w="7938">
              <a:solidFill>
                <a:srgbClr val="000000"/>
              </a:solidFill>
              <a:prstDash val="solid"/>
              <a:round/>
              <a:headEnd/>
              <a:tailEnd/>
            </a:ln>
          </p:spPr>
          <p:txBody>
            <a:bodyPr/>
            <a:lstStyle/>
            <a:p>
              <a:endParaRPr lang="en-GB"/>
            </a:p>
          </p:txBody>
        </p:sp>
        <p:sp>
          <p:nvSpPr>
            <p:cNvPr id="700420" name="Freeform 4"/>
            <p:cNvSpPr>
              <a:spLocks/>
            </p:cNvSpPr>
            <p:nvPr/>
          </p:nvSpPr>
          <p:spPr bwMode="auto">
            <a:xfrm>
              <a:off x="3523" y="1229"/>
              <a:ext cx="657" cy="323"/>
            </a:xfrm>
            <a:custGeom>
              <a:avLst/>
              <a:gdLst/>
              <a:ahLst/>
              <a:cxnLst>
                <a:cxn ang="0">
                  <a:pos x="657" y="108"/>
                </a:cxn>
                <a:cxn ang="0">
                  <a:pos x="0" y="0"/>
                </a:cxn>
                <a:cxn ang="0">
                  <a:pos x="0" y="216"/>
                </a:cxn>
                <a:cxn ang="0">
                  <a:pos x="657" y="323"/>
                </a:cxn>
                <a:cxn ang="0">
                  <a:pos x="657" y="108"/>
                </a:cxn>
              </a:cxnLst>
              <a:rect l="0" t="0" r="r" b="b"/>
              <a:pathLst>
                <a:path w="657" h="323">
                  <a:moveTo>
                    <a:pt x="657" y="108"/>
                  </a:moveTo>
                  <a:lnTo>
                    <a:pt x="0" y="0"/>
                  </a:lnTo>
                  <a:lnTo>
                    <a:pt x="0" y="216"/>
                  </a:lnTo>
                  <a:lnTo>
                    <a:pt x="657" y="323"/>
                  </a:lnTo>
                  <a:lnTo>
                    <a:pt x="657" y="108"/>
                  </a:lnTo>
                  <a:close/>
                </a:path>
              </a:pathLst>
            </a:custGeom>
            <a:solidFill>
              <a:srgbClr val="008000"/>
            </a:solidFill>
            <a:ln w="7938">
              <a:solidFill>
                <a:srgbClr val="000000"/>
              </a:solidFill>
              <a:prstDash val="solid"/>
              <a:round/>
              <a:headEnd/>
              <a:tailEnd/>
            </a:ln>
          </p:spPr>
          <p:txBody>
            <a:bodyPr/>
            <a:lstStyle/>
            <a:p>
              <a:endParaRPr lang="en-GB"/>
            </a:p>
          </p:txBody>
        </p:sp>
        <p:sp>
          <p:nvSpPr>
            <p:cNvPr id="700421" name="Freeform 5"/>
            <p:cNvSpPr>
              <a:spLocks/>
            </p:cNvSpPr>
            <p:nvPr/>
          </p:nvSpPr>
          <p:spPr bwMode="auto">
            <a:xfrm>
              <a:off x="3523" y="1160"/>
              <a:ext cx="657" cy="177"/>
            </a:xfrm>
            <a:custGeom>
              <a:avLst/>
              <a:gdLst/>
              <a:ahLst/>
              <a:cxnLst>
                <a:cxn ang="0">
                  <a:pos x="0" y="69"/>
                </a:cxn>
                <a:cxn ang="0">
                  <a:pos x="15" y="59"/>
                </a:cxn>
                <a:cxn ang="0">
                  <a:pos x="20" y="59"/>
                </a:cxn>
                <a:cxn ang="0">
                  <a:pos x="39" y="54"/>
                </a:cxn>
                <a:cxn ang="0">
                  <a:pos x="44" y="49"/>
                </a:cxn>
                <a:cxn ang="0">
                  <a:pos x="64" y="45"/>
                </a:cxn>
                <a:cxn ang="0">
                  <a:pos x="74" y="40"/>
                </a:cxn>
                <a:cxn ang="0">
                  <a:pos x="93" y="35"/>
                </a:cxn>
                <a:cxn ang="0">
                  <a:pos x="103" y="35"/>
                </a:cxn>
                <a:cxn ang="0">
                  <a:pos x="123" y="30"/>
                </a:cxn>
                <a:cxn ang="0">
                  <a:pos x="132" y="25"/>
                </a:cxn>
                <a:cxn ang="0">
                  <a:pos x="152" y="20"/>
                </a:cxn>
                <a:cxn ang="0">
                  <a:pos x="162" y="20"/>
                </a:cxn>
                <a:cxn ang="0">
                  <a:pos x="181" y="15"/>
                </a:cxn>
                <a:cxn ang="0">
                  <a:pos x="196" y="15"/>
                </a:cxn>
                <a:cxn ang="0">
                  <a:pos x="216" y="10"/>
                </a:cxn>
                <a:cxn ang="0">
                  <a:pos x="230" y="5"/>
                </a:cxn>
                <a:cxn ang="0">
                  <a:pos x="250" y="5"/>
                </a:cxn>
                <a:cxn ang="0">
                  <a:pos x="265" y="0"/>
                </a:cxn>
                <a:cxn ang="0">
                  <a:pos x="657" y="177"/>
                </a:cxn>
                <a:cxn ang="0">
                  <a:pos x="0" y="69"/>
                </a:cxn>
              </a:cxnLst>
              <a:rect l="0" t="0" r="r" b="b"/>
              <a:pathLst>
                <a:path w="657" h="177">
                  <a:moveTo>
                    <a:pt x="0" y="69"/>
                  </a:moveTo>
                  <a:lnTo>
                    <a:pt x="15" y="59"/>
                  </a:lnTo>
                  <a:lnTo>
                    <a:pt x="20" y="59"/>
                  </a:lnTo>
                  <a:lnTo>
                    <a:pt x="39" y="54"/>
                  </a:lnTo>
                  <a:lnTo>
                    <a:pt x="44" y="49"/>
                  </a:lnTo>
                  <a:lnTo>
                    <a:pt x="64" y="45"/>
                  </a:lnTo>
                  <a:lnTo>
                    <a:pt x="74" y="40"/>
                  </a:lnTo>
                  <a:lnTo>
                    <a:pt x="93" y="35"/>
                  </a:lnTo>
                  <a:lnTo>
                    <a:pt x="103" y="35"/>
                  </a:lnTo>
                  <a:lnTo>
                    <a:pt x="123" y="30"/>
                  </a:lnTo>
                  <a:lnTo>
                    <a:pt x="132" y="25"/>
                  </a:lnTo>
                  <a:lnTo>
                    <a:pt x="152" y="20"/>
                  </a:lnTo>
                  <a:lnTo>
                    <a:pt x="162" y="20"/>
                  </a:lnTo>
                  <a:lnTo>
                    <a:pt x="181" y="15"/>
                  </a:lnTo>
                  <a:lnTo>
                    <a:pt x="196" y="15"/>
                  </a:lnTo>
                  <a:lnTo>
                    <a:pt x="216" y="10"/>
                  </a:lnTo>
                  <a:lnTo>
                    <a:pt x="230" y="5"/>
                  </a:lnTo>
                  <a:lnTo>
                    <a:pt x="250" y="5"/>
                  </a:lnTo>
                  <a:lnTo>
                    <a:pt x="265" y="0"/>
                  </a:lnTo>
                  <a:lnTo>
                    <a:pt x="657" y="177"/>
                  </a:lnTo>
                  <a:lnTo>
                    <a:pt x="0" y="69"/>
                  </a:lnTo>
                  <a:close/>
                </a:path>
              </a:pathLst>
            </a:custGeom>
            <a:solidFill>
              <a:srgbClr val="00FF00"/>
            </a:solidFill>
            <a:ln w="7938">
              <a:solidFill>
                <a:srgbClr val="000000"/>
              </a:solidFill>
              <a:prstDash val="solid"/>
              <a:round/>
              <a:headEnd/>
              <a:tailEnd/>
            </a:ln>
          </p:spPr>
          <p:txBody>
            <a:bodyPr/>
            <a:lstStyle/>
            <a:p>
              <a:endParaRPr lang="en-GB"/>
            </a:p>
          </p:txBody>
        </p:sp>
        <p:sp>
          <p:nvSpPr>
            <p:cNvPr id="700422" name="Freeform 6"/>
            <p:cNvSpPr>
              <a:spLocks/>
            </p:cNvSpPr>
            <p:nvPr/>
          </p:nvSpPr>
          <p:spPr bwMode="auto">
            <a:xfrm>
              <a:off x="3455" y="1263"/>
              <a:ext cx="725" cy="289"/>
            </a:xfrm>
            <a:custGeom>
              <a:avLst/>
              <a:gdLst/>
              <a:ahLst/>
              <a:cxnLst>
                <a:cxn ang="0">
                  <a:pos x="725" y="74"/>
                </a:cxn>
                <a:cxn ang="0">
                  <a:pos x="0" y="0"/>
                </a:cxn>
                <a:cxn ang="0">
                  <a:pos x="0" y="216"/>
                </a:cxn>
                <a:cxn ang="0">
                  <a:pos x="725" y="289"/>
                </a:cxn>
                <a:cxn ang="0">
                  <a:pos x="725" y="74"/>
                </a:cxn>
              </a:cxnLst>
              <a:rect l="0" t="0" r="r" b="b"/>
              <a:pathLst>
                <a:path w="725" h="289">
                  <a:moveTo>
                    <a:pt x="725" y="74"/>
                  </a:moveTo>
                  <a:lnTo>
                    <a:pt x="0" y="0"/>
                  </a:lnTo>
                  <a:lnTo>
                    <a:pt x="0" y="216"/>
                  </a:lnTo>
                  <a:lnTo>
                    <a:pt x="725" y="289"/>
                  </a:lnTo>
                  <a:lnTo>
                    <a:pt x="725" y="74"/>
                  </a:lnTo>
                  <a:close/>
                </a:path>
              </a:pathLst>
            </a:custGeom>
            <a:solidFill>
              <a:srgbClr val="404040"/>
            </a:solidFill>
            <a:ln w="7938">
              <a:solidFill>
                <a:srgbClr val="000000"/>
              </a:solidFill>
              <a:prstDash val="solid"/>
              <a:round/>
              <a:headEnd/>
              <a:tailEnd/>
            </a:ln>
          </p:spPr>
          <p:txBody>
            <a:bodyPr/>
            <a:lstStyle/>
            <a:p>
              <a:endParaRPr lang="en-GB"/>
            </a:p>
          </p:txBody>
        </p:sp>
        <p:sp>
          <p:nvSpPr>
            <p:cNvPr id="700423" name="Freeform 7"/>
            <p:cNvSpPr>
              <a:spLocks/>
            </p:cNvSpPr>
            <p:nvPr/>
          </p:nvSpPr>
          <p:spPr bwMode="auto">
            <a:xfrm>
              <a:off x="3450" y="1229"/>
              <a:ext cx="730" cy="108"/>
            </a:xfrm>
            <a:custGeom>
              <a:avLst/>
              <a:gdLst/>
              <a:ahLst/>
              <a:cxnLst>
                <a:cxn ang="0">
                  <a:pos x="0" y="34"/>
                </a:cxn>
                <a:cxn ang="0">
                  <a:pos x="5" y="29"/>
                </a:cxn>
                <a:cxn ang="0">
                  <a:pos x="14" y="25"/>
                </a:cxn>
                <a:cxn ang="0">
                  <a:pos x="24" y="20"/>
                </a:cxn>
                <a:cxn ang="0">
                  <a:pos x="29" y="15"/>
                </a:cxn>
                <a:cxn ang="0">
                  <a:pos x="34" y="15"/>
                </a:cxn>
                <a:cxn ang="0">
                  <a:pos x="44" y="10"/>
                </a:cxn>
                <a:cxn ang="0">
                  <a:pos x="58" y="5"/>
                </a:cxn>
                <a:cxn ang="0">
                  <a:pos x="63" y="0"/>
                </a:cxn>
                <a:cxn ang="0">
                  <a:pos x="73" y="0"/>
                </a:cxn>
                <a:cxn ang="0">
                  <a:pos x="730" y="108"/>
                </a:cxn>
                <a:cxn ang="0">
                  <a:pos x="0" y="34"/>
                </a:cxn>
              </a:cxnLst>
              <a:rect l="0" t="0" r="r" b="b"/>
              <a:pathLst>
                <a:path w="730" h="108">
                  <a:moveTo>
                    <a:pt x="0" y="34"/>
                  </a:moveTo>
                  <a:lnTo>
                    <a:pt x="5" y="29"/>
                  </a:lnTo>
                  <a:lnTo>
                    <a:pt x="14" y="25"/>
                  </a:lnTo>
                  <a:lnTo>
                    <a:pt x="24" y="20"/>
                  </a:lnTo>
                  <a:lnTo>
                    <a:pt x="29" y="15"/>
                  </a:lnTo>
                  <a:lnTo>
                    <a:pt x="34" y="15"/>
                  </a:lnTo>
                  <a:lnTo>
                    <a:pt x="44" y="10"/>
                  </a:lnTo>
                  <a:lnTo>
                    <a:pt x="58" y="5"/>
                  </a:lnTo>
                  <a:lnTo>
                    <a:pt x="63" y="0"/>
                  </a:lnTo>
                  <a:lnTo>
                    <a:pt x="73" y="0"/>
                  </a:lnTo>
                  <a:lnTo>
                    <a:pt x="730" y="108"/>
                  </a:lnTo>
                  <a:lnTo>
                    <a:pt x="0" y="34"/>
                  </a:lnTo>
                  <a:close/>
                </a:path>
              </a:pathLst>
            </a:custGeom>
            <a:solidFill>
              <a:srgbClr val="808080"/>
            </a:solidFill>
            <a:ln w="7938">
              <a:solidFill>
                <a:srgbClr val="000000"/>
              </a:solidFill>
              <a:prstDash val="solid"/>
              <a:round/>
              <a:headEnd/>
              <a:tailEnd/>
            </a:ln>
          </p:spPr>
          <p:txBody>
            <a:bodyPr/>
            <a:lstStyle/>
            <a:p>
              <a:endParaRPr lang="en-GB"/>
            </a:p>
          </p:txBody>
        </p:sp>
        <p:sp>
          <p:nvSpPr>
            <p:cNvPr id="700424" name="Freeform 8"/>
            <p:cNvSpPr>
              <a:spLocks/>
            </p:cNvSpPr>
            <p:nvPr/>
          </p:nvSpPr>
          <p:spPr bwMode="auto">
            <a:xfrm>
              <a:off x="3224" y="1332"/>
              <a:ext cx="5" cy="240"/>
            </a:xfrm>
            <a:custGeom>
              <a:avLst/>
              <a:gdLst/>
              <a:ahLst/>
              <a:cxnLst>
                <a:cxn ang="0">
                  <a:pos x="5" y="24"/>
                </a:cxn>
                <a:cxn ang="0">
                  <a:pos x="0" y="20"/>
                </a:cxn>
                <a:cxn ang="0">
                  <a:pos x="0" y="15"/>
                </a:cxn>
                <a:cxn ang="0">
                  <a:pos x="0" y="10"/>
                </a:cxn>
                <a:cxn ang="0">
                  <a:pos x="0" y="10"/>
                </a:cxn>
                <a:cxn ang="0">
                  <a:pos x="0" y="5"/>
                </a:cxn>
                <a:cxn ang="0">
                  <a:pos x="0" y="0"/>
                </a:cxn>
                <a:cxn ang="0">
                  <a:pos x="0" y="215"/>
                </a:cxn>
                <a:cxn ang="0">
                  <a:pos x="0" y="220"/>
                </a:cxn>
                <a:cxn ang="0">
                  <a:pos x="0" y="225"/>
                </a:cxn>
                <a:cxn ang="0">
                  <a:pos x="0" y="225"/>
                </a:cxn>
                <a:cxn ang="0">
                  <a:pos x="0" y="230"/>
                </a:cxn>
                <a:cxn ang="0">
                  <a:pos x="0" y="235"/>
                </a:cxn>
                <a:cxn ang="0">
                  <a:pos x="5" y="240"/>
                </a:cxn>
                <a:cxn ang="0">
                  <a:pos x="5" y="24"/>
                </a:cxn>
              </a:cxnLst>
              <a:rect l="0" t="0" r="r" b="b"/>
              <a:pathLst>
                <a:path w="5" h="240">
                  <a:moveTo>
                    <a:pt x="5" y="24"/>
                  </a:moveTo>
                  <a:lnTo>
                    <a:pt x="0" y="20"/>
                  </a:lnTo>
                  <a:lnTo>
                    <a:pt x="0" y="15"/>
                  </a:lnTo>
                  <a:lnTo>
                    <a:pt x="0" y="10"/>
                  </a:lnTo>
                  <a:lnTo>
                    <a:pt x="0" y="10"/>
                  </a:lnTo>
                  <a:lnTo>
                    <a:pt x="0" y="5"/>
                  </a:lnTo>
                  <a:lnTo>
                    <a:pt x="0" y="0"/>
                  </a:lnTo>
                  <a:lnTo>
                    <a:pt x="0" y="215"/>
                  </a:lnTo>
                  <a:lnTo>
                    <a:pt x="0" y="220"/>
                  </a:lnTo>
                  <a:lnTo>
                    <a:pt x="0" y="225"/>
                  </a:lnTo>
                  <a:lnTo>
                    <a:pt x="0" y="225"/>
                  </a:lnTo>
                  <a:lnTo>
                    <a:pt x="0" y="230"/>
                  </a:lnTo>
                  <a:lnTo>
                    <a:pt x="0" y="235"/>
                  </a:lnTo>
                  <a:lnTo>
                    <a:pt x="5" y="240"/>
                  </a:lnTo>
                  <a:lnTo>
                    <a:pt x="5" y="24"/>
                  </a:lnTo>
                  <a:close/>
                </a:path>
              </a:pathLst>
            </a:custGeom>
            <a:solidFill>
              <a:srgbClr val="806600"/>
            </a:solidFill>
            <a:ln w="7938">
              <a:solidFill>
                <a:srgbClr val="000000"/>
              </a:solidFill>
              <a:prstDash val="solid"/>
              <a:round/>
              <a:headEnd/>
              <a:tailEnd/>
            </a:ln>
          </p:spPr>
          <p:txBody>
            <a:bodyPr/>
            <a:lstStyle/>
            <a:p>
              <a:endParaRPr lang="en-GB"/>
            </a:p>
          </p:txBody>
        </p:sp>
        <p:sp>
          <p:nvSpPr>
            <p:cNvPr id="700425" name="Freeform 9"/>
            <p:cNvSpPr>
              <a:spLocks/>
            </p:cNvSpPr>
            <p:nvPr/>
          </p:nvSpPr>
          <p:spPr bwMode="auto">
            <a:xfrm>
              <a:off x="3229" y="1332"/>
              <a:ext cx="779" cy="235"/>
            </a:xfrm>
            <a:custGeom>
              <a:avLst/>
              <a:gdLst/>
              <a:ahLst/>
              <a:cxnLst>
                <a:cxn ang="0">
                  <a:pos x="779" y="0"/>
                </a:cxn>
                <a:cxn ang="0">
                  <a:pos x="0" y="20"/>
                </a:cxn>
                <a:cxn ang="0">
                  <a:pos x="0" y="235"/>
                </a:cxn>
                <a:cxn ang="0">
                  <a:pos x="779" y="215"/>
                </a:cxn>
                <a:cxn ang="0">
                  <a:pos x="779" y="0"/>
                </a:cxn>
              </a:cxnLst>
              <a:rect l="0" t="0" r="r" b="b"/>
              <a:pathLst>
                <a:path w="779" h="235">
                  <a:moveTo>
                    <a:pt x="779" y="0"/>
                  </a:moveTo>
                  <a:lnTo>
                    <a:pt x="0" y="20"/>
                  </a:lnTo>
                  <a:lnTo>
                    <a:pt x="0" y="235"/>
                  </a:lnTo>
                  <a:lnTo>
                    <a:pt x="779" y="215"/>
                  </a:lnTo>
                  <a:lnTo>
                    <a:pt x="779" y="0"/>
                  </a:lnTo>
                  <a:close/>
                </a:path>
              </a:pathLst>
            </a:custGeom>
            <a:solidFill>
              <a:srgbClr val="806600"/>
            </a:solidFill>
            <a:ln w="7938">
              <a:solidFill>
                <a:srgbClr val="000000"/>
              </a:solidFill>
              <a:prstDash val="solid"/>
              <a:round/>
              <a:headEnd/>
              <a:tailEnd/>
            </a:ln>
          </p:spPr>
          <p:txBody>
            <a:bodyPr/>
            <a:lstStyle/>
            <a:p>
              <a:endParaRPr lang="en-GB"/>
            </a:p>
          </p:txBody>
        </p:sp>
        <p:sp>
          <p:nvSpPr>
            <p:cNvPr id="700426" name="Freeform 10"/>
            <p:cNvSpPr>
              <a:spLocks/>
            </p:cNvSpPr>
            <p:nvPr/>
          </p:nvSpPr>
          <p:spPr bwMode="auto">
            <a:xfrm>
              <a:off x="3224" y="1258"/>
              <a:ext cx="784" cy="98"/>
            </a:xfrm>
            <a:custGeom>
              <a:avLst/>
              <a:gdLst/>
              <a:ahLst/>
              <a:cxnLst>
                <a:cxn ang="0">
                  <a:pos x="5" y="98"/>
                </a:cxn>
                <a:cxn ang="0">
                  <a:pos x="0" y="89"/>
                </a:cxn>
                <a:cxn ang="0">
                  <a:pos x="0" y="84"/>
                </a:cxn>
                <a:cxn ang="0">
                  <a:pos x="0" y="79"/>
                </a:cxn>
                <a:cxn ang="0">
                  <a:pos x="0" y="74"/>
                </a:cxn>
                <a:cxn ang="0">
                  <a:pos x="0" y="69"/>
                </a:cxn>
                <a:cxn ang="0">
                  <a:pos x="0" y="64"/>
                </a:cxn>
                <a:cxn ang="0">
                  <a:pos x="0" y="59"/>
                </a:cxn>
                <a:cxn ang="0">
                  <a:pos x="5" y="54"/>
                </a:cxn>
                <a:cxn ang="0">
                  <a:pos x="5" y="45"/>
                </a:cxn>
                <a:cxn ang="0">
                  <a:pos x="10" y="40"/>
                </a:cxn>
                <a:cxn ang="0">
                  <a:pos x="15" y="35"/>
                </a:cxn>
                <a:cxn ang="0">
                  <a:pos x="20" y="30"/>
                </a:cxn>
                <a:cxn ang="0">
                  <a:pos x="25" y="25"/>
                </a:cxn>
                <a:cxn ang="0">
                  <a:pos x="30" y="20"/>
                </a:cxn>
                <a:cxn ang="0">
                  <a:pos x="35" y="15"/>
                </a:cxn>
                <a:cxn ang="0">
                  <a:pos x="39" y="10"/>
                </a:cxn>
                <a:cxn ang="0">
                  <a:pos x="44" y="5"/>
                </a:cxn>
                <a:cxn ang="0">
                  <a:pos x="54" y="0"/>
                </a:cxn>
                <a:cxn ang="0">
                  <a:pos x="784" y="74"/>
                </a:cxn>
                <a:cxn ang="0">
                  <a:pos x="5" y="98"/>
                </a:cxn>
              </a:cxnLst>
              <a:rect l="0" t="0" r="r" b="b"/>
              <a:pathLst>
                <a:path w="784" h="98">
                  <a:moveTo>
                    <a:pt x="5" y="98"/>
                  </a:moveTo>
                  <a:lnTo>
                    <a:pt x="0" y="89"/>
                  </a:lnTo>
                  <a:lnTo>
                    <a:pt x="0" y="84"/>
                  </a:lnTo>
                  <a:lnTo>
                    <a:pt x="0" y="79"/>
                  </a:lnTo>
                  <a:lnTo>
                    <a:pt x="0" y="74"/>
                  </a:lnTo>
                  <a:lnTo>
                    <a:pt x="0" y="69"/>
                  </a:lnTo>
                  <a:lnTo>
                    <a:pt x="0" y="64"/>
                  </a:lnTo>
                  <a:lnTo>
                    <a:pt x="0" y="59"/>
                  </a:lnTo>
                  <a:lnTo>
                    <a:pt x="5" y="54"/>
                  </a:lnTo>
                  <a:lnTo>
                    <a:pt x="5" y="45"/>
                  </a:lnTo>
                  <a:lnTo>
                    <a:pt x="10" y="40"/>
                  </a:lnTo>
                  <a:lnTo>
                    <a:pt x="15" y="35"/>
                  </a:lnTo>
                  <a:lnTo>
                    <a:pt x="20" y="30"/>
                  </a:lnTo>
                  <a:lnTo>
                    <a:pt x="25" y="25"/>
                  </a:lnTo>
                  <a:lnTo>
                    <a:pt x="30" y="20"/>
                  </a:lnTo>
                  <a:lnTo>
                    <a:pt x="35" y="15"/>
                  </a:lnTo>
                  <a:lnTo>
                    <a:pt x="39" y="10"/>
                  </a:lnTo>
                  <a:lnTo>
                    <a:pt x="44" y="5"/>
                  </a:lnTo>
                  <a:lnTo>
                    <a:pt x="54" y="0"/>
                  </a:lnTo>
                  <a:lnTo>
                    <a:pt x="784" y="74"/>
                  </a:lnTo>
                  <a:lnTo>
                    <a:pt x="5" y="98"/>
                  </a:lnTo>
                  <a:close/>
                </a:path>
              </a:pathLst>
            </a:custGeom>
            <a:solidFill>
              <a:srgbClr val="FFCC00"/>
            </a:solidFill>
            <a:ln w="7938">
              <a:solidFill>
                <a:srgbClr val="000000"/>
              </a:solidFill>
              <a:prstDash val="solid"/>
              <a:round/>
              <a:headEnd/>
              <a:tailEnd/>
            </a:ln>
          </p:spPr>
          <p:txBody>
            <a:bodyPr/>
            <a:lstStyle/>
            <a:p>
              <a:endParaRPr lang="en-GB"/>
            </a:p>
          </p:txBody>
        </p:sp>
        <p:sp>
          <p:nvSpPr>
            <p:cNvPr id="700427" name="Freeform 11"/>
            <p:cNvSpPr>
              <a:spLocks/>
            </p:cNvSpPr>
            <p:nvPr/>
          </p:nvSpPr>
          <p:spPr bwMode="auto">
            <a:xfrm>
              <a:off x="3401" y="1361"/>
              <a:ext cx="152" cy="314"/>
            </a:xfrm>
            <a:custGeom>
              <a:avLst/>
              <a:gdLst/>
              <a:ahLst/>
              <a:cxnLst>
                <a:cxn ang="0">
                  <a:pos x="152" y="98"/>
                </a:cxn>
                <a:cxn ang="0">
                  <a:pos x="142" y="98"/>
                </a:cxn>
                <a:cxn ang="0">
                  <a:pos x="127" y="88"/>
                </a:cxn>
                <a:cxn ang="0">
                  <a:pos x="122" y="88"/>
                </a:cxn>
                <a:cxn ang="0">
                  <a:pos x="107" y="84"/>
                </a:cxn>
                <a:cxn ang="0">
                  <a:pos x="98" y="79"/>
                </a:cxn>
                <a:cxn ang="0">
                  <a:pos x="83" y="74"/>
                </a:cxn>
                <a:cxn ang="0">
                  <a:pos x="78" y="69"/>
                </a:cxn>
                <a:cxn ang="0">
                  <a:pos x="68" y="64"/>
                </a:cxn>
                <a:cxn ang="0">
                  <a:pos x="63" y="59"/>
                </a:cxn>
                <a:cxn ang="0">
                  <a:pos x="49" y="54"/>
                </a:cxn>
                <a:cxn ang="0">
                  <a:pos x="44" y="49"/>
                </a:cxn>
                <a:cxn ang="0">
                  <a:pos x="34" y="44"/>
                </a:cxn>
                <a:cxn ang="0">
                  <a:pos x="34" y="40"/>
                </a:cxn>
                <a:cxn ang="0">
                  <a:pos x="24" y="35"/>
                </a:cxn>
                <a:cxn ang="0">
                  <a:pos x="19" y="30"/>
                </a:cxn>
                <a:cxn ang="0">
                  <a:pos x="14" y="25"/>
                </a:cxn>
                <a:cxn ang="0">
                  <a:pos x="9" y="20"/>
                </a:cxn>
                <a:cxn ang="0">
                  <a:pos x="5" y="10"/>
                </a:cxn>
                <a:cxn ang="0">
                  <a:pos x="5" y="10"/>
                </a:cxn>
                <a:cxn ang="0">
                  <a:pos x="0" y="0"/>
                </a:cxn>
                <a:cxn ang="0">
                  <a:pos x="0" y="0"/>
                </a:cxn>
                <a:cxn ang="0">
                  <a:pos x="0" y="216"/>
                </a:cxn>
                <a:cxn ang="0">
                  <a:pos x="0" y="216"/>
                </a:cxn>
                <a:cxn ang="0">
                  <a:pos x="5" y="226"/>
                </a:cxn>
                <a:cxn ang="0">
                  <a:pos x="5" y="226"/>
                </a:cxn>
                <a:cxn ang="0">
                  <a:pos x="9" y="235"/>
                </a:cxn>
                <a:cxn ang="0">
                  <a:pos x="14" y="240"/>
                </a:cxn>
                <a:cxn ang="0">
                  <a:pos x="19" y="245"/>
                </a:cxn>
                <a:cxn ang="0">
                  <a:pos x="24" y="250"/>
                </a:cxn>
                <a:cxn ang="0">
                  <a:pos x="34" y="255"/>
                </a:cxn>
                <a:cxn ang="0">
                  <a:pos x="34" y="260"/>
                </a:cxn>
                <a:cxn ang="0">
                  <a:pos x="44" y="265"/>
                </a:cxn>
                <a:cxn ang="0">
                  <a:pos x="49" y="270"/>
                </a:cxn>
                <a:cxn ang="0">
                  <a:pos x="63" y="275"/>
                </a:cxn>
                <a:cxn ang="0">
                  <a:pos x="68" y="280"/>
                </a:cxn>
                <a:cxn ang="0">
                  <a:pos x="78" y="284"/>
                </a:cxn>
                <a:cxn ang="0">
                  <a:pos x="83" y="289"/>
                </a:cxn>
                <a:cxn ang="0">
                  <a:pos x="98" y="294"/>
                </a:cxn>
                <a:cxn ang="0">
                  <a:pos x="107" y="299"/>
                </a:cxn>
                <a:cxn ang="0">
                  <a:pos x="122" y="304"/>
                </a:cxn>
                <a:cxn ang="0">
                  <a:pos x="127" y="304"/>
                </a:cxn>
                <a:cxn ang="0">
                  <a:pos x="142" y="314"/>
                </a:cxn>
                <a:cxn ang="0">
                  <a:pos x="152" y="314"/>
                </a:cxn>
                <a:cxn ang="0">
                  <a:pos x="152" y="98"/>
                </a:cxn>
              </a:cxnLst>
              <a:rect l="0" t="0" r="r" b="b"/>
              <a:pathLst>
                <a:path w="152" h="314">
                  <a:moveTo>
                    <a:pt x="152" y="98"/>
                  </a:moveTo>
                  <a:lnTo>
                    <a:pt x="142" y="98"/>
                  </a:lnTo>
                  <a:lnTo>
                    <a:pt x="127" y="88"/>
                  </a:lnTo>
                  <a:lnTo>
                    <a:pt x="122" y="88"/>
                  </a:lnTo>
                  <a:lnTo>
                    <a:pt x="107" y="84"/>
                  </a:lnTo>
                  <a:lnTo>
                    <a:pt x="98" y="79"/>
                  </a:lnTo>
                  <a:lnTo>
                    <a:pt x="83" y="74"/>
                  </a:lnTo>
                  <a:lnTo>
                    <a:pt x="78" y="69"/>
                  </a:lnTo>
                  <a:lnTo>
                    <a:pt x="68" y="64"/>
                  </a:lnTo>
                  <a:lnTo>
                    <a:pt x="63" y="59"/>
                  </a:lnTo>
                  <a:lnTo>
                    <a:pt x="49" y="54"/>
                  </a:lnTo>
                  <a:lnTo>
                    <a:pt x="44" y="49"/>
                  </a:lnTo>
                  <a:lnTo>
                    <a:pt x="34" y="44"/>
                  </a:lnTo>
                  <a:lnTo>
                    <a:pt x="34" y="40"/>
                  </a:lnTo>
                  <a:lnTo>
                    <a:pt x="24" y="35"/>
                  </a:lnTo>
                  <a:lnTo>
                    <a:pt x="19" y="30"/>
                  </a:lnTo>
                  <a:lnTo>
                    <a:pt x="14" y="25"/>
                  </a:lnTo>
                  <a:lnTo>
                    <a:pt x="9" y="20"/>
                  </a:lnTo>
                  <a:lnTo>
                    <a:pt x="5" y="10"/>
                  </a:lnTo>
                  <a:lnTo>
                    <a:pt x="5" y="10"/>
                  </a:lnTo>
                  <a:lnTo>
                    <a:pt x="0" y="0"/>
                  </a:lnTo>
                  <a:lnTo>
                    <a:pt x="0" y="0"/>
                  </a:lnTo>
                  <a:lnTo>
                    <a:pt x="0" y="216"/>
                  </a:lnTo>
                  <a:lnTo>
                    <a:pt x="0" y="216"/>
                  </a:lnTo>
                  <a:lnTo>
                    <a:pt x="5" y="226"/>
                  </a:lnTo>
                  <a:lnTo>
                    <a:pt x="5" y="226"/>
                  </a:lnTo>
                  <a:lnTo>
                    <a:pt x="9" y="235"/>
                  </a:lnTo>
                  <a:lnTo>
                    <a:pt x="14" y="240"/>
                  </a:lnTo>
                  <a:lnTo>
                    <a:pt x="19" y="245"/>
                  </a:lnTo>
                  <a:lnTo>
                    <a:pt x="24" y="250"/>
                  </a:lnTo>
                  <a:lnTo>
                    <a:pt x="34" y="255"/>
                  </a:lnTo>
                  <a:lnTo>
                    <a:pt x="34" y="260"/>
                  </a:lnTo>
                  <a:lnTo>
                    <a:pt x="44" y="265"/>
                  </a:lnTo>
                  <a:lnTo>
                    <a:pt x="49" y="270"/>
                  </a:lnTo>
                  <a:lnTo>
                    <a:pt x="63" y="275"/>
                  </a:lnTo>
                  <a:lnTo>
                    <a:pt x="68" y="280"/>
                  </a:lnTo>
                  <a:lnTo>
                    <a:pt x="78" y="284"/>
                  </a:lnTo>
                  <a:lnTo>
                    <a:pt x="83" y="289"/>
                  </a:lnTo>
                  <a:lnTo>
                    <a:pt x="98" y="294"/>
                  </a:lnTo>
                  <a:lnTo>
                    <a:pt x="107" y="299"/>
                  </a:lnTo>
                  <a:lnTo>
                    <a:pt x="122" y="304"/>
                  </a:lnTo>
                  <a:lnTo>
                    <a:pt x="127" y="304"/>
                  </a:lnTo>
                  <a:lnTo>
                    <a:pt x="142" y="314"/>
                  </a:lnTo>
                  <a:lnTo>
                    <a:pt x="152" y="314"/>
                  </a:lnTo>
                  <a:lnTo>
                    <a:pt x="152" y="98"/>
                  </a:lnTo>
                  <a:close/>
                </a:path>
              </a:pathLst>
            </a:custGeom>
            <a:solidFill>
              <a:srgbClr val="800000"/>
            </a:solidFill>
            <a:ln w="7938">
              <a:solidFill>
                <a:srgbClr val="000000"/>
              </a:solidFill>
              <a:prstDash val="solid"/>
              <a:round/>
              <a:headEnd/>
              <a:tailEnd/>
            </a:ln>
          </p:spPr>
          <p:txBody>
            <a:bodyPr/>
            <a:lstStyle/>
            <a:p>
              <a:endParaRPr lang="en-GB"/>
            </a:p>
          </p:txBody>
        </p:sp>
        <p:sp>
          <p:nvSpPr>
            <p:cNvPr id="700428" name="Freeform 12"/>
            <p:cNvSpPr>
              <a:spLocks/>
            </p:cNvSpPr>
            <p:nvPr/>
          </p:nvSpPr>
          <p:spPr bwMode="auto">
            <a:xfrm>
              <a:off x="3553" y="1337"/>
              <a:ext cx="627" cy="338"/>
            </a:xfrm>
            <a:custGeom>
              <a:avLst/>
              <a:gdLst/>
              <a:ahLst/>
              <a:cxnLst>
                <a:cxn ang="0">
                  <a:pos x="627" y="0"/>
                </a:cxn>
                <a:cxn ang="0">
                  <a:pos x="0" y="122"/>
                </a:cxn>
                <a:cxn ang="0">
                  <a:pos x="0" y="338"/>
                </a:cxn>
                <a:cxn ang="0">
                  <a:pos x="627" y="215"/>
                </a:cxn>
                <a:cxn ang="0">
                  <a:pos x="627" y="0"/>
                </a:cxn>
              </a:cxnLst>
              <a:rect l="0" t="0" r="r" b="b"/>
              <a:pathLst>
                <a:path w="627" h="338">
                  <a:moveTo>
                    <a:pt x="627" y="0"/>
                  </a:moveTo>
                  <a:lnTo>
                    <a:pt x="0" y="122"/>
                  </a:lnTo>
                  <a:lnTo>
                    <a:pt x="0" y="338"/>
                  </a:lnTo>
                  <a:lnTo>
                    <a:pt x="627" y="215"/>
                  </a:lnTo>
                  <a:lnTo>
                    <a:pt x="627" y="0"/>
                  </a:lnTo>
                  <a:close/>
                </a:path>
              </a:pathLst>
            </a:custGeom>
            <a:solidFill>
              <a:srgbClr val="800000"/>
            </a:solidFill>
            <a:ln w="7938">
              <a:solidFill>
                <a:srgbClr val="000000"/>
              </a:solidFill>
              <a:prstDash val="solid"/>
              <a:round/>
              <a:headEnd/>
              <a:tailEnd/>
            </a:ln>
          </p:spPr>
          <p:txBody>
            <a:bodyPr/>
            <a:lstStyle/>
            <a:p>
              <a:endParaRPr lang="en-GB"/>
            </a:p>
          </p:txBody>
        </p:sp>
        <p:sp>
          <p:nvSpPr>
            <p:cNvPr id="700429" name="Freeform 13"/>
            <p:cNvSpPr>
              <a:spLocks/>
            </p:cNvSpPr>
            <p:nvPr/>
          </p:nvSpPr>
          <p:spPr bwMode="auto">
            <a:xfrm>
              <a:off x="3401" y="1337"/>
              <a:ext cx="779" cy="122"/>
            </a:xfrm>
            <a:custGeom>
              <a:avLst/>
              <a:gdLst/>
              <a:ahLst/>
              <a:cxnLst>
                <a:cxn ang="0">
                  <a:pos x="152" y="122"/>
                </a:cxn>
                <a:cxn ang="0">
                  <a:pos x="142" y="122"/>
                </a:cxn>
                <a:cxn ang="0">
                  <a:pos x="127" y="112"/>
                </a:cxn>
                <a:cxn ang="0">
                  <a:pos x="122" y="112"/>
                </a:cxn>
                <a:cxn ang="0">
                  <a:pos x="107" y="108"/>
                </a:cxn>
                <a:cxn ang="0">
                  <a:pos x="98" y="103"/>
                </a:cxn>
                <a:cxn ang="0">
                  <a:pos x="83" y="98"/>
                </a:cxn>
                <a:cxn ang="0">
                  <a:pos x="78" y="93"/>
                </a:cxn>
                <a:cxn ang="0">
                  <a:pos x="68" y="88"/>
                </a:cxn>
                <a:cxn ang="0">
                  <a:pos x="63" y="83"/>
                </a:cxn>
                <a:cxn ang="0">
                  <a:pos x="49" y="78"/>
                </a:cxn>
                <a:cxn ang="0">
                  <a:pos x="44" y="73"/>
                </a:cxn>
                <a:cxn ang="0">
                  <a:pos x="34" y="68"/>
                </a:cxn>
                <a:cxn ang="0">
                  <a:pos x="34" y="64"/>
                </a:cxn>
                <a:cxn ang="0">
                  <a:pos x="24" y="59"/>
                </a:cxn>
                <a:cxn ang="0">
                  <a:pos x="19" y="54"/>
                </a:cxn>
                <a:cxn ang="0">
                  <a:pos x="14" y="49"/>
                </a:cxn>
                <a:cxn ang="0">
                  <a:pos x="9" y="44"/>
                </a:cxn>
                <a:cxn ang="0">
                  <a:pos x="5" y="34"/>
                </a:cxn>
                <a:cxn ang="0">
                  <a:pos x="5" y="34"/>
                </a:cxn>
                <a:cxn ang="0">
                  <a:pos x="0" y="24"/>
                </a:cxn>
                <a:cxn ang="0">
                  <a:pos x="0" y="24"/>
                </a:cxn>
                <a:cxn ang="0">
                  <a:pos x="779" y="0"/>
                </a:cxn>
                <a:cxn ang="0">
                  <a:pos x="152" y="122"/>
                </a:cxn>
              </a:cxnLst>
              <a:rect l="0" t="0" r="r" b="b"/>
              <a:pathLst>
                <a:path w="779" h="122">
                  <a:moveTo>
                    <a:pt x="152" y="122"/>
                  </a:moveTo>
                  <a:lnTo>
                    <a:pt x="142" y="122"/>
                  </a:lnTo>
                  <a:lnTo>
                    <a:pt x="127" y="112"/>
                  </a:lnTo>
                  <a:lnTo>
                    <a:pt x="122" y="112"/>
                  </a:lnTo>
                  <a:lnTo>
                    <a:pt x="107" y="108"/>
                  </a:lnTo>
                  <a:lnTo>
                    <a:pt x="98" y="103"/>
                  </a:lnTo>
                  <a:lnTo>
                    <a:pt x="83" y="98"/>
                  </a:lnTo>
                  <a:lnTo>
                    <a:pt x="78" y="93"/>
                  </a:lnTo>
                  <a:lnTo>
                    <a:pt x="68" y="88"/>
                  </a:lnTo>
                  <a:lnTo>
                    <a:pt x="63" y="83"/>
                  </a:lnTo>
                  <a:lnTo>
                    <a:pt x="49" y="78"/>
                  </a:lnTo>
                  <a:lnTo>
                    <a:pt x="44" y="73"/>
                  </a:lnTo>
                  <a:lnTo>
                    <a:pt x="34" y="68"/>
                  </a:lnTo>
                  <a:lnTo>
                    <a:pt x="34" y="64"/>
                  </a:lnTo>
                  <a:lnTo>
                    <a:pt x="24" y="59"/>
                  </a:lnTo>
                  <a:lnTo>
                    <a:pt x="19" y="54"/>
                  </a:lnTo>
                  <a:lnTo>
                    <a:pt x="14" y="49"/>
                  </a:lnTo>
                  <a:lnTo>
                    <a:pt x="9" y="44"/>
                  </a:lnTo>
                  <a:lnTo>
                    <a:pt x="5" y="34"/>
                  </a:lnTo>
                  <a:lnTo>
                    <a:pt x="5" y="34"/>
                  </a:lnTo>
                  <a:lnTo>
                    <a:pt x="0" y="24"/>
                  </a:lnTo>
                  <a:lnTo>
                    <a:pt x="0" y="24"/>
                  </a:lnTo>
                  <a:lnTo>
                    <a:pt x="779" y="0"/>
                  </a:lnTo>
                  <a:lnTo>
                    <a:pt x="152" y="122"/>
                  </a:lnTo>
                  <a:close/>
                </a:path>
              </a:pathLst>
            </a:custGeom>
            <a:solidFill>
              <a:srgbClr val="FF0000"/>
            </a:solidFill>
            <a:ln w="7938">
              <a:solidFill>
                <a:srgbClr val="000000"/>
              </a:solidFill>
              <a:prstDash val="solid"/>
              <a:round/>
              <a:headEnd/>
              <a:tailEnd/>
            </a:ln>
          </p:spPr>
          <p:txBody>
            <a:bodyPr/>
            <a:lstStyle/>
            <a:p>
              <a:endParaRPr lang="en-GB"/>
            </a:p>
          </p:txBody>
        </p:sp>
        <p:sp>
          <p:nvSpPr>
            <p:cNvPr id="700430" name="Freeform 14"/>
            <p:cNvSpPr>
              <a:spLocks/>
            </p:cNvSpPr>
            <p:nvPr/>
          </p:nvSpPr>
          <p:spPr bwMode="auto">
            <a:xfrm>
              <a:off x="3553" y="1459"/>
              <a:ext cx="583" cy="299"/>
            </a:xfrm>
            <a:custGeom>
              <a:avLst/>
              <a:gdLst/>
              <a:ahLst/>
              <a:cxnLst>
                <a:cxn ang="0">
                  <a:pos x="583" y="84"/>
                </a:cxn>
                <a:cxn ang="0">
                  <a:pos x="558" y="84"/>
                </a:cxn>
                <a:cxn ang="0">
                  <a:pos x="543" y="84"/>
                </a:cxn>
                <a:cxn ang="0">
                  <a:pos x="514" y="79"/>
                </a:cxn>
                <a:cxn ang="0">
                  <a:pos x="489" y="79"/>
                </a:cxn>
                <a:cxn ang="0">
                  <a:pos x="475" y="79"/>
                </a:cxn>
                <a:cxn ang="0">
                  <a:pos x="450" y="79"/>
                </a:cxn>
                <a:cxn ang="0">
                  <a:pos x="421" y="74"/>
                </a:cxn>
                <a:cxn ang="0">
                  <a:pos x="411" y="74"/>
                </a:cxn>
                <a:cxn ang="0">
                  <a:pos x="382" y="74"/>
                </a:cxn>
                <a:cxn ang="0">
                  <a:pos x="357" y="69"/>
                </a:cxn>
                <a:cxn ang="0">
                  <a:pos x="342" y="69"/>
                </a:cxn>
                <a:cxn ang="0">
                  <a:pos x="318" y="64"/>
                </a:cxn>
                <a:cxn ang="0">
                  <a:pos x="293" y="64"/>
                </a:cxn>
                <a:cxn ang="0">
                  <a:pos x="284" y="64"/>
                </a:cxn>
                <a:cxn ang="0">
                  <a:pos x="259" y="59"/>
                </a:cxn>
                <a:cxn ang="0">
                  <a:pos x="235" y="54"/>
                </a:cxn>
                <a:cxn ang="0">
                  <a:pos x="220" y="54"/>
                </a:cxn>
                <a:cxn ang="0">
                  <a:pos x="200" y="49"/>
                </a:cxn>
                <a:cxn ang="0">
                  <a:pos x="176" y="44"/>
                </a:cxn>
                <a:cxn ang="0">
                  <a:pos x="166" y="44"/>
                </a:cxn>
                <a:cxn ang="0">
                  <a:pos x="142" y="39"/>
                </a:cxn>
                <a:cxn ang="0">
                  <a:pos x="122" y="35"/>
                </a:cxn>
                <a:cxn ang="0">
                  <a:pos x="112" y="35"/>
                </a:cxn>
                <a:cxn ang="0">
                  <a:pos x="93" y="30"/>
                </a:cxn>
                <a:cxn ang="0">
                  <a:pos x="73" y="25"/>
                </a:cxn>
                <a:cxn ang="0">
                  <a:pos x="63" y="20"/>
                </a:cxn>
                <a:cxn ang="0">
                  <a:pos x="44" y="15"/>
                </a:cxn>
                <a:cxn ang="0">
                  <a:pos x="24" y="10"/>
                </a:cxn>
                <a:cxn ang="0">
                  <a:pos x="14" y="5"/>
                </a:cxn>
                <a:cxn ang="0">
                  <a:pos x="0" y="0"/>
                </a:cxn>
                <a:cxn ang="0">
                  <a:pos x="0" y="216"/>
                </a:cxn>
                <a:cxn ang="0">
                  <a:pos x="14" y="221"/>
                </a:cxn>
                <a:cxn ang="0">
                  <a:pos x="24" y="226"/>
                </a:cxn>
                <a:cxn ang="0">
                  <a:pos x="44" y="231"/>
                </a:cxn>
                <a:cxn ang="0">
                  <a:pos x="63" y="235"/>
                </a:cxn>
                <a:cxn ang="0">
                  <a:pos x="73" y="240"/>
                </a:cxn>
                <a:cxn ang="0">
                  <a:pos x="93" y="245"/>
                </a:cxn>
                <a:cxn ang="0">
                  <a:pos x="112" y="250"/>
                </a:cxn>
                <a:cxn ang="0">
                  <a:pos x="122" y="250"/>
                </a:cxn>
                <a:cxn ang="0">
                  <a:pos x="142" y="255"/>
                </a:cxn>
                <a:cxn ang="0">
                  <a:pos x="166" y="260"/>
                </a:cxn>
                <a:cxn ang="0">
                  <a:pos x="176" y="260"/>
                </a:cxn>
                <a:cxn ang="0">
                  <a:pos x="200" y="265"/>
                </a:cxn>
                <a:cxn ang="0">
                  <a:pos x="220" y="270"/>
                </a:cxn>
                <a:cxn ang="0">
                  <a:pos x="235" y="270"/>
                </a:cxn>
                <a:cxn ang="0">
                  <a:pos x="259" y="275"/>
                </a:cxn>
                <a:cxn ang="0">
                  <a:pos x="284" y="280"/>
                </a:cxn>
                <a:cxn ang="0">
                  <a:pos x="293" y="280"/>
                </a:cxn>
                <a:cxn ang="0">
                  <a:pos x="318" y="280"/>
                </a:cxn>
                <a:cxn ang="0">
                  <a:pos x="342" y="284"/>
                </a:cxn>
                <a:cxn ang="0">
                  <a:pos x="357" y="284"/>
                </a:cxn>
                <a:cxn ang="0">
                  <a:pos x="382" y="289"/>
                </a:cxn>
                <a:cxn ang="0">
                  <a:pos x="411" y="289"/>
                </a:cxn>
                <a:cxn ang="0">
                  <a:pos x="421" y="289"/>
                </a:cxn>
                <a:cxn ang="0">
                  <a:pos x="450" y="294"/>
                </a:cxn>
                <a:cxn ang="0">
                  <a:pos x="475" y="294"/>
                </a:cxn>
                <a:cxn ang="0">
                  <a:pos x="489" y="294"/>
                </a:cxn>
                <a:cxn ang="0">
                  <a:pos x="514" y="294"/>
                </a:cxn>
                <a:cxn ang="0">
                  <a:pos x="543" y="299"/>
                </a:cxn>
                <a:cxn ang="0">
                  <a:pos x="558" y="299"/>
                </a:cxn>
                <a:cxn ang="0">
                  <a:pos x="583" y="299"/>
                </a:cxn>
                <a:cxn ang="0">
                  <a:pos x="583" y="84"/>
                </a:cxn>
              </a:cxnLst>
              <a:rect l="0" t="0" r="r" b="b"/>
              <a:pathLst>
                <a:path w="583" h="299">
                  <a:moveTo>
                    <a:pt x="583" y="84"/>
                  </a:moveTo>
                  <a:lnTo>
                    <a:pt x="558" y="84"/>
                  </a:lnTo>
                  <a:lnTo>
                    <a:pt x="543" y="84"/>
                  </a:lnTo>
                  <a:lnTo>
                    <a:pt x="514" y="79"/>
                  </a:lnTo>
                  <a:lnTo>
                    <a:pt x="489" y="79"/>
                  </a:lnTo>
                  <a:lnTo>
                    <a:pt x="475" y="79"/>
                  </a:lnTo>
                  <a:lnTo>
                    <a:pt x="450" y="79"/>
                  </a:lnTo>
                  <a:lnTo>
                    <a:pt x="421" y="74"/>
                  </a:lnTo>
                  <a:lnTo>
                    <a:pt x="411" y="74"/>
                  </a:lnTo>
                  <a:lnTo>
                    <a:pt x="382" y="74"/>
                  </a:lnTo>
                  <a:lnTo>
                    <a:pt x="357" y="69"/>
                  </a:lnTo>
                  <a:lnTo>
                    <a:pt x="342" y="69"/>
                  </a:lnTo>
                  <a:lnTo>
                    <a:pt x="318" y="64"/>
                  </a:lnTo>
                  <a:lnTo>
                    <a:pt x="293" y="64"/>
                  </a:lnTo>
                  <a:lnTo>
                    <a:pt x="284" y="64"/>
                  </a:lnTo>
                  <a:lnTo>
                    <a:pt x="259" y="59"/>
                  </a:lnTo>
                  <a:lnTo>
                    <a:pt x="235" y="54"/>
                  </a:lnTo>
                  <a:lnTo>
                    <a:pt x="220" y="54"/>
                  </a:lnTo>
                  <a:lnTo>
                    <a:pt x="200" y="49"/>
                  </a:lnTo>
                  <a:lnTo>
                    <a:pt x="176" y="44"/>
                  </a:lnTo>
                  <a:lnTo>
                    <a:pt x="166" y="44"/>
                  </a:lnTo>
                  <a:lnTo>
                    <a:pt x="142" y="39"/>
                  </a:lnTo>
                  <a:lnTo>
                    <a:pt x="122" y="35"/>
                  </a:lnTo>
                  <a:lnTo>
                    <a:pt x="112" y="35"/>
                  </a:lnTo>
                  <a:lnTo>
                    <a:pt x="93" y="30"/>
                  </a:lnTo>
                  <a:lnTo>
                    <a:pt x="73" y="25"/>
                  </a:lnTo>
                  <a:lnTo>
                    <a:pt x="63" y="20"/>
                  </a:lnTo>
                  <a:lnTo>
                    <a:pt x="44" y="15"/>
                  </a:lnTo>
                  <a:lnTo>
                    <a:pt x="24" y="10"/>
                  </a:lnTo>
                  <a:lnTo>
                    <a:pt x="14" y="5"/>
                  </a:lnTo>
                  <a:lnTo>
                    <a:pt x="0" y="0"/>
                  </a:lnTo>
                  <a:lnTo>
                    <a:pt x="0" y="216"/>
                  </a:lnTo>
                  <a:lnTo>
                    <a:pt x="14" y="221"/>
                  </a:lnTo>
                  <a:lnTo>
                    <a:pt x="24" y="226"/>
                  </a:lnTo>
                  <a:lnTo>
                    <a:pt x="44" y="231"/>
                  </a:lnTo>
                  <a:lnTo>
                    <a:pt x="63" y="235"/>
                  </a:lnTo>
                  <a:lnTo>
                    <a:pt x="73" y="240"/>
                  </a:lnTo>
                  <a:lnTo>
                    <a:pt x="93" y="245"/>
                  </a:lnTo>
                  <a:lnTo>
                    <a:pt x="112" y="250"/>
                  </a:lnTo>
                  <a:lnTo>
                    <a:pt x="122" y="250"/>
                  </a:lnTo>
                  <a:lnTo>
                    <a:pt x="142" y="255"/>
                  </a:lnTo>
                  <a:lnTo>
                    <a:pt x="166" y="260"/>
                  </a:lnTo>
                  <a:lnTo>
                    <a:pt x="176" y="260"/>
                  </a:lnTo>
                  <a:lnTo>
                    <a:pt x="200" y="265"/>
                  </a:lnTo>
                  <a:lnTo>
                    <a:pt x="220" y="270"/>
                  </a:lnTo>
                  <a:lnTo>
                    <a:pt x="235" y="270"/>
                  </a:lnTo>
                  <a:lnTo>
                    <a:pt x="259" y="275"/>
                  </a:lnTo>
                  <a:lnTo>
                    <a:pt x="284" y="280"/>
                  </a:lnTo>
                  <a:lnTo>
                    <a:pt x="293" y="280"/>
                  </a:lnTo>
                  <a:lnTo>
                    <a:pt x="318" y="280"/>
                  </a:lnTo>
                  <a:lnTo>
                    <a:pt x="342" y="284"/>
                  </a:lnTo>
                  <a:lnTo>
                    <a:pt x="357" y="284"/>
                  </a:lnTo>
                  <a:lnTo>
                    <a:pt x="382" y="289"/>
                  </a:lnTo>
                  <a:lnTo>
                    <a:pt x="411" y="289"/>
                  </a:lnTo>
                  <a:lnTo>
                    <a:pt x="421" y="289"/>
                  </a:lnTo>
                  <a:lnTo>
                    <a:pt x="450" y="294"/>
                  </a:lnTo>
                  <a:lnTo>
                    <a:pt x="475" y="294"/>
                  </a:lnTo>
                  <a:lnTo>
                    <a:pt x="489" y="294"/>
                  </a:lnTo>
                  <a:lnTo>
                    <a:pt x="514" y="294"/>
                  </a:lnTo>
                  <a:lnTo>
                    <a:pt x="543" y="299"/>
                  </a:lnTo>
                  <a:lnTo>
                    <a:pt x="558" y="299"/>
                  </a:lnTo>
                  <a:lnTo>
                    <a:pt x="583" y="299"/>
                  </a:lnTo>
                  <a:lnTo>
                    <a:pt x="583" y="84"/>
                  </a:lnTo>
                  <a:close/>
                </a:path>
              </a:pathLst>
            </a:custGeom>
            <a:solidFill>
              <a:srgbClr val="1A1A4D"/>
            </a:solidFill>
            <a:ln w="7938">
              <a:solidFill>
                <a:srgbClr val="000000"/>
              </a:solidFill>
              <a:prstDash val="solid"/>
              <a:round/>
              <a:headEnd/>
              <a:tailEnd/>
            </a:ln>
          </p:spPr>
          <p:txBody>
            <a:bodyPr/>
            <a:lstStyle/>
            <a:p>
              <a:endParaRPr lang="en-GB"/>
            </a:p>
          </p:txBody>
        </p:sp>
        <p:sp>
          <p:nvSpPr>
            <p:cNvPr id="700431" name="Freeform 15"/>
            <p:cNvSpPr>
              <a:spLocks/>
            </p:cNvSpPr>
            <p:nvPr/>
          </p:nvSpPr>
          <p:spPr bwMode="auto">
            <a:xfrm>
              <a:off x="4140" y="1337"/>
              <a:ext cx="40" cy="416"/>
            </a:xfrm>
            <a:custGeom>
              <a:avLst/>
              <a:gdLst/>
              <a:ahLst/>
              <a:cxnLst>
                <a:cxn ang="0">
                  <a:pos x="40" y="0"/>
                </a:cxn>
                <a:cxn ang="0">
                  <a:pos x="0" y="201"/>
                </a:cxn>
                <a:cxn ang="0">
                  <a:pos x="0" y="416"/>
                </a:cxn>
                <a:cxn ang="0">
                  <a:pos x="40" y="215"/>
                </a:cxn>
                <a:cxn ang="0">
                  <a:pos x="40" y="0"/>
                </a:cxn>
              </a:cxnLst>
              <a:rect l="0" t="0" r="r" b="b"/>
              <a:pathLst>
                <a:path w="40" h="416">
                  <a:moveTo>
                    <a:pt x="40" y="0"/>
                  </a:moveTo>
                  <a:lnTo>
                    <a:pt x="0" y="201"/>
                  </a:lnTo>
                  <a:lnTo>
                    <a:pt x="0" y="416"/>
                  </a:lnTo>
                  <a:lnTo>
                    <a:pt x="40" y="215"/>
                  </a:lnTo>
                  <a:lnTo>
                    <a:pt x="40" y="0"/>
                  </a:lnTo>
                  <a:close/>
                </a:path>
              </a:pathLst>
            </a:custGeom>
            <a:solidFill>
              <a:srgbClr val="1A1A4D"/>
            </a:solidFill>
            <a:ln w="7938">
              <a:solidFill>
                <a:srgbClr val="000000"/>
              </a:solidFill>
              <a:prstDash val="solid"/>
              <a:round/>
              <a:headEnd/>
              <a:tailEnd/>
            </a:ln>
          </p:spPr>
          <p:txBody>
            <a:bodyPr/>
            <a:lstStyle/>
            <a:p>
              <a:endParaRPr lang="en-GB"/>
            </a:p>
          </p:txBody>
        </p:sp>
        <p:sp>
          <p:nvSpPr>
            <p:cNvPr id="700432" name="Freeform 16"/>
            <p:cNvSpPr>
              <a:spLocks/>
            </p:cNvSpPr>
            <p:nvPr/>
          </p:nvSpPr>
          <p:spPr bwMode="auto">
            <a:xfrm>
              <a:off x="3553" y="1337"/>
              <a:ext cx="627" cy="206"/>
            </a:xfrm>
            <a:custGeom>
              <a:avLst/>
              <a:gdLst/>
              <a:ahLst/>
              <a:cxnLst>
                <a:cxn ang="0">
                  <a:pos x="583" y="206"/>
                </a:cxn>
                <a:cxn ang="0">
                  <a:pos x="558" y="206"/>
                </a:cxn>
                <a:cxn ang="0">
                  <a:pos x="543" y="206"/>
                </a:cxn>
                <a:cxn ang="0">
                  <a:pos x="514" y="201"/>
                </a:cxn>
                <a:cxn ang="0">
                  <a:pos x="489" y="201"/>
                </a:cxn>
                <a:cxn ang="0">
                  <a:pos x="475" y="201"/>
                </a:cxn>
                <a:cxn ang="0">
                  <a:pos x="450" y="201"/>
                </a:cxn>
                <a:cxn ang="0">
                  <a:pos x="421" y="196"/>
                </a:cxn>
                <a:cxn ang="0">
                  <a:pos x="411" y="196"/>
                </a:cxn>
                <a:cxn ang="0">
                  <a:pos x="382" y="196"/>
                </a:cxn>
                <a:cxn ang="0">
                  <a:pos x="357" y="191"/>
                </a:cxn>
                <a:cxn ang="0">
                  <a:pos x="342" y="191"/>
                </a:cxn>
                <a:cxn ang="0">
                  <a:pos x="318" y="186"/>
                </a:cxn>
                <a:cxn ang="0">
                  <a:pos x="293" y="186"/>
                </a:cxn>
                <a:cxn ang="0">
                  <a:pos x="284" y="186"/>
                </a:cxn>
                <a:cxn ang="0">
                  <a:pos x="259" y="181"/>
                </a:cxn>
                <a:cxn ang="0">
                  <a:pos x="235" y="176"/>
                </a:cxn>
                <a:cxn ang="0">
                  <a:pos x="220" y="176"/>
                </a:cxn>
                <a:cxn ang="0">
                  <a:pos x="200" y="171"/>
                </a:cxn>
                <a:cxn ang="0">
                  <a:pos x="176" y="166"/>
                </a:cxn>
                <a:cxn ang="0">
                  <a:pos x="166" y="166"/>
                </a:cxn>
                <a:cxn ang="0">
                  <a:pos x="142" y="161"/>
                </a:cxn>
                <a:cxn ang="0">
                  <a:pos x="122" y="157"/>
                </a:cxn>
                <a:cxn ang="0">
                  <a:pos x="112" y="157"/>
                </a:cxn>
                <a:cxn ang="0">
                  <a:pos x="93" y="152"/>
                </a:cxn>
                <a:cxn ang="0">
                  <a:pos x="73" y="147"/>
                </a:cxn>
                <a:cxn ang="0">
                  <a:pos x="63" y="142"/>
                </a:cxn>
                <a:cxn ang="0">
                  <a:pos x="44" y="137"/>
                </a:cxn>
                <a:cxn ang="0">
                  <a:pos x="24" y="132"/>
                </a:cxn>
                <a:cxn ang="0">
                  <a:pos x="14" y="127"/>
                </a:cxn>
                <a:cxn ang="0">
                  <a:pos x="0" y="122"/>
                </a:cxn>
                <a:cxn ang="0">
                  <a:pos x="627" y="0"/>
                </a:cxn>
                <a:cxn ang="0">
                  <a:pos x="583" y="206"/>
                </a:cxn>
              </a:cxnLst>
              <a:rect l="0" t="0" r="r" b="b"/>
              <a:pathLst>
                <a:path w="627" h="206">
                  <a:moveTo>
                    <a:pt x="583" y="206"/>
                  </a:moveTo>
                  <a:lnTo>
                    <a:pt x="558" y="206"/>
                  </a:lnTo>
                  <a:lnTo>
                    <a:pt x="543" y="206"/>
                  </a:lnTo>
                  <a:lnTo>
                    <a:pt x="514" y="201"/>
                  </a:lnTo>
                  <a:lnTo>
                    <a:pt x="489" y="201"/>
                  </a:lnTo>
                  <a:lnTo>
                    <a:pt x="475" y="201"/>
                  </a:lnTo>
                  <a:lnTo>
                    <a:pt x="450" y="201"/>
                  </a:lnTo>
                  <a:lnTo>
                    <a:pt x="421" y="196"/>
                  </a:lnTo>
                  <a:lnTo>
                    <a:pt x="411" y="196"/>
                  </a:lnTo>
                  <a:lnTo>
                    <a:pt x="382" y="196"/>
                  </a:lnTo>
                  <a:lnTo>
                    <a:pt x="357" y="191"/>
                  </a:lnTo>
                  <a:lnTo>
                    <a:pt x="342" y="191"/>
                  </a:lnTo>
                  <a:lnTo>
                    <a:pt x="318" y="186"/>
                  </a:lnTo>
                  <a:lnTo>
                    <a:pt x="293" y="186"/>
                  </a:lnTo>
                  <a:lnTo>
                    <a:pt x="284" y="186"/>
                  </a:lnTo>
                  <a:lnTo>
                    <a:pt x="259" y="181"/>
                  </a:lnTo>
                  <a:lnTo>
                    <a:pt x="235" y="176"/>
                  </a:lnTo>
                  <a:lnTo>
                    <a:pt x="220" y="176"/>
                  </a:lnTo>
                  <a:lnTo>
                    <a:pt x="200" y="171"/>
                  </a:lnTo>
                  <a:lnTo>
                    <a:pt x="176" y="166"/>
                  </a:lnTo>
                  <a:lnTo>
                    <a:pt x="166" y="166"/>
                  </a:lnTo>
                  <a:lnTo>
                    <a:pt x="142" y="161"/>
                  </a:lnTo>
                  <a:lnTo>
                    <a:pt x="122" y="157"/>
                  </a:lnTo>
                  <a:lnTo>
                    <a:pt x="112" y="157"/>
                  </a:lnTo>
                  <a:lnTo>
                    <a:pt x="93" y="152"/>
                  </a:lnTo>
                  <a:lnTo>
                    <a:pt x="73" y="147"/>
                  </a:lnTo>
                  <a:lnTo>
                    <a:pt x="63" y="142"/>
                  </a:lnTo>
                  <a:lnTo>
                    <a:pt x="44" y="137"/>
                  </a:lnTo>
                  <a:lnTo>
                    <a:pt x="24" y="132"/>
                  </a:lnTo>
                  <a:lnTo>
                    <a:pt x="14" y="127"/>
                  </a:lnTo>
                  <a:lnTo>
                    <a:pt x="0" y="122"/>
                  </a:lnTo>
                  <a:lnTo>
                    <a:pt x="627" y="0"/>
                  </a:lnTo>
                  <a:lnTo>
                    <a:pt x="583" y="206"/>
                  </a:lnTo>
                  <a:close/>
                </a:path>
              </a:pathLst>
            </a:custGeom>
            <a:solidFill>
              <a:srgbClr val="333399"/>
            </a:solidFill>
            <a:ln w="7938">
              <a:solidFill>
                <a:srgbClr val="000000"/>
              </a:solidFill>
              <a:prstDash val="solid"/>
              <a:round/>
              <a:headEnd/>
              <a:tailEnd/>
            </a:ln>
          </p:spPr>
          <p:txBody>
            <a:bodyPr/>
            <a:lstStyle/>
            <a:p>
              <a:endParaRPr lang="en-GB"/>
            </a:p>
          </p:txBody>
        </p:sp>
        <p:sp>
          <p:nvSpPr>
            <p:cNvPr id="700433" name="Freeform 17"/>
            <p:cNvSpPr>
              <a:spLocks/>
            </p:cNvSpPr>
            <p:nvPr/>
          </p:nvSpPr>
          <p:spPr bwMode="auto">
            <a:xfrm>
              <a:off x="4136" y="1337"/>
              <a:ext cx="827" cy="421"/>
            </a:xfrm>
            <a:custGeom>
              <a:avLst/>
              <a:gdLst/>
              <a:ahLst/>
              <a:cxnLst>
                <a:cxn ang="0">
                  <a:pos x="827" y="10"/>
                </a:cxn>
                <a:cxn ang="0">
                  <a:pos x="823" y="19"/>
                </a:cxn>
                <a:cxn ang="0">
                  <a:pos x="818" y="29"/>
                </a:cxn>
                <a:cxn ang="0">
                  <a:pos x="813" y="39"/>
                </a:cxn>
                <a:cxn ang="0">
                  <a:pos x="798" y="54"/>
                </a:cxn>
                <a:cxn ang="0">
                  <a:pos x="788" y="64"/>
                </a:cxn>
                <a:cxn ang="0">
                  <a:pos x="774" y="73"/>
                </a:cxn>
                <a:cxn ang="0">
                  <a:pos x="759" y="83"/>
                </a:cxn>
                <a:cxn ang="0">
                  <a:pos x="734" y="98"/>
                </a:cxn>
                <a:cxn ang="0">
                  <a:pos x="715" y="108"/>
                </a:cxn>
                <a:cxn ang="0">
                  <a:pos x="690" y="112"/>
                </a:cxn>
                <a:cxn ang="0">
                  <a:pos x="661" y="127"/>
                </a:cxn>
                <a:cxn ang="0">
                  <a:pos x="636" y="132"/>
                </a:cxn>
                <a:cxn ang="0">
                  <a:pos x="607" y="142"/>
                </a:cxn>
                <a:cxn ang="0">
                  <a:pos x="578" y="152"/>
                </a:cxn>
                <a:cxn ang="0">
                  <a:pos x="534" y="161"/>
                </a:cxn>
                <a:cxn ang="0">
                  <a:pos x="504" y="166"/>
                </a:cxn>
                <a:cxn ang="0">
                  <a:pos x="470" y="171"/>
                </a:cxn>
                <a:cxn ang="0">
                  <a:pos x="436" y="176"/>
                </a:cxn>
                <a:cxn ang="0">
                  <a:pos x="387" y="186"/>
                </a:cxn>
                <a:cxn ang="0">
                  <a:pos x="347" y="186"/>
                </a:cxn>
                <a:cxn ang="0">
                  <a:pos x="308" y="191"/>
                </a:cxn>
                <a:cxn ang="0">
                  <a:pos x="274" y="196"/>
                </a:cxn>
                <a:cxn ang="0">
                  <a:pos x="220" y="201"/>
                </a:cxn>
                <a:cxn ang="0">
                  <a:pos x="181" y="201"/>
                </a:cxn>
                <a:cxn ang="0">
                  <a:pos x="137" y="201"/>
                </a:cxn>
                <a:cxn ang="0">
                  <a:pos x="97" y="206"/>
                </a:cxn>
                <a:cxn ang="0">
                  <a:pos x="44" y="206"/>
                </a:cxn>
                <a:cxn ang="0">
                  <a:pos x="0" y="206"/>
                </a:cxn>
                <a:cxn ang="0">
                  <a:pos x="29" y="421"/>
                </a:cxn>
                <a:cxn ang="0">
                  <a:pos x="68" y="421"/>
                </a:cxn>
                <a:cxn ang="0">
                  <a:pos x="112" y="421"/>
                </a:cxn>
                <a:cxn ang="0">
                  <a:pos x="151" y="416"/>
                </a:cxn>
                <a:cxn ang="0">
                  <a:pos x="205" y="416"/>
                </a:cxn>
                <a:cxn ang="0">
                  <a:pos x="244" y="411"/>
                </a:cxn>
                <a:cxn ang="0">
                  <a:pos x="284" y="411"/>
                </a:cxn>
                <a:cxn ang="0">
                  <a:pos x="323" y="406"/>
                </a:cxn>
                <a:cxn ang="0">
                  <a:pos x="372" y="402"/>
                </a:cxn>
                <a:cxn ang="0">
                  <a:pos x="411" y="397"/>
                </a:cxn>
                <a:cxn ang="0">
                  <a:pos x="445" y="392"/>
                </a:cxn>
                <a:cxn ang="0">
                  <a:pos x="494" y="382"/>
                </a:cxn>
                <a:cxn ang="0">
                  <a:pos x="524" y="377"/>
                </a:cxn>
                <a:cxn ang="0">
                  <a:pos x="558" y="372"/>
                </a:cxn>
                <a:cxn ang="0">
                  <a:pos x="587" y="362"/>
                </a:cxn>
                <a:cxn ang="0">
                  <a:pos x="627" y="353"/>
                </a:cxn>
                <a:cxn ang="0">
                  <a:pos x="651" y="343"/>
                </a:cxn>
                <a:cxn ang="0">
                  <a:pos x="676" y="338"/>
                </a:cxn>
                <a:cxn ang="0">
                  <a:pos x="700" y="328"/>
                </a:cxn>
                <a:cxn ang="0">
                  <a:pos x="729" y="313"/>
                </a:cxn>
                <a:cxn ang="0">
                  <a:pos x="749" y="304"/>
                </a:cxn>
                <a:cxn ang="0">
                  <a:pos x="764" y="294"/>
                </a:cxn>
                <a:cxn ang="0">
                  <a:pos x="778" y="284"/>
                </a:cxn>
                <a:cxn ang="0">
                  <a:pos x="798" y="274"/>
                </a:cxn>
                <a:cxn ang="0">
                  <a:pos x="808" y="264"/>
                </a:cxn>
                <a:cxn ang="0">
                  <a:pos x="813" y="250"/>
                </a:cxn>
                <a:cxn ang="0">
                  <a:pos x="823" y="240"/>
                </a:cxn>
                <a:cxn ang="0">
                  <a:pos x="827" y="225"/>
                </a:cxn>
                <a:cxn ang="0">
                  <a:pos x="827" y="215"/>
                </a:cxn>
              </a:cxnLst>
              <a:rect l="0" t="0" r="r" b="b"/>
              <a:pathLst>
                <a:path w="827" h="421">
                  <a:moveTo>
                    <a:pt x="827" y="0"/>
                  </a:moveTo>
                  <a:lnTo>
                    <a:pt x="827" y="10"/>
                  </a:lnTo>
                  <a:lnTo>
                    <a:pt x="827" y="10"/>
                  </a:lnTo>
                  <a:lnTo>
                    <a:pt x="823" y="19"/>
                  </a:lnTo>
                  <a:lnTo>
                    <a:pt x="823" y="24"/>
                  </a:lnTo>
                  <a:lnTo>
                    <a:pt x="818" y="29"/>
                  </a:lnTo>
                  <a:lnTo>
                    <a:pt x="813" y="34"/>
                  </a:lnTo>
                  <a:lnTo>
                    <a:pt x="813" y="39"/>
                  </a:lnTo>
                  <a:lnTo>
                    <a:pt x="808" y="49"/>
                  </a:lnTo>
                  <a:lnTo>
                    <a:pt x="798" y="54"/>
                  </a:lnTo>
                  <a:lnTo>
                    <a:pt x="798" y="59"/>
                  </a:lnTo>
                  <a:lnTo>
                    <a:pt x="788" y="64"/>
                  </a:lnTo>
                  <a:lnTo>
                    <a:pt x="778" y="68"/>
                  </a:lnTo>
                  <a:lnTo>
                    <a:pt x="774" y="73"/>
                  </a:lnTo>
                  <a:lnTo>
                    <a:pt x="764" y="78"/>
                  </a:lnTo>
                  <a:lnTo>
                    <a:pt x="759" y="83"/>
                  </a:lnTo>
                  <a:lnTo>
                    <a:pt x="749" y="88"/>
                  </a:lnTo>
                  <a:lnTo>
                    <a:pt x="734" y="98"/>
                  </a:lnTo>
                  <a:lnTo>
                    <a:pt x="729" y="98"/>
                  </a:lnTo>
                  <a:lnTo>
                    <a:pt x="715" y="108"/>
                  </a:lnTo>
                  <a:lnTo>
                    <a:pt x="700" y="112"/>
                  </a:lnTo>
                  <a:lnTo>
                    <a:pt x="690" y="112"/>
                  </a:lnTo>
                  <a:lnTo>
                    <a:pt x="676" y="122"/>
                  </a:lnTo>
                  <a:lnTo>
                    <a:pt x="661" y="127"/>
                  </a:lnTo>
                  <a:lnTo>
                    <a:pt x="651" y="127"/>
                  </a:lnTo>
                  <a:lnTo>
                    <a:pt x="636" y="132"/>
                  </a:lnTo>
                  <a:lnTo>
                    <a:pt x="627" y="137"/>
                  </a:lnTo>
                  <a:lnTo>
                    <a:pt x="607" y="142"/>
                  </a:lnTo>
                  <a:lnTo>
                    <a:pt x="587" y="147"/>
                  </a:lnTo>
                  <a:lnTo>
                    <a:pt x="578" y="152"/>
                  </a:lnTo>
                  <a:lnTo>
                    <a:pt x="558" y="157"/>
                  </a:lnTo>
                  <a:lnTo>
                    <a:pt x="534" y="161"/>
                  </a:lnTo>
                  <a:lnTo>
                    <a:pt x="524" y="161"/>
                  </a:lnTo>
                  <a:lnTo>
                    <a:pt x="504" y="166"/>
                  </a:lnTo>
                  <a:lnTo>
                    <a:pt x="494" y="166"/>
                  </a:lnTo>
                  <a:lnTo>
                    <a:pt x="470" y="171"/>
                  </a:lnTo>
                  <a:lnTo>
                    <a:pt x="445" y="176"/>
                  </a:lnTo>
                  <a:lnTo>
                    <a:pt x="436" y="176"/>
                  </a:lnTo>
                  <a:lnTo>
                    <a:pt x="411" y="181"/>
                  </a:lnTo>
                  <a:lnTo>
                    <a:pt x="387" y="186"/>
                  </a:lnTo>
                  <a:lnTo>
                    <a:pt x="372" y="186"/>
                  </a:lnTo>
                  <a:lnTo>
                    <a:pt x="347" y="186"/>
                  </a:lnTo>
                  <a:lnTo>
                    <a:pt x="323" y="191"/>
                  </a:lnTo>
                  <a:lnTo>
                    <a:pt x="308" y="191"/>
                  </a:lnTo>
                  <a:lnTo>
                    <a:pt x="284" y="196"/>
                  </a:lnTo>
                  <a:lnTo>
                    <a:pt x="274" y="196"/>
                  </a:lnTo>
                  <a:lnTo>
                    <a:pt x="244" y="196"/>
                  </a:lnTo>
                  <a:lnTo>
                    <a:pt x="220" y="201"/>
                  </a:lnTo>
                  <a:lnTo>
                    <a:pt x="205" y="201"/>
                  </a:lnTo>
                  <a:lnTo>
                    <a:pt x="181" y="201"/>
                  </a:lnTo>
                  <a:lnTo>
                    <a:pt x="151" y="201"/>
                  </a:lnTo>
                  <a:lnTo>
                    <a:pt x="137" y="201"/>
                  </a:lnTo>
                  <a:lnTo>
                    <a:pt x="112" y="206"/>
                  </a:lnTo>
                  <a:lnTo>
                    <a:pt x="97" y="206"/>
                  </a:lnTo>
                  <a:lnTo>
                    <a:pt x="68" y="206"/>
                  </a:lnTo>
                  <a:lnTo>
                    <a:pt x="44" y="206"/>
                  </a:lnTo>
                  <a:lnTo>
                    <a:pt x="29" y="206"/>
                  </a:lnTo>
                  <a:lnTo>
                    <a:pt x="0" y="206"/>
                  </a:lnTo>
                  <a:lnTo>
                    <a:pt x="0" y="421"/>
                  </a:lnTo>
                  <a:lnTo>
                    <a:pt x="29" y="421"/>
                  </a:lnTo>
                  <a:lnTo>
                    <a:pt x="44" y="421"/>
                  </a:lnTo>
                  <a:lnTo>
                    <a:pt x="68" y="421"/>
                  </a:lnTo>
                  <a:lnTo>
                    <a:pt x="97" y="421"/>
                  </a:lnTo>
                  <a:lnTo>
                    <a:pt x="112" y="421"/>
                  </a:lnTo>
                  <a:lnTo>
                    <a:pt x="137" y="416"/>
                  </a:lnTo>
                  <a:lnTo>
                    <a:pt x="151" y="416"/>
                  </a:lnTo>
                  <a:lnTo>
                    <a:pt x="181" y="416"/>
                  </a:lnTo>
                  <a:lnTo>
                    <a:pt x="205" y="416"/>
                  </a:lnTo>
                  <a:lnTo>
                    <a:pt x="220" y="416"/>
                  </a:lnTo>
                  <a:lnTo>
                    <a:pt x="244" y="411"/>
                  </a:lnTo>
                  <a:lnTo>
                    <a:pt x="274" y="411"/>
                  </a:lnTo>
                  <a:lnTo>
                    <a:pt x="284" y="411"/>
                  </a:lnTo>
                  <a:lnTo>
                    <a:pt x="308" y="406"/>
                  </a:lnTo>
                  <a:lnTo>
                    <a:pt x="323" y="406"/>
                  </a:lnTo>
                  <a:lnTo>
                    <a:pt x="347" y="402"/>
                  </a:lnTo>
                  <a:lnTo>
                    <a:pt x="372" y="402"/>
                  </a:lnTo>
                  <a:lnTo>
                    <a:pt x="387" y="402"/>
                  </a:lnTo>
                  <a:lnTo>
                    <a:pt x="411" y="397"/>
                  </a:lnTo>
                  <a:lnTo>
                    <a:pt x="436" y="392"/>
                  </a:lnTo>
                  <a:lnTo>
                    <a:pt x="445" y="392"/>
                  </a:lnTo>
                  <a:lnTo>
                    <a:pt x="470" y="387"/>
                  </a:lnTo>
                  <a:lnTo>
                    <a:pt x="494" y="382"/>
                  </a:lnTo>
                  <a:lnTo>
                    <a:pt x="504" y="382"/>
                  </a:lnTo>
                  <a:lnTo>
                    <a:pt x="524" y="377"/>
                  </a:lnTo>
                  <a:lnTo>
                    <a:pt x="534" y="377"/>
                  </a:lnTo>
                  <a:lnTo>
                    <a:pt x="558" y="372"/>
                  </a:lnTo>
                  <a:lnTo>
                    <a:pt x="578" y="367"/>
                  </a:lnTo>
                  <a:lnTo>
                    <a:pt x="587" y="362"/>
                  </a:lnTo>
                  <a:lnTo>
                    <a:pt x="607" y="357"/>
                  </a:lnTo>
                  <a:lnTo>
                    <a:pt x="627" y="353"/>
                  </a:lnTo>
                  <a:lnTo>
                    <a:pt x="636" y="348"/>
                  </a:lnTo>
                  <a:lnTo>
                    <a:pt x="651" y="343"/>
                  </a:lnTo>
                  <a:lnTo>
                    <a:pt x="661" y="343"/>
                  </a:lnTo>
                  <a:lnTo>
                    <a:pt x="676" y="338"/>
                  </a:lnTo>
                  <a:lnTo>
                    <a:pt x="690" y="328"/>
                  </a:lnTo>
                  <a:lnTo>
                    <a:pt x="700" y="328"/>
                  </a:lnTo>
                  <a:lnTo>
                    <a:pt x="715" y="323"/>
                  </a:lnTo>
                  <a:lnTo>
                    <a:pt x="729" y="313"/>
                  </a:lnTo>
                  <a:lnTo>
                    <a:pt x="734" y="313"/>
                  </a:lnTo>
                  <a:lnTo>
                    <a:pt x="749" y="304"/>
                  </a:lnTo>
                  <a:lnTo>
                    <a:pt x="759" y="299"/>
                  </a:lnTo>
                  <a:lnTo>
                    <a:pt x="764" y="294"/>
                  </a:lnTo>
                  <a:lnTo>
                    <a:pt x="774" y="289"/>
                  </a:lnTo>
                  <a:lnTo>
                    <a:pt x="778" y="284"/>
                  </a:lnTo>
                  <a:lnTo>
                    <a:pt x="788" y="279"/>
                  </a:lnTo>
                  <a:lnTo>
                    <a:pt x="798" y="274"/>
                  </a:lnTo>
                  <a:lnTo>
                    <a:pt x="798" y="269"/>
                  </a:lnTo>
                  <a:lnTo>
                    <a:pt x="808" y="264"/>
                  </a:lnTo>
                  <a:lnTo>
                    <a:pt x="813" y="255"/>
                  </a:lnTo>
                  <a:lnTo>
                    <a:pt x="813" y="250"/>
                  </a:lnTo>
                  <a:lnTo>
                    <a:pt x="818" y="245"/>
                  </a:lnTo>
                  <a:lnTo>
                    <a:pt x="823" y="240"/>
                  </a:lnTo>
                  <a:lnTo>
                    <a:pt x="823" y="235"/>
                  </a:lnTo>
                  <a:lnTo>
                    <a:pt x="827" y="225"/>
                  </a:lnTo>
                  <a:lnTo>
                    <a:pt x="827" y="225"/>
                  </a:lnTo>
                  <a:lnTo>
                    <a:pt x="827" y="215"/>
                  </a:lnTo>
                  <a:lnTo>
                    <a:pt x="827" y="0"/>
                  </a:lnTo>
                  <a:close/>
                </a:path>
              </a:pathLst>
            </a:custGeom>
            <a:solidFill>
              <a:srgbClr val="5E7072"/>
            </a:solidFill>
            <a:ln w="7938">
              <a:solidFill>
                <a:srgbClr val="000000"/>
              </a:solidFill>
              <a:prstDash val="solid"/>
              <a:round/>
              <a:headEnd/>
              <a:tailEnd/>
            </a:ln>
          </p:spPr>
          <p:txBody>
            <a:bodyPr/>
            <a:lstStyle/>
            <a:p>
              <a:endParaRPr lang="en-GB"/>
            </a:p>
          </p:txBody>
        </p:sp>
        <p:sp>
          <p:nvSpPr>
            <p:cNvPr id="700434" name="Freeform 18"/>
            <p:cNvSpPr>
              <a:spLocks/>
            </p:cNvSpPr>
            <p:nvPr/>
          </p:nvSpPr>
          <p:spPr bwMode="auto">
            <a:xfrm>
              <a:off x="3788" y="1136"/>
              <a:ext cx="1175" cy="407"/>
            </a:xfrm>
            <a:custGeom>
              <a:avLst/>
              <a:gdLst/>
              <a:ahLst/>
              <a:cxnLst>
                <a:cxn ang="0">
                  <a:pos x="34" y="20"/>
                </a:cxn>
                <a:cxn ang="0">
                  <a:pos x="98" y="15"/>
                </a:cxn>
                <a:cxn ang="0">
                  <a:pos x="161" y="10"/>
                </a:cxn>
                <a:cxn ang="0">
                  <a:pos x="225" y="5"/>
                </a:cxn>
                <a:cxn ang="0">
                  <a:pos x="294" y="0"/>
                </a:cxn>
                <a:cxn ang="0">
                  <a:pos x="362" y="0"/>
                </a:cxn>
                <a:cxn ang="0">
                  <a:pos x="431" y="0"/>
                </a:cxn>
                <a:cxn ang="0">
                  <a:pos x="499" y="0"/>
                </a:cxn>
                <a:cxn ang="0">
                  <a:pos x="568" y="5"/>
                </a:cxn>
                <a:cxn ang="0">
                  <a:pos x="632" y="10"/>
                </a:cxn>
                <a:cxn ang="0">
                  <a:pos x="695" y="15"/>
                </a:cxn>
                <a:cxn ang="0">
                  <a:pos x="759" y="24"/>
                </a:cxn>
                <a:cxn ang="0">
                  <a:pos x="818" y="29"/>
                </a:cxn>
                <a:cxn ang="0">
                  <a:pos x="872" y="44"/>
                </a:cxn>
                <a:cxn ang="0">
                  <a:pos x="926" y="54"/>
                </a:cxn>
                <a:cxn ang="0">
                  <a:pos x="975" y="64"/>
                </a:cxn>
                <a:cxn ang="0">
                  <a:pos x="1019" y="78"/>
                </a:cxn>
                <a:cxn ang="0">
                  <a:pos x="1053" y="93"/>
                </a:cxn>
                <a:cxn ang="0">
                  <a:pos x="1082" y="108"/>
                </a:cxn>
                <a:cxn ang="0">
                  <a:pos x="1112" y="122"/>
                </a:cxn>
                <a:cxn ang="0">
                  <a:pos x="1136" y="137"/>
                </a:cxn>
                <a:cxn ang="0">
                  <a:pos x="1156" y="157"/>
                </a:cxn>
                <a:cxn ang="0">
                  <a:pos x="1166" y="171"/>
                </a:cxn>
                <a:cxn ang="0">
                  <a:pos x="1175" y="191"/>
                </a:cxn>
                <a:cxn ang="0">
                  <a:pos x="1175" y="211"/>
                </a:cxn>
                <a:cxn ang="0">
                  <a:pos x="1171" y="225"/>
                </a:cxn>
                <a:cxn ang="0">
                  <a:pos x="1156" y="245"/>
                </a:cxn>
                <a:cxn ang="0">
                  <a:pos x="1141" y="260"/>
                </a:cxn>
                <a:cxn ang="0">
                  <a:pos x="1117" y="279"/>
                </a:cxn>
                <a:cxn ang="0">
                  <a:pos x="1087" y="294"/>
                </a:cxn>
                <a:cxn ang="0">
                  <a:pos x="1053" y="309"/>
                </a:cxn>
                <a:cxn ang="0">
                  <a:pos x="1019" y="323"/>
                </a:cxn>
                <a:cxn ang="0">
                  <a:pos x="975" y="338"/>
                </a:cxn>
                <a:cxn ang="0">
                  <a:pos x="926" y="353"/>
                </a:cxn>
                <a:cxn ang="0">
                  <a:pos x="872" y="362"/>
                </a:cxn>
                <a:cxn ang="0">
                  <a:pos x="818" y="372"/>
                </a:cxn>
                <a:cxn ang="0">
                  <a:pos x="759" y="382"/>
                </a:cxn>
                <a:cxn ang="0">
                  <a:pos x="695" y="387"/>
                </a:cxn>
                <a:cxn ang="0">
                  <a:pos x="632" y="397"/>
                </a:cxn>
                <a:cxn ang="0">
                  <a:pos x="578" y="402"/>
                </a:cxn>
                <a:cxn ang="0">
                  <a:pos x="514" y="402"/>
                </a:cxn>
                <a:cxn ang="0">
                  <a:pos x="445" y="407"/>
                </a:cxn>
                <a:cxn ang="0">
                  <a:pos x="377" y="407"/>
                </a:cxn>
                <a:cxn ang="0">
                  <a:pos x="0" y="24"/>
                </a:cxn>
              </a:cxnLst>
              <a:rect l="0" t="0" r="r" b="b"/>
              <a:pathLst>
                <a:path w="1175" h="407">
                  <a:moveTo>
                    <a:pt x="0" y="24"/>
                  </a:moveTo>
                  <a:lnTo>
                    <a:pt x="24" y="24"/>
                  </a:lnTo>
                  <a:lnTo>
                    <a:pt x="34" y="20"/>
                  </a:lnTo>
                  <a:lnTo>
                    <a:pt x="58" y="20"/>
                  </a:lnTo>
                  <a:lnTo>
                    <a:pt x="83" y="15"/>
                  </a:lnTo>
                  <a:lnTo>
                    <a:pt x="98" y="15"/>
                  </a:lnTo>
                  <a:lnTo>
                    <a:pt x="122" y="10"/>
                  </a:lnTo>
                  <a:lnTo>
                    <a:pt x="147" y="10"/>
                  </a:lnTo>
                  <a:lnTo>
                    <a:pt x="161" y="10"/>
                  </a:lnTo>
                  <a:lnTo>
                    <a:pt x="186" y="5"/>
                  </a:lnTo>
                  <a:lnTo>
                    <a:pt x="215" y="5"/>
                  </a:lnTo>
                  <a:lnTo>
                    <a:pt x="225" y="5"/>
                  </a:lnTo>
                  <a:lnTo>
                    <a:pt x="254" y="0"/>
                  </a:lnTo>
                  <a:lnTo>
                    <a:pt x="269" y="0"/>
                  </a:lnTo>
                  <a:lnTo>
                    <a:pt x="294" y="0"/>
                  </a:lnTo>
                  <a:lnTo>
                    <a:pt x="323" y="0"/>
                  </a:lnTo>
                  <a:lnTo>
                    <a:pt x="338" y="0"/>
                  </a:lnTo>
                  <a:lnTo>
                    <a:pt x="362" y="0"/>
                  </a:lnTo>
                  <a:lnTo>
                    <a:pt x="392" y="0"/>
                  </a:lnTo>
                  <a:lnTo>
                    <a:pt x="406" y="0"/>
                  </a:lnTo>
                  <a:lnTo>
                    <a:pt x="431" y="0"/>
                  </a:lnTo>
                  <a:lnTo>
                    <a:pt x="460" y="0"/>
                  </a:lnTo>
                  <a:lnTo>
                    <a:pt x="470" y="0"/>
                  </a:lnTo>
                  <a:lnTo>
                    <a:pt x="499" y="0"/>
                  </a:lnTo>
                  <a:lnTo>
                    <a:pt x="529" y="0"/>
                  </a:lnTo>
                  <a:lnTo>
                    <a:pt x="539" y="5"/>
                  </a:lnTo>
                  <a:lnTo>
                    <a:pt x="568" y="5"/>
                  </a:lnTo>
                  <a:lnTo>
                    <a:pt x="592" y="5"/>
                  </a:lnTo>
                  <a:lnTo>
                    <a:pt x="607" y="5"/>
                  </a:lnTo>
                  <a:lnTo>
                    <a:pt x="632" y="10"/>
                  </a:lnTo>
                  <a:lnTo>
                    <a:pt x="656" y="10"/>
                  </a:lnTo>
                  <a:lnTo>
                    <a:pt x="671" y="15"/>
                  </a:lnTo>
                  <a:lnTo>
                    <a:pt x="695" y="15"/>
                  </a:lnTo>
                  <a:lnTo>
                    <a:pt x="710" y="15"/>
                  </a:lnTo>
                  <a:lnTo>
                    <a:pt x="735" y="20"/>
                  </a:lnTo>
                  <a:lnTo>
                    <a:pt x="759" y="24"/>
                  </a:lnTo>
                  <a:lnTo>
                    <a:pt x="769" y="24"/>
                  </a:lnTo>
                  <a:lnTo>
                    <a:pt x="793" y="29"/>
                  </a:lnTo>
                  <a:lnTo>
                    <a:pt x="818" y="29"/>
                  </a:lnTo>
                  <a:lnTo>
                    <a:pt x="828" y="34"/>
                  </a:lnTo>
                  <a:lnTo>
                    <a:pt x="852" y="39"/>
                  </a:lnTo>
                  <a:lnTo>
                    <a:pt x="872" y="44"/>
                  </a:lnTo>
                  <a:lnTo>
                    <a:pt x="882" y="44"/>
                  </a:lnTo>
                  <a:lnTo>
                    <a:pt x="906" y="49"/>
                  </a:lnTo>
                  <a:lnTo>
                    <a:pt x="926" y="54"/>
                  </a:lnTo>
                  <a:lnTo>
                    <a:pt x="935" y="54"/>
                  </a:lnTo>
                  <a:lnTo>
                    <a:pt x="955" y="59"/>
                  </a:lnTo>
                  <a:lnTo>
                    <a:pt x="975" y="64"/>
                  </a:lnTo>
                  <a:lnTo>
                    <a:pt x="984" y="69"/>
                  </a:lnTo>
                  <a:lnTo>
                    <a:pt x="999" y="73"/>
                  </a:lnTo>
                  <a:lnTo>
                    <a:pt x="1019" y="78"/>
                  </a:lnTo>
                  <a:lnTo>
                    <a:pt x="1024" y="83"/>
                  </a:lnTo>
                  <a:lnTo>
                    <a:pt x="1038" y="88"/>
                  </a:lnTo>
                  <a:lnTo>
                    <a:pt x="1053" y="93"/>
                  </a:lnTo>
                  <a:lnTo>
                    <a:pt x="1063" y="98"/>
                  </a:lnTo>
                  <a:lnTo>
                    <a:pt x="1077" y="103"/>
                  </a:lnTo>
                  <a:lnTo>
                    <a:pt x="1082" y="108"/>
                  </a:lnTo>
                  <a:lnTo>
                    <a:pt x="1097" y="113"/>
                  </a:lnTo>
                  <a:lnTo>
                    <a:pt x="1107" y="118"/>
                  </a:lnTo>
                  <a:lnTo>
                    <a:pt x="1112" y="122"/>
                  </a:lnTo>
                  <a:lnTo>
                    <a:pt x="1122" y="127"/>
                  </a:lnTo>
                  <a:lnTo>
                    <a:pt x="1131" y="137"/>
                  </a:lnTo>
                  <a:lnTo>
                    <a:pt x="1136" y="137"/>
                  </a:lnTo>
                  <a:lnTo>
                    <a:pt x="1146" y="147"/>
                  </a:lnTo>
                  <a:lnTo>
                    <a:pt x="1151" y="152"/>
                  </a:lnTo>
                  <a:lnTo>
                    <a:pt x="1156" y="157"/>
                  </a:lnTo>
                  <a:lnTo>
                    <a:pt x="1161" y="162"/>
                  </a:lnTo>
                  <a:lnTo>
                    <a:pt x="1166" y="171"/>
                  </a:lnTo>
                  <a:lnTo>
                    <a:pt x="1166" y="171"/>
                  </a:lnTo>
                  <a:lnTo>
                    <a:pt x="1171" y="181"/>
                  </a:lnTo>
                  <a:lnTo>
                    <a:pt x="1171" y="186"/>
                  </a:lnTo>
                  <a:lnTo>
                    <a:pt x="1175" y="191"/>
                  </a:lnTo>
                  <a:lnTo>
                    <a:pt x="1175" y="201"/>
                  </a:lnTo>
                  <a:lnTo>
                    <a:pt x="1175" y="206"/>
                  </a:lnTo>
                  <a:lnTo>
                    <a:pt x="1175" y="211"/>
                  </a:lnTo>
                  <a:lnTo>
                    <a:pt x="1171" y="216"/>
                  </a:lnTo>
                  <a:lnTo>
                    <a:pt x="1171" y="220"/>
                  </a:lnTo>
                  <a:lnTo>
                    <a:pt x="1171" y="225"/>
                  </a:lnTo>
                  <a:lnTo>
                    <a:pt x="1166" y="235"/>
                  </a:lnTo>
                  <a:lnTo>
                    <a:pt x="1161" y="235"/>
                  </a:lnTo>
                  <a:lnTo>
                    <a:pt x="1156" y="245"/>
                  </a:lnTo>
                  <a:lnTo>
                    <a:pt x="1151" y="250"/>
                  </a:lnTo>
                  <a:lnTo>
                    <a:pt x="1146" y="255"/>
                  </a:lnTo>
                  <a:lnTo>
                    <a:pt x="1141" y="260"/>
                  </a:lnTo>
                  <a:lnTo>
                    <a:pt x="1131" y="269"/>
                  </a:lnTo>
                  <a:lnTo>
                    <a:pt x="1126" y="269"/>
                  </a:lnTo>
                  <a:lnTo>
                    <a:pt x="1117" y="279"/>
                  </a:lnTo>
                  <a:lnTo>
                    <a:pt x="1107" y="284"/>
                  </a:lnTo>
                  <a:lnTo>
                    <a:pt x="1102" y="289"/>
                  </a:lnTo>
                  <a:lnTo>
                    <a:pt x="1087" y="294"/>
                  </a:lnTo>
                  <a:lnTo>
                    <a:pt x="1077" y="299"/>
                  </a:lnTo>
                  <a:lnTo>
                    <a:pt x="1068" y="304"/>
                  </a:lnTo>
                  <a:lnTo>
                    <a:pt x="1053" y="309"/>
                  </a:lnTo>
                  <a:lnTo>
                    <a:pt x="1038" y="313"/>
                  </a:lnTo>
                  <a:lnTo>
                    <a:pt x="1033" y="318"/>
                  </a:lnTo>
                  <a:lnTo>
                    <a:pt x="1019" y="323"/>
                  </a:lnTo>
                  <a:lnTo>
                    <a:pt x="999" y="328"/>
                  </a:lnTo>
                  <a:lnTo>
                    <a:pt x="989" y="333"/>
                  </a:lnTo>
                  <a:lnTo>
                    <a:pt x="975" y="338"/>
                  </a:lnTo>
                  <a:lnTo>
                    <a:pt x="965" y="343"/>
                  </a:lnTo>
                  <a:lnTo>
                    <a:pt x="945" y="348"/>
                  </a:lnTo>
                  <a:lnTo>
                    <a:pt x="926" y="353"/>
                  </a:lnTo>
                  <a:lnTo>
                    <a:pt x="916" y="353"/>
                  </a:lnTo>
                  <a:lnTo>
                    <a:pt x="896" y="358"/>
                  </a:lnTo>
                  <a:lnTo>
                    <a:pt x="872" y="362"/>
                  </a:lnTo>
                  <a:lnTo>
                    <a:pt x="862" y="362"/>
                  </a:lnTo>
                  <a:lnTo>
                    <a:pt x="842" y="367"/>
                  </a:lnTo>
                  <a:lnTo>
                    <a:pt x="818" y="372"/>
                  </a:lnTo>
                  <a:lnTo>
                    <a:pt x="808" y="372"/>
                  </a:lnTo>
                  <a:lnTo>
                    <a:pt x="784" y="377"/>
                  </a:lnTo>
                  <a:lnTo>
                    <a:pt x="759" y="382"/>
                  </a:lnTo>
                  <a:lnTo>
                    <a:pt x="744" y="382"/>
                  </a:lnTo>
                  <a:lnTo>
                    <a:pt x="720" y="387"/>
                  </a:lnTo>
                  <a:lnTo>
                    <a:pt x="695" y="387"/>
                  </a:lnTo>
                  <a:lnTo>
                    <a:pt x="686" y="392"/>
                  </a:lnTo>
                  <a:lnTo>
                    <a:pt x="656" y="392"/>
                  </a:lnTo>
                  <a:lnTo>
                    <a:pt x="632" y="397"/>
                  </a:lnTo>
                  <a:lnTo>
                    <a:pt x="622" y="397"/>
                  </a:lnTo>
                  <a:lnTo>
                    <a:pt x="592" y="397"/>
                  </a:lnTo>
                  <a:lnTo>
                    <a:pt x="578" y="402"/>
                  </a:lnTo>
                  <a:lnTo>
                    <a:pt x="553" y="402"/>
                  </a:lnTo>
                  <a:lnTo>
                    <a:pt x="529" y="402"/>
                  </a:lnTo>
                  <a:lnTo>
                    <a:pt x="514" y="402"/>
                  </a:lnTo>
                  <a:lnTo>
                    <a:pt x="485" y="402"/>
                  </a:lnTo>
                  <a:lnTo>
                    <a:pt x="460" y="407"/>
                  </a:lnTo>
                  <a:lnTo>
                    <a:pt x="445" y="407"/>
                  </a:lnTo>
                  <a:lnTo>
                    <a:pt x="416" y="407"/>
                  </a:lnTo>
                  <a:lnTo>
                    <a:pt x="392" y="407"/>
                  </a:lnTo>
                  <a:lnTo>
                    <a:pt x="377" y="407"/>
                  </a:lnTo>
                  <a:lnTo>
                    <a:pt x="348" y="407"/>
                  </a:lnTo>
                  <a:lnTo>
                    <a:pt x="392" y="201"/>
                  </a:lnTo>
                  <a:lnTo>
                    <a:pt x="0" y="24"/>
                  </a:lnTo>
                  <a:close/>
                </a:path>
              </a:pathLst>
            </a:custGeom>
            <a:solidFill>
              <a:srgbClr val="BBE0E3"/>
            </a:solidFill>
            <a:ln w="7938">
              <a:solidFill>
                <a:srgbClr val="000000"/>
              </a:solidFill>
              <a:prstDash val="solid"/>
              <a:round/>
              <a:headEnd/>
              <a:tailEnd/>
            </a:ln>
          </p:spPr>
          <p:txBody>
            <a:bodyPr/>
            <a:lstStyle/>
            <a:p>
              <a:endParaRPr lang="en-GB"/>
            </a:p>
          </p:txBody>
        </p:sp>
        <p:sp>
          <p:nvSpPr>
            <p:cNvPr id="700435" name="Rectangle 19"/>
            <p:cNvSpPr>
              <a:spLocks noChangeArrowheads="1"/>
            </p:cNvSpPr>
            <p:nvPr/>
          </p:nvSpPr>
          <p:spPr bwMode="auto">
            <a:xfrm>
              <a:off x="2286" y="1229"/>
              <a:ext cx="845" cy="192"/>
            </a:xfrm>
            <a:prstGeom prst="rect">
              <a:avLst/>
            </a:prstGeom>
            <a:noFill/>
            <a:ln w="9525">
              <a:noFill/>
              <a:miter lim="800000"/>
              <a:headEnd/>
              <a:tailEnd/>
            </a:ln>
          </p:spPr>
          <p:txBody>
            <a:bodyPr wrap="none" lIns="0" tIns="0" rIns="0" bIns="0">
              <a:spAutoFit/>
            </a:bodyPr>
            <a:lstStyle/>
            <a:p>
              <a:r>
                <a:rPr lang="en-GB" sz="2000">
                  <a:solidFill>
                    <a:srgbClr val="A50021"/>
                  </a:solidFill>
                  <a:latin typeface="Georgia" pitchFamily="18" charset="0"/>
                  <a:ea typeface="Arial Unicode MS" pitchFamily="34" charset="-128"/>
                  <a:cs typeface="Arial Unicode MS" pitchFamily="34" charset="-128"/>
                </a:rPr>
                <a:t>Capacities</a:t>
              </a:r>
            </a:p>
          </p:txBody>
        </p:sp>
        <p:sp>
          <p:nvSpPr>
            <p:cNvPr id="700436" name="Rectangle 20"/>
            <p:cNvSpPr>
              <a:spLocks noChangeArrowheads="1"/>
            </p:cNvSpPr>
            <p:nvPr/>
          </p:nvSpPr>
          <p:spPr bwMode="auto">
            <a:xfrm>
              <a:off x="2340" y="1365"/>
              <a:ext cx="728" cy="192"/>
            </a:xfrm>
            <a:prstGeom prst="rect">
              <a:avLst/>
            </a:prstGeom>
            <a:noFill/>
            <a:ln w="9525">
              <a:noFill/>
              <a:miter lim="800000"/>
              <a:headEnd/>
              <a:tailEnd/>
            </a:ln>
          </p:spPr>
          <p:txBody>
            <a:bodyPr wrap="none" lIns="0" tIns="0" rIns="0" bIns="0">
              <a:spAutoFit/>
            </a:bodyPr>
            <a:lstStyle/>
            <a:p>
              <a:r>
                <a:rPr lang="en-GB" sz="2000">
                  <a:solidFill>
                    <a:srgbClr val="A50021"/>
                  </a:solidFill>
                  <a:latin typeface="Georgia" pitchFamily="18" charset="0"/>
                  <a:ea typeface="Arial Unicode MS" pitchFamily="34" charset="-128"/>
                  <a:cs typeface="Arial Unicode MS" pitchFamily="34" charset="-128"/>
                </a:rPr>
                <a:t>4097 M€</a:t>
              </a:r>
            </a:p>
          </p:txBody>
        </p:sp>
        <p:sp>
          <p:nvSpPr>
            <p:cNvPr id="700437" name="Rectangle 21"/>
            <p:cNvSpPr>
              <a:spLocks noChangeArrowheads="1"/>
            </p:cNvSpPr>
            <p:nvPr/>
          </p:nvSpPr>
          <p:spPr bwMode="auto">
            <a:xfrm>
              <a:off x="3223" y="939"/>
              <a:ext cx="236" cy="134"/>
            </a:xfrm>
            <a:prstGeom prst="rect">
              <a:avLst/>
            </a:prstGeom>
            <a:noFill/>
            <a:ln w="9525">
              <a:noFill/>
              <a:miter lim="800000"/>
              <a:headEnd/>
              <a:tailEnd/>
            </a:ln>
          </p:spPr>
          <p:txBody>
            <a:bodyPr wrap="none" lIns="0" tIns="0" rIns="0" bIns="0">
              <a:spAutoFit/>
            </a:bodyPr>
            <a:lstStyle/>
            <a:p>
              <a:r>
                <a:rPr lang="en-GB" sz="1400">
                  <a:solidFill>
                    <a:srgbClr val="000066"/>
                  </a:solidFill>
                  <a:latin typeface="Georgia" pitchFamily="18" charset="0"/>
                  <a:ea typeface="Arial Unicode MS" pitchFamily="34" charset="-128"/>
                  <a:cs typeface="Arial Unicode MS" pitchFamily="34" charset="-128"/>
                </a:rPr>
                <a:t>JRC</a:t>
              </a:r>
            </a:p>
          </p:txBody>
        </p:sp>
        <p:sp>
          <p:nvSpPr>
            <p:cNvPr id="700438" name="Rectangle 22"/>
            <p:cNvSpPr>
              <a:spLocks noChangeArrowheads="1"/>
            </p:cNvSpPr>
            <p:nvPr/>
          </p:nvSpPr>
          <p:spPr bwMode="auto">
            <a:xfrm>
              <a:off x="3109" y="1056"/>
              <a:ext cx="462" cy="134"/>
            </a:xfrm>
            <a:prstGeom prst="rect">
              <a:avLst/>
            </a:prstGeom>
            <a:noFill/>
            <a:ln w="9525">
              <a:noFill/>
              <a:miter lim="800000"/>
              <a:headEnd/>
              <a:tailEnd/>
            </a:ln>
          </p:spPr>
          <p:txBody>
            <a:bodyPr wrap="none" lIns="0" tIns="0" rIns="0" bIns="0">
              <a:spAutoFit/>
            </a:bodyPr>
            <a:lstStyle/>
            <a:p>
              <a:r>
                <a:rPr lang="en-GB" sz="1400">
                  <a:solidFill>
                    <a:srgbClr val="000066"/>
                  </a:solidFill>
                  <a:latin typeface="Georgia" pitchFamily="18" charset="0"/>
                  <a:ea typeface="Arial Unicode MS" pitchFamily="34" charset="-128"/>
                  <a:cs typeface="Arial Unicode MS" pitchFamily="34" charset="-128"/>
                </a:rPr>
                <a:t>1751 M€</a:t>
              </a:r>
            </a:p>
          </p:txBody>
        </p:sp>
        <p:sp>
          <p:nvSpPr>
            <p:cNvPr id="700439" name="Rectangle 23"/>
            <p:cNvSpPr>
              <a:spLocks noChangeArrowheads="1"/>
            </p:cNvSpPr>
            <p:nvPr/>
          </p:nvSpPr>
          <p:spPr bwMode="auto">
            <a:xfrm>
              <a:off x="3655" y="1789"/>
              <a:ext cx="312" cy="134"/>
            </a:xfrm>
            <a:prstGeom prst="rect">
              <a:avLst/>
            </a:prstGeom>
            <a:noFill/>
            <a:ln w="9525">
              <a:noFill/>
              <a:miter lim="800000"/>
              <a:headEnd/>
              <a:tailEnd/>
            </a:ln>
          </p:spPr>
          <p:txBody>
            <a:bodyPr wrap="none" lIns="0" tIns="0" rIns="0" bIns="0">
              <a:spAutoFit/>
            </a:bodyPr>
            <a:lstStyle/>
            <a:p>
              <a:r>
                <a:rPr lang="en-GB" sz="1400">
                  <a:solidFill>
                    <a:srgbClr val="000066"/>
                  </a:solidFill>
                  <a:latin typeface="Georgia" pitchFamily="18" charset="0"/>
                  <a:ea typeface="Arial Unicode MS" pitchFamily="34" charset="-128"/>
                  <a:cs typeface="Arial Unicode MS" pitchFamily="34" charset="-128"/>
                </a:rPr>
                <a:t>Ideas</a:t>
              </a:r>
            </a:p>
          </p:txBody>
        </p:sp>
        <p:sp>
          <p:nvSpPr>
            <p:cNvPr id="700440" name="Rectangle 24"/>
            <p:cNvSpPr>
              <a:spLocks noChangeArrowheads="1"/>
            </p:cNvSpPr>
            <p:nvPr/>
          </p:nvSpPr>
          <p:spPr bwMode="auto">
            <a:xfrm>
              <a:off x="3569" y="1907"/>
              <a:ext cx="486" cy="134"/>
            </a:xfrm>
            <a:prstGeom prst="rect">
              <a:avLst/>
            </a:prstGeom>
            <a:noFill/>
            <a:ln w="9525">
              <a:noFill/>
              <a:miter lim="800000"/>
              <a:headEnd/>
              <a:tailEnd/>
            </a:ln>
          </p:spPr>
          <p:txBody>
            <a:bodyPr wrap="none" lIns="0" tIns="0" rIns="0" bIns="0">
              <a:spAutoFit/>
            </a:bodyPr>
            <a:lstStyle/>
            <a:p>
              <a:r>
                <a:rPr lang="en-GB" sz="1400">
                  <a:solidFill>
                    <a:srgbClr val="000066"/>
                  </a:solidFill>
                  <a:latin typeface="Georgia" pitchFamily="18" charset="0"/>
                  <a:ea typeface="Arial Unicode MS" pitchFamily="34" charset="-128"/>
                  <a:cs typeface="Arial Unicode MS" pitchFamily="34" charset="-128"/>
                </a:rPr>
                <a:t>7510 M€</a:t>
              </a:r>
            </a:p>
          </p:txBody>
        </p:sp>
        <p:sp>
          <p:nvSpPr>
            <p:cNvPr id="700441" name="Rectangle 25"/>
            <p:cNvSpPr>
              <a:spLocks noChangeArrowheads="1"/>
            </p:cNvSpPr>
            <p:nvPr/>
          </p:nvSpPr>
          <p:spPr bwMode="auto">
            <a:xfrm>
              <a:off x="3632" y="864"/>
              <a:ext cx="512" cy="134"/>
            </a:xfrm>
            <a:prstGeom prst="rect">
              <a:avLst/>
            </a:prstGeom>
            <a:noFill/>
            <a:ln w="9525">
              <a:noFill/>
              <a:miter lim="800000"/>
              <a:headEnd/>
              <a:tailEnd/>
            </a:ln>
          </p:spPr>
          <p:txBody>
            <a:bodyPr wrap="none" lIns="0" tIns="0" rIns="0" bIns="0">
              <a:spAutoFit/>
            </a:bodyPr>
            <a:lstStyle/>
            <a:p>
              <a:r>
                <a:rPr lang="en-GB" sz="1400">
                  <a:solidFill>
                    <a:srgbClr val="000066"/>
                  </a:solidFill>
                  <a:latin typeface="Georgia" pitchFamily="18" charset="0"/>
                  <a:ea typeface="Arial Unicode MS" pitchFamily="34" charset="-128"/>
                  <a:cs typeface="Arial Unicode MS" pitchFamily="34" charset="-128"/>
                </a:rPr>
                <a:t>Euratom</a:t>
              </a:r>
            </a:p>
          </p:txBody>
        </p:sp>
        <p:sp>
          <p:nvSpPr>
            <p:cNvPr id="700442" name="Rectangle 26"/>
            <p:cNvSpPr>
              <a:spLocks noChangeArrowheads="1"/>
            </p:cNvSpPr>
            <p:nvPr/>
          </p:nvSpPr>
          <p:spPr bwMode="auto">
            <a:xfrm>
              <a:off x="3632" y="982"/>
              <a:ext cx="518" cy="134"/>
            </a:xfrm>
            <a:prstGeom prst="rect">
              <a:avLst/>
            </a:prstGeom>
            <a:noFill/>
            <a:ln w="9525">
              <a:noFill/>
              <a:miter lim="800000"/>
              <a:headEnd/>
              <a:tailEnd/>
            </a:ln>
          </p:spPr>
          <p:txBody>
            <a:bodyPr wrap="none" lIns="0" tIns="0" rIns="0" bIns="0">
              <a:spAutoFit/>
            </a:bodyPr>
            <a:lstStyle/>
            <a:p>
              <a:r>
                <a:rPr lang="en-GB" sz="1400">
                  <a:solidFill>
                    <a:srgbClr val="000066"/>
                  </a:solidFill>
                  <a:latin typeface="Georgia" pitchFamily="18" charset="0"/>
                  <a:ea typeface="Arial Unicode MS" pitchFamily="34" charset="-128"/>
                  <a:cs typeface="Arial Unicode MS" pitchFamily="34" charset="-128"/>
                </a:rPr>
                <a:t>4062 M€</a:t>
              </a:r>
            </a:p>
          </p:txBody>
        </p:sp>
        <p:sp>
          <p:nvSpPr>
            <p:cNvPr id="700443" name="Rectangle 27"/>
            <p:cNvSpPr>
              <a:spLocks noChangeArrowheads="1"/>
            </p:cNvSpPr>
            <p:nvPr/>
          </p:nvSpPr>
          <p:spPr bwMode="auto">
            <a:xfrm>
              <a:off x="3107" y="1657"/>
              <a:ext cx="391" cy="134"/>
            </a:xfrm>
            <a:prstGeom prst="rect">
              <a:avLst/>
            </a:prstGeom>
            <a:noFill/>
            <a:ln w="9525">
              <a:noFill/>
              <a:miter lim="800000"/>
              <a:headEnd/>
              <a:tailEnd/>
            </a:ln>
          </p:spPr>
          <p:txBody>
            <a:bodyPr wrap="none" lIns="0" tIns="0" rIns="0" bIns="0">
              <a:spAutoFit/>
            </a:bodyPr>
            <a:lstStyle/>
            <a:p>
              <a:r>
                <a:rPr lang="en-GB" sz="1400">
                  <a:solidFill>
                    <a:srgbClr val="000066"/>
                  </a:solidFill>
                  <a:latin typeface="Georgia" pitchFamily="18" charset="0"/>
                  <a:ea typeface="Arial Unicode MS" pitchFamily="34" charset="-128"/>
                  <a:cs typeface="Arial Unicode MS" pitchFamily="34" charset="-128"/>
                </a:rPr>
                <a:t>People</a:t>
              </a:r>
            </a:p>
          </p:txBody>
        </p:sp>
        <p:sp>
          <p:nvSpPr>
            <p:cNvPr id="700444" name="Rectangle 28"/>
            <p:cNvSpPr>
              <a:spLocks noChangeArrowheads="1"/>
            </p:cNvSpPr>
            <p:nvPr/>
          </p:nvSpPr>
          <p:spPr bwMode="auto">
            <a:xfrm>
              <a:off x="3050" y="1774"/>
              <a:ext cx="504" cy="134"/>
            </a:xfrm>
            <a:prstGeom prst="rect">
              <a:avLst/>
            </a:prstGeom>
            <a:noFill/>
            <a:ln w="9525">
              <a:noFill/>
              <a:miter lim="800000"/>
              <a:headEnd/>
              <a:tailEnd/>
            </a:ln>
          </p:spPr>
          <p:txBody>
            <a:bodyPr wrap="none" lIns="0" tIns="0" rIns="0" bIns="0">
              <a:spAutoFit/>
            </a:bodyPr>
            <a:lstStyle/>
            <a:p>
              <a:r>
                <a:rPr lang="en-GB" sz="1400">
                  <a:solidFill>
                    <a:srgbClr val="000066"/>
                  </a:solidFill>
                  <a:latin typeface="Georgia" pitchFamily="18" charset="0"/>
                  <a:ea typeface="Arial Unicode MS" pitchFamily="34" charset="-128"/>
                  <a:cs typeface="Arial Unicode MS" pitchFamily="34" charset="-128"/>
                </a:rPr>
                <a:t>4750 M€</a:t>
              </a:r>
            </a:p>
          </p:txBody>
        </p:sp>
        <p:sp>
          <p:nvSpPr>
            <p:cNvPr id="700445" name="Rectangle 29"/>
            <p:cNvSpPr>
              <a:spLocks noChangeArrowheads="1"/>
            </p:cNvSpPr>
            <p:nvPr/>
          </p:nvSpPr>
          <p:spPr bwMode="auto">
            <a:xfrm>
              <a:off x="4298" y="881"/>
              <a:ext cx="718" cy="134"/>
            </a:xfrm>
            <a:prstGeom prst="rect">
              <a:avLst/>
            </a:prstGeom>
            <a:noFill/>
            <a:ln w="9525">
              <a:noFill/>
              <a:miter lim="800000"/>
              <a:headEnd/>
              <a:tailEnd/>
            </a:ln>
          </p:spPr>
          <p:txBody>
            <a:bodyPr wrap="none" lIns="0" tIns="0" rIns="0" bIns="0">
              <a:spAutoFit/>
            </a:bodyPr>
            <a:lstStyle/>
            <a:p>
              <a:r>
                <a:rPr lang="en-GB" sz="1400">
                  <a:solidFill>
                    <a:srgbClr val="000066"/>
                  </a:solidFill>
                  <a:latin typeface="Georgia" pitchFamily="18" charset="0"/>
                  <a:ea typeface="Arial Unicode MS" pitchFamily="34" charset="-128"/>
                  <a:cs typeface="Arial Unicode MS" pitchFamily="34" charset="-128"/>
                </a:rPr>
                <a:t>Cooperation</a:t>
              </a:r>
            </a:p>
          </p:txBody>
        </p:sp>
        <p:sp>
          <p:nvSpPr>
            <p:cNvPr id="700446" name="Rectangle 30"/>
            <p:cNvSpPr>
              <a:spLocks noChangeArrowheads="1"/>
            </p:cNvSpPr>
            <p:nvPr/>
          </p:nvSpPr>
          <p:spPr bwMode="auto">
            <a:xfrm>
              <a:off x="4373" y="999"/>
              <a:ext cx="561" cy="134"/>
            </a:xfrm>
            <a:prstGeom prst="rect">
              <a:avLst/>
            </a:prstGeom>
            <a:noFill/>
            <a:ln w="9525">
              <a:noFill/>
              <a:miter lim="800000"/>
              <a:headEnd/>
              <a:tailEnd/>
            </a:ln>
          </p:spPr>
          <p:txBody>
            <a:bodyPr wrap="none" lIns="0" tIns="0" rIns="0" bIns="0">
              <a:spAutoFit/>
            </a:bodyPr>
            <a:lstStyle/>
            <a:p>
              <a:r>
                <a:rPr lang="en-GB" sz="1400">
                  <a:solidFill>
                    <a:srgbClr val="000066"/>
                  </a:solidFill>
                  <a:latin typeface="Georgia" pitchFamily="18" charset="0"/>
                  <a:ea typeface="Arial Unicode MS" pitchFamily="34" charset="-128"/>
                  <a:cs typeface="Arial Unicode MS" pitchFamily="34" charset="-128"/>
                </a:rPr>
                <a:t>32413 M€</a:t>
              </a:r>
            </a:p>
          </p:txBody>
        </p:sp>
      </p:grpSp>
      <p:grpSp>
        <p:nvGrpSpPr>
          <p:cNvPr id="3" name="Group 31"/>
          <p:cNvGrpSpPr>
            <a:grpSpLocks/>
          </p:cNvGrpSpPr>
          <p:nvPr/>
        </p:nvGrpSpPr>
        <p:grpSpPr bwMode="auto">
          <a:xfrm>
            <a:off x="852488" y="3808413"/>
            <a:ext cx="5772150" cy="2128837"/>
            <a:chOff x="693" y="2250"/>
            <a:chExt cx="3636" cy="1341"/>
          </a:xfrm>
        </p:grpSpPr>
        <p:sp>
          <p:nvSpPr>
            <p:cNvPr id="700448" name="Rectangle 32"/>
            <p:cNvSpPr>
              <a:spLocks noChangeArrowheads="1"/>
            </p:cNvSpPr>
            <p:nvPr/>
          </p:nvSpPr>
          <p:spPr bwMode="auto">
            <a:xfrm>
              <a:off x="693" y="2250"/>
              <a:ext cx="3636" cy="1341"/>
            </a:xfrm>
            <a:prstGeom prst="rect">
              <a:avLst/>
            </a:prstGeom>
            <a:solidFill>
              <a:srgbClr val="FFCCFF">
                <a:alpha val="47000"/>
              </a:srgbClr>
            </a:solidFill>
            <a:ln w="9525" algn="ctr">
              <a:miter lim="800000"/>
              <a:headEnd/>
              <a:tailEnd/>
            </a:ln>
            <a:effectLst/>
            <a:scene3d>
              <a:camera prst="legacyObliqueTopRight"/>
              <a:lightRig rig="legacyFlat3" dir="b"/>
            </a:scene3d>
            <a:sp3d extrusionH="125400" prstMaterial="legacyMatte">
              <a:bevelT w="13500" h="13500" prst="angle"/>
              <a:bevelB w="13500" h="13500" prst="angle"/>
              <a:extrusionClr>
                <a:srgbClr val="FFCCFF"/>
              </a:extrusionClr>
            </a:sp3d>
          </p:spPr>
          <p:txBody>
            <a:bodyPr wrap="none" tIns="0" anchor="ctr">
              <a:flatTx/>
            </a:bodyPr>
            <a:lstStyle/>
            <a:p>
              <a:endParaRPr lang="en-GB"/>
            </a:p>
          </p:txBody>
        </p:sp>
        <p:sp>
          <p:nvSpPr>
            <p:cNvPr id="700449" name="Freeform 33"/>
            <p:cNvSpPr>
              <a:spLocks/>
            </p:cNvSpPr>
            <p:nvPr/>
          </p:nvSpPr>
          <p:spPr bwMode="auto">
            <a:xfrm>
              <a:off x="2927" y="2885"/>
              <a:ext cx="100" cy="289"/>
            </a:xfrm>
            <a:custGeom>
              <a:avLst/>
              <a:gdLst/>
              <a:ahLst/>
              <a:cxnLst>
                <a:cxn ang="0">
                  <a:pos x="100" y="0"/>
                </a:cxn>
                <a:cxn ang="0">
                  <a:pos x="100" y="6"/>
                </a:cxn>
                <a:cxn ang="0">
                  <a:pos x="100" y="11"/>
                </a:cxn>
                <a:cxn ang="0">
                  <a:pos x="95" y="17"/>
                </a:cxn>
                <a:cxn ang="0">
                  <a:pos x="95" y="22"/>
                </a:cxn>
                <a:cxn ang="0">
                  <a:pos x="89" y="28"/>
                </a:cxn>
                <a:cxn ang="0">
                  <a:pos x="89" y="33"/>
                </a:cxn>
                <a:cxn ang="0">
                  <a:pos x="84" y="39"/>
                </a:cxn>
                <a:cxn ang="0">
                  <a:pos x="78" y="44"/>
                </a:cxn>
                <a:cxn ang="0">
                  <a:pos x="73" y="50"/>
                </a:cxn>
                <a:cxn ang="0">
                  <a:pos x="67" y="56"/>
                </a:cxn>
                <a:cxn ang="0">
                  <a:pos x="61" y="61"/>
                </a:cxn>
                <a:cxn ang="0">
                  <a:pos x="50" y="67"/>
                </a:cxn>
                <a:cxn ang="0">
                  <a:pos x="50" y="67"/>
                </a:cxn>
                <a:cxn ang="0">
                  <a:pos x="39" y="72"/>
                </a:cxn>
                <a:cxn ang="0">
                  <a:pos x="28" y="78"/>
                </a:cxn>
                <a:cxn ang="0">
                  <a:pos x="17" y="89"/>
                </a:cxn>
                <a:cxn ang="0">
                  <a:pos x="11" y="89"/>
                </a:cxn>
                <a:cxn ang="0">
                  <a:pos x="0" y="95"/>
                </a:cxn>
                <a:cxn ang="0">
                  <a:pos x="0" y="289"/>
                </a:cxn>
                <a:cxn ang="0">
                  <a:pos x="11" y="284"/>
                </a:cxn>
                <a:cxn ang="0">
                  <a:pos x="17" y="284"/>
                </a:cxn>
                <a:cxn ang="0">
                  <a:pos x="28" y="273"/>
                </a:cxn>
                <a:cxn ang="0">
                  <a:pos x="39" y="267"/>
                </a:cxn>
                <a:cxn ang="0">
                  <a:pos x="50" y="261"/>
                </a:cxn>
                <a:cxn ang="0">
                  <a:pos x="50" y="261"/>
                </a:cxn>
                <a:cxn ang="0">
                  <a:pos x="61" y="256"/>
                </a:cxn>
                <a:cxn ang="0">
                  <a:pos x="67" y="250"/>
                </a:cxn>
                <a:cxn ang="0">
                  <a:pos x="73" y="245"/>
                </a:cxn>
                <a:cxn ang="0">
                  <a:pos x="78" y="239"/>
                </a:cxn>
                <a:cxn ang="0">
                  <a:pos x="84" y="234"/>
                </a:cxn>
                <a:cxn ang="0">
                  <a:pos x="89" y="228"/>
                </a:cxn>
                <a:cxn ang="0">
                  <a:pos x="89" y="223"/>
                </a:cxn>
                <a:cxn ang="0">
                  <a:pos x="95" y="217"/>
                </a:cxn>
                <a:cxn ang="0">
                  <a:pos x="95" y="211"/>
                </a:cxn>
                <a:cxn ang="0">
                  <a:pos x="100" y="206"/>
                </a:cxn>
                <a:cxn ang="0">
                  <a:pos x="100" y="200"/>
                </a:cxn>
                <a:cxn ang="0">
                  <a:pos x="100" y="195"/>
                </a:cxn>
                <a:cxn ang="0">
                  <a:pos x="100" y="0"/>
                </a:cxn>
              </a:cxnLst>
              <a:rect l="0" t="0" r="r" b="b"/>
              <a:pathLst>
                <a:path w="100" h="289">
                  <a:moveTo>
                    <a:pt x="100" y="0"/>
                  </a:moveTo>
                  <a:lnTo>
                    <a:pt x="100" y="6"/>
                  </a:lnTo>
                  <a:lnTo>
                    <a:pt x="100" y="11"/>
                  </a:lnTo>
                  <a:lnTo>
                    <a:pt x="95" y="17"/>
                  </a:lnTo>
                  <a:lnTo>
                    <a:pt x="95" y="22"/>
                  </a:lnTo>
                  <a:lnTo>
                    <a:pt x="89" y="28"/>
                  </a:lnTo>
                  <a:lnTo>
                    <a:pt x="89" y="33"/>
                  </a:lnTo>
                  <a:lnTo>
                    <a:pt x="84" y="39"/>
                  </a:lnTo>
                  <a:lnTo>
                    <a:pt x="78" y="44"/>
                  </a:lnTo>
                  <a:lnTo>
                    <a:pt x="73" y="50"/>
                  </a:lnTo>
                  <a:lnTo>
                    <a:pt x="67" y="56"/>
                  </a:lnTo>
                  <a:lnTo>
                    <a:pt x="61" y="61"/>
                  </a:lnTo>
                  <a:lnTo>
                    <a:pt x="50" y="67"/>
                  </a:lnTo>
                  <a:lnTo>
                    <a:pt x="50" y="67"/>
                  </a:lnTo>
                  <a:lnTo>
                    <a:pt x="39" y="72"/>
                  </a:lnTo>
                  <a:lnTo>
                    <a:pt x="28" y="78"/>
                  </a:lnTo>
                  <a:lnTo>
                    <a:pt x="17" y="89"/>
                  </a:lnTo>
                  <a:lnTo>
                    <a:pt x="11" y="89"/>
                  </a:lnTo>
                  <a:lnTo>
                    <a:pt x="0" y="95"/>
                  </a:lnTo>
                  <a:lnTo>
                    <a:pt x="0" y="289"/>
                  </a:lnTo>
                  <a:lnTo>
                    <a:pt x="11" y="284"/>
                  </a:lnTo>
                  <a:lnTo>
                    <a:pt x="17" y="284"/>
                  </a:lnTo>
                  <a:lnTo>
                    <a:pt x="28" y="273"/>
                  </a:lnTo>
                  <a:lnTo>
                    <a:pt x="39" y="267"/>
                  </a:lnTo>
                  <a:lnTo>
                    <a:pt x="50" y="261"/>
                  </a:lnTo>
                  <a:lnTo>
                    <a:pt x="50" y="261"/>
                  </a:lnTo>
                  <a:lnTo>
                    <a:pt x="61" y="256"/>
                  </a:lnTo>
                  <a:lnTo>
                    <a:pt x="67" y="250"/>
                  </a:lnTo>
                  <a:lnTo>
                    <a:pt x="73" y="245"/>
                  </a:lnTo>
                  <a:lnTo>
                    <a:pt x="78" y="239"/>
                  </a:lnTo>
                  <a:lnTo>
                    <a:pt x="84" y="234"/>
                  </a:lnTo>
                  <a:lnTo>
                    <a:pt x="89" y="228"/>
                  </a:lnTo>
                  <a:lnTo>
                    <a:pt x="89" y="223"/>
                  </a:lnTo>
                  <a:lnTo>
                    <a:pt x="95" y="217"/>
                  </a:lnTo>
                  <a:lnTo>
                    <a:pt x="95" y="211"/>
                  </a:lnTo>
                  <a:lnTo>
                    <a:pt x="100" y="206"/>
                  </a:lnTo>
                  <a:lnTo>
                    <a:pt x="100" y="200"/>
                  </a:lnTo>
                  <a:lnTo>
                    <a:pt x="100" y="195"/>
                  </a:lnTo>
                  <a:lnTo>
                    <a:pt x="100" y="0"/>
                  </a:lnTo>
                  <a:close/>
                </a:path>
              </a:pathLst>
            </a:custGeom>
            <a:solidFill>
              <a:srgbClr val="5E7072"/>
            </a:solidFill>
            <a:ln w="9525">
              <a:solidFill>
                <a:srgbClr val="000000"/>
              </a:solidFill>
              <a:prstDash val="solid"/>
              <a:round/>
              <a:headEnd/>
              <a:tailEnd/>
            </a:ln>
          </p:spPr>
          <p:txBody>
            <a:bodyPr/>
            <a:lstStyle/>
            <a:p>
              <a:endParaRPr lang="en-GB"/>
            </a:p>
          </p:txBody>
        </p:sp>
        <p:sp>
          <p:nvSpPr>
            <p:cNvPr id="700450" name="Freeform 34"/>
            <p:cNvSpPr>
              <a:spLocks/>
            </p:cNvSpPr>
            <p:nvPr/>
          </p:nvSpPr>
          <p:spPr bwMode="auto">
            <a:xfrm>
              <a:off x="1976" y="2729"/>
              <a:ext cx="351" cy="351"/>
            </a:xfrm>
            <a:custGeom>
              <a:avLst/>
              <a:gdLst/>
              <a:ahLst/>
              <a:cxnLst>
                <a:cxn ang="0">
                  <a:pos x="351" y="156"/>
                </a:cxn>
                <a:cxn ang="0">
                  <a:pos x="0" y="0"/>
                </a:cxn>
                <a:cxn ang="0">
                  <a:pos x="0" y="195"/>
                </a:cxn>
                <a:cxn ang="0">
                  <a:pos x="351" y="351"/>
                </a:cxn>
                <a:cxn ang="0">
                  <a:pos x="351" y="156"/>
                </a:cxn>
              </a:cxnLst>
              <a:rect l="0" t="0" r="r" b="b"/>
              <a:pathLst>
                <a:path w="351" h="351">
                  <a:moveTo>
                    <a:pt x="351" y="156"/>
                  </a:moveTo>
                  <a:lnTo>
                    <a:pt x="0" y="0"/>
                  </a:lnTo>
                  <a:lnTo>
                    <a:pt x="0" y="195"/>
                  </a:lnTo>
                  <a:lnTo>
                    <a:pt x="351" y="351"/>
                  </a:lnTo>
                  <a:lnTo>
                    <a:pt x="351" y="156"/>
                  </a:lnTo>
                  <a:close/>
                </a:path>
              </a:pathLst>
            </a:custGeom>
            <a:solidFill>
              <a:srgbClr val="5E7072"/>
            </a:solidFill>
            <a:ln w="9525">
              <a:solidFill>
                <a:srgbClr val="000000"/>
              </a:solidFill>
              <a:prstDash val="solid"/>
              <a:round/>
              <a:headEnd/>
              <a:tailEnd/>
            </a:ln>
          </p:spPr>
          <p:txBody>
            <a:bodyPr/>
            <a:lstStyle/>
            <a:p>
              <a:endParaRPr lang="en-GB"/>
            </a:p>
          </p:txBody>
        </p:sp>
        <p:sp>
          <p:nvSpPr>
            <p:cNvPr id="700451" name="Freeform 35"/>
            <p:cNvSpPr>
              <a:spLocks/>
            </p:cNvSpPr>
            <p:nvPr/>
          </p:nvSpPr>
          <p:spPr bwMode="auto">
            <a:xfrm>
              <a:off x="2327" y="2885"/>
              <a:ext cx="600" cy="284"/>
            </a:xfrm>
            <a:custGeom>
              <a:avLst/>
              <a:gdLst/>
              <a:ahLst/>
              <a:cxnLst>
                <a:cxn ang="0">
                  <a:pos x="0" y="0"/>
                </a:cxn>
                <a:cxn ang="0">
                  <a:pos x="600" y="89"/>
                </a:cxn>
                <a:cxn ang="0">
                  <a:pos x="600" y="284"/>
                </a:cxn>
                <a:cxn ang="0">
                  <a:pos x="0" y="195"/>
                </a:cxn>
                <a:cxn ang="0">
                  <a:pos x="0" y="0"/>
                </a:cxn>
              </a:cxnLst>
              <a:rect l="0" t="0" r="r" b="b"/>
              <a:pathLst>
                <a:path w="600" h="284">
                  <a:moveTo>
                    <a:pt x="0" y="0"/>
                  </a:moveTo>
                  <a:lnTo>
                    <a:pt x="600" y="89"/>
                  </a:lnTo>
                  <a:lnTo>
                    <a:pt x="600" y="284"/>
                  </a:lnTo>
                  <a:lnTo>
                    <a:pt x="0" y="195"/>
                  </a:lnTo>
                  <a:lnTo>
                    <a:pt x="0" y="0"/>
                  </a:lnTo>
                  <a:close/>
                </a:path>
              </a:pathLst>
            </a:custGeom>
            <a:solidFill>
              <a:srgbClr val="5E7072"/>
            </a:solidFill>
            <a:ln w="9525">
              <a:solidFill>
                <a:srgbClr val="000000"/>
              </a:solidFill>
              <a:prstDash val="solid"/>
              <a:round/>
              <a:headEnd/>
              <a:tailEnd/>
            </a:ln>
          </p:spPr>
          <p:txBody>
            <a:bodyPr/>
            <a:lstStyle/>
            <a:p>
              <a:endParaRPr lang="en-GB"/>
            </a:p>
          </p:txBody>
        </p:sp>
        <p:sp>
          <p:nvSpPr>
            <p:cNvPr id="700452" name="Freeform 36"/>
            <p:cNvSpPr>
              <a:spLocks/>
            </p:cNvSpPr>
            <p:nvPr/>
          </p:nvSpPr>
          <p:spPr bwMode="auto">
            <a:xfrm>
              <a:off x="1976" y="2707"/>
              <a:ext cx="1051" cy="273"/>
            </a:xfrm>
            <a:custGeom>
              <a:avLst/>
              <a:gdLst/>
              <a:ahLst/>
              <a:cxnLst>
                <a:cxn ang="0">
                  <a:pos x="23" y="22"/>
                </a:cxn>
                <a:cxn ang="0">
                  <a:pos x="62" y="17"/>
                </a:cxn>
                <a:cxn ang="0">
                  <a:pos x="112" y="11"/>
                </a:cxn>
                <a:cxn ang="0">
                  <a:pos x="156" y="5"/>
                </a:cxn>
                <a:cxn ang="0">
                  <a:pos x="189" y="5"/>
                </a:cxn>
                <a:cxn ang="0">
                  <a:pos x="240" y="0"/>
                </a:cxn>
                <a:cxn ang="0">
                  <a:pos x="290" y="0"/>
                </a:cxn>
                <a:cxn ang="0">
                  <a:pos x="340" y="0"/>
                </a:cxn>
                <a:cxn ang="0">
                  <a:pos x="384" y="0"/>
                </a:cxn>
                <a:cxn ang="0">
                  <a:pos x="434" y="0"/>
                </a:cxn>
                <a:cxn ang="0">
                  <a:pos x="484" y="0"/>
                </a:cxn>
                <a:cxn ang="0">
                  <a:pos x="529" y="5"/>
                </a:cxn>
                <a:cxn ang="0">
                  <a:pos x="568" y="5"/>
                </a:cxn>
                <a:cxn ang="0">
                  <a:pos x="612" y="11"/>
                </a:cxn>
                <a:cxn ang="0">
                  <a:pos x="657" y="17"/>
                </a:cxn>
                <a:cxn ang="0">
                  <a:pos x="701" y="22"/>
                </a:cxn>
                <a:cxn ang="0">
                  <a:pos x="740" y="28"/>
                </a:cxn>
                <a:cxn ang="0">
                  <a:pos x="779" y="39"/>
                </a:cxn>
                <a:cxn ang="0">
                  <a:pos x="818" y="44"/>
                </a:cxn>
                <a:cxn ang="0">
                  <a:pos x="851" y="56"/>
                </a:cxn>
                <a:cxn ang="0">
                  <a:pos x="879" y="61"/>
                </a:cxn>
                <a:cxn ang="0">
                  <a:pos x="907" y="72"/>
                </a:cxn>
                <a:cxn ang="0">
                  <a:pos x="935" y="83"/>
                </a:cxn>
                <a:cxn ang="0">
                  <a:pos x="962" y="89"/>
                </a:cxn>
                <a:cxn ang="0">
                  <a:pos x="985" y="106"/>
                </a:cxn>
                <a:cxn ang="0">
                  <a:pos x="1001" y="117"/>
                </a:cxn>
                <a:cxn ang="0">
                  <a:pos x="1018" y="128"/>
                </a:cxn>
                <a:cxn ang="0">
                  <a:pos x="1029" y="133"/>
                </a:cxn>
                <a:cxn ang="0">
                  <a:pos x="1040" y="150"/>
                </a:cxn>
                <a:cxn ang="0">
                  <a:pos x="1046" y="161"/>
                </a:cxn>
                <a:cxn ang="0">
                  <a:pos x="1051" y="172"/>
                </a:cxn>
                <a:cxn ang="0">
                  <a:pos x="1051" y="184"/>
                </a:cxn>
                <a:cxn ang="0">
                  <a:pos x="1046" y="200"/>
                </a:cxn>
                <a:cxn ang="0">
                  <a:pos x="1040" y="211"/>
                </a:cxn>
                <a:cxn ang="0">
                  <a:pos x="1029" y="222"/>
                </a:cxn>
                <a:cxn ang="0">
                  <a:pos x="1018" y="234"/>
                </a:cxn>
                <a:cxn ang="0">
                  <a:pos x="1001" y="245"/>
                </a:cxn>
                <a:cxn ang="0">
                  <a:pos x="985" y="256"/>
                </a:cxn>
                <a:cxn ang="0">
                  <a:pos x="962" y="267"/>
                </a:cxn>
                <a:cxn ang="0">
                  <a:pos x="351" y="178"/>
                </a:cxn>
              </a:cxnLst>
              <a:rect l="0" t="0" r="r" b="b"/>
              <a:pathLst>
                <a:path w="1051" h="273">
                  <a:moveTo>
                    <a:pt x="0" y="22"/>
                  </a:moveTo>
                  <a:lnTo>
                    <a:pt x="23" y="22"/>
                  </a:lnTo>
                  <a:lnTo>
                    <a:pt x="45" y="17"/>
                  </a:lnTo>
                  <a:lnTo>
                    <a:pt x="62" y="17"/>
                  </a:lnTo>
                  <a:lnTo>
                    <a:pt x="89" y="11"/>
                  </a:lnTo>
                  <a:lnTo>
                    <a:pt x="112" y="11"/>
                  </a:lnTo>
                  <a:lnTo>
                    <a:pt x="134" y="5"/>
                  </a:lnTo>
                  <a:lnTo>
                    <a:pt x="156" y="5"/>
                  </a:lnTo>
                  <a:lnTo>
                    <a:pt x="167" y="5"/>
                  </a:lnTo>
                  <a:lnTo>
                    <a:pt x="189" y="5"/>
                  </a:lnTo>
                  <a:lnTo>
                    <a:pt x="217" y="0"/>
                  </a:lnTo>
                  <a:lnTo>
                    <a:pt x="240" y="0"/>
                  </a:lnTo>
                  <a:lnTo>
                    <a:pt x="262" y="0"/>
                  </a:lnTo>
                  <a:lnTo>
                    <a:pt x="290" y="0"/>
                  </a:lnTo>
                  <a:lnTo>
                    <a:pt x="312" y="0"/>
                  </a:lnTo>
                  <a:lnTo>
                    <a:pt x="340" y="0"/>
                  </a:lnTo>
                  <a:lnTo>
                    <a:pt x="362" y="0"/>
                  </a:lnTo>
                  <a:lnTo>
                    <a:pt x="384" y="0"/>
                  </a:lnTo>
                  <a:lnTo>
                    <a:pt x="412" y="0"/>
                  </a:lnTo>
                  <a:lnTo>
                    <a:pt x="434" y="0"/>
                  </a:lnTo>
                  <a:lnTo>
                    <a:pt x="456" y="0"/>
                  </a:lnTo>
                  <a:lnTo>
                    <a:pt x="484" y="0"/>
                  </a:lnTo>
                  <a:lnTo>
                    <a:pt x="506" y="5"/>
                  </a:lnTo>
                  <a:lnTo>
                    <a:pt x="529" y="5"/>
                  </a:lnTo>
                  <a:lnTo>
                    <a:pt x="540" y="5"/>
                  </a:lnTo>
                  <a:lnTo>
                    <a:pt x="568" y="5"/>
                  </a:lnTo>
                  <a:lnTo>
                    <a:pt x="590" y="11"/>
                  </a:lnTo>
                  <a:lnTo>
                    <a:pt x="612" y="11"/>
                  </a:lnTo>
                  <a:lnTo>
                    <a:pt x="634" y="17"/>
                  </a:lnTo>
                  <a:lnTo>
                    <a:pt x="657" y="17"/>
                  </a:lnTo>
                  <a:lnTo>
                    <a:pt x="679" y="22"/>
                  </a:lnTo>
                  <a:lnTo>
                    <a:pt x="701" y="22"/>
                  </a:lnTo>
                  <a:lnTo>
                    <a:pt x="723" y="28"/>
                  </a:lnTo>
                  <a:lnTo>
                    <a:pt x="740" y="28"/>
                  </a:lnTo>
                  <a:lnTo>
                    <a:pt x="762" y="33"/>
                  </a:lnTo>
                  <a:lnTo>
                    <a:pt x="779" y="39"/>
                  </a:lnTo>
                  <a:lnTo>
                    <a:pt x="801" y="39"/>
                  </a:lnTo>
                  <a:lnTo>
                    <a:pt x="818" y="44"/>
                  </a:lnTo>
                  <a:lnTo>
                    <a:pt x="834" y="50"/>
                  </a:lnTo>
                  <a:lnTo>
                    <a:pt x="851" y="56"/>
                  </a:lnTo>
                  <a:lnTo>
                    <a:pt x="862" y="56"/>
                  </a:lnTo>
                  <a:lnTo>
                    <a:pt x="879" y="61"/>
                  </a:lnTo>
                  <a:lnTo>
                    <a:pt x="896" y="67"/>
                  </a:lnTo>
                  <a:lnTo>
                    <a:pt x="907" y="72"/>
                  </a:lnTo>
                  <a:lnTo>
                    <a:pt x="923" y="78"/>
                  </a:lnTo>
                  <a:lnTo>
                    <a:pt x="935" y="83"/>
                  </a:lnTo>
                  <a:lnTo>
                    <a:pt x="951" y="89"/>
                  </a:lnTo>
                  <a:lnTo>
                    <a:pt x="962" y="89"/>
                  </a:lnTo>
                  <a:lnTo>
                    <a:pt x="973" y="95"/>
                  </a:lnTo>
                  <a:lnTo>
                    <a:pt x="985" y="106"/>
                  </a:lnTo>
                  <a:lnTo>
                    <a:pt x="996" y="111"/>
                  </a:lnTo>
                  <a:lnTo>
                    <a:pt x="1001" y="117"/>
                  </a:lnTo>
                  <a:lnTo>
                    <a:pt x="1012" y="122"/>
                  </a:lnTo>
                  <a:lnTo>
                    <a:pt x="1018" y="128"/>
                  </a:lnTo>
                  <a:lnTo>
                    <a:pt x="1024" y="133"/>
                  </a:lnTo>
                  <a:lnTo>
                    <a:pt x="1029" y="133"/>
                  </a:lnTo>
                  <a:lnTo>
                    <a:pt x="1035" y="139"/>
                  </a:lnTo>
                  <a:lnTo>
                    <a:pt x="1040" y="150"/>
                  </a:lnTo>
                  <a:lnTo>
                    <a:pt x="1046" y="156"/>
                  </a:lnTo>
                  <a:lnTo>
                    <a:pt x="1046" y="161"/>
                  </a:lnTo>
                  <a:lnTo>
                    <a:pt x="1046" y="167"/>
                  </a:lnTo>
                  <a:lnTo>
                    <a:pt x="1051" y="172"/>
                  </a:lnTo>
                  <a:lnTo>
                    <a:pt x="1051" y="178"/>
                  </a:lnTo>
                  <a:lnTo>
                    <a:pt x="1051" y="184"/>
                  </a:lnTo>
                  <a:lnTo>
                    <a:pt x="1046" y="195"/>
                  </a:lnTo>
                  <a:lnTo>
                    <a:pt x="1046" y="200"/>
                  </a:lnTo>
                  <a:lnTo>
                    <a:pt x="1046" y="206"/>
                  </a:lnTo>
                  <a:lnTo>
                    <a:pt x="1040" y="211"/>
                  </a:lnTo>
                  <a:lnTo>
                    <a:pt x="1035" y="217"/>
                  </a:lnTo>
                  <a:lnTo>
                    <a:pt x="1029" y="222"/>
                  </a:lnTo>
                  <a:lnTo>
                    <a:pt x="1024" y="228"/>
                  </a:lnTo>
                  <a:lnTo>
                    <a:pt x="1018" y="234"/>
                  </a:lnTo>
                  <a:lnTo>
                    <a:pt x="1012" y="239"/>
                  </a:lnTo>
                  <a:lnTo>
                    <a:pt x="1001" y="245"/>
                  </a:lnTo>
                  <a:lnTo>
                    <a:pt x="996" y="250"/>
                  </a:lnTo>
                  <a:lnTo>
                    <a:pt x="985" y="256"/>
                  </a:lnTo>
                  <a:lnTo>
                    <a:pt x="973" y="261"/>
                  </a:lnTo>
                  <a:lnTo>
                    <a:pt x="962" y="267"/>
                  </a:lnTo>
                  <a:lnTo>
                    <a:pt x="951" y="273"/>
                  </a:lnTo>
                  <a:lnTo>
                    <a:pt x="351" y="178"/>
                  </a:lnTo>
                  <a:lnTo>
                    <a:pt x="0" y="22"/>
                  </a:lnTo>
                  <a:close/>
                </a:path>
              </a:pathLst>
            </a:custGeom>
            <a:solidFill>
              <a:srgbClr val="BBE0E3"/>
            </a:solidFill>
            <a:ln w="9525">
              <a:solidFill>
                <a:srgbClr val="000000"/>
              </a:solidFill>
              <a:prstDash val="solid"/>
              <a:round/>
              <a:headEnd/>
              <a:tailEnd/>
            </a:ln>
          </p:spPr>
          <p:txBody>
            <a:bodyPr/>
            <a:lstStyle/>
            <a:p>
              <a:endParaRPr lang="en-GB"/>
            </a:p>
          </p:txBody>
        </p:sp>
        <p:sp>
          <p:nvSpPr>
            <p:cNvPr id="700453" name="Freeform 37"/>
            <p:cNvSpPr>
              <a:spLocks/>
            </p:cNvSpPr>
            <p:nvPr/>
          </p:nvSpPr>
          <p:spPr bwMode="auto">
            <a:xfrm>
              <a:off x="1787" y="2774"/>
              <a:ext cx="423" cy="339"/>
            </a:xfrm>
            <a:custGeom>
              <a:avLst/>
              <a:gdLst/>
              <a:ahLst/>
              <a:cxnLst>
                <a:cxn ang="0">
                  <a:pos x="423" y="144"/>
                </a:cxn>
                <a:cxn ang="0">
                  <a:pos x="0" y="0"/>
                </a:cxn>
                <a:cxn ang="0">
                  <a:pos x="0" y="194"/>
                </a:cxn>
                <a:cxn ang="0">
                  <a:pos x="423" y="339"/>
                </a:cxn>
                <a:cxn ang="0">
                  <a:pos x="423" y="144"/>
                </a:cxn>
              </a:cxnLst>
              <a:rect l="0" t="0" r="r" b="b"/>
              <a:pathLst>
                <a:path w="423" h="339">
                  <a:moveTo>
                    <a:pt x="423" y="144"/>
                  </a:moveTo>
                  <a:lnTo>
                    <a:pt x="0" y="0"/>
                  </a:lnTo>
                  <a:lnTo>
                    <a:pt x="0" y="194"/>
                  </a:lnTo>
                  <a:lnTo>
                    <a:pt x="423" y="339"/>
                  </a:lnTo>
                  <a:lnTo>
                    <a:pt x="423" y="144"/>
                  </a:lnTo>
                  <a:close/>
                </a:path>
              </a:pathLst>
            </a:custGeom>
            <a:solidFill>
              <a:srgbClr val="003366"/>
            </a:solidFill>
            <a:ln w="9525">
              <a:solidFill>
                <a:srgbClr val="000000"/>
              </a:solidFill>
              <a:prstDash val="solid"/>
              <a:round/>
              <a:headEnd/>
              <a:tailEnd/>
            </a:ln>
          </p:spPr>
          <p:txBody>
            <a:bodyPr/>
            <a:lstStyle/>
            <a:p>
              <a:endParaRPr lang="en-GB"/>
            </a:p>
          </p:txBody>
        </p:sp>
        <p:sp>
          <p:nvSpPr>
            <p:cNvPr id="700454" name="Freeform 38"/>
            <p:cNvSpPr>
              <a:spLocks/>
            </p:cNvSpPr>
            <p:nvPr/>
          </p:nvSpPr>
          <p:spPr bwMode="auto">
            <a:xfrm>
              <a:off x="1787" y="2763"/>
              <a:ext cx="423" cy="155"/>
            </a:xfrm>
            <a:custGeom>
              <a:avLst/>
              <a:gdLst/>
              <a:ahLst/>
              <a:cxnLst>
                <a:cxn ang="0">
                  <a:pos x="0" y="11"/>
                </a:cxn>
                <a:cxn ang="0">
                  <a:pos x="11" y="11"/>
                </a:cxn>
                <a:cxn ang="0">
                  <a:pos x="17" y="11"/>
                </a:cxn>
                <a:cxn ang="0">
                  <a:pos x="39" y="5"/>
                </a:cxn>
                <a:cxn ang="0">
                  <a:pos x="50" y="5"/>
                </a:cxn>
                <a:cxn ang="0">
                  <a:pos x="62" y="0"/>
                </a:cxn>
                <a:cxn ang="0">
                  <a:pos x="73" y="0"/>
                </a:cxn>
                <a:cxn ang="0">
                  <a:pos x="423" y="155"/>
                </a:cxn>
                <a:cxn ang="0">
                  <a:pos x="0" y="11"/>
                </a:cxn>
              </a:cxnLst>
              <a:rect l="0" t="0" r="r" b="b"/>
              <a:pathLst>
                <a:path w="423" h="155">
                  <a:moveTo>
                    <a:pt x="0" y="11"/>
                  </a:moveTo>
                  <a:lnTo>
                    <a:pt x="11" y="11"/>
                  </a:lnTo>
                  <a:lnTo>
                    <a:pt x="17" y="11"/>
                  </a:lnTo>
                  <a:lnTo>
                    <a:pt x="39" y="5"/>
                  </a:lnTo>
                  <a:lnTo>
                    <a:pt x="50" y="5"/>
                  </a:lnTo>
                  <a:lnTo>
                    <a:pt x="62" y="0"/>
                  </a:lnTo>
                  <a:lnTo>
                    <a:pt x="73" y="0"/>
                  </a:lnTo>
                  <a:lnTo>
                    <a:pt x="423" y="155"/>
                  </a:lnTo>
                  <a:lnTo>
                    <a:pt x="0" y="11"/>
                  </a:lnTo>
                  <a:close/>
                </a:path>
              </a:pathLst>
            </a:custGeom>
            <a:solidFill>
              <a:srgbClr val="0066CC"/>
            </a:solidFill>
            <a:ln w="9525">
              <a:solidFill>
                <a:srgbClr val="000000"/>
              </a:solidFill>
              <a:prstDash val="solid"/>
              <a:round/>
              <a:headEnd/>
              <a:tailEnd/>
            </a:ln>
          </p:spPr>
          <p:txBody>
            <a:bodyPr/>
            <a:lstStyle/>
            <a:p>
              <a:endParaRPr lang="en-GB"/>
            </a:p>
          </p:txBody>
        </p:sp>
        <p:sp>
          <p:nvSpPr>
            <p:cNvPr id="700455" name="Freeform 39"/>
            <p:cNvSpPr>
              <a:spLocks/>
            </p:cNvSpPr>
            <p:nvPr/>
          </p:nvSpPr>
          <p:spPr bwMode="auto">
            <a:xfrm>
              <a:off x="1654" y="2813"/>
              <a:ext cx="556" cy="300"/>
            </a:xfrm>
            <a:custGeom>
              <a:avLst/>
              <a:gdLst/>
              <a:ahLst/>
              <a:cxnLst>
                <a:cxn ang="0">
                  <a:pos x="556" y="105"/>
                </a:cxn>
                <a:cxn ang="0">
                  <a:pos x="0" y="0"/>
                </a:cxn>
                <a:cxn ang="0">
                  <a:pos x="0" y="194"/>
                </a:cxn>
                <a:cxn ang="0">
                  <a:pos x="556" y="300"/>
                </a:cxn>
                <a:cxn ang="0">
                  <a:pos x="556" y="105"/>
                </a:cxn>
              </a:cxnLst>
              <a:rect l="0" t="0" r="r" b="b"/>
              <a:pathLst>
                <a:path w="556" h="300">
                  <a:moveTo>
                    <a:pt x="556" y="105"/>
                  </a:moveTo>
                  <a:lnTo>
                    <a:pt x="0" y="0"/>
                  </a:lnTo>
                  <a:lnTo>
                    <a:pt x="0" y="194"/>
                  </a:lnTo>
                  <a:lnTo>
                    <a:pt x="556" y="300"/>
                  </a:lnTo>
                  <a:lnTo>
                    <a:pt x="556" y="105"/>
                  </a:lnTo>
                  <a:close/>
                </a:path>
              </a:pathLst>
            </a:custGeom>
            <a:solidFill>
              <a:srgbClr val="008000"/>
            </a:solidFill>
            <a:ln w="9525">
              <a:solidFill>
                <a:srgbClr val="000000"/>
              </a:solidFill>
              <a:prstDash val="solid"/>
              <a:round/>
              <a:headEnd/>
              <a:tailEnd/>
            </a:ln>
          </p:spPr>
          <p:txBody>
            <a:bodyPr/>
            <a:lstStyle/>
            <a:p>
              <a:endParaRPr lang="en-GB"/>
            </a:p>
          </p:txBody>
        </p:sp>
        <p:sp>
          <p:nvSpPr>
            <p:cNvPr id="700456" name="Freeform 40"/>
            <p:cNvSpPr>
              <a:spLocks/>
            </p:cNvSpPr>
            <p:nvPr/>
          </p:nvSpPr>
          <p:spPr bwMode="auto">
            <a:xfrm>
              <a:off x="1648" y="2774"/>
              <a:ext cx="562" cy="144"/>
            </a:xfrm>
            <a:custGeom>
              <a:avLst/>
              <a:gdLst/>
              <a:ahLst/>
              <a:cxnLst>
                <a:cxn ang="0">
                  <a:pos x="0" y="39"/>
                </a:cxn>
                <a:cxn ang="0">
                  <a:pos x="17" y="33"/>
                </a:cxn>
                <a:cxn ang="0">
                  <a:pos x="34" y="28"/>
                </a:cxn>
                <a:cxn ang="0">
                  <a:pos x="39" y="28"/>
                </a:cxn>
                <a:cxn ang="0">
                  <a:pos x="56" y="22"/>
                </a:cxn>
                <a:cxn ang="0">
                  <a:pos x="73" y="16"/>
                </a:cxn>
                <a:cxn ang="0">
                  <a:pos x="89" y="11"/>
                </a:cxn>
                <a:cxn ang="0">
                  <a:pos x="100" y="11"/>
                </a:cxn>
                <a:cxn ang="0">
                  <a:pos x="117" y="5"/>
                </a:cxn>
                <a:cxn ang="0">
                  <a:pos x="139" y="0"/>
                </a:cxn>
                <a:cxn ang="0">
                  <a:pos x="562" y="144"/>
                </a:cxn>
                <a:cxn ang="0">
                  <a:pos x="0" y="39"/>
                </a:cxn>
              </a:cxnLst>
              <a:rect l="0" t="0" r="r" b="b"/>
              <a:pathLst>
                <a:path w="562" h="144">
                  <a:moveTo>
                    <a:pt x="0" y="39"/>
                  </a:moveTo>
                  <a:lnTo>
                    <a:pt x="17" y="33"/>
                  </a:lnTo>
                  <a:lnTo>
                    <a:pt x="34" y="28"/>
                  </a:lnTo>
                  <a:lnTo>
                    <a:pt x="39" y="28"/>
                  </a:lnTo>
                  <a:lnTo>
                    <a:pt x="56" y="22"/>
                  </a:lnTo>
                  <a:lnTo>
                    <a:pt x="73" y="16"/>
                  </a:lnTo>
                  <a:lnTo>
                    <a:pt x="89" y="11"/>
                  </a:lnTo>
                  <a:lnTo>
                    <a:pt x="100" y="11"/>
                  </a:lnTo>
                  <a:lnTo>
                    <a:pt x="117" y="5"/>
                  </a:lnTo>
                  <a:lnTo>
                    <a:pt x="139" y="0"/>
                  </a:lnTo>
                  <a:lnTo>
                    <a:pt x="562" y="144"/>
                  </a:lnTo>
                  <a:lnTo>
                    <a:pt x="0" y="39"/>
                  </a:lnTo>
                  <a:close/>
                </a:path>
              </a:pathLst>
            </a:custGeom>
            <a:solidFill>
              <a:srgbClr val="00FF00"/>
            </a:solidFill>
            <a:ln w="9525">
              <a:solidFill>
                <a:srgbClr val="000000"/>
              </a:solidFill>
              <a:prstDash val="solid"/>
              <a:round/>
              <a:headEnd/>
              <a:tailEnd/>
            </a:ln>
          </p:spPr>
          <p:txBody>
            <a:bodyPr/>
            <a:lstStyle/>
            <a:p>
              <a:endParaRPr lang="en-GB"/>
            </a:p>
          </p:txBody>
        </p:sp>
        <p:sp>
          <p:nvSpPr>
            <p:cNvPr id="700457" name="Freeform 41"/>
            <p:cNvSpPr>
              <a:spLocks/>
            </p:cNvSpPr>
            <p:nvPr/>
          </p:nvSpPr>
          <p:spPr bwMode="auto">
            <a:xfrm>
              <a:off x="1515" y="2896"/>
              <a:ext cx="695" cy="217"/>
            </a:xfrm>
            <a:custGeom>
              <a:avLst/>
              <a:gdLst/>
              <a:ahLst/>
              <a:cxnLst>
                <a:cxn ang="0">
                  <a:pos x="695" y="22"/>
                </a:cxn>
                <a:cxn ang="0">
                  <a:pos x="0" y="0"/>
                </a:cxn>
                <a:cxn ang="0">
                  <a:pos x="0" y="195"/>
                </a:cxn>
                <a:cxn ang="0">
                  <a:pos x="695" y="217"/>
                </a:cxn>
                <a:cxn ang="0">
                  <a:pos x="695" y="22"/>
                </a:cxn>
              </a:cxnLst>
              <a:rect l="0" t="0" r="r" b="b"/>
              <a:pathLst>
                <a:path w="695" h="217">
                  <a:moveTo>
                    <a:pt x="695" y="22"/>
                  </a:moveTo>
                  <a:lnTo>
                    <a:pt x="0" y="0"/>
                  </a:lnTo>
                  <a:lnTo>
                    <a:pt x="0" y="195"/>
                  </a:lnTo>
                  <a:lnTo>
                    <a:pt x="695" y="217"/>
                  </a:lnTo>
                  <a:lnTo>
                    <a:pt x="695" y="22"/>
                  </a:lnTo>
                  <a:close/>
                </a:path>
              </a:pathLst>
            </a:custGeom>
            <a:solidFill>
              <a:srgbClr val="404040"/>
            </a:solidFill>
            <a:ln w="9525">
              <a:solidFill>
                <a:srgbClr val="000000"/>
              </a:solidFill>
              <a:prstDash val="solid"/>
              <a:round/>
              <a:headEnd/>
              <a:tailEnd/>
            </a:ln>
          </p:spPr>
          <p:txBody>
            <a:bodyPr/>
            <a:lstStyle/>
            <a:p>
              <a:endParaRPr lang="en-GB"/>
            </a:p>
          </p:txBody>
        </p:sp>
        <p:sp>
          <p:nvSpPr>
            <p:cNvPr id="700458" name="Freeform 42"/>
            <p:cNvSpPr>
              <a:spLocks/>
            </p:cNvSpPr>
            <p:nvPr/>
          </p:nvSpPr>
          <p:spPr bwMode="auto">
            <a:xfrm>
              <a:off x="1515" y="2813"/>
              <a:ext cx="695" cy="105"/>
            </a:xfrm>
            <a:custGeom>
              <a:avLst/>
              <a:gdLst/>
              <a:ahLst/>
              <a:cxnLst>
                <a:cxn ang="0">
                  <a:pos x="0" y="83"/>
                </a:cxn>
                <a:cxn ang="0">
                  <a:pos x="5" y="78"/>
                </a:cxn>
                <a:cxn ang="0">
                  <a:pos x="11" y="66"/>
                </a:cxn>
                <a:cxn ang="0">
                  <a:pos x="11" y="61"/>
                </a:cxn>
                <a:cxn ang="0">
                  <a:pos x="22" y="55"/>
                </a:cxn>
                <a:cxn ang="0">
                  <a:pos x="28" y="50"/>
                </a:cxn>
                <a:cxn ang="0">
                  <a:pos x="33" y="44"/>
                </a:cxn>
                <a:cxn ang="0">
                  <a:pos x="44" y="39"/>
                </a:cxn>
                <a:cxn ang="0">
                  <a:pos x="50" y="39"/>
                </a:cxn>
                <a:cxn ang="0">
                  <a:pos x="61" y="33"/>
                </a:cxn>
                <a:cxn ang="0">
                  <a:pos x="67" y="22"/>
                </a:cxn>
                <a:cxn ang="0">
                  <a:pos x="83" y="16"/>
                </a:cxn>
                <a:cxn ang="0">
                  <a:pos x="94" y="16"/>
                </a:cxn>
                <a:cxn ang="0">
                  <a:pos x="106" y="11"/>
                </a:cxn>
                <a:cxn ang="0">
                  <a:pos x="122" y="5"/>
                </a:cxn>
                <a:cxn ang="0">
                  <a:pos x="133" y="0"/>
                </a:cxn>
                <a:cxn ang="0">
                  <a:pos x="695" y="105"/>
                </a:cxn>
                <a:cxn ang="0">
                  <a:pos x="0" y="83"/>
                </a:cxn>
              </a:cxnLst>
              <a:rect l="0" t="0" r="r" b="b"/>
              <a:pathLst>
                <a:path w="695" h="105">
                  <a:moveTo>
                    <a:pt x="0" y="83"/>
                  </a:moveTo>
                  <a:lnTo>
                    <a:pt x="5" y="78"/>
                  </a:lnTo>
                  <a:lnTo>
                    <a:pt x="11" y="66"/>
                  </a:lnTo>
                  <a:lnTo>
                    <a:pt x="11" y="61"/>
                  </a:lnTo>
                  <a:lnTo>
                    <a:pt x="22" y="55"/>
                  </a:lnTo>
                  <a:lnTo>
                    <a:pt x="28" y="50"/>
                  </a:lnTo>
                  <a:lnTo>
                    <a:pt x="33" y="44"/>
                  </a:lnTo>
                  <a:lnTo>
                    <a:pt x="44" y="39"/>
                  </a:lnTo>
                  <a:lnTo>
                    <a:pt x="50" y="39"/>
                  </a:lnTo>
                  <a:lnTo>
                    <a:pt x="61" y="33"/>
                  </a:lnTo>
                  <a:lnTo>
                    <a:pt x="67" y="22"/>
                  </a:lnTo>
                  <a:lnTo>
                    <a:pt x="83" y="16"/>
                  </a:lnTo>
                  <a:lnTo>
                    <a:pt x="94" y="16"/>
                  </a:lnTo>
                  <a:lnTo>
                    <a:pt x="106" y="11"/>
                  </a:lnTo>
                  <a:lnTo>
                    <a:pt x="122" y="5"/>
                  </a:lnTo>
                  <a:lnTo>
                    <a:pt x="133" y="0"/>
                  </a:lnTo>
                  <a:lnTo>
                    <a:pt x="695" y="105"/>
                  </a:lnTo>
                  <a:lnTo>
                    <a:pt x="0" y="83"/>
                  </a:lnTo>
                  <a:close/>
                </a:path>
              </a:pathLst>
            </a:custGeom>
            <a:solidFill>
              <a:srgbClr val="808080"/>
            </a:solidFill>
            <a:ln w="9525">
              <a:solidFill>
                <a:srgbClr val="000000"/>
              </a:solidFill>
              <a:prstDash val="solid"/>
              <a:round/>
              <a:headEnd/>
              <a:tailEnd/>
            </a:ln>
          </p:spPr>
          <p:txBody>
            <a:bodyPr/>
            <a:lstStyle/>
            <a:p>
              <a:endParaRPr lang="en-GB"/>
            </a:p>
          </p:txBody>
        </p:sp>
        <p:sp>
          <p:nvSpPr>
            <p:cNvPr id="700459" name="Freeform 43"/>
            <p:cNvSpPr>
              <a:spLocks/>
            </p:cNvSpPr>
            <p:nvPr/>
          </p:nvSpPr>
          <p:spPr bwMode="auto">
            <a:xfrm>
              <a:off x="2727" y="3013"/>
              <a:ext cx="83" cy="222"/>
            </a:xfrm>
            <a:custGeom>
              <a:avLst/>
              <a:gdLst/>
              <a:ahLst/>
              <a:cxnLst>
                <a:cxn ang="0">
                  <a:pos x="83" y="0"/>
                </a:cxn>
                <a:cxn ang="0">
                  <a:pos x="67" y="6"/>
                </a:cxn>
                <a:cxn ang="0">
                  <a:pos x="56" y="11"/>
                </a:cxn>
                <a:cxn ang="0">
                  <a:pos x="39" y="17"/>
                </a:cxn>
                <a:cxn ang="0">
                  <a:pos x="33" y="17"/>
                </a:cxn>
                <a:cxn ang="0">
                  <a:pos x="17" y="22"/>
                </a:cxn>
                <a:cxn ang="0">
                  <a:pos x="0" y="28"/>
                </a:cxn>
                <a:cxn ang="0">
                  <a:pos x="0" y="222"/>
                </a:cxn>
                <a:cxn ang="0">
                  <a:pos x="17" y="217"/>
                </a:cxn>
                <a:cxn ang="0">
                  <a:pos x="33" y="211"/>
                </a:cxn>
                <a:cxn ang="0">
                  <a:pos x="39" y="211"/>
                </a:cxn>
                <a:cxn ang="0">
                  <a:pos x="56" y="206"/>
                </a:cxn>
                <a:cxn ang="0">
                  <a:pos x="67" y="200"/>
                </a:cxn>
                <a:cxn ang="0">
                  <a:pos x="83" y="195"/>
                </a:cxn>
                <a:cxn ang="0">
                  <a:pos x="83" y="0"/>
                </a:cxn>
              </a:cxnLst>
              <a:rect l="0" t="0" r="r" b="b"/>
              <a:pathLst>
                <a:path w="83" h="222">
                  <a:moveTo>
                    <a:pt x="83" y="0"/>
                  </a:moveTo>
                  <a:lnTo>
                    <a:pt x="67" y="6"/>
                  </a:lnTo>
                  <a:lnTo>
                    <a:pt x="56" y="11"/>
                  </a:lnTo>
                  <a:lnTo>
                    <a:pt x="39" y="17"/>
                  </a:lnTo>
                  <a:lnTo>
                    <a:pt x="33" y="17"/>
                  </a:lnTo>
                  <a:lnTo>
                    <a:pt x="17" y="22"/>
                  </a:lnTo>
                  <a:lnTo>
                    <a:pt x="0" y="28"/>
                  </a:lnTo>
                  <a:lnTo>
                    <a:pt x="0" y="222"/>
                  </a:lnTo>
                  <a:lnTo>
                    <a:pt x="17" y="217"/>
                  </a:lnTo>
                  <a:lnTo>
                    <a:pt x="33" y="211"/>
                  </a:lnTo>
                  <a:lnTo>
                    <a:pt x="39" y="211"/>
                  </a:lnTo>
                  <a:lnTo>
                    <a:pt x="56" y="206"/>
                  </a:lnTo>
                  <a:lnTo>
                    <a:pt x="67" y="200"/>
                  </a:lnTo>
                  <a:lnTo>
                    <a:pt x="83" y="195"/>
                  </a:lnTo>
                  <a:lnTo>
                    <a:pt x="83" y="0"/>
                  </a:lnTo>
                  <a:close/>
                </a:path>
              </a:pathLst>
            </a:custGeom>
            <a:solidFill>
              <a:srgbClr val="1A1A4D"/>
            </a:solidFill>
            <a:ln w="9525">
              <a:solidFill>
                <a:srgbClr val="000000"/>
              </a:solidFill>
              <a:prstDash val="solid"/>
              <a:round/>
              <a:headEnd/>
              <a:tailEnd/>
            </a:ln>
          </p:spPr>
          <p:txBody>
            <a:bodyPr/>
            <a:lstStyle/>
            <a:p>
              <a:endParaRPr lang="en-GB"/>
            </a:p>
          </p:txBody>
        </p:sp>
        <p:sp>
          <p:nvSpPr>
            <p:cNvPr id="700460" name="Freeform 44"/>
            <p:cNvSpPr>
              <a:spLocks/>
            </p:cNvSpPr>
            <p:nvPr/>
          </p:nvSpPr>
          <p:spPr bwMode="auto">
            <a:xfrm>
              <a:off x="2210" y="2918"/>
              <a:ext cx="517" cy="312"/>
            </a:xfrm>
            <a:custGeom>
              <a:avLst/>
              <a:gdLst/>
              <a:ahLst/>
              <a:cxnLst>
                <a:cxn ang="0">
                  <a:pos x="0" y="0"/>
                </a:cxn>
                <a:cxn ang="0">
                  <a:pos x="517" y="117"/>
                </a:cxn>
                <a:cxn ang="0">
                  <a:pos x="517" y="312"/>
                </a:cxn>
                <a:cxn ang="0">
                  <a:pos x="0" y="195"/>
                </a:cxn>
                <a:cxn ang="0">
                  <a:pos x="0" y="0"/>
                </a:cxn>
              </a:cxnLst>
              <a:rect l="0" t="0" r="r" b="b"/>
              <a:pathLst>
                <a:path w="517" h="312">
                  <a:moveTo>
                    <a:pt x="0" y="0"/>
                  </a:moveTo>
                  <a:lnTo>
                    <a:pt x="517" y="117"/>
                  </a:lnTo>
                  <a:lnTo>
                    <a:pt x="517" y="312"/>
                  </a:lnTo>
                  <a:lnTo>
                    <a:pt x="0" y="195"/>
                  </a:lnTo>
                  <a:lnTo>
                    <a:pt x="0" y="0"/>
                  </a:lnTo>
                  <a:close/>
                </a:path>
              </a:pathLst>
            </a:custGeom>
            <a:solidFill>
              <a:srgbClr val="1A1A4D"/>
            </a:solidFill>
            <a:ln w="9525">
              <a:solidFill>
                <a:srgbClr val="000000"/>
              </a:solidFill>
              <a:prstDash val="solid"/>
              <a:round/>
              <a:headEnd/>
              <a:tailEnd/>
            </a:ln>
          </p:spPr>
          <p:txBody>
            <a:bodyPr/>
            <a:lstStyle/>
            <a:p>
              <a:endParaRPr lang="en-GB"/>
            </a:p>
          </p:txBody>
        </p:sp>
        <p:sp>
          <p:nvSpPr>
            <p:cNvPr id="700461" name="Freeform 45"/>
            <p:cNvSpPr>
              <a:spLocks/>
            </p:cNvSpPr>
            <p:nvPr/>
          </p:nvSpPr>
          <p:spPr bwMode="auto">
            <a:xfrm>
              <a:off x="2210" y="2918"/>
              <a:ext cx="600" cy="123"/>
            </a:xfrm>
            <a:custGeom>
              <a:avLst/>
              <a:gdLst/>
              <a:ahLst/>
              <a:cxnLst>
                <a:cxn ang="0">
                  <a:pos x="600" y="95"/>
                </a:cxn>
                <a:cxn ang="0">
                  <a:pos x="584" y="101"/>
                </a:cxn>
                <a:cxn ang="0">
                  <a:pos x="573" y="106"/>
                </a:cxn>
                <a:cxn ang="0">
                  <a:pos x="556" y="112"/>
                </a:cxn>
                <a:cxn ang="0">
                  <a:pos x="550" y="112"/>
                </a:cxn>
                <a:cxn ang="0">
                  <a:pos x="534" y="117"/>
                </a:cxn>
                <a:cxn ang="0">
                  <a:pos x="517" y="123"/>
                </a:cxn>
                <a:cxn ang="0">
                  <a:pos x="0" y="0"/>
                </a:cxn>
                <a:cxn ang="0">
                  <a:pos x="600" y="95"/>
                </a:cxn>
              </a:cxnLst>
              <a:rect l="0" t="0" r="r" b="b"/>
              <a:pathLst>
                <a:path w="600" h="123">
                  <a:moveTo>
                    <a:pt x="600" y="95"/>
                  </a:moveTo>
                  <a:lnTo>
                    <a:pt x="584" y="101"/>
                  </a:lnTo>
                  <a:lnTo>
                    <a:pt x="573" y="106"/>
                  </a:lnTo>
                  <a:lnTo>
                    <a:pt x="556" y="112"/>
                  </a:lnTo>
                  <a:lnTo>
                    <a:pt x="550" y="112"/>
                  </a:lnTo>
                  <a:lnTo>
                    <a:pt x="534" y="117"/>
                  </a:lnTo>
                  <a:lnTo>
                    <a:pt x="517" y="123"/>
                  </a:lnTo>
                  <a:lnTo>
                    <a:pt x="0" y="0"/>
                  </a:lnTo>
                  <a:lnTo>
                    <a:pt x="600" y="95"/>
                  </a:lnTo>
                  <a:close/>
                </a:path>
              </a:pathLst>
            </a:custGeom>
            <a:solidFill>
              <a:srgbClr val="333399"/>
            </a:solidFill>
            <a:ln w="9525">
              <a:solidFill>
                <a:srgbClr val="000000"/>
              </a:solidFill>
              <a:prstDash val="solid"/>
              <a:round/>
              <a:headEnd/>
              <a:tailEnd/>
            </a:ln>
          </p:spPr>
          <p:txBody>
            <a:bodyPr/>
            <a:lstStyle/>
            <a:p>
              <a:endParaRPr lang="en-GB"/>
            </a:p>
          </p:txBody>
        </p:sp>
        <p:sp>
          <p:nvSpPr>
            <p:cNvPr id="700462" name="Freeform 46"/>
            <p:cNvSpPr>
              <a:spLocks/>
            </p:cNvSpPr>
            <p:nvPr/>
          </p:nvSpPr>
          <p:spPr bwMode="auto">
            <a:xfrm>
              <a:off x="2438" y="3041"/>
              <a:ext cx="289" cy="245"/>
            </a:xfrm>
            <a:custGeom>
              <a:avLst/>
              <a:gdLst/>
              <a:ahLst/>
              <a:cxnLst>
                <a:cxn ang="0">
                  <a:pos x="289" y="0"/>
                </a:cxn>
                <a:cxn ang="0">
                  <a:pos x="272" y="5"/>
                </a:cxn>
                <a:cxn ang="0">
                  <a:pos x="256" y="11"/>
                </a:cxn>
                <a:cxn ang="0">
                  <a:pos x="239" y="11"/>
                </a:cxn>
                <a:cxn ang="0">
                  <a:pos x="222" y="16"/>
                </a:cxn>
                <a:cxn ang="0">
                  <a:pos x="200" y="22"/>
                </a:cxn>
                <a:cxn ang="0">
                  <a:pos x="183" y="28"/>
                </a:cxn>
                <a:cxn ang="0">
                  <a:pos x="161" y="28"/>
                </a:cxn>
                <a:cxn ang="0">
                  <a:pos x="150" y="33"/>
                </a:cxn>
                <a:cxn ang="0">
                  <a:pos x="133" y="33"/>
                </a:cxn>
                <a:cxn ang="0">
                  <a:pos x="111" y="39"/>
                </a:cxn>
                <a:cxn ang="0">
                  <a:pos x="89" y="39"/>
                </a:cxn>
                <a:cxn ang="0">
                  <a:pos x="67" y="44"/>
                </a:cxn>
                <a:cxn ang="0">
                  <a:pos x="44" y="44"/>
                </a:cxn>
                <a:cxn ang="0">
                  <a:pos x="22" y="50"/>
                </a:cxn>
                <a:cxn ang="0">
                  <a:pos x="0" y="50"/>
                </a:cxn>
                <a:cxn ang="0">
                  <a:pos x="0" y="245"/>
                </a:cxn>
                <a:cxn ang="0">
                  <a:pos x="22" y="245"/>
                </a:cxn>
                <a:cxn ang="0">
                  <a:pos x="44" y="239"/>
                </a:cxn>
                <a:cxn ang="0">
                  <a:pos x="67" y="239"/>
                </a:cxn>
                <a:cxn ang="0">
                  <a:pos x="89" y="233"/>
                </a:cxn>
                <a:cxn ang="0">
                  <a:pos x="111" y="233"/>
                </a:cxn>
                <a:cxn ang="0">
                  <a:pos x="133" y="228"/>
                </a:cxn>
                <a:cxn ang="0">
                  <a:pos x="150" y="228"/>
                </a:cxn>
                <a:cxn ang="0">
                  <a:pos x="161" y="222"/>
                </a:cxn>
                <a:cxn ang="0">
                  <a:pos x="183" y="222"/>
                </a:cxn>
                <a:cxn ang="0">
                  <a:pos x="200" y="217"/>
                </a:cxn>
                <a:cxn ang="0">
                  <a:pos x="222" y="211"/>
                </a:cxn>
                <a:cxn ang="0">
                  <a:pos x="239" y="206"/>
                </a:cxn>
                <a:cxn ang="0">
                  <a:pos x="256" y="206"/>
                </a:cxn>
                <a:cxn ang="0">
                  <a:pos x="272" y="200"/>
                </a:cxn>
                <a:cxn ang="0">
                  <a:pos x="289" y="194"/>
                </a:cxn>
                <a:cxn ang="0">
                  <a:pos x="289" y="0"/>
                </a:cxn>
              </a:cxnLst>
              <a:rect l="0" t="0" r="r" b="b"/>
              <a:pathLst>
                <a:path w="289" h="245">
                  <a:moveTo>
                    <a:pt x="289" y="0"/>
                  </a:moveTo>
                  <a:lnTo>
                    <a:pt x="272" y="5"/>
                  </a:lnTo>
                  <a:lnTo>
                    <a:pt x="256" y="11"/>
                  </a:lnTo>
                  <a:lnTo>
                    <a:pt x="239" y="11"/>
                  </a:lnTo>
                  <a:lnTo>
                    <a:pt x="222" y="16"/>
                  </a:lnTo>
                  <a:lnTo>
                    <a:pt x="200" y="22"/>
                  </a:lnTo>
                  <a:lnTo>
                    <a:pt x="183" y="28"/>
                  </a:lnTo>
                  <a:lnTo>
                    <a:pt x="161" y="28"/>
                  </a:lnTo>
                  <a:lnTo>
                    <a:pt x="150" y="33"/>
                  </a:lnTo>
                  <a:lnTo>
                    <a:pt x="133" y="33"/>
                  </a:lnTo>
                  <a:lnTo>
                    <a:pt x="111" y="39"/>
                  </a:lnTo>
                  <a:lnTo>
                    <a:pt x="89" y="39"/>
                  </a:lnTo>
                  <a:lnTo>
                    <a:pt x="67" y="44"/>
                  </a:lnTo>
                  <a:lnTo>
                    <a:pt x="44" y="44"/>
                  </a:lnTo>
                  <a:lnTo>
                    <a:pt x="22" y="50"/>
                  </a:lnTo>
                  <a:lnTo>
                    <a:pt x="0" y="50"/>
                  </a:lnTo>
                  <a:lnTo>
                    <a:pt x="0" y="245"/>
                  </a:lnTo>
                  <a:lnTo>
                    <a:pt x="22" y="245"/>
                  </a:lnTo>
                  <a:lnTo>
                    <a:pt x="44" y="239"/>
                  </a:lnTo>
                  <a:lnTo>
                    <a:pt x="67" y="239"/>
                  </a:lnTo>
                  <a:lnTo>
                    <a:pt x="89" y="233"/>
                  </a:lnTo>
                  <a:lnTo>
                    <a:pt x="111" y="233"/>
                  </a:lnTo>
                  <a:lnTo>
                    <a:pt x="133" y="228"/>
                  </a:lnTo>
                  <a:lnTo>
                    <a:pt x="150" y="228"/>
                  </a:lnTo>
                  <a:lnTo>
                    <a:pt x="161" y="222"/>
                  </a:lnTo>
                  <a:lnTo>
                    <a:pt x="183" y="222"/>
                  </a:lnTo>
                  <a:lnTo>
                    <a:pt x="200" y="217"/>
                  </a:lnTo>
                  <a:lnTo>
                    <a:pt x="222" y="211"/>
                  </a:lnTo>
                  <a:lnTo>
                    <a:pt x="239" y="206"/>
                  </a:lnTo>
                  <a:lnTo>
                    <a:pt x="256" y="206"/>
                  </a:lnTo>
                  <a:lnTo>
                    <a:pt x="272" y="200"/>
                  </a:lnTo>
                  <a:lnTo>
                    <a:pt x="289" y="194"/>
                  </a:lnTo>
                  <a:lnTo>
                    <a:pt x="289" y="0"/>
                  </a:lnTo>
                  <a:close/>
                </a:path>
              </a:pathLst>
            </a:custGeom>
            <a:solidFill>
              <a:srgbClr val="800000"/>
            </a:solidFill>
            <a:ln w="9525">
              <a:solidFill>
                <a:srgbClr val="000000"/>
              </a:solidFill>
              <a:prstDash val="solid"/>
              <a:round/>
              <a:headEnd/>
              <a:tailEnd/>
            </a:ln>
          </p:spPr>
          <p:txBody>
            <a:bodyPr/>
            <a:lstStyle/>
            <a:p>
              <a:endParaRPr lang="en-GB"/>
            </a:p>
          </p:txBody>
        </p:sp>
        <p:sp>
          <p:nvSpPr>
            <p:cNvPr id="700463" name="Freeform 47"/>
            <p:cNvSpPr>
              <a:spLocks/>
            </p:cNvSpPr>
            <p:nvPr/>
          </p:nvSpPr>
          <p:spPr bwMode="auto">
            <a:xfrm>
              <a:off x="2210" y="2918"/>
              <a:ext cx="228" cy="362"/>
            </a:xfrm>
            <a:custGeom>
              <a:avLst/>
              <a:gdLst/>
              <a:ahLst/>
              <a:cxnLst>
                <a:cxn ang="0">
                  <a:pos x="0" y="0"/>
                </a:cxn>
                <a:cxn ang="0">
                  <a:pos x="228" y="167"/>
                </a:cxn>
                <a:cxn ang="0">
                  <a:pos x="228" y="362"/>
                </a:cxn>
                <a:cxn ang="0">
                  <a:pos x="0" y="195"/>
                </a:cxn>
                <a:cxn ang="0">
                  <a:pos x="0" y="0"/>
                </a:cxn>
              </a:cxnLst>
              <a:rect l="0" t="0" r="r" b="b"/>
              <a:pathLst>
                <a:path w="228" h="362">
                  <a:moveTo>
                    <a:pt x="0" y="0"/>
                  </a:moveTo>
                  <a:lnTo>
                    <a:pt x="228" y="167"/>
                  </a:lnTo>
                  <a:lnTo>
                    <a:pt x="228" y="362"/>
                  </a:lnTo>
                  <a:lnTo>
                    <a:pt x="0" y="195"/>
                  </a:lnTo>
                  <a:lnTo>
                    <a:pt x="0" y="0"/>
                  </a:lnTo>
                  <a:close/>
                </a:path>
              </a:pathLst>
            </a:custGeom>
            <a:solidFill>
              <a:srgbClr val="800000"/>
            </a:solidFill>
            <a:ln w="9525">
              <a:solidFill>
                <a:srgbClr val="000000"/>
              </a:solidFill>
              <a:prstDash val="solid"/>
              <a:round/>
              <a:headEnd/>
              <a:tailEnd/>
            </a:ln>
          </p:spPr>
          <p:txBody>
            <a:bodyPr/>
            <a:lstStyle/>
            <a:p>
              <a:endParaRPr lang="en-GB"/>
            </a:p>
          </p:txBody>
        </p:sp>
        <p:sp>
          <p:nvSpPr>
            <p:cNvPr id="700464" name="Freeform 48"/>
            <p:cNvSpPr>
              <a:spLocks/>
            </p:cNvSpPr>
            <p:nvPr/>
          </p:nvSpPr>
          <p:spPr bwMode="auto">
            <a:xfrm>
              <a:off x="2210" y="2918"/>
              <a:ext cx="517" cy="173"/>
            </a:xfrm>
            <a:custGeom>
              <a:avLst/>
              <a:gdLst/>
              <a:ahLst/>
              <a:cxnLst>
                <a:cxn ang="0">
                  <a:pos x="517" y="123"/>
                </a:cxn>
                <a:cxn ang="0">
                  <a:pos x="500" y="128"/>
                </a:cxn>
                <a:cxn ang="0">
                  <a:pos x="484" y="134"/>
                </a:cxn>
                <a:cxn ang="0">
                  <a:pos x="467" y="134"/>
                </a:cxn>
                <a:cxn ang="0">
                  <a:pos x="450" y="139"/>
                </a:cxn>
                <a:cxn ang="0">
                  <a:pos x="428" y="145"/>
                </a:cxn>
                <a:cxn ang="0">
                  <a:pos x="411" y="151"/>
                </a:cxn>
                <a:cxn ang="0">
                  <a:pos x="389" y="151"/>
                </a:cxn>
                <a:cxn ang="0">
                  <a:pos x="378" y="156"/>
                </a:cxn>
                <a:cxn ang="0">
                  <a:pos x="361" y="156"/>
                </a:cxn>
                <a:cxn ang="0">
                  <a:pos x="339" y="162"/>
                </a:cxn>
                <a:cxn ang="0">
                  <a:pos x="317" y="162"/>
                </a:cxn>
                <a:cxn ang="0">
                  <a:pos x="295" y="167"/>
                </a:cxn>
                <a:cxn ang="0">
                  <a:pos x="272" y="167"/>
                </a:cxn>
                <a:cxn ang="0">
                  <a:pos x="250" y="173"/>
                </a:cxn>
                <a:cxn ang="0">
                  <a:pos x="228" y="173"/>
                </a:cxn>
                <a:cxn ang="0">
                  <a:pos x="0" y="0"/>
                </a:cxn>
                <a:cxn ang="0">
                  <a:pos x="517" y="123"/>
                </a:cxn>
              </a:cxnLst>
              <a:rect l="0" t="0" r="r" b="b"/>
              <a:pathLst>
                <a:path w="517" h="173">
                  <a:moveTo>
                    <a:pt x="517" y="123"/>
                  </a:moveTo>
                  <a:lnTo>
                    <a:pt x="500" y="128"/>
                  </a:lnTo>
                  <a:lnTo>
                    <a:pt x="484" y="134"/>
                  </a:lnTo>
                  <a:lnTo>
                    <a:pt x="467" y="134"/>
                  </a:lnTo>
                  <a:lnTo>
                    <a:pt x="450" y="139"/>
                  </a:lnTo>
                  <a:lnTo>
                    <a:pt x="428" y="145"/>
                  </a:lnTo>
                  <a:lnTo>
                    <a:pt x="411" y="151"/>
                  </a:lnTo>
                  <a:lnTo>
                    <a:pt x="389" y="151"/>
                  </a:lnTo>
                  <a:lnTo>
                    <a:pt x="378" y="156"/>
                  </a:lnTo>
                  <a:lnTo>
                    <a:pt x="361" y="156"/>
                  </a:lnTo>
                  <a:lnTo>
                    <a:pt x="339" y="162"/>
                  </a:lnTo>
                  <a:lnTo>
                    <a:pt x="317" y="162"/>
                  </a:lnTo>
                  <a:lnTo>
                    <a:pt x="295" y="167"/>
                  </a:lnTo>
                  <a:lnTo>
                    <a:pt x="272" y="167"/>
                  </a:lnTo>
                  <a:lnTo>
                    <a:pt x="250" y="173"/>
                  </a:lnTo>
                  <a:lnTo>
                    <a:pt x="228" y="173"/>
                  </a:lnTo>
                  <a:lnTo>
                    <a:pt x="0" y="0"/>
                  </a:lnTo>
                  <a:lnTo>
                    <a:pt x="517" y="123"/>
                  </a:lnTo>
                  <a:close/>
                </a:path>
              </a:pathLst>
            </a:custGeom>
            <a:solidFill>
              <a:srgbClr val="FF0000"/>
            </a:solidFill>
            <a:ln w="9525">
              <a:solidFill>
                <a:srgbClr val="000000"/>
              </a:solidFill>
              <a:prstDash val="solid"/>
              <a:round/>
              <a:headEnd/>
              <a:tailEnd/>
            </a:ln>
          </p:spPr>
          <p:txBody>
            <a:bodyPr/>
            <a:lstStyle/>
            <a:p>
              <a:endParaRPr lang="en-GB"/>
            </a:p>
          </p:txBody>
        </p:sp>
        <p:sp>
          <p:nvSpPr>
            <p:cNvPr id="700465" name="Freeform 49"/>
            <p:cNvSpPr>
              <a:spLocks/>
            </p:cNvSpPr>
            <p:nvPr/>
          </p:nvSpPr>
          <p:spPr bwMode="auto">
            <a:xfrm>
              <a:off x="1509" y="2918"/>
              <a:ext cx="929" cy="379"/>
            </a:xfrm>
            <a:custGeom>
              <a:avLst/>
              <a:gdLst/>
              <a:ahLst/>
              <a:cxnLst>
                <a:cxn ang="0">
                  <a:pos x="907" y="173"/>
                </a:cxn>
                <a:cxn ang="0">
                  <a:pos x="857" y="178"/>
                </a:cxn>
                <a:cxn ang="0">
                  <a:pos x="807" y="178"/>
                </a:cxn>
                <a:cxn ang="0">
                  <a:pos x="773" y="184"/>
                </a:cxn>
                <a:cxn ang="0">
                  <a:pos x="723" y="184"/>
                </a:cxn>
                <a:cxn ang="0">
                  <a:pos x="673" y="184"/>
                </a:cxn>
                <a:cxn ang="0">
                  <a:pos x="629" y="184"/>
                </a:cxn>
                <a:cxn ang="0">
                  <a:pos x="579" y="178"/>
                </a:cxn>
                <a:cxn ang="0">
                  <a:pos x="529" y="178"/>
                </a:cxn>
                <a:cxn ang="0">
                  <a:pos x="495" y="173"/>
                </a:cxn>
                <a:cxn ang="0">
                  <a:pos x="451" y="173"/>
                </a:cxn>
                <a:cxn ang="0">
                  <a:pos x="401" y="167"/>
                </a:cxn>
                <a:cxn ang="0">
                  <a:pos x="362" y="162"/>
                </a:cxn>
                <a:cxn ang="0">
                  <a:pos x="317" y="156"/>
                </a:cxn>
                <a:cxn ang="0">
                  <a:pos x="289" y="151"/>
                </a:cxn>
                <a:cxn ang="0">
                  <a:pos x="251" y="139"/>
                </a:cxn>
                <a:cxn ang="0">
                  <a:pos x="212" y="134"/>
                </a:cxn>
                <a:cxn ang="0">
                  <a:pos x="178" y="123"/>
                </a:cxn>
                <a:cxn ang="0">
                  <a:pos x="145" y="112"/>
                </a:cxn>
                <a:cxn ang="0">
                  <a:pos x="117" y="101"/>
                </a:cxn>
                <a:cxn ang="0">
                  <a:pos x="100" y="95"/>
                </a:cxn>
                <a:cxn ang="0">
                  <a:pos x="73" y="84"/>
                </a:cxn>
                <a:cxn ang="0">
                  <a:pos x="56" y="73"/>
                </a:cxn>
                <a:cxn ang="0">
                  <a:pos x="39" y="62"/>
                </a:cxn>
                <a:cxn ang="0">
                  <a:pos x="23" y="50"/>
                </a:cxn>
                <a:cxn ang="0">
                  <a:pos x="11" y="34"/>
                </a:cxn>
                <a:cxn ang="0">
                  <a:pos x="6" y="28"/>
                </a:cxn>
                <a:cxn ang="0">
                  <a:pos x="0" y="17"/>
                </a:cxn>
                <a:cxn ang="0">
                  <a:pos x="0" y="0"/>
                </a:cxn>
                <a:cxn ang="0">
                  <a:pos x="0" y="201"/>
                </a:cxn>
                <a:cxn ang="0">
                  <a:pos x="0" y="217"/>
                </a:cxn>
                <a:cxn ang="0">
                  <a:pos x="11" y="228"/>
                </a:cxn>
                <a:cxn ang="0">
                  <a:pos x="17" y="240"/>
                </a:cxn>
                <a:cxn ang="0">
                  <a:pos x="28" y="251"/>
                </a:cxn>
                <a:cxn ang="0">
                  <a:pos x="45" y="262"/>
                </a:cxn>
                <a:cxn ang="0">
                  <a:pos x="67" y="273"/>
                </a:cxn>
                <a:cxn ang="0">
                  <a:pos x="89" y="284"/>
                </a:cxn>
                <a:cxn ang="0">
                  <a:pos x="112" y="295"/>
                </a:cxn>
                <a:cxn ang="0">
                  <a:pos x="134" y="301"/>
                </a:cxn>
                <a:cxn ang="0">
                  <a:pos x="162" y="312"/>
                </a:cxn>
                <a:cxn ang="0">
                  <a:pos x="195" y="323"/>
                </a:cxn>
                <a:cxn ang="0">
                  <a:pos x="228" y="329"/>
                </a:cxn>
                <a:cxn ang="0">
                  <a:pos x="267" y="340"/>
                </a:cxn>
                <a:cxn ang="0">
                  <a:pos x="295" y="345"/>
                </a:cxn>
                <a:cxn ang="0">
                  <a:pos x="340" y="351"/>
                </a:cxn>
                <a:cxn ang="0">
                  <a:pos x="384" y="356"/>
                </a:cxn>
                <a:cxn ang="0">
                  <a:pos x="428" y="362"/>
                </a:cxn>
                <a:cxn ang="0">
                  <a:pos x="473" y="368"/>
                </a:cxn>
                <a:cxn ang="0">
                  <a:pos x="517" y="373"/>
                </a:cxn>
                <a:cxn ang="0">
                  <a:pos x="556" y="373"/>
                </a:cxn>
                <a:cxn ang="0">
                  <a:pos x="601" y="373"/>
                </a:cxn>
                <a:cxn ang="0">
                  <a:pos x="651" y="379"/>
                </a:cxn>
                <a:cxn ang="0">
                  <a:pos x="701" y="379"/>
                </a:cxn>
                <a:cxn ang="0">
                  <a:pos x="751" y="379"/>
                </a:cxn>
                <a:cxn ang="0">
                  <a:pos x="795" y="373"/>
                </a:cxn>
                <a:cxn ang="0">
                  <a:pos x="834" y="373"/>
                </a:cxn>
                <a:cxn ang="0">
                  <a:pos x="879" y="373"/>
                </a:cxn>
                <a:cxn ang="0">
                  <a:pos x="929" y="368"/>
                </a:cxn>
              </a:cxnLst>
              <a:rect l="0" t="0" r="r" b="b"/>
              <a:pathLst>
                <a:path w="929" h="379">
                  <a:moveTo>
                    <a:pt x="929" y="173"/>
                  </a:moveTo>
                  <a:lnTo>
                    <a:pt x="907" y="173"/>
                  </a:lnTo>
                  <a:lnTo>
                    <a:pt x="879" y="178"/>
                  </a:lnTo>
                  <a:lnTo>
                    <a:pt x="857" y="178"/>
                  </a:lnTo>
                  <a:lnTo>
                    <a:pt x="834" y="178"/>
                  </a:lnTo>
                  <a:lnTo>
                    <a:pt x="807" y="178"/>
                  </a:lnTo>
                  <a:lnTo>
                    <a:pt x="795" y="178"/>
                  </a:lnTo>
                  <a:lnTo>
                    <a:pt x="773" y="184"/>
                  </a:lnTo>
                  <a:lnTo>
                    <a:pt x="751" y="184"/>
                  </a:lnTo>
                  <a:lnTo>
                    <a:pt x="723" y="184"/>
                  </a:lnTo>
                  <a:lnTo>
                    <a:pt x="701" y="184"/>
                  </a:lnTo>
                  <a:lnTo>
                    <a:pt x="673" y="184"/>
                  </a:lnTo>
                  <a:lnTo>
                    <a:pt x="651" y="184"/>
                  </a:lnTo>
                  <a:lnTo>
                    <a:pt x="629" y="184"/>
                  </a:lnTo>
                  <a:lnTo>
                    <a:pt x="601" y="178"/>
                  </a:lnTo>
                  <a:lnTo>
                    <a:pt x="579" y="178"/>
                  </a:lnTo>
                  <a:lnTo>
                    <a:pt x="556" y="178"/>
                  </a:lnTo>
                  <a:lnTo>
                    <a:pt x="529" y="178"/>
                  </a:lnTo>
                  <a:lnTo>
                    <a:pt x="517" y="178"/>
                  </a:lnTo>
                  <a:lnTo>
                    <a:pt x="495" y="173"/>
                  </a:lnTo>
                  <a:lnTo>
                    <a:pt x="473" y="173"/>
                  </a:lnTo>
                  <a:lnTo>
                    <a:pt x="451" y="173"/>
                  </a:lnTo>
                  <a:lnTo>
                    <a:pt x="428" y="167"/>
                  </a:lnTo>
                  <a:lnTo>
                    <a:pt x="401" y="167"/>
                  </a:lnTo>
                  <a:lnTo>
                    <a:pt x="384" y="162"/>
                  </a:lnTo>
                  <a:lnTo>
                    <a:pt x="362" y="162"/>
                  </a:lnTo>
                  <a:lnTo>
                    <a:pt x="340" y="156"/>
                  </a:lnTo>
                  <a:lnTo>
                    <a:pt x="317" y="156"/>
                  </a:lnTo>
                  <a:lnTo>
                    <a:pt x="295" y="151"/>
                  </a:lnTo>
                  <a:lnTo>
                    <a:pt x="289" y="151"/>
                  </a:lnTo>
                  <a:lnTo>
                    <a:pt x="267" y="145"/>
                  </a:lnTo>
                  <a:lnTo>
                    <a:pt x="251" y="139"/>
                  </a:lnTo>
                  <a:lnTo>
                    <a:pt x="228" y="134"/>
                  </a:lnTo>
                  <a:lnTo>
                    <a:pt x="212" y="134"/>
                  </a:lnTo>
                  <a:lnTo>
                    <a:pt x="195" y="128"/>
                  </a:lnTo>
                  <a:lnTo>
                    <a:pt x="178" y="123"/>
                  </a:lnTo>
                  <a:lnTo>
                    <a:pt x="162" y="117"/>
                  </a:lnTo>
                  <a:lnTo>
                    <a:pt x="145" y="112"/>
                  </a:lnTo>
                  <a:lnTo>
                    <a:pt x="134" y="106"/>
                  </a:lnTo>
                  <a:lnTo>
                    <a:pt x="117" y="101"/>
                  </a:lnTo>
                  <a:lnTo>
                    <a:pt x="112" y="101"/>
                  </a:lnTo>
                  <a:lnTo>
                    <a:pt x="100" y="95"/>
                  </a:lnTo>
                  <a:lnTo>
                    <a:pt x="89" y="89"/>
                  </a:lnTo>
                  <a:lnTo>
                    <a:pt x="73" y="84"/>
                  </a:lnTo>
                  <a:lnTo>
                    <a:pt x="67" y="78"/>
                  </a:lnTo>
                  <a:lnTo>
                    <a:pt x="56" y="73"/>
                  </a:lnTo>
                  <a:lnTo>
                    <a:pt x="45" y="67"/>
                  </a:lnTo>
                  <a:lnTo>
                    <a:pt x="39" y="62"/>
                  </a:lnTo>
                  <a:lnTo>
                    <a:pt x="28" y="56"/>
                  </a:lnTo>
                  <a:lnTo>
                    <a:pt x="23" y="50"/>
                  </a:lnTo>
                  <a:lnTo>
                    <a:pt x="17" y="45"/>
                  </a:lnTo>
                  <a:lnTo>
                    <a:pt x="11" y="34"/>
                  </a:lnTo>
                  <a:lnTo>
                    <a:pt x="11" y="34"/>
                  </a:lnTo>
                  <a:lnTo>
                    <a:pt x="6" y="28"/>
                  </a:lnTo>
                  <a:lnTo>
                    <a:pt x="0" y="23"/>
                  </a:lnTo>
                  <a:lnTo>
                    <a:pt x="0" y="17"/>
                  </a:lnTo>
                  <a:lnTo>
                    <a:pt x="0" y="6"/>
                  </a:lnTo>
                  <a:lnTo>
                    <a:pt x="0" y="0"/>
                  </a:lnTo>
                  <a:lnTo>
                    <a:pt x="0" y="195"/>
                  </a:lnTo>
                  <a:lnTo>
                    <a:pt x="0" y="201"/>
                  </a:lnTo>
                  <a:lnTo>
                    <a:pt x="0" y="212"/>
                  </a:lnTo>
                  <a:lnTo>
                    <a:pt x="0" y="217"/>
                  </a:lnTo>
                  <a:lnTo>
                    <a:pt x="6" y="223"/>
                  </a:lnTo>
                  <a:lnTo>
                    <a:pt x="11" y="228"/>
                  </a:lnTo>
                  <a:lnTo>
                    <a:pt x="11" y="228"/>
                  </a:lnTo>
                  <a:lnTo>
                    <a:pt x="17" y="240"/>
                  </a:lnTo>
                  <a:lnTo>
                    <a:pt x="23" y="245"/>
                  </a:lnTo>
                  <a:lnTo>
                    <a:pt x="28" y="251"/>
                  </a:lnTo>
                  <a:lnTo>
                    <a:pt x="39" y="256"/>
                  </a:lnTo>
                  <a:lnTo>
                    <a:pt x="45" y="262"/>
                  </a:lnTo>
                  <a:lnTo>
                    <a:pt x="56" y="267"/>
                  </a:lnTo>
                  <a:lnTo>
                    <a:pt x="67" y="273"/>
                  </a:lnTo>
                  <a:lnTo>
                    <a:pt x="73" y="279"/>
                  </a:lnTo>
                  <a:lnTo>
                    <a:pt x="89" y="284"/>
                  </a:lnTo>
                  <a:lnTo>
                    <a:pt x="100" y="290"/>
                  </a:lnTo>
                  <a:lnTo>
                    <a:pt x="112" y="295"/>
                  </a:lnTo>
                  <a:lnTo>
                    <a:pt x="117" y="295"/>
                  </a:lnTo>
                  <a:lnTo>
                    <a:pt x="134" y="301"/>
                  </a:lnTo>
                  <a:lnTo>
                    <a:pt x="145" y="306"/>
                  </a:lnTo>
                  <a:lnTo>
                    <a:pt x="162" y="312"/>
                  </a:lnTo>
                  <a:lnTo>
                    <a:pt x="178" y="317"/>
                  </a:lnTo>
                  <a:lnTo>
                    <a:pt x="195" y="323"/>
                  </a:lnTo>
                  <a:lnTo>
                    <a:pt x="212" y="329"/>
                  </a:lnTo>
                  <a:lnTo>
                    <a:pt x="228" y="329"/>
                  </a:lnTo>
                  <a:lnTo>
                    <a:pt x="251" y="334"/>
                  </a:lnTo>
                  <a:lnTo>
                    <a:pt x="267" y="340"/>
                  </a:lnTo>
                  <a:lnTo>
                    <a:pt x="289" y="345"/>
                  </a:lnTo>
                  <a:lnTo>
                    <a:pt x="295" y="345"/>
                  </a:lnTo>
                  <a:lnTo>
                    <a:pt x="317" y="351"/>
                  </a:lnTo>
                  <a:lnTo>
                    <a:pt x="340" y="351"/>
                  </a:lnTo>
                  <a:lnTo>
                    <a:pt x="362" y="356"/>
                  </a:lnTo>
                  <a:lnTo>
                    <a:pt x="384" y="356"/>
                  </a:lnTo>
                  <a:lnTo>
                    <a:pt x="401" y="362"/>
                  </a:lnTo>
                  <a:lnTo>
                    <a:pt x="428" y="362"/>
                  </a:lnTo>
                  <a:lnTo>
                    <a:pt x="451" y="368"/>
                  </a:lnTo>
                  <a:lnTo>
                    <a:pt x="473" y="368"/>
                  </a:lnTo>
                  <a:lnTo>
                    <a:pt x="495" y="368"/>
                  </a:lnTo>
                  <a:lnTo>
                    <a:pt x="517" y="373"/>
                  </a:lnTo>
                  <a:lnTo>
                    <a:pt x="529" y="373"/>
                  </a:lnTo>
                  <a:lnTo>
                    <a:pt x="556" y="373"/>
                  </a:lnTo>
                  <a:lnTo>
                    <a:pt x="579" y="373"/>
                  </a:lnTo>
                  <a:lnTo>
                    <a:pt x="601" y="373"/>
                  </a:lnTo>
                  <a:lnTo>
                    <a:pt x="629" y="379"/>
                  </a:lnTo>
                  <a:lnTo>
                    <a:pt x="651" y="379"/>
                  </a:lnTo>
                  <a:lnTo>
                    <a:pt x="673" y="379"/>
                  </a:lnTo>
                  <a:lnTo>
                    <a:pt x="701" y="379"/>
                  </a:lnTo>
                  <a:lnTo>
                    <a:pt x="723" y="379"/>
                  </a:lnTo>
                  <a:lnTo>
                    <a:pt x="751" y="379"/>
                  </a:lnTo>
                  <a:lnTo>
                    <a:pt x="773" y="379"/>
                  </a:lnTo>
                  <a:lnTo>
                    <a:pt x="795" y="373"/>
                  </a:lnTo>
                  <a:lnTo>
                    <a:pt x="807" y="373"/>
                  </a:lnTo>
                  <a:lnTo>
                    <a:pt x="834" y="373"/>
                  </a:lnTo>
                  <a:lnTo>
                    <a:pt x="857" y="373"/>
                  </a:lnTo>
                  <a:lnTo>
                    <a:pt x="879" y="373"/>
                  </a:lnTo>
                  <a:lnTo>
                    <a:pt x="907" y="368"/>
                  </a:lnTo>
                  <a:lnTo>
                    <a:pt x="929" y="368"/>
                  </a:lnTo>
                  <a:lnTo>
                    <a:pt x="929" y="173"/>
                  </a:lnTo>
                  <a:close/>
                </a:path>
              </a:pathLst>
            </a:custGeom>
            <a:solidFill>
              <a:srgbClr val="806600"/>
            </a:solidFill>
            <a:ln w="9525">
              <a:solidFill>
                <a:srgbClr val="000000"/>
              </a:solidFill>
              <a:prstDash val="solid"/>
              <a:round/>
              <a:headEnd/>
              <a:tailEnd/>
            </a:ln>
          </p:spPr>
          <p:txBody>
            <a:bodyPr/>
            <a:lstStyle/>
            <a:p>
              <a:endParaRPr lang="en-GB"/>
            </a:p>
          </p:txBody>
        </p:sp>
        <p:sp>
          <p:nvSpPr>
            <p:cNvPr id="700466" name="Freeform 50"/>
            <p:cNvSpPr>
              <a:spLocks/>
            </p:cNvSpPr>
            <p:nvPr/>
          </p:nvSpPr>
          <p:spPr bwMode="auto">
            <a:xfrm>
              <a:off x="1509" y="2896"/>
              <a:ext cx="929" cy="206"/>
            </a:xfrm>
            <a:custGeom>
              <a:avLst/>
              <a:gdLst/>
              <a:ahLst/>
              <a:cxnLst>
                <a:cxn ang="0">
                  <a:pos x="929" y="195"/>
                </a:cxn>
                <a:cxn ang="0">
                  <a:pos x="907" y="195"/>
                </a:cxn>
                <a:cxn ang="0">
                  <a:pos x="879" y="200"/>
                </a:cxn>
                <a:cxn ang="0">
                  <a:pos x="857" y="200"/>
                </a:cxn>
                <a:cxn ang="0">
                  <a:pos x="834" y="200"/>
                </a:cxn>
                <a:cxn ang="0">
                  <a:pos x="807" y="200"/>
                </a:cxn>
                <a:cxn ang="0">
                  <a:pos x="784" y="206"/>
                </a:cxn>
                <a:cxn ang="0">
                  <a:pos x="762" y="206"/>
                </a:cxn>
                <a:cxn ang="0">
                  <a:pos x="734" y="206"/>
                </a:cxn>
                <a:cxn ang="0">
                  <a:pos x="712" y="206"/>
                </a:cxn>
                <a:cxn ang="0">
                  <a:pos x="690" y="206"/>
                </a:cxn>
                <a:cxn ang="0">
                  <a:pos x="673" y="206"/>
                </a:cxn>
                <a:cxn ang="0">
                  <a:pos x="651" y="206"/>
                </a:cxn>
                <a:cxn ang="0">
                  <a:pos x="629" y="206"/>
                </a:cxn>
                <a:cxn ang="0">
                  <a:pos x="601" y="200"/>
                </a:cxn>
                <a:cxn ang="0">
                  <a:pos x="579" y="200"/>
                </a:cxn>
                <a:cxn ang="0">
                  <a:pos x="556" y="200"/>
                </a:cxn>
                <a:cxn ang="0">
                  <a:pos x="529" y="200"/>
                </a:cxn>
                <a:cxn ang="0">
                  <a:pos x="506" y="195"/>
                </a:cxn>
                <a:cxn ang="0">
                  <a:pos x="484" y="195"/>
                </a:cxn>
                <a:cxn ang="0">
                  <a:pos x="462" y="195"/>
                </a:cxn>
                <a:cxn ang="0">
                  <a:pos x="440" y="189"/>
                </a:cxn>
                <a:cxn ang="0">
                  <a:pos x="412" y="189"/>
                </a:cxn>
                <a:cxn ang="0">
                  <a:pos x="395" y="184"/>
                </a:cxn>
                <a:cxn ang="0">
                  <a:pos x="373" y="184"/>
                </a:cxn>
                <a:cxn ang="0">
                  <a:pos x="351" y="178"/>
                </a:cxn>
                <a:cxn ang="0">
                  <a:pos x="328" y="178"/>
                </a:cxn>
                <a:cxn ang="0">
                  <a:pos x="306" y="173"/>
                </a:cxn>
                <a:cxn ang="0">
                  <a:pos x="289" y="173"/>
                </a:cxn>
                <a:cxn ang="0">
                  <a:pos x="267" y="167"/>
                </a:cxn>
                <a:cxn ang="0">
                  <a:pos x="251" y="161"/>
                </a:cxn>
                <a:cxn ang="0">
                  <a:pos x="239" y="161"/>
                </a:cxn>
                <a:cxn ang="0">
                  <a:pos x="223" y="156"/>
                </a:cxn>
                <a:cxn ang="0">
                  <a:pos x="206" y="150"/>
                </a:cxn>
                <a:cxn ang="0">
                  <a:pos x="189" y="145"/>
                </a:cxn>
                <a:cxn ang="0">
                  <a:pos x="173" y="145"/>
                </a:cxn>
                <a:cxn ang="0">
                  <a:pos x="156" y="139"/>
                </a:cxn>
                <a:cxn ang="0">
                  <a:pos x="139" y="134"/>
                </a:cxn>
                <a:cxn ang="0">
                  <a:pos x="128" y="128"/>
                </a:cxn>
                <a:cxn ang="0">
                  <a:pos x="112" y="123"/>
                </a:cxn>
                <a:cxn ang="0">
                  <a:pos x="100" y="117"/>
                </a:cxn>
                <a:cxn ang="0">
                  <a:pos x="89" y="111"/>
                </a:cxn>
                <a:cxn ang="0">
                  <a:pos x="73" y="106"/>
                </a:cxn>
                <a:cxn ang="0">
                  <a:pos x="67" y="100"/>
                </a:cxn>
                <a:cxn ang="0">
                  <a:pos x="56" y="95"/>
                </a:cxn>
                <a:cxn ang="0">
                  <a:pos x="45" y="89"/>
                </a:cxn>
                <a:cxn ang="0">
                  <a:pos x="39" y="84"/>
                </a:cxn>
                <a:cxn ang="0">
                  <a:pos x="28" y="78"/>
                </a:cxn>
                <a:cxn ang="0">
                  <a:pos x="23" y="72"/>
                </a:cxn>
                <a:cxn ang="0">
                  <a:pos x="17" y="67"/>
                </a:cxn>
                <a:cxn ang="0">
                  <a:pos x="11" y="56"/>
                </a:cxn>
                <a:cxn ang="0">
                  <a:pos x="11" y="56"/>
                </a:cxn>
                <a:cxn ang="0">
                  <a:pos x="6" y="50"/>
                </a:cxn>
                <a:cxn ang="0">
                  <a:pos x="0" y="45"/>
                </a:cxn>
                <a:cxn ang="0">
                  <a:pos x="0" y="39"/>
                </a:cxn>
                <a:cxn ang="0">
                  <a:pos x="0" y="28"/>
                </a:cxn>
                <a:cxn ang="0">
                  <a:pos x="0" y="22"/>
                </a:cxn>
                <a:cxn ang="0">
                  <a:pos x="0" y="17"/>
                </a:cxn>
                <a:cxn ang="0">
                  <a:pos x="0" y="11"/>
                </a:cxn>
                <a:cxn ang="0">
                  <a:pos x="0" y="6"/>
                </a:cxn>
                <a:cxn ang="0">
                  <a:pos x="6" y="0"/>
                </a:cxn>
                <a:cxn ang="0">
                  <a:pos x="701" y="22"/>
                </a:cxn>
                <a:cxn ang="0">
                  <a:pos x="929" y="195"/>
                </a:cxn>
              </a:cxnLst>
              <a:rect l="0" t="0" r="r" b="b"/>
              <a:pathLst>
                <a:path w="929" h="206">
                  <a:moveTo>
                    <a:pt x="929" y="195"/>
                  </a:moveTo>
                  <a:lnTo>
                    <a:pt x="907" y="195"/>
                  </a:lnTo>
                  <a:lnTo>
                    <a:pt x="879" y="200"/>
                  </a:lnTo>
                  <a:lnTo>
                    <a:pt x="857" y="200"/>
                  </a:lnTo>
                  <a:lnTo>
                    <a:pt x="834" y="200"/>
                  </a:lnTo>
                  <a:lnTo>
                    <a:pt x="807" y="200"/>
                  </a:lnTo>
                  <a:lnTo>
                    <a:pt x="784" y="206"/>
                  </a:lnTo>
                  <a:lnTo>
                    <a:pt x="762" y="206"/>
                  </a:lnTo>
                  <a:lnTo>
                    <a:pt x="734" y="206"/>
                  </a:lnTo>
                  <a:lnTo>
                    <a:pt x="712" y="206"/>
                  </a:lnTo>
                  <a:lnTo>
                    <a:pt x="690" y="206"/>
                  </a:lnTo>
                  <a:lnTo>
                    <a:pt x="673" y="206"/>
                  </a:lnTo>
                  <a:lnTo>
                    <a:pt x="651" y="206"/>
                  </a:lnTo>
                  <a:lnTo>
                    <a:pt x="629" y="206"/>
                  </a:lnTo>
                  <a:lnTo>
                    <a:pt x="601" y="200"/>
                  </a:lnTo>
                  <a:lnTo>
                    <a:pt x="579" y="200"/>
                  </a:lnTo>
                  <a:lnTo>
                    <a:pt x="556" y="200"/>
                  </a:lnTo>
                  <a:lnTo>
                    <a:pt x="529" y="200"/>
                  </a:lnTo>
                  <a:lnTo>
                    <a:pt x="506" y="195"/>
                  </a:lnTo>
                  <a:lnTo>
                    <a:pt x="484" y="195"/>
                  </a:lnTo>
                  <a:lnTo>
                    <a:pt x="462" y="195"/>
                  </a:lnTo>
                  <a:lnTo>
                    <a:pt x="440" y="189"/>
                  </a:lnTo>
                  <a:lnTo>
                    <a:pt x="412" y="189"/>
                  </a:lnTo>
                  <a:lnTo>
                    <a:pt x="395" y="184"/>
                  </a:lnTo>
                  <a:lnTo>
                    <a:pt x="373" y="184"/>
                  </a:lnTo>
                  <a:lnTo>
                    <a:pt x="351" y="178"/>
                  </a:lnTo>
                  <a:lnTo>
                    <a:pt x="328" y="178"/>
                  </a:lnTo>
                  <a:lnTo>
                    <a:pt x="306" y="173"/>
                  </a:lnTo>
                  <a:lnTo>
                    <a:pt x="289" y="173"/>
                  </a:lnTo>
                  <a:lnTo>
                    <a:pt x="267" y="167"/>
                  </a:lnTo>
                  <a:lnTo>
                    <a:pt x="251" y="161"/>
                  </a:lnTo>
                  <a:lnTo>
                    <a:pt x="239" y="161"/>
                  </a:lnTo>
                  <a:lnTo>
                    <a:pt x="223" y="156"/>
                  </a:lnTo>
                  <a:lnTo>
                    <a:pt x="206" y="150"/>
                  </a:lnTo>
                  <a:lnTo>
                    <a:pt x="189" y="145"/>
                  </a:lnTo>
                  <a:lnTo>
                    <a:pt x="173" y="145"/>
                  </a:lnTo>
                  <a:lnTo>
                    <a:pt x="156" y="139"/>
                  </a:lnTo>
                  <a:lnTo>
                    <a:pt x="139" y="134"/>
                  </a:lnTo>
                  <a:lnTo>
                    <a:pt x="128" y="128"/>
                  </a:lnTo>
                  <a:lnTo>
                    <a:pt x="112" y="123"/>
                  </a:lnTo>
                  <a:lnTo>
                    <a:pt x="100" y="117"/>
                  </a:lnTo>
                  <a:lnTo>
                    <a:pt x="89" y="111"/>
                  </a:lnTo>
                  <a:lnTo>
                    <a:pt x="73" y="106"/>
                  </a:lnTo>
                  <a:lnTo>
                    <a:pt x="67" y="100"/>
                  </a:lnTo>
                  <a:lnTo>
                    <a:pt x="56" y="95"/>
                  </a:lnTo>
                  <a:lnTo>
                    <a:pt x="45" y="89"/>
                  </a:lnTo>
                  <a:lnTo>
                    <a:pt x="39" y="84"/>
                  </a:lnTo>
                  <a:lnTo>
                    <a:pt x="28" y="78"/>
                  </a:lnTo>
                  <a:lnTo>
                    <a:pt x="23" y="72"/>
                  </a:lnTo>
                  <a:lnTo>
                    <a:pt x="17" y="67"/>
                  </a:lnTo>
                  <a:lnTo>
                    <a:pt x="11" y="56"/>
                  </a:lnTo>
                  <a:lnTo>
                    <a:pt x="11" y="56"/>
                  </a:lnTo>
                  <a:lnTo>
                    <a:pt x="6" y="50"/>
                  </a:lnTo>
                  <a:lnTo>
                    <a:pt x="0" y="45"/>
                  </a:lnTo>
                  <a:lnTo>
                    <a:pt x="0" y="39"/>
                  </a:lnTo>
                  <a:lnTo>
                    <a:pt x="0" y="28"/>
                  </a:lnTo>
                  <a:lnTo>
                    <a:pt x="0" y="22"/>
                  </a:lnTo>
                  <a:lnTo>
                    <a:pt x="0" y="17"/>
                  </a:lnTo>
                  <a:lnTo>
                    <a:pt x="0" y="11"/>
                  </a:lnTo>
                  <a:lnTo>
                    <a:pt x="0" y="6"/>
                  </a:lnTo>
                  <a:lnTo>
                    <a:pt x="6" y="0"/>
                  </a:lnTo>
                  <a:lnTo>
                    <a:pt x="701" y="22"/>
                  </a:lnTo>
                  <a:lnTo>
                    <a:pt x="929" y="195"/>
                  </a:lnTo>
                  <a:close/>
                </a:path>
              </a:pathLst>
            </a:custGeom>
            <a:solidFill>
              <a:srgbClr val="FFCC00"/>
            </a:solidFill>
            <a:ln w="9525">
              <a:solidFill>
                <a:srgbClr val="000000"/>
              </a:solidFill>
              <a:prstDash val="solid"/>
              <a:round/>
              <a:headEnd/>
              <a:tailEnd/>
            </a:ln>
          </p:spPr>
          <p:txBody>
            <a:bodyPr/>
            <a:lstStyle/>
            <a:p>
              <a:endParaRPr lang="en-GB"/>
            </a:p>
          </p:txBody>
        </p:sp>
        <p:sp>
          <p:nvSpPr>
            <p:cNvPr id="700467" name="Rectangle 51"/>
            <p:cNvSpPr>
              <a:spLocks noChangeArrowheads="1"/>
            </p:cNvSpPr>
            <p:nvPr/>
          </p:nvSpPr>
          <p:spPr bwMode="auto">
            <a:xfrm>
              <a:off x="1139" y="2523"/>
              <a:ext cx="873" cy="134"/>
            </a:xfrm>
            <a:prstGeom prst="rect">
              <a:avLst/>
            </a:prstGeom>
            <a:noFill/>
            <a:ln w="9525">
              <a:noFill/>
              <a:miter lim="800000"/>
              <a:headEnd/>
              <a:tailEnd/>
            </a:ln>
          </p:spPr>
          <p:txBody>
            <a:bodyPr wrap="none" lIns="0" tIns="0" rIns="0" bIns="0">
              <a:spAutoFit/>
            </a:bodyPr>
            <a:lstStyle/>
            <a:p>
              <a:r>
                <a:rPr lang="en-GB" sz="1400">
                  <a:solidFill>
                    <a:srgbClr val="000066"/>
                  </a:solidFill>
                  <a:latin typeface="Georgia" pitchFamily="18" charset="0"/>
                  <a:ea typeface="Arial Unicode MS" pitchFamily="34" charset="-128"/>
                  <a:cs typeface="Arial Unicode MS" pitchFamily="34" charset="-128"/>
                </a:rPr>
                <a:t>Dev. of policies</a:t>
              </a:r>
            </a:p>
          </p:txBody>
        </p:sp>
        <p:sp>
          <p:nvSpPr>
            <p:cNvPr id="700468" name="Rectangle 52"/>
            <p:cNvSpPr>
              <a:spLocks noChangeArrowheads="1"/>
            </p:cNvSpPr>
            <p:nvPr/>
          </p:nvSpPr>
          <p:spPr bwMode="auto">
            <a:xfrm>
              <a:off x="1264" y="2660"/>
              <a:ext cx="316" cy="134"/>
            </a:xfrm>
            <a:prstGeom prst="rect">
              <a:avLst/>
            </a:prstGeom>
            <a:noFill/>
            <a:ln w="9525">
              <a:noFill/>
              <a:miter lim="800000"/>
              <a:headEnd/>
              <a:tailEnd/>
            </a:ln>
          </p:spPr>
          <p:txBody>
            <a:bodyPr wrap="none" lIns="0" tIns="0" rIns="0" bIns="0">
              <a:spAutoFit/>
            </a:bodyPr>
            <a:lstStyle/>
            <a:p>
              <a:r>
                <a:rPr lang="en-GB" sz="1400">
                  <a:solidFill>
                    <a:srgbClr val="000066"/>
                  </a:solidFill>
                  <a:latin typeface="Georgia" pitchFamily="18" charset="0"/>
                  <a:ea typeface="Arial Unicode MS" pitchFamily="34" charset="-128"/>
                  <a:cs typeface="Arial Unicode MS" pitchFamily="34" charset="-128"/>
                </a:rPr>
                <a:t>INCO</a:t>
              </a:r>
            </a:p>
          </p:txBody>
        </p:sp>
        <p:sp>
          <p:nvSpPr>
            <p:cNvPr id="700469" name="Rectangle 53"/>
            <p:cNvSpPr>
              <a:spLocks noChangeArrowheads="1"/>
            </p:cNvSpPr>
            <p:nvPr/>
          </p:nvSpPr>
          <p:spPr bwMode="auto">
            <a:xfrm>
              <a:off x="889" y="2798"/>
              <a:ext cx="561" cy="268"/>
            </a:xfrm>
            <a:prstGeom prst="rect">
              <a:avLst/>
            </a:prstGeom>
            <a:noFill/>
            <a:ln w="9525">
              <a:noFill/>
              <a:miter lim="800000"/>
              <a:headEnd/>
              <a:tailEnd/>
            </a:ln>
          </p:spPr>
          <p:txBody>
            <a:bodyPr wrap="none" lIns="0" tIns="0" rIns="0" bIns="0">
              <a:spAutoFit/>
            </a:bodyPr>
            <a:lstStyle/>
            <a:p>
              <a:r>
                <a:rPr lang="en-GB" sz="1400">
                  <a:solidFill>
                    <a:srgbClr val="000066"/>
                  </a:solidFill>
                  <a:latin typeface="Georgia" pitchFamily="18" charset="0"/>
                  <a:ea typeface="Arial Unicode MS" pitchFamily="34" charset="-128"/>
                  <a:cs typeface="Arial Unicode MS" pitchFamily="34" charset="-128"/>
                </a:rPr>
                <a:t>Science</a:t>
              </a:r>
            </a:p>
            <a:p>
              <a:r>
                <a:rPr lang="en-GB" sz="1400">
                  <a:solidFill>
                    <a:srgbClr val="000066"/>
                  </a:solidFill>
                  <a:latin typeface="Georgia" pitchFamily="18" charset="0"/>
                  <a:ea typeface="Arial Unicode MS" pitchFamily="34" charset="-128"/>
                  <a:cs typeface="Arial Unicode MS" pitchFamily="34" charset="-128"/>
                </a:rPr>
                <a:t>in Society</a:t>
              </a:r>
            </a:p>
          </p:txBody>
        </p:sp>
        <p:sp>
          <p:nvSpPr>
            <p:cNvPr id="700470" name="Rectangle 54"/>
            <p:cNvSpPr>
              <a:spLocks noChangeArrowheads="1"/>
            </p:cNvSpPr>
            <p:nvPr/>
          </p:nvSpPr>
          <p:spPr bwMode="auto">
            <a:xfrm>
              <a:off x="2251" y="2278"/>
              <a:ext cx="1909" cy="173"/>
            </a:xfrm>
            <a:prstGeom prst="rect">
              <a:avLst/>
            </a:prstGeom>
            <a:noFill/>
            <a:ln w="9525">
              <a:noFill/>
              <a:miter lim="800000"/>
              <a:headEnd/>
              <a:tailEnd/>
            </a:ln>
          </p:spPr>
          <p:txBody>
            <a:bodyPr wrap="none" lIns="0" tIns="0" rIns="0" bIns="0">
              <a:spAutoFit/>
            </a:bodyPr>
            <a:lstStyle/>
            <a:p>
              <a:r>
                <a:rPr lang="en-GB" sz="1800">
                  <a:solidFill>
                    <a:srgbClr val="A50021"/>
                  </a:solidFill>
                  <a:latin typeface="Georgia" pitchFamily="18" charset="0"/>
                  <a:ea typeface="Arial Unicode MS" pitchFamily="34" charset="-128"/>
                  <a:cs typeface="Arial Unicode MS" pitchFamily="34" charset="-128"/>
                </a:rPr>
                <a:t>Research Infrastructures </a:t>
              </a:r>
            </a:p>
          </p:txBody>
        </p:sp>
        <p:sp>
          <p:nvSpPr>
            <p:cNvPr id="700471" name="Rectangle 55"/>
            <p:cNvSpPr>
              <a:spLocks noChangeArrowheads="1"/>
            </p:cNvSpPr>
            <p:nvPr/>
          </p:nvSpPr>
          <p:spPr bwMode="auto">
            <a:xfrm>
              <a:off x="2676" y="2447"/>
              <a:ext cx="1035" cy="173"/>
            </a:xfrm>
            <a:prstGeom prst="rect">
              <a:avLst/>
            </a:prstGeom>
            <a:noFill/>
            <a:ln w="9525">
              <a:noFill/>
              <a:miter lim="800000"/>
              <a:headEnd/>
              <a:tailEnd/>
            </a:ln>
          </p:spPr>
          <p:txBody>
            <a:bodyPr wrap="none" lIns="0" tIns="0" rIns="0" bIns="0">
              <a:spAutoFit/>
            </a:bodyPr>
            <a:lstStyle/>
            <a:p>
              <a:r>
                <a:rPr lang="en-GB" sz="1800">
                  <a:solidFill>
                    <a:srgbClr val="A50021"/>
                  </a:solidFill>
                  <a:latin typeface="Georgia" pitchFamily="18" charset="0"/>
                  <a:ea typeface="Arial Unicode MS" pitchFamily="34" charset="-128"/>
                  <a:cs typeface="Arial Unicode MS" pitchFamily="34" charset="-128"/>
                </a:rPr>
                <a:t>42% - 1715 M€</a:t>
              </a:r>
            </a:p>
          </p:txBody>
        </p:sp>
        <p:sp>
          <p:nvSpPr>
            <p:cNvPr id="700472" name="Rectangle 56"/>
            <p:cNvSpPr>
              <a:spLocks noChangeArrowheads="1"/>
            </p:cNvSpPr>
            <p:nvPr/>
          </p:nvSpPr>
          <p:spPr bwMode="auto">
            <a:xfrm>
              <a:off x="1470" y="3284"/>
              <a:ext cx="326" cy="134"/>
            </a:xfrm>
            <a:prstGeom prst="rect">
              <a:avLst/>
            </a:prstGeom>
            <a:noFill/>
            <a:ln w="9525">
              <a:noFill/>
              <a:miter lim="800000"/>
              <a:headEnd/>
              <a:tailEnd/>
            </a:ln>
          </p:spPr>
          <p:txBody>
            <a:bodyPr wrap="none" lIns="0" tIns="0" rIns="0" bIns="0">
              <a:spAutoFit/>
            </a:bodyPr>
            <a:lstStyle/>
            <a:p>
              <a:r>
                <a:rPr lang="en-GB" sz="1400">
                  <a:solidFill>
                    <a:srgbClr val="000066"/>
                  </a:solidFill>
                  <a:latin typeface="Georgia" pitchFamily="18" charset="0"/>
                  <a:ea typeface="Arial Unicode MS" pitchFamily="34" charset="-128"/>
                  <a:cs typeface="Arial Unicode MS" pitchFamily="34" charset="-128"/>
                </a:rPr>
                <a:t>SMEs</a:t>
              </a:r>
            </a:p>
          </p:txBody>
        </p:sp>
        <p:sp>
          <p:nvSpPr>
            <p:cNvPr id="700473" name="Rectangle 57"/>
            <p:cNvSpPr>
              <a:spLocks noChangeArrowheads="1"/>
            </p:cNvSpPr>
            <p:nvPr/>
          </p:nvSpPr>
          <p:spPr bwMode="auto">
            <a:xfrm>
              <a:off x="2297" y="3356"/>
              <a:ext cx="1090" cy="134"/>
            </a:xfrm>
            <a:prstGeom prst="rect">
              <a:avLst/>
            </a:prstGeom>
            <a:noFill/>
            <a:ln w="9525">
              <a:noFill/>
              <a:miter lim="800000"/>
              <a:headEnd/>
              <a:tailEnd/>
            </a:ln>
          </p:spPr>
          <p:txBody>
            <a:bodyPr wrap="none" lIns="0" tIns="0" rIns="0" bIns="0">
              <a:spAutoFit/>
            </a:bodyPr>
            <a:lstStyle/>
            <a:p>
              <a:r>
                <a:rPr lang="en-GB" sz="1400">
                  <a:solidFill>
                    <a:srgbClr val="000066"/>
                  </a:solidFill>
                  <a:latin typeface="Georgia" pitchFamily="18" charset="0"/>
                  <a:ea typeface="Arial Unicode MS" pitchFamily="34" charset="-128"/>
                  <a:cs typeface="Arial Unicode MS" pitchFamily="34" charset="-128"/>
                </a:rPr>
                <a:t>Research Potential</a:t>
              </a:r>
            </a:p>
          </p:txBody>
        </p:sp>
        <p:sp>
          <p:nvSpPr>
            <p:cNvPr id="700474" name="Rectangle 58"/>
            <p:cNvSpPr>
              <a:spLocks noChangeArrowheads="1"/>
            </p:cNvSpPr>
            <p:nvPr/>
          </p:nvSpPr>
          <p:spPr bwMode="auto">
            <a:xfrm>
              <a:off x="2837" y="3207"/>
              <a:ext cx="1276" cy="134"/>
            </a:xfrm>
            <a:prstGeom prst="rect">
              <a:avLst/>
            </a:prstGeom>
            <a:noFill/>
            <a:ln w="9525">
              <a:noFill/>
              <a:miter lim="800000"/>
              <a:headEnd/>
              <a:tailEnd/>
            </a:ln>
          </p:spPr>
          <p:txBody>
            <a:bodyPr wrap="none" lIns="0" tIns="0" rIns="0" bIns="0">
              <a:spAutoFit/>
            </a:bodyPr>
            <a:lstStyle/>
            <a:p>
              <a:r>
                <a:rPr lang="en-GB" sz="1400">
                  <a:solidFill>
                    <a:srgbClr val="000066"/>
                  </a:solidFill>
                  <a:latin typeface="Georgia" pitchFamily="18" charset="0"/>
                  <a:ea typeface="Arial Unicode MS" pitchFamily="34" charset="-128"/>
                  <a:cs typeface="Arial Unicode MS" pitchFamily="34" charset="-128"/>
                </a:rPr>
                <a:t>Regions of Knowledge</a:t>
              </a:r>
            </a:p>
          </p:txBody>
        </p:sp>
      </p:grpSp>
      <p:sp>
        <p:nvSpPr>
          <p:cNvPr id="700475" name="Rectangle 59"/>
          <p:cNvSpPr>
            <a:spLocks noChangeArrowheads="1"/>
          </p:cNvSpPr>
          <p:nvPr/>
        </p:nvSpPr>
        <p:spPr bwMode="auto">
          <a:xfrm>
            <a:off x="5105400" y="4456113"/>
            <a:ext cx="2784475" cy="808037"/>
          </a:xfrm>
          <a:prstGeom prst="rect">
            <a:avLst/>
          </a:prstGeom>
          <a:solidFill>
            <a:srgbClr val="FF6600">
              <a:alpha val="47000"/>
            </a:srgbClr>
          </a:solidFill>
          <a:ln w="9525" algn="ctr">
            <a:noFill/>
            <a:miter lim="800000"/>
            <a:headEnd/>
            <a:tailEnd/>
          </a:ln>
          <a:effectLst/>
          <a:scene3d>
            <a:camera prst="legacyObliqueTopRight"/>
            <a:lightRig rig="legacyFlat3" dir="b"/>
          </a:scene3d>
          <a:sp3d extrusionH="125400" prstMaterial="legacyMatte">
            <a:bevelT w="13500" h="13500" prst="angle"/>
            <a:bevelB w="13500" h="13500" prst="angle"/>
            <a:extrusionClr>
              <a:srgbClr val="FF6600"/>
            </a:extrusionClr>
          </a:sp3d>
        </p:spPr>
        <p:txBody>
          <a:bodyPr tIns="0">
            <a:spAutoFit/>
            <a:flatTx/>
          </a:bodyPr>
          <a:lstStyle/>
          <a:p>
            <a:r>
              <a:rPr lang="en-GB" sz="1800">
                <a:solidFill>
                  <a:srgbClr val="A50021"/>
                </a:solidFill>
                <a:latin typeface="Georgia" pitchFamily="18" charset="0"/>
                <a:ea typeface="Arial Unicode MS" pitchFamily="34" charset="-128"/>
                <a:cs typeface="Arial Unicode MS" pitchFamily="34" charset="-128"/>
              </a:rPr>
              <a:t>e-Infrastructures</a:t>
            </a:r>
          </a:p>
          <a:p>
            <a:r>
              <a:rPr lang="en-GB" sz="1400">
                <a:solidFill>
                  <a:srgbClr val="A50021"/>
                </a:solidFill>
                <a:latin typeface="Georgia" pitchFamily="18" charset="0"/>
                <a:ea typeface="Arial Unicode MS" pitchFamily="34" charset="-128"/>
                <a:cs typeface="Arial Unicode MS" pitchFamily="34" charset="-128"/>
              </a:rPr>
              <a:t>(ICT for Science)</a:t>
            </a:r>
          </a:p>
          <a:p>
            <a:r>
              <a:rPr lang="fr-BE" sz="1800">
                <a:solidFill>
                  <a:srgbClr val="A50021"/>
                </a:solidFill>
                <a:latin typeface="Georgia" pitchFamily="18" charset="0"/>
                <a:ea typeface="Arial Unicode MS" pitchFamily="34" charset="-128"/>
                <a:cs typeface="Arial Unicode MS" pitchFamily="34" charset="-128"/>
              </a:rPr>
              <a:t>572 M€</a:t>
            </a:r>
            <a:endParaRPr lang="en-GB" sz="1800">
              <a:solidFill>
                <a:srgbClr val="A50021"/>
              </a:solidFill>
              <a:latin typeface="Georgia" pitchFamily="18" charset="0"/>
              <a:ea typeface="Arial Unicode MS" pitchFamily="34" charset="-128"/>
              <a:cs typeface="Arial Unicode MS" pitchFamily="34" charset="-128"/>
            </a:endParaRPr>
          </a:p>
        </p:txBody>
      </p:sp>
      <p:sp>
        <p:nvSpPr>
          <p:cNvPr id="700478" name="Text Box 3"/>
          <p:cNvSpPr txBox="1">
            <a:spLocks noChangeArrowheads="1"/>
          </p:cNvSpPr>
          <p:nvPr/>
        </p:nvSpPr>
        <p:spPr bwMode="auto">
          <a:xfrm>
            <a:off x="2195513" y="260350"/>
            <a:ext cx="6491287" cy="642938"/>
          </a:xfrm>
          <a:prstGeom prst="rect">
            <a:avLst/>
          </a:prstGeom>
          <a:noFill/>
          <a:ln w="9525">
            <a:noFill/>
            <a:round/>
            <a:headEnd/>
            <a:tailEnd/>
          </a:ln>
        </p:spPr>
        <p:txBody>
          <a:bodyPr lIns="90000" tIns="46800" rIns="90000" bIns="46800"/>
          <a:lstStyle/>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A50021"/>
                </a:solidFill>
                <a:latin typeface="Georgia" pitchFamily="18" charset="0"/>
              </a:rPr>
              <a:t>Budget Overview</a:t>
            </a:r>
          </a:p>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A50021"/>
                </a:solidFill>
                <a:latin typeface="Georgia" pitchFamily="18" charset="0"/>
              </a:rPr>
              <a:t>(FP7: 2007 -3013)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4"/>
          <p:cNvSpPr>
            <a:spLocks noGrp="1"/>
          </p:cNvSpPr>
          <p:nvPr>
            <p:ph type="sldNum" sz="quarter" idx="11"/>
          </p:nvPr>
        </p:nvSpPr>
        <p:spPr/>
        <p:txBody>
          <a:bodyPr/>
          <a:lstStyle/>
          <a:p>
            <a:r>
              <a:rPr lang="fr-FR"/>
              <a:t>••• </a:t>
            </a:r>
            <a:fld id="{19180314-5432-4D83-8E98-CCA601363DFF}" type="slidenum">
              <a:rPr lang="fr-FR" sz="1100" b="0" i="1">
                <a:solidFill>
                  <a:srgbClr val="FF9966"/>
                </a:solidFill>
                <a:latin typeface="Arial" pitchFamily="34" charset="0"/>
              </a:rPr>
              <a:pPr/>
              <a:t>8</a:t>
            </a:fld>
            <a:endParaRPr lang="fr-FR" sz="1100" b="0" i="1">
              <a:solidFill>
                <a:srgbClr val="FF9966"/>
              </a:solidFill>
              <a:latin typeface="Arial" pitchFamily="34" charset="0"/>
            </a:endParaRPr>
          </a:p>
        </p:txBody>
      </p:sp>
      <p:grpSp>
        <p:nvGrpSpPr>
          <p:cNvPr id="2" name="Group 2"/>
          <p:cNvGrpSpPr>
            <a:grpSpLocks/>
          </p:cNvGrpSpPr>
          <p:nvPr/>
        </p:nvGrpSpPr>
        <p:grpSpPr bwMode="auto">
          <a:xfrm>
            <a:off x="950913" y="1617663"/>
            <a:ext cx="6230937" cy="4746625"/>
            <a:chOff x="599" y="1139"/>
            <a:chExt cx="3925" cy="2870"/>
          </a:xfrm>
        </p:grpSpPr>
        <p:sp>
          <p:nvSpPr>
            <p:cNvPr id="702467" name="Rectangle 3"/>
            <p:cNvSpPr>
              <a:spLocks noChangeArrowheads="1"/>
            </p:cNvSpPr>
            <p:nvPr/>
          </p:nvSpPr>
          <p:spPr bwMode="auto">
            <a:xfrm>
              <a:off x="599" y="3839"/>
              <a:ext cx="3925" cy="170"/>
            </a:xfrm>
            <a:prstGeom prst="rect">
              <a:avLst/>
            </a:prstGeom>
            <a:solidFill>
              <a:srgbClr val="00CCFF">
                <a:alpha val="89999"/>
              </a:srgbClr>
            </a:solidFill>
            <a:ln w="9525" algn="ctr">
              <a:miter lim="800000"/>
              <a:headEnd/>
              <a:tailEnd/>
            </a:ln>
            <a:effectLst/>
            <a:scene3d>
              <a:camera prst="legacyObliqueTopRight"/>
              <a:lightRig rig="legacyFlat3" dir="b"/>
            </a:scene3d>
            <a:sp3d extrusionH="887400" prstMaterial="legacyMatte">
              <a:bevelT w="13500" h="13500" prst="angle"/>
              <a:bevelB w="13500" h="13500" prst="angle"/>
              <a:extrusionClr>
                <a:srgbClr val="00CCFF"/>
              </a:extrusionClr>
            </a:sp3d>
          </p:spPr>
          <p:txBody>
            <a:bodyPr wrap="none" anchor="ctr">
              <a:flatTx/>
            </a:bodyPr>
            <a:lstStyle/>
            <a:p>
              <a:pPr algn="l"/>
              <a:r>
                <a:rPr lang="en-GB" sz="1800">
                  <a:solidFill>
                    <a:schemeClr val="bg1"/>
                  </a:solidFill>
                  <a:latin typeface="Georgia" pitchFamily="18" charset="0"/>
                </a:rPr>
                <a:t>Network layer</a:t>
              </a:r>
            </a:p>
          </p:txBody>
        </p:sp>
        <p:sp>
          <p:nvSpPr>
            <p:cNvPr id="702468" name="Rectangle 4"/>
            <p:cNvSpPr>
              <a:spLocks noChangeArrowheads="1"/>
            </p:cNvSpPr>
            <p:nvPr/>
          </p:nvSpPr>
          <p:spPr bwMode="auto">
            <a:xfrm>
              <a:off x="599" y="2503"/>
              <a:ext cx="3925" cy="169"/>
            </a:xfrm>
            <a:prstGeom prst="rect">
              <a:avLst/>
            </a:prstGeom>
            <a:solidFill>
              <a:srgbClr val="00CCFF">
                <a:alpha val="89999"/>
              </a:srgbClr>
            </a:solidFill>
            <a:ln w="9525" algn="ctr">
              <a:miter lim="800000"/>
              <a:headEnd/>
              <a:tailEnd/>
            </a:ln>
            <a:effectLst/>
            <a:scene3d>
              <a:camera prst="legacyObliqueTopRight"/>
              <a:lightRig rig="legacyFlat3" dir="b"/>
            </a:scene3d>
            <a:sp3d extrusionH="887400" prstMaterial="legacyMatte">
              <a:bevelT w="13500" h="13500" prst="angle"/>
              <a:bevelB w="13500" h="13500" prst="angle"/>
              <a:extrusionClr>
                <a:srgbClr val="00CCFF"/>
              </a:extrusionClr>
            </a:sp3d>
          </p:spPr>
          <p:txBody>
            <a:bodyPr wrap="none" anchor="ctr">
              <a:flatTx/>
            </a:bodyPr>
            <a:lstStyle/>
            <a:p>
              <a:pPr algn="l"/>
              <a:r>
                <a:rPr lang="en-GB" sz="1800">
                  <a:solidFill>
                    <a:schemeClr val="bg1"/>
                  </a:solidFill>
                  <a:latin typeface="Georgia" pitchFamily="18" charset="0"/>
                </a:rPr>
                <a:t>Data layer</a:t>
              </a:r>
            </a:p>
          </p:txBody>
        </p:sp>
        <p:sp>
          <p:nvSpPr>
            <p:cNvPr id="702469" name="Rectangle 5"/>
            <p:cNvSpPr>
              <a:spLocks noChangeArrowheads="1"/>
            </p:cNvSpPr>
            <p:nvPr/>
          </p:nvSpPr>
          <p:spPr bwMode="auto">
            <a:xfrm>
              <a:off x="605" y="2060"/>
              <a:ext cx="3919" cy="167"/>
            </a:xfrm>
            <a:prstGeom prst="rect">
              <a:avLst/>
            </a:prstGeom>
            <a:solidFill>
              <a:srgbClr val="00CCFF">
                <a:alpha val="89999"/>
              </a:srgbClr>
            </a:solidFill>
            <a:ln w="9525">
              <a:miter lim="800000"/>
              <a:headEnd/>
              <a:tailEnd/>
            </a:ln>
            <a:effectLst/>
            <a:scene3d>
              <a:camera prst="legacyObliqueTopRight"/>
              <a:lightRig rig="legacyFlat3" dir="b"/>
            </a:scene3d>
            <a:sp3d extrusionH="887400" prstMaterial="legacyMatte">
              <a:bevelT w="13500" h="13500" prst="angle"/>
              <a:bevelB w="13500" h="13500" prst="angle"/>
              <a:extrusionClr>
                <a:srgbClr val="00CCFF"/>
              </a:extrusionClr>
            </a:sp3d>
          </p:spPr>
          <p:txBody>
            <a:bodyPr wrap="none" anchor="ctr">
              <a:flatTx/>
            </a:bodyPr>
            <a:lstStyle/>
            <a:p>
              <a:pPr algn="l"/>
              <a:r>
                <a:rPr lang="en-GB" sz="1800">
                  <a:solidFill>
                    <a:schemeClr val="bg1"/>
                  </a:solidFill>
                  <a:latin typeface="Georgia" pitchFamily="18" charset="0"/>
                </a:rPr>
                <a:t>User Communities</a:t>
              </a:r>
            </a:p>
          </p:txBody>
        </p:sp>
        <p:sp>
          <p:nvSpPr>
            <p:cNvPr id="702470" name="Rectangle 6"/>
            <p:cNvSpPr>
              <a:spLocks noChangeArrowheads="1"/>
            </p:cNvSpPr>
            <p:nvPr/>
          </p:nvSpPr>
          <p:spPr bwMode="auto">
            <a:xfrm rot="-10800000">
              <a:off x="830" y="1139"/>
              <a:ext cx="232" cy="848"/>
            </a:xfrm>
            <a:prstGeom prst="rect">
              <a:avLst/>
            </a:prstGeom>
            <a:solidFill>
              <a:srgbClr val="00CCFF">
                <a:alpha val="89999"/>
              </a:srgbClr>
            </a:solidFill>
            <a:ln w="9525">
              <a:miter lim="800000"/>
              <a:headEnd/>
              <a:tailEnd/>
            </a:ln>
            <a:effectLst/>
            <a:scene3d>
              <a:camera prst="legacyObliqueTopRight"/>
              <a:lightRig rig="legacyFlat3" dir="b"/>
            </a:scene3d>
            <a:sp3d extrusionH="125400" prstMaterial="legacyMatte">
              <a:bevelT w="13500" h="13500" prst="angle"/>
              <a:bevelB w="13500" h="13500" prst="angle"/>
              <a:extrusionClr>
                <a:srgbClr val="00CCFF"/>
              </a:extrusionClr>
            </a:sp3d>
          </p:spPr>
          <p:txBody>
            <a:bodyPr vert="eaVert" wrap="none" anchor="ctr">
              <a:flatTx/>
            </a:bodyPr>
            <a:lstStyle/>
            <a:p>
              <a:pPr algn="l"/>
              <a:r>
                <a:rPr lang="en-GB" sz="1400">
                  <a:solidFill>
                    <a:schemeClr val="bg1"/>
                  </a:solidFill>
                  <a:latin typeface="Georgia" pitchFamily="18" charset="0"/>
                </a:rPr>
                <a:t>biology</a:t>
              </a:r>
            </a:p>
          </p:txBody>
        </p:sp>
        <p:sp>
          <p:nvSpPr>
            <p:cNvPr id="702471" name="Rectangle 7"/>
            <p:cNvSpPr>
              <a:spLocks noChangeArrowheads="1"/>
            </p:cNvSpPr>
            <p:nvPr/>
          </p:nvSpPr>
          <p:spPr bwMode="auto">
            <a:xfrm rot="-10800000">
              <a:off x="1128" y="1139"/>
              <a:ext cx="232" cy="848"/>
            </a:xfrm>
            <a:prstGeom prst="rect">
              <a:avLst/>
            </a:prstGeom>
            <a:solidFill>
              <a:srgbClr val="00CCFF">
                <a:alpha val="89999"/>
              </a:srgbClr>
            </a:solidFill>
            <a:ln w="9525" algn="ctr">
              <a:miter lim="800000"/>
              <a:headEnd/>
              <a:tailEnd/>
            </a:ln>
            <a:effectLst/>
            <a:scene3d>
              <a:camera prst="legacyObliqueTopRight"/>
              <a:lightRig rig="legacyFlat3" dir="b"/>
            </a:scene3d>
            <a:sp3d extrusionH="125400" prstMaterial="legacyMatte">
              <a:bevelT w="13500" h="13500" prst="angle"/>
              <a:bevelB w="13500" h="13500" prst="angle"/>
              <a:extrusionClr>
                <a:srgbClr val="00CCFF"/>
              </a:extrusionClr>
            </a:sp3d>
          </p:spPr>
          <p:txBody>
            <a:bodyPr vert="eaVert" wrap="none" anchor="ctr">
              <a:flatTx/>
            </a:bodyPr>
            <a:lstStyle/>
            <a:p>
              <a:pPr algn="l"/>
              <a:r>
                <a:rPr lang="en-GB" sz="1400">
                  <a:solidFill>
                    <a:schemeClr val="bg1"/>
                  </a:solidFill>
                  <a:latin typeface="Georgia" pitchFamily="18" charset="0"/>
                </a:rPr>
                <a:t>Social Sciences</a:t>
              </a:r>
            </a:p>
          </p:txBody>
        </p:sp>
        <p:sp>
          <p:nvSpPr>
            <p:cNvPr id="702472" name="Rectangle 8"/>
            <p:cNvSpPr>
              <a:spLocks noChangeArrowheads="1"/>
            </p:cNvSpPr>
            <p:nvPr/>
          </p:nvSpPr>
          <p:spPr bwMode="auto">
            <a:xfrm rot="-10800000">
              <a:off x="1426" y="1139"/>
              <a:ext cx="232" cy="848"/>
            </a:xfrm>
            <a:prstGeom prst="rect">
              <a:avLst/>
            </a:prstGeom>
            <a:solidFill>
              <a:srgbClr val="00CCFF">
                <a:alpha val="89999"/>
              </a:srgbClr>
            </a:solidFill>
            <a:ln w="9525" algn="ctr">
              <a:miter lim="800000"/>
              <a:headEnd/>
              <a:tailEnd/>
            </a:ln>
            <a:effectLst/>
            <a:scene3d>
              <a:camera prst="legacyObliqueTopRight"/>
              <a:lightRig rig="legacyFlat3" dir="b"/>
            </a:scene3d>
            <a:sp3d extrusionH="125400" prstMaterial="legacyMatte">
              <a:bevelT w="13500" h="13500" prst="angle"/>
              <a:bevelB w="13500" h="13500" prst="angle"/>
              <a:extrusionClr>
                <a:srgbClr val="00CCFF"/>
              </a:extrusionClr>
            </a:sp3d>
          </p:spPr>
          <p:txBody>
            <a:bodyPr vert="eaVert" wrap="none" anchor="ctr">
              <a:flatTx/>
            </a:bodyPr>
            <a:lstStyle/>
            <a:p>
              <a:pPr algn="l"/>
              <a:r>
                <a:rPr lang="en-GB" sz="1400">
                  <a:solidFill>
                    <a:schemeClr val="bg1"/>
                  </a:solidFill>
                  <a:latin typeface="Georgia" pitchFamily="18" charset="0"/>
                </a:rPr>
                <a:t>climatology</a:t>
              </a:r>
            </a:p>
          </p:txBody>
        </p:sp>
        <p:sp>
          <p:nvSpPr>
            <p:cNvPr id="702473" name="Rectangle 9"/>
            <p:cNvSpPr>
              <a:spLocks noChangeArrowheads="1"/>
            </p:cNvSpPr>
            <p:nvPr/>
          </p:nvSpPr>
          <p:spPr bwMode="auto">
            <a:xfrm rot="-10800000">
              <a:off x="1724" y="1139"/>
              <a:ext cx="232" cy="848"/>
            </a:xfrm>
            <a:prstGeom prst="rect">
              <a:avLst/>
            </a:prstGeom>
            <a:solidFill>
              <a:srgbClr val="00CCFF">
                <a:alpha val="89999"/>
              </a:srgbClr>
            </a:solidFill>
            <a:ln w="9525" algn="ctr">
              <a:miter lim="800000"/>
              <a:headEnd/>
              <a:tailEnd/>
            </a:ln>
            <a:effectLst/>
            <a:scene3d>
              <a:camera prst="legacyObliqueTopRight"/>
              <a:lightRig rig="legacyFlat3" dir="b"/>
            </a:scene3d>
            <a:sp3d extrusionH="125400" prstMaterial="legacyMatte">
              <a:bevelT w="13500" h="13500" prst="angle"/>
              <a:bevelB w="13500" h="13500" prst="angle"/>
              <a:extrusionClr>
                <a:srgbClr val="00CCFF"/>
              </a:extrusionClr>
            </a:sp3d>
          </p:spPr>
          <p:txBody>
            <a:bodyPr vert="eaVert" wrap="none" anchor="ctr">
              <a:flatTx/>
            </a:bodyPr>
            <a:lstStyle/>
            <a:p>
              <a:pPr algn="l"/>
              <a:r>
                <a:rPr lang="en-GB" sz="1400">
                  <a:solidFill>
                    <a:schemeClr val="bg1"/>
                  </a:solidFill>
                  <a:latin typeface="Georgia" pitchFamily="18" charset="0"/>
                </a:rPr>
                <a:t>astronomy</a:t>
              </a:r>
            </a:p>
          </p:txBody>
        </p:sp>
        <p:sp>
          <p:nvSpPr>
            <p:cNvPr id="702474" name="Rectangle 10"/>
            <p:cNvSpPr>
              <a:spLocks noChangeArrowheads="1"/>
            </p:cNvSpPr>
            <p:nvPr/>
          </p:nvSpPr>
          <p:spPr bwMode="auto">
            <a:xfrm rot="-10800000">
              <a:off x="2022" y="1139"/>
              <a:ext cx="232" cy="848"/>
            </a:xfrm>
            <a:prstGeom prst="rect">
              <a:avLst/>
            </a:prstGeom>
            <a:solidFill>
              <a:srgbClr val="00CCFF">
                <a:alpha val="89999"/>
              </a:srgbClr>
            </a:solidFill>
            <a:ln w="9525" algn="ctr">
              <a:miter lim="800000"/>
              <a:headEnd/>
              <a:tailEnd/>
            </a:ln>
            <a:effectLst/>
            <a:scene3d>
              <a:camera prst="legacyObliqueTopRight"/>
              <a:lightRig rig="legacyFlat3" dir="b"/>
            </a:scene3d>
            <a:sp3d extrusionH="125400" prstMaterial="legacyMatte">
              <a:bevelT w="13500" h="13500" prst="angle"/>
              <a:bevelB w="13500" h="13500" prst="angle"/>
              <a:extrusionClr>
                <a:srgbClr val="00CCFF"/>
              </a:extrusionClr>
            </a:sp3d>
          </p:spPr>
          <p:txBody>
            <a:bodyPr vert="eaVert" wrap="none" anchor="ctr">
              <a:flatTx/>
            </a:bodyPr>
            <a:lstStyle/>
            <a:p>
              <a:pPr algn="l"/>
              <a:r>
                <a:rPr lang="en-GB" sz="1400">
                  <a:solidFill>
                    <a:schemeClr val="bg1"/>
                  </a:solidFill>
                  <a:latin typeface="Georgia" pitchFamily="18" charset="0"/>
                </a:rPr>
                <a:t>geosciences</a:t>
              </a:r>
            </a:p>
          </p:txBody>
        </p:sp>
        <p:sp>
          <p:nvSpPr>
            <p:cNvPr id="702475" name="Rectangle 11"/>
            <p:cNvSpPr>
              <a:spLocks noChangeArrowheads="1"/>
            </p:cNvSpPr>
            <p:nvPr/>
          </p:nvSpPr>
          <p:spPr bwMode="auto">
            <a:xfrm rot="-10800000">
              <a:off x="2320" y="1139"/>
              <a:ext cx="232" cy="848"/>
            </a:xfrm>
            <a:prstGeom prst="rect">
              <a:avLst/>
            </a:prstGeom>
            <a:solidFill>
              <a:srgbClr val="00CCFF">
                <a:alpha val="89999"/>
              </a:srgbClr>
            </a:solidFill>
            <a:ln w="9525" algn="ctr">
              <a:miter lim="800000"/>
              <a:headEnd/>
              <a:tailEnd/>
            </a:ln>
            <a:effectLst/>
            <a:scene3d>
              <a:camera prst="legacyObliqueTopRight"/>
              <a:lightRig rig="legacyFlat3" dir="b"/>
            </a:scene3d>
            <a:sp3d extrusionH="125400" prstMaterial="legacyMatte">
              <a:bevelT w="13500" h="13500" prst="angle"/>
              <a:bevelB w="13500" h="13500" prst="angle"/>
              <a:extrusionClr>
                <a:srgbClr val="00CCFF"/>
              </a:extrusionClr>
            </a:sp3d>
          </p:spPr>
          <p:txBody>
            <a:bodyPr vert="eaVert" wrap="none" anchor="ctr">
              <a:flatTx/>
            </a:bodyPr>
            <a:lstStyle/>
            <a:p>
              <a:pPr algn="l"/>
              <a:r>
                <a:rPr lang="en-GB" sz="1400">
                  <a:solidFill>
                    <a:schemeClr val="bg1"/>
                  </a:solidFill>
                  <a:latin typeface="Georgia" pitchFamily="18" charset="0"/>
                </a:rPr>
                <a:t>physics</a:t>
              </a:r>
            </a:p>
          </p:txBody>
        </p:sp>
        <p:sp>
          <p:nvSpPr>
            <p:cNvPr id="702476" name="Rectangle 12"/>
            <p:cNvSpPr>
              <a:spLocks noChangeArrowheads="1"/>
            </p:cNvSpPr>
            <p:nvPr/>
          </p:nvSpPr>
          <p:spPr bwMode="auto">
            <a:xfrm rot="-10800000">
              <a:off x="2618" y="1139"/>
              <a:ext cx="232" cy="848"/>
            </a:xfrm>
            <a:prstGeom prst="rect">
              <a:avLst/>
            </a:prstGeom>
            <a:solidFill>
              <a:srgbClr val="00CCFF">
                <a:alpha val="89999"/>
              </a:srgbClr>
            </a:solidFill>
            <a:ln w="9525" algn="ctr">
              <a:miter lim="800000"/>
              <a:headEnd/>
              <a:tailEnd/>
            </a:ln>
            <a:effectLst/>
            <a:scene3d>
              <a:camera prst="legacyObliqueTopRight"/>
              <a:lightRig rig="legacyFlat3" dir="b"/>
            </a:scene3d>
            <a:sp3d extrusionH="125400" prstMaterial="legacyMatte">
              <a:bevelT w="13500" h="13500" prst="angle"/>
              <a:bevelB w="13500" h="13500" prst="angle"/>
              <a:extrusionClr>
                <a:srgbClr val="00CCFF"/>
              </a:extrusionClr>
            </a:sp3d>
          </p:spPr>
          <p:txBody>
            <a:bodyPr vert="eaVert" wrap="none" anchor="ctr">
              <a:flatTx/>
            </a:bodyPr>
            <a:lstStyle/>
            <a:p>
              <a:pPr algn="l"/>
              <a:r>
                <a:rPr lang="en-GB" sz="1400">
                  <a:solidFill>
                    <a:schemeClr val="bg1"/>
                  </a:solidFill>
                  <a:latin typeface="Georgia" pitchFamily="18" charset="0"/>
                </a:rPr>
                <a:t>fusion</a:t>
              </a:r>
            </a:p>
          </p:txBody>
        </p:sp>
        <p:sp>
          <p:nvSpPr>
            <p:cNvPr id="702477" name="Rectangle 13"/>
            <p:cNvSpPr>
              <a:spLocks noChangeArrowheads="1"/>
            </p:cNvSpPr>
            <p:nvPr/>
          </p:nvSpPr>
          <p:spPr bwMode="auto">
            <a:xfrm rot="-10800000">
              <a:off x="2916" y="1139"/>
              <a:ext cx="232" cy="848"/>
            </a:xfrm>
            <a:prstGeom prst="rect">
              <a:avLst/>
            </a:prstGeom>
            <a:solidFill>
              <a:srgbClr val="00CCFF">
                <a:alpha val="89999"/>
              </a:srgbClr>
            </a:solidFill>
            <a:ln w="9525" algn="ctr">
              <a:miter lim="800000"/>
              <a:headEnd/>
              <a:tailEnd/>
            </a:ln>
            <a:effectLst/>
            <a:scene3d>
              <a:camera prst="legacyObliqueTopRight"/>
              <a:lightRig rig="legacyFlat3" dir="b"/>
            </a:scene3d>
            <a:sp3d extrusionH="125400" prstMaterial="legacyMatte">
              <a:bevelT w="13500" h="13500" prst="angle"/>
              <a:bevelB w="13500" h="13500" prst="angle"/>
              <a:extrusionClr>
                <a:srgbClr val="00CCFF"/>
              </a:extrusionClr>
            </a:sp3d>
          </p:spPr>
          <p:txBody>
            <a:bodyPr vert="eaVert" wrap="none" anchor="ctr">
              <a:flatTx/>
            </a:bodyPr>
            <a:lstStyle/>
            <a:p>
              <a:pPr algn="l"/>
              <a:r>
                <a:rPr lang="en-GB" sz="1400">
                  <a:solidFill>
                    <a:schemeClr val="bg1"/>
                  </a:solidFill>
                  <a:latin typeface="Georgia" pitchFamily="18" charset="0"/>
                </a:rPr>
                <a:t>environment</a:t>
              </a:r>
            </a:p>
          </p:txBody>
        </p:sp>
        <p:sp>
          <p:nvSpPr>
            <p:cNvPr id="702478" name="Rectangle 14"/>
            <p:cNvSpPr>
              <a:spLocks noChangeArrowheads="1"/>
            </p:cNvSpPr>
            <p:nvPr/>
          </p:nvSpPr>
          <p:spPr bwMode="auto">
            <a:xfrm rot="-10800000">
              <a:off x="3214" y="1139"/>
              <a:ext cx="232" cy="848"/>
            </a:xfrm>
            <a:prstGeom prst="rect">
              <a:avLst/>
            </a:prstGeom>
            <a:solidFill>
              <a:srgbClr val="00CCFF">
                <a:alpha val="89999"/>
              </a:srgbClr>
            </a:solidFill>
            <a:ln w="9525" algn="ctr">
              <a:miter lim="800000"/>
              <a:headEnd/>
              <a:tailEnd/>
            </a:ln>
            <a:effectLst/>
            <a:scene3d>
              <a:camera prst="legacyObliqueTopRight"/>
              <a:lightRig rig="legacyFlat3" dir="b"/>
            </a:scene3d>
            <a:sp3d extrusionH="125400" prstMaterial="legacyMatte">
              <a:bevelT w="13500" h="13500" prst="angle"/>
              <a:bevelB w="13500" h="13500" prst="angle"/>
              <a:extrusionClr>
                <a:srgbClr val="00CCFF"/>
              </a:extrusionClr>
            </a:sp3d>
          </p:spPr>
          <p:txBody>
            <a:bodyPr vert="eaVert" wrap="none" anchor="ctr">
              <a:flatTx/>
            </a:bodyPr>
            <a:lstStyle/>
            <a:p>
              <a:pPr algn="l"/>
              <a:r>
                <a:rPr lang="en-GB" sz="1400">
                  <a:solidFill>
                    <a:schemeClr val="bg1"/>
                  </a:solidFill>
                  <a:latin typeface="Georgia" pitchFamily="18" charset="0"/>
                </a:rPr>
                <a:t>spectroscopy</a:t>
              </a:r>
            </a:p>
          </p:txBody>
        </p:sp>
        <p:sp>
          <p:nvSpPr>
            <p:cNvPr id="702479" name="Rectangle 15"/>
            <p:cNvSpPr>
              <a:spLocks noChangeArrowheads="1"/>
            </p:cNvSpPr>
            <p:nvPr/>
          </p:nvSpPr>
          <p:spPr bwMode="auto">
            <a:xfrm rot="-10800000">
              <a:off x="3512" y="1139"/>
              <a:ext cx="232" cy="848"/>
            </a:xfrm>
            <a:prstGeom prst="rect">
              <a:avLst/>
            </a:prstGeom>
            <a:solidFill>
              <a:srgbClr val="00CCFF">
                <a:alpha val="89999"/>
              </a:srgbClr>
            </a:solidFill>
            <a:ln w="9525" algn="ctr">
              <a:miter lim="800000"/>
              <a:headEnd/>
              <a:tailEnd/>
            </a:ln>
            <a:effectLst/>
            <a:scene3d>
              <a:camera prst="legacyObliqueTopRight"/>
              <a:lightRig rig="legacyFlat3" dir="b"/>
            </a:scene3d>
            <a:sp3d extrusionH="125400" prstMaterial="legacyMatte">
              <a:bevelT w="13500" h="13500" prst="angle"/>
              <a:bevelB w="13500" h="13500" prst="angle"/>
              <a:extrusionClr>
                <a:srgbClr val="00CCFF"/>
              </a:extrusionClr>
            </a:sp3d>
          </p:spPr>
          <p:txBody>
            <a:bodyPr vert="eaVert" wrap="none" anchor="ctr">
              <a:flatTx/>
            </a:bodyPr>
            <a:lstStyle/>
            <a:p>
              <a:pPr algn="l"/>
              <a:r>
                <a:rPr lang="en-GB" sz="1400">
                  <a:solidFill>
                    <a:schemeClr val="bg1"/>
                  </a:solidFill>
                  <a:latin typeface="Georgia" pitchFamily="18" charset="0"/>
                </a:rPr>
                <a:t>medical</a:t>
              </a:r>
            </a:p>
          </p:txBody>
        </p:sp>
        <p:sp>
          <p:nvSpPr>
            <p:cNvPr id="702480" name="Rectangle 16"/>
            <p:cNvSpPr>
              <a:spLocks noChangeArrowheads="1"/>
            </p:cNvSpPr>
            <p:nvPr/>
          </p:nvSpPr>
          <p:spPr bwMode="auto">
            <a:xfrm rot="-10800000">
              <a:off x="3810" y="1139"/>
              <a:ext cx="232" cy="848"/>
            </a:xfrm>
            <a:prstGeom prst="rect">
              <a:avLst/>
            </a:prstGeom>
            <a:solidFill>
              <a:srgbClr val="00CCFF">
                <a:alpha val="89999"/>
              </a:srgbClr>
            </a:solidFill>
            <a:ln w="9525" algn="ctr">
              <a:miter lim="800000"/>
              <a:headEnd/>
              <a:tailEnd/>
            </a:ln>
            <a:effectLst/>
            <a:scene3d>
              <a:camera prst="legacyObliqueTopRight"/>
              <a:lightRig rig="legacyFlat3" dir="b"/>
            </a:scene3d>
            <a:sp3d extrusionH="125400" prstMaterial="legacyMatte">
              <a:bevelT w="13500" h="13500" prst="angle"/>
              <a:bevelB w="13500" h="13500" prst="angle"/>
              <a:extrusionClr>
                <a:srgbClr val="00CCFF"/>
              </a:extrusionClr>
            </a:sp3d>
          </p:spPr>
          <p:txBody>
            <a:bodyPr vert="eaVert" wrap="none" anchor="ctr">
              <a:flatTx/>
            </a:bodyPr>
            <a:lstStyle/>
            <a:p>
              <a:pPr algn="l"/>
              <a:r>
                <a:rPr lang="en-GB" sz="1400">
                  <a:solidFill>
                    <a:schemeClr val="bg1"/>
                  </a:solidFill>
                  <a:latin typeface="Georgia" pitchFamily="18" charset="0"/>
                </a:rPr>
                <a:t>ICT</a:t>
              </a:r>
            </a:p>
          </p:txBody>
        </p:sp>
        <p:sp>
          <p:nvSpPr>
            <p:cNvPr id="702481" name="Rectangle 17"/>
            <p:cNvSpPr>
              <a:spLocks noChangeArrowheads="1"/>
            </p:cNvSpPr>
            <p:nvPr/>
          </p:nvSpPr>
          <p:spPr bwMode="auto">
            <a:xfrm rot="-10800000">
              <a:off x="4108" y="1139"/>
              <a:ext cx="232" cy="848"/>
            </a:xfrm>
            <a:prstGeom prst="rect">
              <a:avLst/>
            </a:prstGeom>
            <a:solidFill>
              <a:srgbClr val="00CCFF">
                <a:alpha val="89999"/>
              </a:srgbClr>
            </a:solidFill>
            <a:ln w="9525" algn="ctr">
              <a:miter lim="800000"/>
              <a:headEnd/>
              <a:tailEnd/>
            </a:ln>
            <a:effectLst/>
            <a:scene3d>
              <a:camera prst="legacyObliqueTopRight"/>
              <a:lightRig rig="legacyFlat3" dir="b"/>
            </a:scene3d>
            <a:sp3d extrusionH="125400" prstMaterial="legacyMatte">
              <a:bevelT w="13500" h="13500" prst="angle"/>
              <a:bevelB w="13500" h="13500" prst="angle"/>
              <a:extrusionClr>
                <a:srgbClr val="00CCFF"/>
              </a:extrusionClr>
            </a:sp3d>
          </p:spPr>
          <p:txBody>
            <a:bodyPr vert="eaVert" wrap="none" anchor="ctr">
              <a:flatTx/>
            </a:bodyPr>
            <a:lstStyle/>
            <a:p>
              <a:pPr algn="l"/>
              <a:r>
                <a:rPr lang="en-GB" sz="1400">
                  <a:solidFill>
                    <a:schemeClr val="bg1"/>
                  </a:solidFill>
                  <a:latin typeface="Georgia" pitchFamily="18" charset="0"/>
                </a:rPr>
                <a:t>…</a:t>
              </a:r>
            </a:p>
          </p:txBody>
        </p:sp>
      </p:grpSp>
      <p:sp>
        <p:nvSpPr>
          <p:cNvPr id="702484" name="Text Box 20"/>
          <p:cNvSpPr txBox="1">
            <a:spLocks noChangeArrowheads="1"/>
          </p:cNvSpPr>
          <p:nvPr/>
        </p:nvSpPr>
        <p:spPr bwMode="auto">
          <a:xfrm>
            <a:off x="0" y="1192213"/>
            <a:ext cx="1260475" cy="336550"/>
          </a:xfrm>
          <a:prstGeom prst="rect">
            <a:avLst/>
          </a:prstGeom>
          <a:noFill/>
          <a:ln w="9525">
            <a:noFill/>
            <a:miter lim="800000"/>
            <a:headEnd/>
            <a:tailEnd/>
          </a:ln>
          <a:effectLst/>
        </p:spPr>
        <p:txBody>
          <a:bodyPr>
            <a:spAutoFit/>
          </a:bodyPr>
          <a:lstStyle/>
          <a:p>
            <a:pPr algn="l"/>
            <a:r>
              <a:rPr lang="fr-FR" sz="1600">
                <a:solidFill>
                  <a:srgbClr val="663300"/>
                </a:solidFill>
                <a:effectLst>
                  <a:outerShdw blurRad="38100" dist="38100" dir="2700000" algn="tl">
                    <a:srgbClr val="C0C0C0"/>
                  </a:outerShdw>
                </a:effectLst>
                <a:latin typeface="Verdana" pitchFamily="34" charset="0"/>
              </a:rPr>
              <a:t>DRAFT</a:t>
            </a:r>
            <a:endParaRPr lang="en-US" sz="1600">
              <a:solidFill>
                <a:srgbClr val="663300"/>
              </a:solidFill>
              <a:effectLst>
                <a:outerShdw blurRad="38100" dist="38100" dir="2700000" algn="tl">
                  <a:srgbClr val="C0C0C0"/>
                </a:outerShdw>
              </a:effectLst>
              <a:latin typeface="Verdana" pitchFamily="34" charset="0"/>
            </a:endParaRPr>
          </a:p>
        </p:txBody>
      </p:sp>
      <p:grpSp>
        <p:nvGrpSpPr>
          <p:cNvPr id="3" name="Group 21"/>
          <p:cNvGrpSpPr>
            <a:grpSpLocks/>
          </p:cNvGrpSpPr>
          <p:nvPr/>
        </p:nvGrpSpPr>
        <p:grpSpPr bwMode="auto">
          <a:xfrm>
            <a:off x="192088" y="1700213"/>
            <a:ext cx="701675" cy="4670425"/>
            <a:chOff x="121" y="1071"/>
            <a:chExt cx="442" cy="2907"/>
          </a:xfrm>
        </p:grpSpPr>
        <p:sp>
          <p:nvSpPr>
            <p:cNvPr id="702486" name="Text Box 22"/>
            <p:cNvSpPr txBox="1">
              <a:spLocks noChangeArrowheads="1"/>
            </p:cNvSpPr>
            <p:nvPr/>
          </p:nvSpPr>
          <p:spPr bwMode="auto">
            <a:xfrm rot="10800000">
              <a:off x="255" y="1483"/>
              <a:ext cx="255" cy="2495"/>
            </a:xfrm>
            <a:prstGeom prst="rect">
              <a:avLst/>
            </a:prstGeom>
            <a:solidFill>
              <a:srgbClr val="CC0000">
                <a:alpha val="89999"/>
              </a:srgbClr>
            </a:solidFill>
            <a:ln w="9525">
              <a:miter lim="800000"/>
              <a:headEnd/>
              <a:tailEnd/>
            </a:ln>
            <a:effectLst/>
            <a:scene3d>
              <a:camera prst="legacyObliqueTopRight"/>
              <a:lightRig rig="legacyFlat2" dir="t"/>
            </a:scene3d>
            <a:sp3d extrusionH="125400" prstMaterial="legacyMatte">
              <a:bevelT w="13500" h="13500" prst="angle"/>
              <a:bevelB w="13500" h="13500" prst="angle"/>
              <a:extrusionClr>
                <a:srgbClr val="CC0000"/>
              </a:extrusionClr>
            </a:sp3d>
          </p:spPr>
          <p:txBody>
            <a:bodyPr vert="eaVert" lIns="0" rIns="0" anchor="ctr">
              <a:flatTx/>
            </a:bodyPr>
            <a:lstStyle/>
            <a:p>
              <a:r>
                <a:rPr lang="en-GB" sz="1800">
                  <a:solidFill>
                    <a:schemeClr val="bg1"/>
                  </a:solidFill>
                  <a:latin typeface="Georgia" pitchFamily="18" charset="0"/>
                </a:rPr>
                <a:t>Support actions</a:t>
              </a:r>
            </a:p>
          </p:txBody>
        </p:sp>
        <p:sp>
          <p:nvSpPr>
            <p:cNvPr id="702487" name="AutoShape 23"/>
            <p:cNvSpPr>
              <a:spLocks noChangeArrowheads="1"/>
            </p:cNvSpPr>
            <p:nvPr/>
          </p:nvSpPr>
          <p:spPr bwMode="auto">
            <a:xfrm>
              <a:off x="121" y="1071"/>
              <a:ext cx="442" cy="192"/>
            </a:xfrm>
            <a:prstGeom prst="wedgeRoundRectCallout">
              <a:avLst>
                <a:gd name="adj1" fmla="val 21042"/>
                <a:gd name="adj2" fmla="val 156250"/>
                <a:gd name="adj3" fmla="val 16667"/>
              </a:avLst>
            </a:prstGeom>
            <a:solidFill>
              <a:srgbClr val="CC0000">
                <a:alpha val="47000"/>
              </a:srgbClr>
            </a:solidFill>
            <a:ln w="9525" algn="ctr">
              <a:miter lim="800000"/>
              <a:headEnd/>
              <a:tailEnd/>
            </a:ln>
            <a:effectLst/>
            <a:scene3d>
              <a:camera prst="legacyObliqueTopRight"/>
              <a:lightRig rig="legacyFlat3" dir="b"/>
            </a:scene3d>
            <a:sp3d extrusionH="125400" prstMaterial="legacyMatte">
              <a:bevelT w="13500" h="13500" prst="angle"/>
              <a:bevelB w="13500" h="13500" prst="angle"/>
              <a:extrusionClr>
                <a:srgbClr val="CC0000"/>
              </a:extrusionClr>
            </a:sp3d>
          </p:spPr>
          <p:txBody>
            <a:bodyPr tIns="0">
              <a:flatTx/>
            </a:bodyPr>
            <a:lstStyle/>
            <a:p>
              <a:r>
                <a:rPr lang="en-GB" sz="1400"/>
                <a:t>€10M</a:t>
              </a:r>
            </a:p>
          </p:txBody>
        </p:sp>
      </p:grpSp>
      <p:grpSp>
        <p:nvGrpSpPr>
          <p:cNvPr id="4" name="Group 24"/>
          <p:cNvGrpSpPr>
            <a:grpSpLocks/>
          </p:cNvGrpSpPr>
          <p:nvPr/>
        </p:nvGrpSpPr>
        <p:grpSpPr bwMode="auto">
          <a:xfrm>
            <a:off x="950913" y="2965450"/>
            <a:ext cx="7539037" cy="1993900"/>
            <a:chOff x="599" y="1868"/>
            <a:chExt cx="4749" cy="1256"/>
          </a:xfrm>
        </p:grpSpPr>
        <p:sp>
          <p:nvSpPr>
            <p:cNvPr id="702489" name="Rectangle 25"/>
            <p:cNvSpPr>
              <a:spLocks noChangeArrowheads="1"/>
            </p:cNvSpPr>
            <p:nvPr/>
          </p:nvSpPr>
          <p:spPr bwMode="auto">
            <a:xfrm>
              <a:off x="599" y="2954"/>
              <a:ext cx="3925" cy="170"/>
            </a:xfrm>
            <a:prstGeom prst="rect">
              <a:avLst/>
            </a:prstGeom>
            <a:solidFill>
              <a:srgbClr val="FF0000"/>
            </a:solidFill>
            <a:ln w="9525" algn="ctr">
              <a:miter lim="800000"/>
              <a:headEnd/>
              <a:tailEnd/>
            </a:ln>
            <a:effectLst/>
            <a:scene3d>
              <a:camera prst="legacyObliqueTopRight"/>
              <a:lightRig rig="legacyFlat3" dir="b"/>
            </a:scene3d>
            <a:sp3d extrusionH="887400" prstMaterial="legacyMatte">
              <a:bevelT w="13500" h="13500" prst="angle"/>
              <a:bevelB w="13500" h="13500" prst="angle"/>
              <a:extrusionClr>
                <a:srgbClr val="FF0000"/>
              </a:extrusionClr>
            </a:sp3d>
          </p:spPr>
          <p:txBody>
            <a:bodyPr wrap="none" anchor="ctr">
              <a:flatTx/>
            </a:bodyPr>
            <a:lstStyle/>
            <a:p>
              <a:pPr algn="l"/>
              <a:r>
                <a:rPr lang="en-GB" sz="1800">
                  <a:solidFill>
                    <a:schemeClr val="bg1"/>
                  </a:solidFill>
                  <a:latin typeface="Georgia" pitchFamily="18" charset="0"/>
                </a:rPr>
                <a:t>Simulation software &amp; services layer</a:t>
              </a:r>
            </a:p>
          </p:txBody>
        </p:sp>
        <p:sp>
          <p:nvSpPr>
            <p:cNvPr id="702490" name="AutoShape 26"/>
            <p:cNvSpPr>
              <a:spLocks noChangeArrowheads="1"/>
            </p:cNvSpPr>
            <p:nvPr/>
          </p:nvSpPr>
          <p:spPr bwMode="auto">
            <a:xfrm>
              <a:off x="4882" y="1868"/>
              <a:ext cx="466" cy="192"/>
            </a:xfrm>
            <a:prstGeom prst="wedgeRoundRectCallout">
              <a:avLst>
                <a:gd name="adj1" fmla="val -82616"/>
                <a:gd name="adj2" fmla="val 409898"/>
                <a:gd name="adj3" fmla="val 16667"/>
              </a:avLst>
            </a:prstGeom>
            <a:solidFill>
              <a:srgbClr val="CC0000">
                <a:alpha val="47000"/>
              </a:srgbClr>
            </a:solidFill>
            <a:ln w="9525" algn="ctr">
              <a:miter lim="800000"/>
              <a:headEnd/>
              <a:tailEnd/>
            </a:ln>
            <a:effectLst/>
            <a:scene3d>
              <a:camera prst="legacyObliqueTopRight"/>
              <a:lightRig rig="legacyFlat3" dir="b"/>
            </a:scene3d>
            <a:sp3d extrusionH="125400" prstMaterial="legacyMatte">
              <a:bevelT w="13500" h="13500" prst="angle"/>
              <a:bevelB w="13500" h="13500" prst="angle"/>
              <a:extrusionClr>
                <a:srgbClr val="CC0000"/>
              </a:extrusionClr>
            </a:sp3d>
          </p:spPr>
          <p:txBody>
            <a:bodyPr tIns="0">
              <a:flatTx/>
            </a:bodyPr>
            <a:lstStyle/>
            <a:p>
              <a:r>
                <a:rPr lang="en-GB" sz="1400"/>
                <a:t>€12M</a:t>
              </a:r>
            </a:p>
          </p:txBody>
        </p:sp>
      </p:grpSp>
      <p:grpSp>
        <p:nvGrpSpPr>
          <p:cNvPr id="5" name="Group 27"/>
          <p:cNvGrpSpPr>
            <a:grpSpLocks/>
          </p:cNvGrpSpPr>
          <p:nvPr/>
        </p:nvGrpSpPr>
        <p:grpSpPr bwMode="auto">
          <a:xfrm>
            <a:off x="950913" y="4324350"/>
            <a:ext cx="8072437" cy="1333500"/>
            <a:chOff x="599" y="2724"/>
            <a:chExt cx="5085" cy="840"/>
          </a:xfrm>
        </p:grpSpPr>
        <p:sp>
          <p:nvSpPr>
            <p:cNvPr id="702492" name="Rectangle 28"/>
            <p:cNvSpPr>
              <a:spLocks noChangeArrowheads="1"/>
            </p:cNvSpPr>
            <p:nvPr/>
          </p:nvSpPr>
          <p:spPr bwMode="auto">
            <a:xfrm>
              <a:off x="599" y="3394"/>
              <a:ext cx="3925" cy="170"/>
            </a:xfrm>
            <a:prstGeom prst="rect">
              <a:avLst/>
            </a:prstGeom>
            <a:solidFill>
              <a:srgbClr val="FF0000"/>
            </a:solidFill>
            <a:ln w="9525">
              <a:miter lim="800000"/>
              <a:headEnd/>
              <a:tailEnd/>
            </a:ln>
            <a:effectLst/>
            <a:scene3d>
              <a:camera prst="legacyObliqueTopRight"/>
              <a:lightRig rig="legacyFlat3" dir="b"/>
            </a:scene3d>
            <a:sp3d extrusionH="887400" prstMaterial="legacyMatte">
              <a:bevelT w="13500" h="13500" prst="angle"/>
              <a:bevelB w="13500" h="13500" prst="angle"/>
              <a:extrusionClr>
                <a:srgbClr val="FF0000"/>
              </a:extrusionClr>
            </a:sp3d>
          </p:spPr>
          <p:txBody>
            <a:bodyPr wrap="none" anchor="ctr">
              <a:flatTx/>
            </a:bodyPr>
            <a:lstStyle/>
            <a:p>
              <a:pPr algn="l"/>
              <a:r>
                <a:rPr lang="en-GB" sz="1800">
                  <a:solidFill>
                    <a:schemeClr val="bg1"/>
                  </a:solidFill>
                  <a:latin typeface="Georgia" pitchFamily="18" charset="0"/>
                </a:rPr>
                <a:t>Computing layer: Distributed Computing &amp; PRACE</a:t>
              </a:r>
            </a:p>
          </p:txBody>
        </p:sp>
        <p:sp>
          <p:nvSpPr>
            <p:cNvPr id="702493" name="AutoShape 29"/>
            <p:cNvSpPr>
              <a:spLocks noChangeArrowheads="1"/>
            </p:cNvSpPr>
            <p:nvPr/>
          </p:nvSpPr>
          <p:spPr bwMode="auto">
            <a:xfrm>
              <a:off x="4777" y="2724"/>
              <a:ext cx="907" cy="332"/>
            </a:xfrm>
            <a:prstGeom prst="wedgeRoundRectCallout">
              <a:avLst>
                <a:gd name="adj1" fmla="val -55954"/>
                <a:gd name="adj2" fmla="val 95481"/>
                <a:gd name="adj3" fmla="val 16667"/>
              </a:avLst>
            </a:prstGeom>
            <a:solidFill>
              <a:srgbClr val="CC0000">
                <a:alpha val="47000"/>
              </a:srgbClr>
            </a:solidFill>
            <a:ln w="9525" algn="ctr">
              <a:miter lim="800000"/>
              <a:headEnd/>
              <a:tailEnd/>
            </a:ln>
            <a:effectLst/>
            <a:scene3d>
              <a:camera prst="legacyObliqueTopRight"/>
              <a:lightRig rig="legacyFlat3" dir="b"/>
            </a:scene3d>
            <a:sp3d extrusionH="125400" prstMaterial="legacyMatte">
              <a:bevelT w="13500" h="13500" prst="angle"/>
              <a:bevelB w="13500" h="13500" prst="angle"/>
              <a:extrusionClr>
                <a:srgbClr val="CC0000"/>
              </a:extrusionClr>
            </a:sp3d>
          </p:spPr>
          <p:txBody>
            <a:bodyPr tIns="0">
              <a:flatTx/>
            </a:bodyPr>
            <a:lstStyle/>
            <a:p>
              <a:r>
                <a:rPr lang="en-GB" sz="1400"/>
                <a:t>DCI €50M</a:t>
              </a:r>
              <a:br>
                <a:rPr lang="en-GB" sz="1400"/>
              </a:br>
              <a:r>
                <a:rPr lang="en-GB" sz="1400"/>
                <a:t>PRACE €20M</a:t>
              </a:r>
            </a:p>
          </p:txBody>
        </p:sp>
      </p:grpSp>
      <p:grpSp>
        <p:nvGrpSpPr>
          <p:cNvPr id="6" name="Group 30"/>
          <p:cNvGrpSpPr>
            <a:grpSpLocks/>
          </p:cNvGrpSpPr>
          <p:nvPr/>
        </p:nvGrpSpPr>
        <p:grpSpPr bwMode="auto">
          <a:xfrm>
            <a:off x="5011738" y="1712913"/>
            <a:ext cx="3049587" cy="4718050"/>
            <a:chOff x="3157" y="1079"/>
            <a:chExt cx="1921" cy="2972"/>
          </a:xfrm>
        </p:grpSpPr>
        <p:sp>
          <p:nvSpPr>
            <p:cNvPr id="702495" name="Oval 31"/>
            <p:cNvSpPr>
              <a:spLocks noChangeArrowheads="1"/>
            </p:cNvSpPr>
            <p:nvPr/>
          </p:nvSpPr>
          <p:spPr bwMode="auto">
            <a:xfrm>
              <a:off x="3157" y="1379"/>
              <a:ext cx="1079" cy="2672"/>
            </a:xfrm>
            <a:prstGeom prst="ellipse">
              <a:avLst/>
            </a:prstGeom>
            <a:solidFill>
              <a:srgbClr val="CC0000">
                <a:alpha val="47000"/>
              </a:srgbClr>
            </a:solidFill>
            <a:ln w="9525" algn="ctr">
              <a:round/>
              <a:headEnd/>
              <a:tailEnd/>
            </a:ln>
            <a:effectLst/>
            <a:scene3d>
              <a:camera prst="legacyObliqueTopRight"/>
              <a:lightRig rig="legacyFlat3" dir="b"/>
            </a:scene3d>
            <a:sp3d extrusionH="125400" prstMaterial="legacyMatte">
              <a:bevelT w="13500" h="13500" prst="angle"/>
              <a:bevelB w="13500" h="13500" prst="angle"/>
              <a:extrusionClr>
                <a:srgbClr val="CC0000"/>
              </a:extrusionClr>
            </a:sp3d>
          </p:spPr>
          <p:txBody>
            <a:bodyPr wrap="none" tIns="0" anchor="ctr">
              <a:flatTx/>
            </a:bodyPr>
            <a:lstStyle/>
            <a:p>
              <a:r>
                <a:rPr lang="en-US" sz="1800">
                  <a:solidFill>
                    <a:schemeClr val="bg1"/>
                  </a:solidFill>
                  <a:latin typeface="Georgia" pitchFamily="18" charset="0"/>
                </a:rPr>
                <a:t>Virtual </a:t>
              </a:r>
              <a:br>
                <a:rPr lang="en-US" sz="1800">
                  <a:solidFill>
                    <a:schemeClr val="bg1"/>
                  </a:solidFill>
                  <a:latin typeface="Georgia" pitchFamily="18" charset="0"/>
                </a:rPr>
              </a:br>
              <a:r>
                <a:rPr lang="en-US" sz="1800">
                  <a:solidFill>
                    <a:schemeClr val="bg1"/>
                  </a:solidFill>
                  <a:latin typeface="Georgia" pitchFamily="18" charset="0"/>
                </a:rPr>
                <a:t>Research </a:t>
              </a:r>
              <a:br>
                <a:rPr lang="en-US" sz="1800">
                  <a:solidFill>
                    <a:schemeClr val="bg1"/>
                  </a:solidFill>
                  <a:latin typeface="Georgia" pitchFamily="18" charset="0"/>
                </a:rPr>
              </a:br>
              <a:r>
                <a:rPr lang="en-US" sz="1800">
                  <a:solidFill>
                    <a:schemeClr val="bg1"/>
                  </a:solidFill>
                  <a:latin typeface="Georgia" pitchFamily="18" charset="0"/>
                </a:rPr>
                <a:t>Communities</a:t>
              </a:r>
              <a:endParaRPr lang="en-GB" sz="1800">
                <a:solidFill>
                  <a:schemeClr val="bg1"/>
                </a:solidFill>
                <a:latin typeface="Georgia" pitchFamily="18" charset="0"/>
              </a:endParaRPr>
            </a:p>
          </p:txBody>
        </p:sp>
        <p:sp>
          <p:nvSpPr>
            <p:cNvPr id="702496" name="AutoShape 32"/>
            <p:cNvSpPr>
              <a:spLocks noChangeArrowheads="1"/>
            </p:cNvSpPr>
            <p:nvPr/>
          </p:nvSpPr>
          <p:spPr bwMode="auto">
            <a:xfrm>
              <a:off x="4606" y="1079"/>
              <a:ext cx="472" cy="192"/>
            </a:xfrm>
            <a:prstGeom prst="wedgeRoundRectCallout">
              <a:avLst>
                <a:gd name="adj1" fmla="val -195551"/>
                <a:gd name="adj2" fmla="val 168750"/>
                <a:gd name="adj3" fmla="val 16667"/>
              </a:avLst>
            </a:prstGeom>
            <a:solidFill>
              <a:srgbClr val="CC0000">
                <a:alpha val="47000"/>
              </a:srgbClr>
            </a:solidFill>
            <a:ln w="9525" algn="ctr">
              <a:miter lim="800000"/>
              <a:headEnd/>
              <a:tailEnd/>
            </a:ln>
            <a:effectLst/>
            <a:scene3d>
              <a:camera prst="legacyObliqueTopRight"/>
              <a:lightRig rig="legacyFlat3" dir="b"/>
            </a:scene3d>
            <a:sp3d extrusionH="125400" prstMaterial="legacyMatte">
              <a:bevelT w="13500" h="13500" prst="angle"/>
              <a:bevelB w="13500" h="13500" prst="angle"/>
              <a:extrusionClr>
                <a:srgbClr val="CC0000"/>
              </a:extrusionClr>
            </a:sp3d>
          </p:spPr>
          <p:txBody>
            <a:bodyPr tIns="0">
              <a:flatTx/>
            </a:bodyPr>
            <a:lstStyle/>
            <a:p>
              <a:r>
                <a:rPr lang="en-GB" sz="1400"/>
                <a:t>€23M</a:t>
              </a:r>
            </a:p>
          </p:txBody>
        </p:sp>
      </p:grpSp>
      <p:sp>
        <p:nvSpPr>
          <p:cNvPr id="702497" name="Text Box 3"/>
          <p:cNvSpPr txBox="1">
            <a:spLocks noChangeArrowheads="1"/>
          </p:cNvSpPr>
          <p:nvPr/>
        </p:nvSpPr>
        <p:spPr bwMode="auto">
          <a:xfrm>
            <a:off x="857250" y="177800"/>
            <a:ext cx="7902575" cy="847725"/>
          </a:xfrm>
          <a:prstGeom prst="rect">
            <a:avLst/>
          </a:prstGeom>
          <a:noFill/>
          <a:ln w="9525">
            <a:noFill/>
            <a:round/>
            <a:headEnd/>
            <a:tailEnd/>
          </a:ln>
        </p:spPr>
        <p:txBody>
          <a:bodyPr lIns="90000" tIns="46800" rIns="90000" bIns="46800"/>
          <a:lstStyle/>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a:solidFill>
                  <a:srgbClr val="A50021"/>
                </a:solidFill>
                <a:latin typeface="Georgia" pitchFamily="18" charset="0"/>
                <a:ea typeface="Arial Unicode MS" pitchFamily="34" charset="-128"/>
                <a:cs typeface="Arial Unicode MS" pitchFamily="34" charset="-128"/>
              </a:rPr>
              <a:t>Planned Call</a:t>
            </a:r>
          </a:p>
          <a:p>
            <a:pPr algn="r" eaLnBrk="1" hangingPunct="1">
              <a:spcBef>
                <a:spcPct val="20000"/>
              </a:spcBef>
              <a:buClr>
                <a:srgbClr val="EC008C"/>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solidFill>
                  <a:srgbClr val="A50021"/>
                </a:solidFill>
                <a:latin typeface="Georgia" pitchFamily="18" charset="0"/>
                <a:ea typeface="Arial Unicode MS" pitchFamily="34" charset="-128"/>
                <a:cs typeface="Arial Unicode MS" pitchFamily="34" charset="-128"/>
              </a:rPr>
              <a:t>Publication: 30/07/2009 / Deadline: 24/11/2009</a:t>
            </a:r>
            <a:endParaRPr lang="en-GB" sz="1600">
              <a:solidFill>
                <a:srgbClr val="A50021"/>
              </a:solidFill>
              <a:latin typeface="Georgia" pitchFamily="18" charset="0"/>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2"/>
          <p:cNvSpPr>
            <a:spLocks noGrp="1"/>
          </p:cNvSpPr>
          <p:nvPr>
            <p:ph type="sldNum" sz="quarter" idx="11"/>
          </p:nvPr>
        </p:nvSpPr>
        <p:spPr/>
        <p:txBody>
          <a:bodyPr/>
          <a:lstStyle/>
          <a:p>
            <a:r>
              <a:rPr lang="fr-FR"/>
              <a:t>••• </a:t>
            </a:r>
            <a:fld id="{47E2D691-0776-4434-A0AD-CDBED6B037F3}" type="slidenum">
              <a:rPr lang="fr-FR" sz="1100" b="0" i="1">
                <a:solidFill>
                  <a:srgbClr val="FF9966"/>
                </a:solidFill>
                <a:latin typeface="Arial" pitchFamily="34" charset="0"/>
              </a:rPr>
              <a:pPr/>
              <a:t>9</a:t>
            </a:fld>
            <a:endParaRPr lang="fr-FR" sz="1100" b="0" i="1">
              <a:solidFill>
                <a:srgbClr val="FF9966"/>
              </a:solidFill>
              <a:latin typeface="Arial" pitchFamily="34" charset="0"/>
            </a:endParaRPr>
          </a:p>
        </p:txBody>
      </p:sp>
      <p:sp>
        <p:nvSpPr>
          <p:cNvPr id="705539" name="Text Box 3"/>
          <p:cNvSpPr txBox="1">
            <a:spLocks noChangeArrowheads="1"/>
          </p:cNvSpPr>
          <p:nvPr/>
        </p:nvSpPr>
        <p:spPr bwMode="auto">
          <a:xfrm>
            <a:off x="857250" y="260350"/>
            <a:ext cx="7902575" cy="642938"/>
          </a:xfrm>
          <a:prstGeom prst="rect">
            <a:avLst/>
          </a:prstGeom>
          <a:noFill/>
          <a:ln w="9525">
            <a:noFill/>
            <a:round/>
            <a:headEnd/>
            <a:tailEnd/>
          </a:ln>
        </p:spPr>
        <p:txBody>
          <a:bodyPr lIns="90000" tIns="46800" rIns="90000" bIns="46800"/>
          <a:lstStyle/>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A50021"/>
                </a:solidFill>
                <a:latin typeface="Georgia" pitchFamily="18" charset="0"/>
                <a:ea typeface="Arial Unicode MS" pitchFamily="34" charset="-128"/>
                <a:cs typeface="Arial Unicode MS" pitchFamily="34" charset="-128"/>
              </a:rPr>
              <a:t>INFRASTRUCTURES-2010-</a:t>
            </a:r>
            <a:r>
              <a:rPr lang="en-GB" sz="2000">
                <a:solidFill>
                  <a:srgbClr val="A50021"/>
                </a:solidFill>
                <a:latin typeface="Georgia" pitchFamily="18" charset="0"/>
                <a:ea typeface="Arial Unicode MS" pitchFamily="34" charset="-128"/>
                <a:cs typeface="Arial Unicode MS" pitchFamily="34" charset="-128"/>
              </a:rPr>
              <a:t>1.2.1</a:t>
            </a:r>
            <a:br>
              <a:rPr lang="en-GB" sz="2000">
                <a:solidFill>
                  <a:srgbClr val="A50021"/>
                </a:solidFill>
                <a:latin typeface="Georgia" pitchFamily="18" charset="0"/>
                <a:ea typeface="Arial Unicode MS" pitchFamily="34" charset="-128"/>
                <a:cs typeface="Arial Unicode MS" pitchFamily="34" charset="-128"/>
              </a:rPr>
            </a:br>
            <a:r>
              <a:rPr lang="en-GB" sz="2000">
                <a:solidFill>
                  <a:srgbClr val="A50021"/>
                </a:solidFill>
                <a:latin typeface="Georgia" pitchFamily="18" charset="0"/>
                <a:ea typeface="Arial Unicode MS" pitchFamily="34" charset="-128"/>
                <a:cs typeface="Arial Unicode MS" pitchFamily="34" charset="-128"/>
              </a:rPr>
              <a:t>Distributed Computing Infrastructure</a:t>
            </a:r>
          </a:p>
        </p:txBody>
      </p:sp>
      <p:sp>
        <p:nvSpPr>
          <p:cNvPr id="705567" name="Rectangle 2"/>
          <p:cNvSpPr>
            <a:spLocks noChangeArrowheads="1"/>
          </p:cNvSpPr>
          <p:nvPr/>
        </p:nvSpPr>
        <p:spPr bwMode="auto">
          <a:xfrm>
            <a:off x="534988" y="1573213"/>
            <a:ext cx="8058150" cy="4565650"/>
          </a:xfrm>
          <a:prstGeom prst="rect">
            <a:avLst/>
          </a:prstGeom>
          <a:solidFill>
            <a:srgbClr val="FFFFFF"/>
          </a:solidFill>
          <a:ln w="9525">
            <a:noFill/>
            <a:miter lim="800000"/>
            <a:headEnd/>
            <a:tailEnd/>
          </a:ln>
        </p:spPr>
        <p:txBody>
          <a:bodyPr/>
          <a:lstStyle/>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2000" b="0">
                <a:solidFill>
                  <a:srgbClr val="A50021"/>
                </a:solidFill>
                <a:latin typeface="Georgia" pitchFamily="18" charset="0"/>
              </a:rPr>
              <a:t>1.2.1.1– European Grid Initiative (EGI)</a:t>
            </a: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200" b="0">
                <a:solidFill>
                  <a:srgbClr val="A50021"/>
                </a:solidFill>
                <a:latin typeface="Georgia" pitchFamily="18" charset="0"/>
              </a:rPr>
              <a:t>	Set up organisation for sustainable grid services provision including user support &amp; SW/middleware repository 	maintenance, operation &amp; certification; Plan and prepare future service evolution of grids; Stakeholders: National 	Grid Initiatives (NGIs); possibly other entities; Seamless progressive transition to new EGI scheme is required</a:t>
            </a: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2000" b="0">
                <a:solidFill>
                  <a:srgbClr val="A50021"/>
                </a:solidFill>
                <a:latin typeface="Georgia" pitchFamily="18" charset="0"/>
              </a:rPr>
              <a:t>1.2.1.2 – Service deployment </a:t>
            </a: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200" b="0">
                <a:solidFill>
                  <a:srgbClr val="A50021"/>
                </a:solidFill>
                <a:latin typeface="Georgia" pitchFamily="18" charset="0"/>
              </a:rPr>
              <a:t>	Services for user communities that are heavy users of DCIs and have multi-national dimension (activities 	expected to be articulated with EGI)</a:t>
            </a:r>
            <a:endParaRPr lang="en-US" sz="1800" b="0">
              <a:solidFill>
                <a:srgbClr val="A50021"/>
              </a:solidFill>
              <a:latin typeface="Georgia" pitchFamily="18" charset="0"/>
            </a:endParaRP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2000" b="0">
                <a:solidFill>
                  <a:srgbClr val="A50021"/>
                </a:solidFill>
                <a:latin typeface="Georgia" pitchFamily="18" charset="0"/>
              </a:rPr>
              <a:t>1.2.1.3 – Middleware and repositories</a:t>
            </a: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200" b="0">
                <a:solidFill>
                  <a:srgbClr val="A50021"/>
                </a:solidFill>
                <a:latin typeface="Georgia" pitchFamily="18" charset="0"/>
              </a:rPr>
              <a:t>	Further develop quality middleware; Create SW-component repositories to complement middleware-services; 	maintenance to be ensured later by EGI</a:t>
            </a: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2000" b="0">
                <a:solidFill>
                  <a:srgbClr val="A50021"/>
                </a:solidFill>
                <a:latin typeface="Georgia" pitchFamily="18" charset="0"/>
              </a:rPr>
              <a:t>1.2.1.4 – Access to DCI platforms</a:t>
            </a: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200" b="0">
                <a:solidFill>
                  <a:srgbClr val="A50021"/>
                </a:solidFill>
                <a:latin typeface="Georgia" pitchFamily="18" charset="0"/>
              </a:rPr>
              <a:t>	Easier access to DCIs through science gateways for computing and data service; support workflows combining 	capacity &amp; capability computing and access to data &amp; networks</a:t>
            </a: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2000" b="0">
                <a:solidFill>
                  <a:srgbClr val="A50021"/>
                </a:solidFill>
                <a:latin typeface="Georgia" pitchFamily="18" charset="0"/>
              </a:rPr>
              <a:t>1.2.1.5 – Extension of DCI platforms</a:t>
            </a: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200" b="0">
                <a:solidFill>
                  <a:srgbClr val="A50021"/>
                </a:solidFill>
                <a:latin typeface="Georgia" pitchFamily="18" charset="0"/>
              </a:rPr>
              <a:t>	Extend existing DCIs to incorporate remote operation of scientific instruments (e.g. in context of ESFRI roadmap 	projects)</a:t>
            </a:r>
          </a:p>
        </p:txBody>
      </p:sp>
    </p:spTree>
  </p:cSld>
  <p:clrMapOvr>
    <a:masterClrMapping/>
  </p:clrMapOvr>
  <p:transition>
    <p:wedge/>
  </p:transition>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2019-07-03T09:25:08+00:00</PublishingExpirationDate>
    <PublishingStartDate xmlns="http://schemas.microsoft.com/sharepoint/v3">2000-01-01T08:00:00+00:00</PublishingStartDa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CC6EB42EF67047A278C6E580679852" ma:contentTypeVersion="4" ma:contentTypeDescription="Create a new document." ma:contentTypeScope="" ma:versionID="40f89ca09ab3369822c7be1a6d9ba351">
  <xsd:schema xmlns:xsd="http://www.w3.org/2001/XMLSchema" xmlns:p="http://schemas.microsoft.com/office/2006/metadata/properties" xmlns:ns1="http://schemas.microsoft.com/sharepoint/v3" targetNamespace="http://schemas.microsoft.com/office/2006/metadata/properties" ma:root="true" ma:fieldsID="b387f137bb906b7447443f1b7ddcb5f2" ns1:_="">
    <xsd:import namespace="http://schemas.microsoft.com/sharepoint/v3"/>
    <xsd:element name="properties">
      <xsd:complexType>
        <xsd:sequence>
          <xsd:element name="documentManagement">
            <xsd:complexType>
              <xsd:all>
                <xsd:element ref="ns1:PublishingExpirationDate" minOccurs="0"/>
                <xsd:element ref="ns1:PublishingStart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ExpirationDate" ma:index="8" nillable="true" ma:displayName="Scheduling End Date" ma:internalName="PublishingExpirationDate">
      <xsd:simpleType>
        <xsd:restriction base="dms:Unknown"/>
      </xsd:simpleType>
    </xsd:element>
    <xsd:element name="PublishingStartDate" ma:index="9" nillable="true" ma:displayName="Scheduling Start Date" ma:internalName="PublishingStart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A3927E31-6A18-4F17-9EFF-FB28C66CEBC9}">
  <ds:schemaRefs>
    <ds:schemaRef ds:uri="http://purl.org/dc/terms/"/>
    <ds:schemaRef ds:uri="http://schemas.microsoft.com/office/2006/documentManagement/types"/>
    <ds:schemaRef ds:uri="http://schemas.openxmlformats.org/package/2006/metadata/core-properties"/>
    <ds:schemaRef ds:uri="http://purl.org/dc/elements/1.1/"/>
    <ds:schemaRef ds:uri="http://purl.org/dc/dcmitype/"/>
    <ds:schemaRef ds:uri="http://schemas.microsoft.com/sharepoint/v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BE8D845-CDCE-4206-88A1-46D426052275}">
  <ds:schemaRefs>
    <ds:schemaRef ds:uri="http://schemas.microsoft.com/sharepoint/v3/contenttype/forms"/>
  </ds:schemaRefs>
</ds:datastoreItem>
</file>

<file path=customXml/itemProps3.xml><?xml version="1.0" encoding="utf-8"?>
<ds:datastoreItem xmlns:ds="http://schemas.openxmlformats.org/officeDocument/2006/customXml" ds:itemID="{5D9FD664-08CA-4C07-B958-2BC848D7A5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0</TotalTime>
  <Words>657</Words>
  <Application>Microsoft Office PowerPoint</Application>
  <PresentationFormat>On-screen Show (4:3)</PresentationFormat>
  <Paragraphs>246</Paragraphs>
  <Slides>15</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ＭＳ Ｐゴシック</vt:lpstr>
      <vt:lpstr>Arial</vt:lpstr>
      <vt:lpstr>Arial Unicode MS</vt:lpstr>
      <vt:lpstr>Calibri</vt:lpstr>
      <vt:lpstr>Georgia</vt:lpstr>
      <vt:lpstr>Tahoma</vt:lpstr>
      <vt:lpstr>Times</vt:lpstr>
      <vt:lpstr>Times New Roman</vt:lpstr>
      <vt:lpstr>Trebuchet MS</vt:lpstr>
      <vt:lpstr>Verdana</vt:lpstr>
      <vt:lpstr>Wingdings</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2009-07-02T12:48:11Z</dcterms:created>
  <dcterms:modified xsi:type="dcterms:W3CDTF">2016-08-03T23:56:42Z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0x01010078CC6EB42EF67047A278C6E580679852</vt:lpwstr>
  </property>
</Properties>
</file>