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07" r:id="rId4"/>
  </p:sldMasterIdLst>
  <p:notesMasterIdLst>
    <p:notesMasterId r:id="rId42"/>
  </p:notesMasterIdLst>
  <p:sldIdLst>
    <p:sldId id="400" r:id="rId5"/>
    <p:sldId id="455" r:id="rId6"/>
    <p:sldId id="456" r:id="rId7"/>
    <p:sldId id="471" r:id="rId8"/>
    <p:sldId id="413" r:id="rId9"/>
    <p:sldId id="422" r:id="rId10"/>
    <p:sldId id="414" r:id="rId11"/>
    <p:sldId id="416" r:id="rId12"/>
    <p:sldId id="430" r:id="rId13"/>
    <p:sldId id="432" r:id="rId14"/>
    <p:sldId id="431" r:id="rId15"/>
    <p:sldId id="433" r:id="rId16"/>
    <p:sldId id="465" r:id="rId17"/>
    <p:sldId id="457" r:id="rId18"/>
    <p:sldId id="458" r:id="rId19"/>
    <p:sldId id="462" r:id="rId20"/>
    <p:sldId id="463" r:id="rId21"/>
    <p:sldId id="464" r:id="rId22"/>
    <p:sldId id="438" r:id="rId23"/>
    <p:sldId id="418" r:id="rId24"/>
    <p:sldId id="419" r:id="rId25"/>
    <p:sldId id="468" r:id="rId26"/>
    <p:sldId id="469" r:id="rId27"/>
    <p:sldId id="470" r:id="rId28"/>
    <p:sldId id="444" r:id="rId29"/>
    <p:sldId id="390" r:id="rId30"/>
    <p:sldId id="448" r:id="rId31"/>
    <p:sldId id="426" r:id="rId32"/>
    <p:sldId id="451" r:id="rId33"/>
    <p:sldId id="399" r:id="rId34"/>
    <p:sldId id="410" r:id="rId35"/>
    <p:sldId id="453" r:id="rId36"/>
    <p:sldId id="454" r:id="rId37"/>
    <p:sldId id="467" r:id="rId38"/>
    <p:sldId id="474" r:id="rId39"/>
    <p:sldId id="472" r:id="rId40"/>
    <p:sldId id="473" r:id="rId41"/>
  </p:sldIdLst>
  <p:sldSz cx="9144000" cy="6858000" type="screen4x3"/>
  <p:notesSz cx="6669088" cy="9928225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28C9F"/>
    <a:srgbClr val="B39AB4"/>
    <a:srgbClr val="A7577B"/>
    <a:srgbClr val="7C6D90"/>
    <a:srgbClr val="90A0B2"/>
    <a:srgbClr val="A094AE"/>
    <a:srgbClr val="2A2A2A"/>
    <a:srgbClr val="807193"/>
    <a:srgbClr val="A69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80700" autoAdjust="0"/>
  </p:normalViewPr>
  <p:slideViewPr>
    <p:cSldViewPr snapToGrid="0" snapToObjects="1">
      <p:cViewPr varScale="1">
        <p:scale>
          <a:sx n="73" d="100"/>
          <a:sy n="73" d="100"/>
        </p:scale>
        <p:origin x="20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1794" y="-108"/>
      </p:cViewPr>
      <p:guideLst>
        <p:guide orient="horz" pos="3128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1.xml"/><Relationship Id="rId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Gradient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/>
                      <a:t>Grad.</a:t>
                    </a:r>
                    <a:endParaRPr lang="en-US" sz="1400" dirty="0"/>
                  </a:p>
                </c:rich>
              </c:tx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3B-4012-9E14-59407541E9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/>
                      <a:t>Grad.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3B-4012-9E14-59407541E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Gradient data</c:v>
                </c:pt>
                <c:pt idx="1">
                  <c:v>Connectivity data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0.75000000000000133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3B-4012-9E14-59407541E9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Connectivity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/>
                      <a:t>Conn.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B-4012-9E14-59407541E9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/>
                      <a:t>Conn.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3B-4012-9E14-59407541E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Gradient data</c:v>
                </c:pt>
                <c:pt idx="1">
                  <c:v>Connectivity data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0.47000000000000008</c:v>
                </c:pt>
                <c:pt idx="1">
                  <c:v>0.75000000000000133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3B-4012-9E14-59407541E96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SAD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Sheet1!$B$1:$C$1</c:f>
              <c:strCache>
                <c:ptCount val="2"/>
                <c:pt idx="0">
                  <c:v>Gradient data</c:v>
                </c:pt>
                <c:pt idx="1">
                  <c:v>Connectivity data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0.51</c:v>
                </c:pt>
                <c:pt idx="1">
                  <c:v>0.34000000000000036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3B-4012-9E14-59407541E96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MSE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elete val="1"/>
          </c:dLbls>
          <c:cat>
            <c:strRef>
              <c:f>Sheet1!$B$1:$C$1</c:f>
              <c:strCache>
                <c:ptCount val="2"/>
                <c:pt idx="0">
                  <c:v>Gradient data</c:v>
                </c:pt>
                <c:pt idx="1">
                  <c:v>Connectivity data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0.45</c:v>
                </c:pt>
                <c:pt idx="1">
                  <c:v>0.28000000000000008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53B-4012-9E14-59407541E9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9"/>
        <c:overlap val="-15"/>
        <c:axId val="111552768"/>
        <c:axId val="111575040"/>
      </c:barChart>
      <c:catAx>
        <c:axId val="111552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1575040"/>
        <c:crosses val="autoZero"/>
        <c:auto val="1"/>
        <c:lblAlgn val="ctr"/>
        <c:lblOffset val="100"/>
        <c:noMultiLvlLbl val="0"/>
      </c:catAx>
      <c:valAx>
        <c:axId val="11157504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AT" dirty="0" err="1"/>
                  <a:t>Correlation</a:t>
                </a:r>
                <a:endParaRPr lang="de-AT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15527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8939BD5A-F475-4A93-9A21-3471A9348478}" type="datetimeFigureOut">
              <a:rPr lang="en-US"/>
              <a:pPr>
                <a:defRPr/>
              </a:pPr>
              <a:t>8/3/2016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10"/>
            <a:ext cx="5335270" cy="4467700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889938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3"/>
            <a:ext cx="2889938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F8F959CA-6873-47E3-AD1F-3D93772439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8C7E16-8CC8-451F-8202-6C7F6BB1F16D}" type="slidenum">
              <a:rPr lang="en-GB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9AA99-FCF2-47C8-984A-5CC83343D5E2}" type="slidenum">
              <a:rPr lang="en-US"/>
              <a:pPr/>
              <a:t>14</a:t>
            </a:fld>
            <a:endParaRPr lang="en-US"/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39BAB-3C5C-44B5-96EF-73B91F6E8643}" type="slidenum">
              <a:rPr lang="en-US"/>
              <a:pPr/>
              <a:t>15</a:t>
            </a:fld>
            <a:endParaRPr lang="en-US"/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11AA6-10BF-4E08-8774-5B2828831CB6}" type="slidenum">
              <a:rPr lang="de-AT"/>
              <a:pPr/>
              <a:t>20</a:t>
            </a:fld>
            <a:endParaRPr lang="de-AT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11AA6-10BF-4E08-8774-5B2828831CB6}" type="slidenum">
              <a:rPr lang="de-AT"/>
              <a:pPr/>
              <a:t>21</a:t>
            </a:fld>
            <a:endParaRPr lang="de-AT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20562-5C65-4DE2-B315-0A478363E091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3E678-3024-4F50-A9CD-F1C98298641C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6585E-850F-4D7C-B063-3BFC6E7FCBA0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7E91AF-3909-429A-8D9F-B4AC5795B229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F959CA-6873-47E3-AD1F-3D9377243926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54F1-70E1-47CB-BDBD-347220AEB4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000BF-79A1-4D2B-A797-3A027DB4F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18978"/>
            <a:ext cx="2057400" cy="55071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18978"/>
            <a:ext cx="6019800" cy="55071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2285-EDA5-4F01-A580-5C2ED061F4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1944"/>
            <a:ext cx="8229600" cy="10128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86597"/>
            <a:ext cx="4038600" cy="4339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6597"/>
            <a:ext cx="4038600" cy="4339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6C10C-EF45-4165-85B4-9951CA05C2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13430"/>
            <a:ext cx="8507989" cy="1143000"/>
          </a:xfrm>
        </p:spPr>
        <p:txBody>
          <a:bodyPr/>
          <a:lstStyle>
            <a:lvl1pPr algn="r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6955-4B25-440F-84B2-39CFB427E0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45189" y="823047"/>
            <a:ext cx="7920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46792" y="823047"/>
            <a:ext cx="360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28395" y="823047"/>
            <a:ext cx="180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0807" y="823047"/>
            <a:ext cx="36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79601" y="823047"/>
            <a:ext cx="36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205204" y="823047"/>
            <a:ext cx="36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53998" y="823047"/>
            <a:ext cx="36000" cy="12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46F3C-989D-4927-9F90-11A902CFC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5270"/>
            <a:ext cx="4038600" cy="43708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5270"/>
            <a:ext cx="4038600" cy="43708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794DF-2567-4C52-9F74-CEEB108A9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5269"/>
            <a:ext cx="4040188" cy="601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6337"/>
            <a:ext cx="4040188" cy="37698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5269"/>
            <a:ext cx="4041775" cy="601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37"/>
            <a:ext cx="4041775" cy="3769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D688D-DD41-48E9-8BF2-0A25378F36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D311-A3A2-499A-B5B9-C9A3F4F911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0264D-1689-4B3B-BAB3-466AEF56B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5250"/>
            <a:ext cx="3008313" cy="108341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75250"/>
            <a:ext cx="5111750" cy="54509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86597"/>
            <a:ext cx="3008313" cy="43395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DD6B3-8F94-469F-A182-7B8447A4A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A2EE-4F14-4F67-82EA-C786D19BEA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1227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3883"/>
            <a:ext cx="8229600" cy="407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790579A-98F1-45A7-B3A3-3EB90E6A61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8" descr="C:\Users\Christoph\Documents\Dissertation\Docs\BMVC08\Presentation\img\tu_logo.t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475" y="42203"/>
            <a:ext cx="432000" cy="432000"/>
          </a:xfrm>
          <a:prstGeom prst="rect">
            <a:avLst/>
          </a:prstGeom>
          <a:noFill/>
        </p:spPr>
      </p:pic>
      <p:pic>
        <p:nvPicPr>
          <p:cNvPr id="1033" name="Picture 9" descr="C:\Users\Christoph\Documents\Dissertation\Docs\Microsoft PHD Scholarship\Pictures\MSR Logo\MSR Logo 159x50.gif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9329" y="483474"/>
            <a:ext cx="801360" cy="25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900" y="1407565"/>
            <a:ext cx="8966200" cy="1470025"/>
          </a:xfrm>
        </p:spPr>
        <p:txBody>
          <a:bodyPr/>
          <a:lstStyle/>
          <a:p>
            <a:pPr eaLnBrk="1" hangingPunct="1"/>
            <a:r>
              <a:rPr lang="en-US" sz="6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Interactive Matting</a:t>
            </a:r>
            <a:endParaRPr lang="en-US" sz="60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900" y="3000405"/>
            <a:ext cx="8966200" cy="2727295"/>
          </a:xfrm>
        </p:spPr>
        <p:txBody>
          <a:bodyPr/>
          <a:lstStyle/>
          <a:p>
            <a:pPr eaLnBrk="1" hangingPunct="1"/>
            <a:r>
              <a:rPr lang="en-US" sz="2400" b="1" dirty="0"/>
              <a:t>Christoph Rhemann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Supervised by:</a:t>
            </a:r>
          </a:p>
          <a:p>
            <a:pPr eaLnBrk="1" hangingPunct="1"/>
            <a:r>
              <a:rPr lang="en-US" sz="2400" b="1" dirty="0"/>
              <a:t>Margrit Gelautz</a:t>
            </a:r>
            <a:r>
              <a:rPr lang="en-US" sz="2400" dirty="0"/>
              <a:t> and </a:t>
            </a:r>
            <a:r>
              <a:rPr lang="en-US" sz="2400" b="1" dirty="0"/>
              <a:t>Carsten Rother</a:t>
            </a:r>
          </a:p>
        </p:txBody>
      </p:sp>
      <p:pic>
        <p:nvPicPr>
          <p:cNvPr id="17" name="Picture 10" descr="C:\Users\Christoph\Documents\Dissertation\Docs\BMVC08\Presentation\img\tu_logo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000" y="3519660"/>
            <a:ext cx="540000" cy="540000"/>
          </a:xfrm>
          <a:prstGeom prst="rect">
            <a:avLst/>
          </a:prstGeom>
          <a:noFill/>
        </p:spPr>
      </p:pic>
      <p:pic>
        <p:nvPicPr>
          <p:cNvPr id="5" name="Picture 10" descr="C:\Users\Christoph\Documents\Dissertation\Docs\BMVC08\Presentation\img\tu_logo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7702" y="5236340"/>
            <a:ext cx="540000" cy="540000"/>
          </a:xfrm>
          <a:prstGeom prst="rect">
            <a:avLst/>
          </a:prstGeom>
          <a:noFill/>
        </p:spPr>
      </p:pic>
      <p:pic>
        <p:nvPicPr>
          <p:cNvPr id="6" name="Picture 13" descr="C:\Users\Christoph\Documents\Dissertation\Docs\Microsoft PHD Scholarship\Pictures\MSR Logo\MSR Logo 159x5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3142" y="5219575"/>
            <a:ext cx="1514475" cy="4762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4377530" y="1195279"/>
            <a:ext cx="5175116" cy="666750"/>
            <a:chOff x="0" y="1049359"/>
            <a:chExt cx="5175116" cy="666750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049359"/>
              <a:ext cx="5175116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600" dirty="0"/>
                <a:t>   </a:t>
              </a:r>
              <a:r>
                <a:rPr lang="en-US" sz="3600" b="1" dirty="0"/>
                <a:t>C</a:t>
              </a:r>
              <a:r>
                <a:rPr lang="en-US" sz="2400" dirty="0"/>
                <a:t> </a:t>
              </a:r>
              <a:r>
                <a:rPr lang="en-US" sz="3600" dirty="0"/>
                <a:t>= </a:t>
              </a:r>
              <a:r>
                <a:rPr lang="en-US" sz="3600" dirty="0">
                  <a:latin typeface="Times New Roman" pitchFamily="18" charset="0"/>
                </a:rPr>
                <a:t>α </a:t>
              </a:r>
              <a:r>
                <a:rPr lang="en-US" sz="3600" dirty="0"/>
                <a:t> </a:t>
              </a:r>
              <a:r>
                <a:rPr lang="en-US" sz="3600" b="1" dirty="0"/>
                <a:t>F </a:t>
              </a:r>
              <a:r>
                <a:rPr lang="en-US" sz="3600" dirty="0"/>
                <a:t>+ (1 – </a:t>
              </a:r>
              <a:r>
                <a:rPr lang="en-US" sz="3600" dirty="0">
                  <a:latin typeface="Times New Roman" pitchFamily="18" charset="0"/>
                </a:rPr>
                <a:t>α</a:t>
              </a:r>
              <a:r>
                <a:rPr lang="en-US" sz="3600" dirty="0"/>
                <a:t>)</a:t>
              </a:r>
              <a:r>
                <a:rPr lang="en-US" sz="3600" baseline="30000" dirty="0"/>
                <a:t>   </a:t>
              </a:r>
              <a:r>
                <a:rPr lang="en-US" sz="3600" b="1" dirty="0"/>
                <a:t>B</a:t>
              </a:r>
              <a:endParaRPr lang="en-US" sz="3600" baseline="500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459146" y="1151292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790618" y="1148044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2263" y="1275101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Recall compositing equation:</a:t>
            </a:r>
          </a:p>
        </p:txBody>
      </p:sp>
      <p:pic>
        <p:nvPicPr>
          <p:cNvPr id="9" name="Picture 15" descr="odeya_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48"/>
            <a:ext cx="1981200" cy="1906588"/>
          </a:xfrm>
          <a:prstGeom prst="rect">
            <a:avLst/>
          </a:prstGeom>
          <a:noFill/>
        </p:spPr>
      </p:pic>
      <p:pic>
        <p:nvPicPr>
          <p:cNvPr id="11" name="Picture 16" descr="winplot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48"/>
            <a:ext cx="4343400" cy="3317875"/>
          </a:xfrm>
          <a:prstGeom prst="rect">
            <a:avLst/>
          </a:prstGeom>
          <a:noFill/>
        </p:spPr>
      </p:pic>
      <p:pic>
        <p:nvPicPr>
          <p:cNvPr id="12" name="Picture 17" descr="scI_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868400"/>
            <a:ext cx="1047750" cy="10477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447800" y="5105448"/>
            <a:ext cx="76200" cy="76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H="1" flipV="1">
            <a:off x="4648200" y="5638848"/>
            <a:ext cx="304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8763000" y="5943648"/>
            <a:ext cx="304800" cy="762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V="1">
            <a:off x="4953000" y="3810048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419600" y="5653136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4572000" y="36576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8686800" y="60198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990600" y="3952720"/>
            <a:ext cx="76200" cy="76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9" descr="winplot_3"/>
          <p:cNvPicPr>
            <a:picLocks noChangeAspect="1" noChangeArrowheads="1"/>
          </p:cNvPicPr>
          <p:nvPr/>
        </p:nvPicPr>
        <p:blipFill>
          <a:blip r:embed="rId6" cstate="print"/>
          <a:srcRect l="43972" t="11483" r="41022" b="33397"/>
          <a:stretch>
            <a:fillRect/>
          </a:stretch>
        </p:blipFill>
        <p:spPr bwMode="auto">
          <a:xfrm>
            <a:off x="6634264" y="3810048"/>
            <a:ext cx="651753" cy="1828800"/>
          </a:xfrm>
          <a:prstGeom prst="rect">
            <a:avLst/>
          </a:prstGeom>
          <a:noFill/>
        </p:spPr>
      </p:pic>
      <p:pic>
        <p:nvPicPr>
          <p:cNvPr id="24" name="Picture 10" descr="scI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5016304"/>
            <a:ext cx="1047750" cy="1047750"/>
          </a:xfrm>
          <a:prstGeom prst="rect">
            <a:avLst/>
          </a:prstGeom>
          <a:noFill/>
          <a:ln w="38100">
            <a:solidFill>
              <a:srgbClr val="00FF00"/>
            </a:solidFill>
            <a:prstDash val="sysDash"/>
          </a:ln>
        </p:spPr>
      </p:pic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6858000" y="3657648"/>
            <a:ext cx="1371600" cy="2667000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rot="60000" flipH="1">
            <a:off x="6799630" y="3429048"/>
            <a:ext cx="428018" cy="2844000"/>
          </a:xfrm>
          <a:prstGeom prst="line">
            <a:avLst/>
          </a:prstGeom>
          <a:noFill/>
          <a:ln w="19050" cap="rnd">
            <a:solidFill>
              <a:srgbClr val="00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2583588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r>
              <a:rPr lang="en-GB" sz="2400" b="1" dirty="0"/>
              <a:t>Closed Form Matting [Levin et al. 06]</a:t>
            </a:r>
          </a:p>
          <a:p>
            <a:pPr marL="742950" lvl="2" indent="-342900">
              <a:buNone/>
            </a:pPr>
            <a:r>
              <a:rPr lang="en-GB" sz="2000" dirty="0"/>
              <a:t>Assumption: </a:t>
            </a:r>
            <a:r>
              <a:rPr lang="en-GB" sz="2000" i="1" dirty="0"/>
              <a:t>F</a:t>
            </a:r>
            <a:r>
              <a:rPr lang="en-GB" sz="2000" dirty="0"/>
              <a:t> and </a:t>
            </a:r>
            <a:r>
              <a:rPr lang="en-GB" sz="2000" i="1" dirty="0"/>
              <a:t>B</a:t>
            </a:r>
            <a:r>
              <a:rPr lang="en-GB" sz="2000" dirty="0"/>
              <a:t> </a:t>
            </a:r>
            <a:r>
              <a:rPr lang="en-GB" sz="2000" dirty="0" err="1"/>
              <a:t>colors</a:t>
            </a:r>
            <a:r>
              <a:rPr lang="en-GB" sz="2000" dirty="0"/>
              <a:t> in a local window lie on </a:t>
            </a:r>
            <a:r>
              <a:rPr lang="en-GB" sz="2000" dirty="0" err="1"/>
              <a:t>color</a:t>
            </a:r>
            <a:r>
              <a:rPr lang="en-GB" sz="2000" dirty="0"/>
              <a:t> line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4377530" y="1195279"/>
            <a:ext cx="5175116" cy="666750"/>
            <a:chOff x="0" y="1049359"/>
            <a:chExt cx="5175116" cy="666750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049359"/>
              <a:ext cx="5175116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600" dirty="0"/>
                <a:t>   </a:t>
              </a:r>
              <a:r>
                <a:rPr lang="en-US" sz="3600" b="1" dirty="0"/>
                <a:t>C</a:t>
              </a:r>
              <a:r>
                <a:rPr lang="en-US" sz="2400" dirty="0"/>
                <a:t> </a:t>
              </a:r>
              <a:r>
                <a:rPr lang="en-US" sz="3600" dirty="0"/>
                <a:t>= </a:t>
              </a:r>
              <a:r>
                <a:rPr lang="en-US" sz="3600" dirty="0">
                  <a:latin typeface="Times New Roman" pitchFamily="18" charset="0"/>
                </a:rPr>
                <a:t>α </a:t>
              </a:r>
              <a:r>
                <a:rPr lang="en-US" sz="3600" dirty="0"/>
                <a:t> </a:t>
              </a:r>
              <a:r>
                <a:rPr lang="en-US" sz="3600" b="1" dirty="0"/>
                <a:t>F </a:t>
              </a:r>
              <a:r>
                <a:rPr lang="en-US" sz="3600" dirty="0"/>
                <a:t>+ (1 – </a:t>
              </a:r>
              <a:r>
                <a:rPr lang="en-US" sz="3600" dirty="0">
                  <a:latin typeface="Times New Roman" pitchFamily="18" charset="0"/>
                </a:rPr>
                <a:t>α</a:t>
              </a:r>
              <a:r>
                <a:rPr lang="en-US" sz="3600" dirty="0"/>
                <a:t>)</a:t>
              </a:r>
              <a:r>
                <a:rPr lang="en-US" sz="3600" baseline="30000" dirty="0"/>
                <a:t>   </a:t>
              </a:r>
              <a:r>
                <a:rPr lang="en-US" sz="3600" b="1" dirty="0"/>
                <a:t>B</a:t>
              </a:r>
              <a:endParaRPr lang="en-US" sz="3600" baseline="500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459146" y="1151292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790618" y="1148044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2263" y="1275101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Recall compositing equation:</a:t>
            </a:r>
          </a:p>
        </p:txBody>
      </p:sp>
      <p:pic>
        <p:nvPicPr>
          <p:cNvPr id="9" name="Picture 15" descr="odeya_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48"/>
            <a:ext cx="1981200" cy="1906588"/>
          </a:xfrm>
          <a:prstGeom prst="rect">
            <a:avLst/>
          </a:prstGeom>
          <a:noFill/>
        </p:spPr>
      </p:pic>
      <p:pic>
        <p:nvPicPr>
          <p:cNvPr id="11" name="Picture 16" descr="winplot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48"/>
            <a:ext cx="4343400" cy="3317875"/>
          </a:xfrm>
          <a:prstGeom prst="rect">
            <a:avLst/>
          </a:prstGeom>
          <a:noFill/>
        </p:spPr>
      </p:pic>
      <p:pic>
        <p:nvPicPr>
          <p:cNvPr id="12" name="Picture 17" descr="scI_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868400"/>
            <a:ext cx="1047750" cy="10477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447800" y="5105448"/>
            <a:ext cx="76200" cy="76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H="1" flipV="1">
            <a:off x="4648200" y="5638848"/>
            <a:ext cx="304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8763000" y="5943648"/>
            <a:ext cx="304800" cy="762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V="1">
            <a:off x="4953000" y="3810048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419600" y="5653136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4572000" y="36576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8686800" y="60198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990600" y="3952720"/>
            <a:ext cx="76200" cy="76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9" descr="winplot_3"/>
          <p:cNvPicPr>
            <a:picLocks noChangeAspect="1" noChangeArrowheads="1"/>
          </p:cNvPicPr>
          <p:nvPr/>
        </p:nvPicPr>
        <p:blipFill>
          <a:blip r:embed="rId6" cstate="print"/>
          <a:srcRect l="43972" t="11483" r="41022" b="33397"/>
          <a:stretch>
            <a:fillRect/>
          </a:stretch>
        </p:blipFill>
        <p:spPr bwMode="auto">
          <a:xfrm>
            <a:off x="6634264" y="3810048"/>
            <a:ext cx="651753" cy="1828800"/>
          </a:xfrm>
          <a:prstGeom prst="rect">
            <a:avLst/>
          </a:prstGeom>
          <a:noFill/>
        </p:spPr>
      </p:pic>
      <p:pic>
        <p:nvPicPr>
          <p:cNvPr id="24" name="Picture 10" descr="scI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5016304"/>
            <a:ext cx="1047750" cy="1047750"/>
          </a:xfrm>
          <a:prstGeom prst="rect">
            <a:avLst/>
          </a:prstGeom>
          <a:noFill/>
          <a:ln w="38100">
            <a:solidFill>
              <a:srgbClr val="00FF00"/>
            </a:solidFill>
            <a:prstDash val="sysDash"/>
          </a:ln>
        </p:spPr>
      </p:pic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6858000" y="3657648"/>
            <a:ext cx="1371600" cy="2667000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rot="60000" flipH="1">
            <a:off x="6799630" y="3429048"/>
            <a:ext cx="428018" cy="2844000"/>
          </a:xfrm>
          <a:prstGeom prst="line">
            <a:avLst/>
          </a:prstGeom>
          <a:noFill/>
          <a:ln w="19050" cap="rnd">
            <a:solidFill>
              <a:srgbClr val="00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2583588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r>
              <a:rPr lang="en-GB" sz="2400" b="1" dirty="0"/>
              <a:t>Closed Form Matting [Levin et al. 06]</a:t>
            </a:r>
          </a:p>
          <a:p>
            <a:pPr marL="742950" lvl="2" indent="-342900">
              <a:buNone/>
            </a:pPr>
            <a:r>
              <a:rPr lang="en-GB" sz="2000" dirty="0"/>
              <a:t>Assumption: </a:t>
            </a:r>
            <a:r>
              <a:rPr lang="en-GB" sz="2000" i="1" dirty="0"/>
              <a:t>F</a:t>
            </a:r>
            <a:r>
              <a:rPr lang="en-GB" sz="2000" dirty="0"/>
              <a:t> and </a:t>
            </a:r>
            <a:r>
              <a:rPr lang="en-GB" sz="2000" i="1" dirty="0"/>
              <a:t>B</a:t>
            </a:r>
            <a:r>
              <a:rPr lang="en-GB" sz="2000" dirty="0"/>
              <a:t> </a:t>
            </a:r>
            <a:r>
              <a:rPr lang="en-GB" sz="2000" dirty="0" err="1"/>
              <a:t>colors</a:t>
            </a:r>
            <a:r>
              <a:rPr lang="en-GB" sz="2000" dirty="0"/>
              <a:t> in a local window lie on </a:t>
            </a:r>
            <a:r>
              <a:rPr lang="en-GB" sz="2000" dirty="0" err="1"/>
              <a:t>color</a:t>
            </a:r>
            <a:r>
              <a:rPr lang="en-GB" sz="2000" dirty="0"/>
              <a:t> line</a:t>
            </a:r>
          </a:p>
          <a:p>
            <a:pPr marL="742950" lvl="2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Analytically eliminate F,B.</a:t>
            </a:r>
          </a:p>
          <a:p>
            <a:pPr marL="742950" lvl="2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Alpha can be solved in closed form</a:t>
            </a:r>
            <a:endParaRPr lang="en-GB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C:\VideoLab\CVPR09 Data\Training Data\Results\Our\Trimap2\GT32_crop_alpha_Levinonly.png"/>
          <p:cNvPicPr>
            <a:picLocks noChangeArrowheads="1"/>
          </p:cNvPicPr>
          <p:nvPr/>
        </p:nvPicPr>
        <p:blipFill>
          <a:blip r:embed="rId3" cstate="print"/>
          <a:srcRect l="24104" t="5531" b="1024"/>
          <a:stretch>
            <a:fillRect/>
          </a:stretch>
        </p:blipFill>
        <p:spPr bwMode="auto">
          <a:xfrm>
            <a:off x="4649543" y="2891515"/>
            <a:ext cx="1741465" cy="2018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" name="Picture 5" descr="C:\VideoLab\CVPR09 Data\Training Data\Data1\GT32_crop.png"/>
          <p:cNvPicPr>
            <a:picLocks noChangeAspect="1" noChangeArrowheads="1"/>
          </p:cNvPicPr>
          <p:nvPr/>
        </p:nvPicPr>
        <p:blipFill>
          <a:blip r:embed="rId4" cstate="print"/>
          <a:srcRect l="24104" t="6402"/>
          <a:stretch>
            <a:fillRect/>
          </a:stretch>
        </p:blipFill>
        <p:spPr bwMode="auto">
          <a:xfrm>
            <a:off x="2535249" y="2889848"/>
            <a:ext cx="1741529" cy="2021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" name="Picture 6" descr="C:\VideoLab\CVPR09 Data\Training Data\Results\Our\Trimap2\GT32_crop_GT.png"/>
          <p:cNvPicPr>
            <a:picLocks noChangeAspect="1" noChangeArrowheads="1"/>
          </p:cNvPicPr>
          <p:nvPr/>
        </p:nvPicPr>
        <p:blipFill>
          <a:blip r:embed="rId5" cstate="print"/>
          <a:srcRect l="23866" t="5762" b="768"/>
          <a:stretch>
            <a:fillRect/>
          </a:stretch>
        </p:blipFill>
        <p:spPr bwMode="auto">
          <a:xfrm>
            <a:off x="415546" y="2891245"/>
            <a:ext cx="1746938" cy="2018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4485487" y="4881623"/>
            <a:ext cx="210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of [Levin et al 06]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9983" y="4881623"/>
            <a:ext cx="149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True Solution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66962" y="4881623"/>
            <a:ext cx="186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 + </a:t>
            </a:r>
            <a:r>
              <a:rPr lang="en-US" sz="14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Trimap</a:t>
            </a:r>
            <a:endParaRPr lang="en-US" sz="1400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2583588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Result of Closed Form Matting [Levin et al. 06]:</a:t>
            </a:r>
          </a:p>
          <a:p>
            <a:pPr marL="742950" lvl="2" indent="-342900"/>
            <a:r>
              <a:rPr lang="en-GB" sz="2000" dirty="0"/>
              <a:t>Result imperfect: Hairs cut off</a:t>
            </a:r>
          </a:p>
          <a:p>
            <a:pPr marL="742950" lvl="2" indent="-342900"/>
            <a:r>
              <a:rPr lang="en-GB" sz="2000" dirty="0"/>
              <a:t>Problem: Cost function has large solution space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992617" y="3089188"/>
            <a:ext cx="252000" cy="144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446585" y="3231860"/>
            <a:ext cx="252000" cy="144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6109031" y="4262050"/>
            <a:ext cx="264005" cy="1588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5235300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	What are the reasons for pixels to be transparent?</a:t>
            </a:r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Segmentation – based matting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3968" y="19522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91198" y="338780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Defocus Blur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8566" name="Rectangle 38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18567" name="Picture 39"/>
            <p:cNvPicPr>
              <a:picLocks noChangeArrowheads="1"/>
            </p:cNvPicPr>
            <p:nvPr/>
          </p:nvPicPr>
          <p:blipFill>
            <a:blip r:embed="rId3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18530" name="Picture 2" descr="coded_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8531" name="AutoShape 3"/>
          <p:cNvSpPr>
            <a:spLocks noChangeArrowheads="1"/>
          </p:cNvSpPr>
          <p:nvPr/>
        </p:nvSpPr>
        <p:spPr bwMode="auto">
          <a:xfrm rot="5400000" flipH="1">
            <a:off x="5644356" y="4231482"/>
            <a:ext cx="1436687" cy="2203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8532" name="Text Box 4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Lens</a:t>
            </a:r>
            <a:endParaRPr lang="en-US" sz="1600" b="1"/>
          </a:p>
        </p:txBody>
      </p:sp>
      <p:sp>
        <p:nvSpPr>
          <p:cNvPr id="918534" name="Line 6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8538" name="Arc 1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539" name="Arc 1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540" name="Arc 1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541" name="Arc 1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8544" name="Text Box 16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Camera sensor</a:t>
            </a:r>
          </a:p>
        </p:txBody>
      </p:sp>
      <p:sp>
        <p:nvSpPr>
          <p:cNvPr id="918545" name="Rectangle 17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8546" name="Text Box 18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Point spread function</a:t>
            </a:r>
          </a:p>
        </p:txBody>
      </p:sp>
      <p:sp>
        <p:nvSpPr>
          <p:cNvPr id="918547" name="Line 19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8548" name="AutoShape 20"/>
          <p:cNvSpPr>
            <a:spLocks noChangeArrowheads="1"/>
          </p:cNvSpPr>
          <p:nvPr/>
        </p:nvSpPr>
        <p:spPr bwMode="auto">
          <a:xfrm rot="-5400000">
            <a:off x="3151188" y="3937000"/>
            <a:ext cx="1436687" cy="279241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8549" name="AutoShape 21"/>
          <p:cNvSpPr>
            <a:spLocks/>
          </p:cNvSpPr>
          <p:nvPr/>
        </p:nvSpPr>
        <p:spPr bwMode="auto">
          <a:xfrm>
            <a:off x="7524750" y="5313363"/>
            <a:ext cx="266700" cy="428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8550" name="AutoShape 22"/>
          <p:cNvSpPr>
            <a:spLocks noChangeArrowheads="1"/>
          </p:cNvSpPr>
          <p:nvPr/>
        </p:nvSpPr>
        <p:spPr bwMode="auto">
          <a:xfrm rot="5400000" flipH="1">
            <a:off x="6211887" y="4230688"/>
            <a:ext cx="301625" cy="2203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8552" name="Arc 2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553" name="Arc 2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554" name="Arc 2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555" name="Arc 2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8556" name="Rectangle 28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/>
              <a:t>Point Spread Function</a:t>
            </a:r>
          </a:p>
        </p:txBody>
      </p:sp>
      <p:sp>
        <p:nvSpPr>
          <p:cNvPr id="918561" name="AutoShape 33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8564" name="Text Box 36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9900"/>
                </a:solidFill>
              </a:rPr>
              <a:t>Focal plane</a:t>
            </a:r>
          </a:p>
        </p:txBody>
      </p:sp>
      <p:sp>
        <p:nvSpPr>
          <p:cNvPr id="918568" name="Rectangle 40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br>
              <a:rPr lang="en-US" b="1" dirty="0"/>
            </a:br>
            <a:r>
              <a:rPr lang="en-US" b="1" dirty="0"/>
              <a:t>Lens’ aperture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Lens and defocus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29184" y="6531548"/>
            <a:ext cx="1798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by Anat Levin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 descr="conv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6483" name="AutoShape 3"/>
          <p:cNvSpPr>
            <a:spLocks noChangeArrowheads="1"/>
          </p:cNvSpPr>
          <p:nvPr/>
        </p:nvSpPr>
        <p:spPr bwMode="auto">
          <a:xfrm rot="-5400000">
            <a:off x="7444581" y="4352132"/>
            <a:ext cx="1436687" cy="19621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6484" name="AutoShape 4"/>
          <p:cNvSpPr>
            <a:spLocks noChangeArrowheads="1"/>
          </p:cNvSpPr>
          <p:nvPr/>
        </p:nvSpPr>
        <p:spPr bwMode="auto">
          <a:xfrm rot="5400000" flipH="1">
            <a:off x="5523706" y="4352132"/>
            <a:ext cx="1436687" cy="19621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6485" name="Text Box 5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Lens</a:t>
            </a:r>
            <a:endParaRPr lang="en-US" sz="1600" b="1"/>
          </a:p>
        </p:txBody>
      </p:sp>
      <p:sp>
        <p:nvSpPr>
          <p:cNvPr id="916486" name="Text Box 6"/>
          <p:cNvSpPr txBox="1">
            <a:spLocks noChangeArrowheads="1"/>
          </p:cNvSpPr>
          <p:nvPr/>
        </p:nvSpPr>
        <p:spPr bwMode="auto">
          <a:xfrm>
            <a:off x="16256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916487" name="Line 7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6491" name="Arc 11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492" name="Arc 12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493" name="Arc 13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494" name="Arc 14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6496" name="Line 16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6497" name="Text Box 17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Camera sensor</a:t>
            </a:r>
          </a:p>
        </p:txBody>
      </p:sp>
      <p:sp>
        <p:nvSpPr>
          <p:cNvPr id="916498" name="Rectangle 18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6499" name="Text Box 1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Point spread function</a:t>
            </a:r>
          </a:p>
        </p:txBody>
      </p:sp>
      <p:sp>
        <p:nvSpPr>
          <p:cNvPr id="916500" name="Line 2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6501" name="AutoShape 21"/>
          <p:cNvSpPr>
            <a:spLocks noChangeArrowheads="1"/>
          </p:cNvSpPr>
          <p:nvPr/>
        </p:nvSpPr>
        <p:spPr bwMode="auto">
          <a:xfrm rot="-5400000">
            <a:off x="2940050" y="3725863"/>
            <a:ext cx="1436687" cy="321468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6502" name="AutoShape 22"/>
          <p:cNvSpPr>
            <a:spLocks/>
          </p:cNvSpPr>
          <p:nvPr/>
        </p:nvSpPr>
        <p:spPr bwMode="auto">
          <a:xfrm>
            <a:off x="7524750" y="5205413"/>
            <a:ext cx="266700" cy="2587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6504" name="Arc 2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505" name="Arc 2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506" name="Arc 2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507" name="Arc 2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6513" name="AutoShape 33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6517" name="Rectangle 37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16518" name="Picture 38"/>
            <p:cNvPicPr>
              <a:picLocks noChangeArrowheads="1"/>
            </p:cNvPicPr>
            <p:nvPr/>
          </p:nvPicPr>
          <p:blipFill>
            <a:blip r:embed="rId4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916519" name="Rectangle 39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br>
              <a:rPr lang="en-US" b="1" dirty="0"/>
            </a:br>
            <a:r>
              <a:rPr lang="en-US" b="1" dirty="0"/>
              <a:t>Lens’ aperture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916520" name="Text Box 40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9900"/>
                </a:solidFill>
              </a:rPr>
              <a:t>Focal plane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29184" y="6531548"/>
            <a:ext cx="1798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by Anat Levin</a:t>
            </a: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Lens and defocus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/>
              <a:t>Point Spread Function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5235300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	What are the reasons for pixels to be transparent?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Segmentation – based matting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890" y="1952244"/>
            <a:ext cx="194341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968" y="19522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91198" y="338780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Defocus Blur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6771" y="33878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Motion Blur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6771" y="4394133"/>
            <a:ext cx="1295400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713795" y="5680367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PSF for</a:t>
            </a:r>
            <a:b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Motion Blur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384914" y="3757139"/>
            <a:ext cx="1154971" cy="1353518"/>
          </a:xfrm>
          <a:custGeom>
            <a:avLst/>
            <a:gdLst>
              <a:gd name="connsiteX0" fmla="*/ 0 w 1154971"/>
              <a:gd name="connsiteY0" fmla="*/ 0 h 1353518"/>
              <a:gd name="connsiteX1" fmla="*/ 1154971 w 1154971"/>
              <a:gd name="connsiteY1" fmla="*/ 0 h 1353518"/>
              <a:gd name="connsiteX2" fmla="*/ 1154971 w 1154971"/>
              <a:gd name="connsiteY2" fmla="*/ 1353518 h 1353518"/>
              <a:gd name="connsiteX3" fmla="*/ 0 w 1154971"/>
              <a:gd name="connsiteY3" fmla="*/ 1353518 h 1353518"/>
              <a:gd name="connsiteX4" fmla="*/ 0 w 1154971"/>
              <a:gd name="connsiteY4" fmla="*/ 0 h 1353518"/>
              <a:gd name="connsiteX0" fmla="*/ 0 w 1154971"/>
              <a:gd name="connsiteY0" fmla="*/ 0 h 1353518"/>
              <a:gd name="connsiteX1" fmla="*/ 1058937 w 1154971"/>
              <a:gd name="connsiteY1" fmla="*/ 0 h 1353518"/>
              <a:gd name="connsiteX2" fmla="*/ 1154971 w 1154971"/>
              <a:gd name="connsiteY2" fmla="*/ 1353518 h 1353518"/>
              <a:gd name="connsiteX3" fmla="*/ 0 w 1154971"/>
              <a:gd name="connsiteY3" fmla="*/ 1353518 h 1353518"/>
              <a:gd name="connsiteX4" fmla="*/ 0 w 1154971"/>
              <a:gd name="connsiteY4" fmla="*/ 0 h 1353518"/>
              <a:gd name="connsiteX0" fmla="*/ 0 w 1154971"/>
              <a:gd name="connsiteY0" fmla="*/ 0 h 1353518"/>
              <a:gd name="connsiteX1" fmla="*/ 803617 w 1154971"/>
              <a:gd name="connsiteY1" fmla="*/ 0 h 1353518"/>
              <a:gd name="connsiteX2" fmla="*/ 1154971 w 1154971"/>
              <a:gd name="connsiteY2" fmla="*/ 1353518 h 1353518"/>
              <a:gd name="connsiteX3" fmla="*/ 0 w 1154971"/>
              <a:gd name="connsiteY3" fmla="*/ 1353518 h 1353518"/>
              <a:gd name="connsiteX4" fmla="*/ 0 w 1154971"/>
              <a:gd name="connsiteY4" fmla="*/ 0 h 135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971" h="1353518">
                <a:moveTo>
                  <a:pt x="0" y="0"/>
                </a:moveTo>
                <a:lnTo>
                  <a:pt x="803617" y="0"/>
                </a:lnTo>
                <a:lnTo>
                  <a:pt x="1154971" y="1353518"/>
                </a:lnTo>
                <a:lnTo>
                  <a:pt x="0" y="13535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5235300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	What are the reasons for pixels to be transparent?</a:t>
            </a:r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Segmentation – based matting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890" y="1952244"/>
            <a:ext cx="194341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968" y="19522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91198" y="338780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Defocus Blur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6771" y="33878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Motion Blur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9138" y="511065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Discretization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718314" y="3777328"/>
          <a:ext cx="1180280" cy="129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384914" y="3757139"/>
            <a:ext cx="1154971" cy="1353518"/>
          </a:xfrm>
          <a:custGeom>
            <a:avLst/>
            <a:gdLst>
              <a:gd name="connsiteX0" fmla="*/ 0 w 1154971"/>
              <a:gd name="connsiteY0" fmla="*/ 0 h 1353518"/>
              <a:gd name="connsiteX1" fmla="*/ 1154971 w 1154971"/>
              <a:gd name="connsiteY1" fmla="*/ 0 h 1353518"/>
              <a:gd name="connsiteX2" fmla="*/ 1154971 w 1154971"/>
              <a:gd name="connsiteY2" fmla="*/ 1353518 h 1353518"/>
              <a:gd name="connsiteX3" fmla="*/ 0 w 1154971"/>
              <a:gd name="connsiteY3" fmla="*/ 1353518 h 1353518"/>
              <a:gd name="connsiteX4" fmla="*/ 0 w 1154971"/>
              <a:gd name="connsiteY4" fmla="*/ 0 h 1353518"/>
              <a:gd name="connsiteX0" fmla="*/ 0 w 1154971"/>
              <a:gd name="connsiteY0" fmla="*/ 0 h 1353518"/>
              <a:gd name="connsiteX1" fmla="*/ 1058937 w 1154971"/>
              <a:gd name="connsiteY1" fmla="*/ 0 h 1353518"/>
              <a:gd name="connsiteX2" fmla="*/ 1154971 w 1154971"/>
              <a:gd name="connsiteY2" fmla="*/ 1353518 h 1353518"/>
              <a:gd name="connsiteX3" fmla="*/ 0 w 1154971"/>
              <a:gd name="connsiteY3" fmla="*/ 1353518 h 1353518"/>
              <a:gd name="connsiteX4" fmla="*/ 0 w 1154971"/>
              <a:gd name="connsiteY4" fmla="*/ 0 h 1353518"/>
              <a:gd name="connsiteX0" fmla="*/ 0 w 1154971"/>
              <a:gd name="connsiteY0" fmla="*/ 0 h 1353518"/>
              <a:gd name="connsiteX1" fmla="*/ 803617 w 1154971"/>
              <a:gd name="connsiteY1" fmla="*/ 0 h 1353518"/>
              <a:gd name="connsiteX2" fmla="*/ 1154971 w 1154971"/>
              <a:gd name="connsiteY2" fmla="*/ 1353518 h 1353518"/>
              <a:gd name="connsiteX3" fmla="*/ 0 w 1154971"/>
              <a:gd name="connsiteY3" fmla="*/ 1353518 h 1353518"/>
              <a:gd name="connsiteX4" fmla="*/ 0 w 1154971"/>
              <a:gd name="connsiteY4" fmla="*/ 0 h 135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971" h="1353518">
                <a:moveTo>
                  <a:pt x="0" y="0"/>
                </a:moveTo>
                <a:lnTo>
                  <a:pt x="803617" y="0"/>
                </a:lnTo>
                <a:lnTo>
                  <a:pt x="1154971" y="1353518"/>
                </a:lnTo>
                <a:lnTo>
                  <a:pt x="0" y="13535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5235300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	What are the reasons for pixels to be transparent?</a:t>
            </a:r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endParaRPr lang="en-GB" sz="2000" b="1" dirty="0"/>
          </a:p>
          <a:p>
            <a:pPr marL="742950" lvl="2" indent="-342900">
              <a:buNone/>
            </a:pPr>
            <a:r>
              <a:rPr lang="en-GB" sz="2000" b="1" dirty="0">
                <a:sym typeface="Wingdings" pitchFamily="2" charset="2"/>
              </a:rPr>
              <a:t> Observation: Apart from translucency mixed pixels are caused by camera’s Point Spread Function (PSF)</a:t>
            </a:r>
            <a:endParaRPr lang="en-GB" sz="20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Segmentation – based matting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890" y="1952244"/>
            <a:ext cx="194341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968" y="19522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91198" y="338780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Defocus Blur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6771" y="33878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Motion Blur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6347" y="3814398"/>
            <a:ext cx="952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459138" y="511065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Discretization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8475" y="5110657"/>
            <a:ext cx="154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Translucency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718314" y="3777328"/>
          <a:ext cx="1180280" cy="129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2263" y="1226460"/>
            <a:ext cx="8821736" cy="2583588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300" b="1" dirty="0"/>
              <a:t>Basic idea:</a:t>
            </a:r>
          </a:p>
          <a:p>
            <a:pPr marL="342900" lvl="1" indent="-342900">
              <a:buNone/>
            </a:pPr>
            <a:r>
              <a:rPr lang="en-GB" sz="2000" dirty="0"/>
              <a:t>Model alpha as convolution of a binary segmentation with PSF</a:t>
            </a:r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 algn="ctr">
              <a:buNone/>
            </a:pPr>
            <a:endParaRPr lang="en-GB" sz="2300" b="1" dirty="0"/>
          </a:p>
          <a:p>
            <a:pPr marL="342900" lvl="1" indent="-342900">
              <a:buNone/>
            </a:pPr>
            <a:r>
              <a:rPr lang="en-GB" sz="2300" b="1" dirty="0"/>
              <a:t>Approach taken [Rhemann et al. 08]:</a:t>
            </a:r>
          </a:p>
          <a:p>
            <a:pPr marL="342900" lvl="1" indent="-342900">
              <a:buNone/>
            </a:pPr>
            <a:r>
              <a:rPr lang="en-GB" sz="2000" dirty="0"/>
              <a:t>Use this model as prior in framework of [Levin et al. 06]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Model for alpha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3" name="Object 8"/>
          <p:cNvGraphicFramePr>
            <a:graphicFrameLocks noChangeAspect="1"/>
          </p:cNvGraphicFramePr>
          <p:nvPr/>
        </p:nvGraphicFramePr>
        <p:xfrm>
          <a:off x="4731455" y="2887769"/>
          <a:ext cx="2026489" cy="1055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4" imgW="583920" imgH="215640" progId="Equation.3">
                  <p:embed/>
                </p:oleObj>
              </mc:Choice>
              <mc:Fallback>
                <p:oleObj name="Equation" r:id="rId4" imgW="583920" imgH="215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1455" y="2887769"/>
                        <a:ext cx="2026489" cy="10555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9" descr="C:\Users\Christoph\Documents\Dissertation\Docs\CVPR08\Final Paper\newfigs\MattingProccessFigs\ps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4817" y="3089875"/>
            <a:ext cx="712206" cy="651315"/>
          </a:xfrm>
          <a:prstGeom prst="rect">
            <a:avLst/>
          </a:prstGeom>
          <a:noFill/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730138" y="4487957"/>
            <a:ext cx="2277020" cy="3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Binary </a:t>
            </a:r>
            <a:r>
              <a:rPr lang="de-AT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segmentation</a:t>
            </a:r>
            <a:endParaRPr lang="de-AT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5203103" y="4487957"/>
            <a:ext cx="1402505" cy="3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PSF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6787347" y="4487957"/>
            <a:ext cx="2244898" cy="3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GB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Observed alpha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2" descr="C:\VideoLab\CVPR09 Data\Training Data\SAB\GT32_crop_sab_lr.png"/>
          <p:cNvPicPr>
            <a:picLocks noChangeAspect="1" noChangeArrowheads="1"/>
          </p:cNvPicPr>
          <p:nvPr/>
        </p:nvPicPr>
        <p:blipFill>
          <a:blip r:embed="rId7" cstate="print"/>
          <a:srcRect l="24104" t="5531" b="1024"/>
          <a:stretch>
            <a:fillRect/>
          </a:stretch>
        </p:blipFill>
        <p:spPr bwMode="auto">
          <a:xfrm>
            <a:off x="2952198" y="2436861"/>
            <a:ext cx="1741448" cy="20184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5" name="Picture 3" descr="C:\VideoLab\CVPR09 Data\Training Data\SAB\GT32_crop_blurred_sab.png"/>
          <p:cNvPicPr>
            <a:picLocks noChangeAspect="1" noChangeArrowheads="1"/>
          </p:cNvPicPr>
          <p:nvPr/>
        </p:nvPicPr>
        <p:blipFill>
          <a:blip r:embed="rId8" cstate="print"/>
          <a:srcRect l="24104" t="5531" b="1024"/>
          <a:stretch>
            <a:fillRect/>
          </a:stretch>
        </p:blipFill>
        <p:spPr bwMode="auto">
          <a:xfrm>
            <a:off x="6993235" y="2367592"/>
            <a:ext cx="1741461" cy="20184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6" name="Picture 5" descr="C:\VideoLab\CVPR09 Data\Training Data\Data1\GT32_crop.png"/>
          <p:cNvPicPr>
            <a:picLocks noChangeAspect="1" noChangeArrowheads="1"/>
          </p:cNvPicPr>
          <p:nvPr/>
        </p:nvPicPr>
        <p:blipFill>
          <a:blip r:embed="rId9" cstate="print"/>
          <a:srcRect l="24104" t="6402"/>
          <a:stretch>
            <a:fillRect/>
          </a:stretch>
        </p:blipFill>
        <p:spPr bwMode="auto">
          <a:xfrm>
            <a:off x="353728" y="2430976"/>
            <a:ext cx="1741529" cy="2021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7" name="TextBox 46"/>
          <p:cNvSpPr txBox="1"/>
          <p:nvPr/>
        </p:nvSpPr>
        <p:spPr>
          <a:xfrm>
            <a:off x="-1945" y="4478141"/>
            <a:ext cx="235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 + </a:t>
            </a:r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Trimap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4138139" y="3261092"/>
            <a:ext cx="856604" cy="4680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295" name="Picture 7" descr="C:\Users\Christoph\Documents\Dissertation\Docs\Microsoft PHD Scholarship\Talk Summer School 2009\images\BK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951" y="2045364"/>
            <a:ext cx="3595505" cy="2880000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Matting and compositing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2293" name="Picture 5" descr="C:\Users\Christoph\Documents\Dissertation\Docs\Microsoft PHD Scholarship\Talk Summer School 2009\images\BKG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24" y="2055092"/>
            <a:ext cx="3595505" cy="2880000"/>
          </a:xfrm>
          <a:prstGeom prst="rect">
            <a:avLst/>
          </a:prstGeom>
          <a:noFill/>
        </p:spPr>
      </p:pic>
      <p:pic>
        <p:nvPicPr>
          <p:cNvPr id="12294" name="Picture 6" descr="C:\Users\Christoph\Documents\Dissertation\Docs\Microsoft PHD Scholarship\Talk Summer School 2009\images\fg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324" y="2055092"/>
            <a:ext cx="3595505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5349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Matting</a:t>
            </a:r>
            <a:r>
              <a:rPr lang="de-DE" sz="2600" dirty="0"/>
              <a:t> </a:t>
            </a:r>
            <a:r>
              <a:rPr lang="de-DE" sz="2600" dirty="0" err="1"/>
              <a:t>process</a:t>
            </a:r>
            <a:endParaRPr lang="en-US" sz="2600" dirty="0"/>
          </a:p>
        </p:txBody>
      </p:sp>
      <p:sp>
        <p:nvSpPr>
          <p:cNvPr id="13" name="Right Arrow 12"/>
          <p:cNvSpPr/>
          <p:nvPr/>
        </p:nvSpPr>
        <p:spPr>
          <a:xfrm rot="19524922">
            <a:off x="2689442" y="4546611"/>
            <a:ext cx="335173" cy="299302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pic>
        <p:nvPicPr>
          <p:cNvPr id="19" name="Picture 10" descr="C:\Users\Christoph\Documents\Dissertation\Docs\CVPR08\Final Paper\newfigs\MattingProccessFigs\sa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2730" y="3833656"/>
            <a:ext cx="1851799" cy="1851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11" descr="C:\Users\Christoph\Documents\Dissertation\Docs\CVPR08\Final Paper\newfigs\MattingProccessFigs\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4597" y="3821185"/>
            <a:ext cx="1851799" cy="1851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9" descr="C:\Users\Christoph\Documents\Dissertation\Docs\CVPR08\Final Paper\newfigs\MattingProccessFigs\ps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0269" y="3821185"/>
            <a:ext cx="659714" cy="603312"/>
          </a:xfrm>
          <a:prstGeom prst="rect">
            <a:avLst/>
          </a:prstGeom>
          <a:noFill/>
        </p:spPr>
      </p:pic>
      <p:pic>
        <p:nvPicPr>
          <p:cNvPr id="27" name="Picture 8" descr="C:\Users\Christoph\Documents\Dissertation\Docs\CVPR08\Final Paper\newfigs\MattingProccessFigs\orig_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918" y="3833656"/>
            <a:ext cx="1851799" cy="1851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Right Arrow 27"/>
          <p:cNvSpPr/>
          <p:nvPr/>
        </p:nvSpPr>
        <p:spPr>
          <a:xfrm>
            <a:off x="5791838" y="4521939"/>
            <a:ext cx="385450" cy="299302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90882" y="5706475"/>
            <a:ext cx="1856766" cy="78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Initial alpha</a:t>
            </a:r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using [Wang et al. ´07]</a:t>
            </a:r>
          </a:p>
          <a:p>
            <a:pPr algn="ctr"/>
            <a:r>
              <a:rPr lang="de-AT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AT" sz="14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</a:t>
            </a:r>
            <a:r>
              <a:rPr lang="de-AT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AT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imperfect</a:t>
            </a:r>
            <a:r>
              <a:rPr lang="de-AT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504416" y="5706475"/>
            <a:ext cx="1429996" cy="6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Initialize </a:t>
            </a:r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PSF/</a:t>
            </a:r>
            <a:endParaRPr lang="de-AT" sz="1600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deblur alpha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037652" y="5706475"/>
            <a:ext cx="1465688" cy="56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Deblured</a:t>
            </a:r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AT" sz="16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sparse</a:t>
            </a:r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de-AT" sz="16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alpha</a:t>
            </a:r>
            <a:endParaRPr lang="de-AT" sz="1600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092642" y="5706475"/>
            <a:ext cx="2317916" cy="81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Binarized</a:t>
            </a:r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(sparse) alpha using </a:t>
            </a:r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gradient preserving MRF prior</a:t>
            </a:r>
          </a:p>
        </p:txBody>
      </p:sp>
      <p:sp>
        <p:nvSpPr>
          <p:cNvPr id="33" name="Right Arrow 32"/>
          <p:cNvSpPr/>
          <p:nvPr/>
        </p:nvSpPr>
        <p:spPr>
          <a:xfrm rot="2400000">
            <a:off x="3426035" y="4546611"/>
            <a:ext cx="335173" cy="299302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sp>
        <p:nvSpPr>
          <p:cNvPr id="35" name="Right Arrow 34"/>
          <p:cNvSpPr/>
          <p:nvPr/>
        </p:nvSpPr>
        <p:spPr>
          <a:xfrm rot="5400000">
            <a:off x="1490231" y="3505680"/>
            <a:ext cx="335173" cy="29930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sp>
        <p:nvSpPr>
          <p:cNvPr id="36" name="Rectangle 35"/>
          <p:cNvSpPr/>
          <p:nvPr/>
        </p:nvSpPr>
        <p:spPr>
          <a:xfrm>
            <a:off x="1596551" y="3490912"/>
            <a:ext cx="5620114" cy="15082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sp>
        <p:nvSpPr>
          <p:cNvPr id="37" name="Rectangle 36"/>
          <p:cNvSpPr/>
          <p:nvPr/>
        </p:nvSpPr>
        <p:spPr>
          <a:xfrm>
            <a:off x="7114837" y="3490911"/>
            <a:ext cx="167587" cy="301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492076" y="3432541"/>
            <a:ext cx="1829064" cy="25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Iterate a few times</a:t>
            </a:r>
          </a:p>
        </p:txBody>
      </p:sp>
      <p:pic>
        <p:nvPicPr>
          <p:cNvPr id="25" name="Picture 5" descr="C:\Users\Christoph\Documents\Dissertation\Docs\CVPR08\CVPR-Matting9\images\fig3\I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5070" y="967038"/>
            <a:ext cx="1850401" cy="185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4015272" y="2817438"/>
            <a:ext cx="1429996" cy="3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</a:t>
            </a:r>
            <a:r>
              <a:rPr lang="de-AT" sz="1600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image</a:t>
            </a:r>
            <a:endParaRPr lang="de-AT" sz="1600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Matting</a:t>
            </a:r>
            <a:r>
              <a:rPr lang="de-DE" sz="2600" dirty="0"/>
              <a:t> </a:t>
            </a:r>
            <a:r>
              <a:rPr lang="de-DE" sz="2600" dirty="0" err="1"/>
              <a:t>process</a:t>
            </a:r>
            <a:endParaRPr lang="en-US" sz="2600" dirty="0"/>
          </a:p>
        </p:txBody>
      </p:sp>
      <p:pic>
        <p:nvPicPr>
          <p:cNvPr id="12" name="Picture 7" descr="C:\Users\Christoph\Documents\Dissertation\Docs\CVPR08\Final Paper\newfigs\MattingProccessFigs\fixed_a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42882" y="1645109"/>
            <a:ext cx="1851799" cy="1851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0" descr="C:\Users\Christoph\Documents\Dissertation\Docs\CVPR08\Final Paper\newfigs\MattingProccessFigs\sa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048" y="1645109"/>
            <a:ext cx="1851799" cy="1851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24960" y="3565227"/>
            <a:ext cx="2317916" cy="81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Binarized</a:t>
            </a:r>
            <a:r>
              <a:rPr lang="de-AT" sz="16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(sparse) alpha using </a:t>
            </a:r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gradient preserving MRF prior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394890" y="3476327"/>
            <a:ext cx="1547782" cy="56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Segmentation </a:t>
            </a:r>
            <a:r>
              <a:rPr lang="de-AT" sz="1600" b="1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prior</a:t>
            </a:r>
            <a:endParaRPr lang="de-AT" sz="1600" b="1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9" name="Object 8"/>
          <p:cNvGraphicFramePr>
            <a:graphicFrameLocks noChangeAspect="1"/>
          </p:cNvGraphicFramePr>
          <p:nvPr/>
        </p:nvGraphicFramePr>
        <p:xfrm>
          <a:off x="2613193" y="2178963"/>
          <a:ext cx="1505364" cy="784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6" imgW="583920" imgH="215640" progId="Equation.3">
                  <p:embed/>
                </p:oleObj>
              </mc:Choice>
              <mc:Fallback>
                <p:oleObj name="Equation" r:id="rId6" imgW="5839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193" y="2178963"/>
                        <a:ext cx="1505364" cy="784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9" descr="C:\Users\Christoph\Documents\Dissertation\Docs\CVPR08\Final Paper\newfigs\MattingProccessFigs\psf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18859" y="2269352"/>
            <a:ext cx="659714" cy="603312"/>
          </a:xfrm>
          <a:prstGeom prst="rect">
            <a:avLst/>
          </a:prstGeom>
          <a:noFill/>
        </p:spPr>
      </p:pic>
      <p:pic>
        <p:nvPicPr>
          <p:cNvPr id="41" name="Picture 7" descr="C:\Users\Christoph\Documents\Dissertation\Docs\CVPR08\Final Paper\newfigs\MattingProccessFigs\fixed_a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714247" y="1645109"/>
            <a:ext cx="1851799" cy="1851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975032" y="3476327"/>
            <a:ext cx="1330228" cy="3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Final alpha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6211739" y="2421357"/>
            <a:ext cx="385450" cy="299302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6" tIns="35168" rIns="70336" bIns="35168" rtlCol="0" anchor="ctr"/>
          <a:lstStyle/>
          <a:p>
            <a:pPr algn="ctr"/>
            <a:endParaRPr lang="de-AT"/>
          </a:p>
        </p:txBody>
      </p:sp>
      <p:pic>
        <p:nvPicPr>
          <p:cNvPr id="13" name="Picture 4" descr="C:\Users\Christoph\Documents\Dissertation\Docs\CVPR08\CVPR-Matting9\images\fig3\a_fixed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9316" y="4493475"/>
            <a:ext cx="1850401" cy="185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903363" y="6398083"/>
            <a:ext cx="1582307" cy="3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de-AT" sz="1600" b="1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Ground</a:t>
            </a:r>
            <a:r>
              <a:rPr lang="de-AT" sz="1600" b="1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600" b="1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truth</a:t>
            </a:r>
            <a:endParaRPr lang="de-AT" sz="1600" b="1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C:\VideoLab\GT\Data1\GT0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892550"/>
            <a:ext cx="36163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C:\VideoLab\GT\Data1\GT0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275" y="1890713"/>
            <a:ext cx="4422775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C:\VideoLab\GT\Data1\GT0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75" y="963613"/>
            <a:ext cx="361632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5410504" y="5102225"/>
            <a:ext cx="284915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for [Levin et al. ’06]</a:t>
            </a:r>
            <a:endParaRPr lang="en-US" sz="12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447929" y="3511550"/>
            <a:ext cx="1387217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95882" y="6499225"/>
            <a:ext cx="229131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 + </a:t>
            </a:r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trimap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Comparison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C:\VideoLab\GT\Data1\GT0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275" y="1890713"/>
            <a:ext cx="4422775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VideoLab\GT\Data1\GT0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" y="3892550"/>
            <a:ext cx="36163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C:\VideoLab\GT\Data1\GT0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75" y="963613"/>
            <a:ext cx="361632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5417205" y="5043488"/>
            <a:ext cx="281491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of [Wang et al. ’07]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47929" y="3511550"/>
            <a:ext cx="1387217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95882" y="6499225"/>
            <a:ext cx="229131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 + </a:t>
            </a:r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trimap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Comparison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C:\VideoLab\GT\Data1\GT0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275" y="1890713"/>
            <a:ext cx="4422775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VideoLab\GT\Data1\GT0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" y="3892550"/>
            <a:ext cx="36163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C:\VideoLab\GT\Data1\GT0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75" y="963613"/>
            <a:ext cx="361632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1447929" y="3511550"/>
            <a:ext cx="1387217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995882" y="6499225"/>
            <a:ext cx="229131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 + </a:t>
            </a:r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trimap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5214139" y="5049838"/>
            <a:ext cx="322105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of [Rhemann et al. ’08]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Comparison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Dokumente und Einstellungen\Christoph\Eigene Dateien\Dissertation\Docs\CVPR08\CVPR-Matting9\images\fig3\a_cvpr0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675" y="947738"/>
            <a:ext cx="2384425" cy="238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2" name="Picture 3" descr="C:\Dokumente und Einstellungen\Christoph\Eigene Dateien\Dissertation\Docs\CVPR08\CVPR-Matting9\images\fig3\a_fixe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78311"/>
            <a:ext cx="2382837" cy="238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Picture 4" descr="C:\Dokumente und Einstellungen\Christoph\Eigene Dateien\Dissertation\Docs\CVPR08\CVPR-Matting9\images\fig3\a_jueExe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7838" y="3878311"/>
            <a:ext cx="2384425" cy="238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5" descr="C:\Dokumente und Einstellungen\Christoph\Eigene Dateien\Dissertation\Docs\CVPR08\CVPR-Matting9\images\fig3\gt_a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0675" y="3878311"/>
            <a:ext cx="2384425" cy="238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1834744" y="3317875"/>
            <a:ext cx="224001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</a:t>
            </a:r>
            <a:r>
              <a:rPr lang="en-US" sz="1100" dirty="0"/>
              <a:t> </a:t>
            </a:r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image</a:t>
            </a:r>
            <a:r>
              <a:rPr lang="en-US" sz="1100" dirty="0"/>
              <a:t> </a:t>
            </a:r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dirty="0" err="1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trimap</a:t>
            </a:r>
            <a:endParaRPr lang="en-US" dirty="0">
              <a:solidFill>
                <a:srgbClr val="2816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6932035" y="3317875"/>
            <a:ext cx="186170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[Levin et al. ’06] </a:t>
            </a:r>
          </a:p>
        </p:txBody>
      </p:sp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2019906" y="6253211"/>
            <a:ext cx="1840289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[Wang et al. ’07]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4250531" y="6253211"/>
            <a:ext cx="230505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[Rhemann et al. ’08]</a:t>
            </a:r>
          </a:p>
        </p:txBody>
      </p:sp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6810207" y="6253211"/>
            <a:ext cx="210536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Ground truth alpha</a:t>
            </a:r>
          </a:p>
        </p:txBody>
      </p:sp>
      <p:pic>
        <p:nvPicPr>
          <p:cNvPr id="27661" name="Picture 16" descr="C:\VideoLab\GT400\Data1\GT04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" y="1541463"/>
            <a:ext cx="16811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flipV="1">
            <a:off x="1573213" y="960438"/>
            <a:ext cx="2549525" cy="1266825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935831" y="1420019"/>
            <a:ext cx="1265238" cy="349250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84325" y="2433638"/>
            <a:ext cx="2541588" cy="889000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1121569" y="2699544"/>
            <a:ext cx="892175" cy="354013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90650" y="2238375"/>
            <a:ext cx="180975" cy="180975"/>
          </a:xfrm>
          <a:prstGeom prst="rect">
            <a:avLst/>
          </a:prstGeom>
          <a:noFill/>
          <a:ln w="28575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67" name="Picture 6" descr="C:\Dokumente und Einstellungen\Christoph\Eigene Dateien\Dissertation\Docs\CVPR08\CVPR-Matting9\images\fig3\overlayInverse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49425" y="947738"/>
            <a:ext cx="2382838" cy="2381250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7668" name="Picture 3" descr="C:\Dokumente und Einstellungen\Christoph\Eigene Dateien\Dissertation\Docs\CVPR08\CVPR-Matting9\images\fig3\a_fixed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638" y="946150"/>
            <a:ext cx="2382837" cy="238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69" name="Text Box 10"/>
          <p:cNvSpPr txBox="1">
            <a:spLocks noChangeArrowheads="1"/>
          </p:cNvSpPr>
          <p:nvPr/>
        </p:nvSpPr>
        <p:spPr bwMode="auto">
          <a:xfrm>
            <a:off x="4504264" y="3317875"/>
            <a:ext cx="179758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[Levin et al. ’07]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Comparison – Close up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129180"/>
            <a:ext cx="8530683" cy="5235300"/>
          </a:xfrm>
        </p:spPr>
        <p:txBody>
          <a:bodyPr/>
          <a:lstStyle/>
          <a:p>
            <a:pPr marL="914400" lvl="2" indent="-514350">
              <a:buFont typeface="Arial" pitchFamily="34" charset="0"/>
              <a:buChar char="•"/>
            </a:pPr>
            <a:endParaRPr lang="de-AT" dirty="0"/>
          </a:p>
          <a:p>
            <a:pPr marL="914400" lvl="2" indent="-514350">
              <a:buNone/>
            </a:pPr>
            <a:endParaRPr lang="de-AT" b="1" dirty="0">
              <a:solidFill>
                <a:srgbClr val="28166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/>
              <a:t>Evaluation </a:t>
            </a:r>
            <a:r>
              <a:rPr lang="de-DE" sz="2600" dirty="0" err="1"/>
              <a:t>of</a:t>
            </a:r>
            <a:r>
              <a:rPr lang="de-DE" sz="2600" dirty="0"/>
              <a:t> </a:t>
            </a:r>
            <a:r>
              <a:rPr lang="de-DE" sz="2600" dirty="0" err="1"/>
              <a:t>matting</a:t>
            </a:r>
            <a:r>
              <a:rPr lang="de-DE" sz="2600" dirty="0"/>
              <a:t> </a:t>
            </a:r>
            <a:r>
              <a:rPr lang="de-DE" sz="2600" dirty="0" err="1"/>
              <a:t>algorithms</a:t>
            </a:r>
            <a:endParaRPr lang="en-US" sz="26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57199" y="1226460"/>
            <a:ext cx="8530683" cy="52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algn="ctr" eaLnBrk="0" hangingPunct="0">
              <a:spcBef>
                <a:spcPct val="20000"/>
              </a:spcBef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How to compare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performance of </a:t>
            </a:r>
            <a:r>
              <a:rPr lang="en-GB" sz="2400" b="1" kern="0" dirty="0"/>
              <a:t>algorithms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400" b="1" kern="0" baseline="0" dirty="0">
              <a:latin typeface="+mn-lt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400" b="1" kern="0" dirty="0">
              <a:latin typeface="+mn-lt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400" b="1" kern="0" baseline="0" dirty="0">
              <a:latin typeface="+mn-lt"/>
            </a:endParaRPr>
          </a:p>
          <a:p>
            <a:pPr marL="342900" marR="0" lvl="1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b="1" kern="0" dirty="0">
                <a:latin typeface="+mn-lt"/>
              </a:rPr>
              <a:t>Showing some qualitative results</a:t>
            </a:r>
          </a:p>
          <a:p>
            <a:pPr marL="800100" lvl="2" indent="-342900" algn="ctr" eaLnBrk="0" hangingPunct="0">
              <a:spcBef>
                <a:spcPct val="20000"/>
              </a:spcBef>
            </a:pPr>
            <a:endParaRPr lang="en-GB" sz="2400" b="1" kern="0" baseline="0" dirty="0">
              <a:latin typeface="+mn-lt"/>
            </a:endParaRPr>
          </a:p>
          <a:p>
            <a:pPr marL="342900" lvl="1" indent="-342900" algn="ctr" eaLnBrk="0" hangingPunct="0">
              <a:spcBef>
                <a:spcPct val="20000"/>
              </a:spcBef>
            </a:pPr>
            <a:r>
              <a:rPr lang="en-GB" sz="2400" b="1" kern="0" baseline="0" dirty="0">
                <a:latin typeface="+mn-lt"/>
              </a:rPr>
              <a:t>OR</a:t>
            </a:r>
          </a:p>
          <a:p>
            <a:pPr marL="342900" marR="0" lvl="1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1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Quantitative evaluation using reference solutions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129180"/>
            <a:ext cx="8530683" cy="5235300"/>
          </a:xfrm>
        </p:spPr>
        <p:txBody>
          <a:bodyPr/>
          <a:lstStyle/>
          <a:p>
            <a:pPr marL="914400" lvl="2" indent="-514350">
              <a:buFont typeface="Arial" pitchFamily="34" charset="0"/>
              <a:buChar char="•"/>
            </a:pPr>
            <a:endParaRPr lang="de-AT" dirty="0"/>
          </a:p>
          <a:p>
            <a:pPr marL="914400" lvl="2" indent="-514350">
              <a:buNone/>
            </a:pPr>
            <a:endParaRPr lang="de-AT" b="1" dirty="0">
              <a:solidFill>
                <a:srgbClr val="28166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/>
              <a:t>Evaluation </a:t>
            </a:r>
            <a:r>
              <a:rPr lang="de-DE" sz="2600" dirty="0" err="1"/>
              <a:t>of</a:t>
            </a:r>
            <a:r>
              <a:rPr lang="de-DE" sz="2600" dirty="0"/>
              <a:t> </a:t>
            </a:r>
            <a:r>
              <a:rPr lang="de-DE" sz="2600" dirty="0" err="1"/>
              <a:t>matting</a:t>
            </a:r>
            <a:r>
              <a:rPr lang="de-DE" sz="2600" dirty="0"/>
              <a:t> </a:t>
            </a:r>
            <a:r>
              <a:rPr lang="de-DE" sz="2600" dirty="0" err="1"/>
              <a:t>algorithms</a:t>
            </a:r>
            <a:endParaRPr lang="en-US" sz="26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57199" y="1226460"/>
            <a:ext cx="8530683" cy="52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Key Factors for a good quantitative evaluation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000" kern="0" dirty="0">
                <a:latin typeface="+mn-lt"/>
              </a:rPr>
              <a:t>Ground truth dataset</a:t>
            </a:r>
          </a:p>
          <a:p>
            <a:pPr marL="7429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000" kern="0" dirty="0">
              <a:latin typeface="+mn-lt"/>
            </a:endParaRPr>
          </a:p>
          <a:p>
            <a:pPr marL="7429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Online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evaluation</a:t>
            </a:r>
          </a:p>
          <a:p>
            <a:pPr marL="7429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000" kern="0" baseline="0" dirty="0">
                <a:latin typeface="+mn-lt"/>
              </a:rPr>
              <a:t>Perceptual</a:t>
            </a:r>
            <a:r>
              <a:rPr lang="en-GB" sz="2000" kern="0" dirty="0">
                <a:latin typeface="+mn-lt"/>
              </a:rPr>
              <a:t> error functions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129180"/>
            <a:ext cx="8530683" cy="5235300"/>
          </a:xfrm>
        </p:spPr>
        <p:txBody>
          <a:bodyPr/>
          <a:lstStyle/>
          <a:p>
            <a:pPr marL="914400" lvl="2" indent="-514350">
              <a:buNone/>
            </a:pPr>
            <a:endParaRPr lang="de-AT" dirty="0"/>
          </a:p>
          <a:p>
            <a:pPr marL="514350" lvl="1" indent="-514350">
              <a:buFont typeface="Arial" pitchFamily="34" charset="0"/>
              <a:buChar char="•"/>
            </a:pPr>
            <a:r>
              <a:rPr lang="de-AT" sz="2400" dirty="0"/>
              <a:t>35 </a:t>
            </a:r>
            <a:r>
              <a:rPr lang="de-AT" sz="2400" dirty="0" err="1"/>
              <a:t>natural</a:t>
            </a:r>
            <a:r>
              <a:rPr lang="de-AT" sz="2400" dirty="0"/>
              <a:t> </a:t>
            </a:r>
            <a:r>
              <a:rPr lang="de-AT" sz="2400" dirty="0" err="1"/>
              <a:t>images</a:t>
            </a:r>
            <a:endParaRPr lang="de-AT" sz="2400" dirty="0"/>
          </a:p>
          <a:p>
            <a:pPr marL="514350" lvl="1" indent="-514350">
              <a:buFont typeface="Arial" pitchFamily="34" charset="0"/>
              <a:buChar char="•"/>
            </a:pPr>
            <a:r>
              <a:rPr lang="de-AT" sz="2400" dirty="0"/>
              <a:t>High </a:t>
            </a:r>
            <a:r>
              <a:rPr lang="de-AT" sz="2400" dirty="0" err="1"/>
              <a:t>resolution</a:t>
            </a:r>
            <a:endParaRPr lang="de-AT" sz="2400" dirty="0"/>
          </a:p>
          <a:p>
            <a:pPr marL="514350" lvl="1" indent="-514350">
              <a:buFont typeface="Arial" pitchFamily="34" charset="0"/>
              <a:buChar char="•"/>
            </a:pPr>
            <a:r>
              <a:rPr lang="de-AT" sz="2400" dirty="0"/>
              <a:t>High </a:t>
            </a:r>
            <a:r>
              <a:rPr lang="de-AT" sz="2400" dirty="0" err="1"/>
              <a:t>quality</a:t>
            </a:r>
            <a:endParaRPr lang="de-AT" sz="2400" dirty="0"/>
          </a:p>
          <a:p>
            <a:pPr marL="514350" lvl="1" indent="-514350">
              <a:buNone/>
            </a:pPr>
            <a:endParaRPr lang="de-AT" sz="24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marL="514350" lvl="1" indent="-514350">
              <a:buNone/>
            </a:pPr>
            <a:endParaRPr lang="de-AT" sz="24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marL="514350" lvl="1" indent="-514350">
              <a:buNone/>
            </a:pPr>
            <a:endParaRPr lang="de-AT" sz="24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marL="514350" lvl="1" indent="-514350">
              <a:buNone/>
            </a:pP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</a:rPr>
              <a:t>Triangulation </a:t>
            </a:r>
            <a:r>
              <a:rPr lang="de-AT" sz="2400" b="1" dirty="0" err="1">
                <a:latin typeface="Arial" pitchFamily="34" charset="0"/>
                <a:ea typeface="+mj-ea"/>
                <a:cs typeface="Arial" pitchFamily="34" charset="0"/>
              </a:rPr>
              <a:t>Matting</a:t>
            </a: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</a:rPr>
              <a:t> [Smith, </a:t>
            </a:r>
            <a:r>
              <a:rPr lang="de-AT" sz="2400" b="1" dirty="0" err="1">
                <a:latin typeface="Arial" pitchFamily="34" charset="0"/>
                <a:ea typeface="+mj-ea"/>
                <a:cs typeface="Arial" pitchFamily="34" charset="0"/>
              </a:rPr>
              <a:t>Blinn</a:t>
            </a: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</a:rPr>
              <a:t> 96]</a:t>
            </a:r>
          </a:p>
          <a:p>
            <a:pPr marL="514350" lvl="1" indent="-514350">
              <a:buNone/>
            </a:pP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de-AT" sz="2400" dirty="0">
                <a:latin typeface="Arial" pitchFamily="34" charset="0"/>
                <a:ea typeface="+mj-ea"/>
                <a:cs typeface="Arial" pitchFamily="34" charset="0"/>
              </a:rPr>
              <a:t>- Photograph object against 2 different backgrounds</a:t>
            </a:r>
          </a:p>
          <a:p>
            <a:pPr marL="514350" lvl="1" indent="-514350">
              <a:buNone/>
            </a:pP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 True </a:t>
            </a:r>
            <a:r>
              <a:rPr lang="de-AT" sz="2400" b="1" dirty="0" err="1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solution</a:t>
            </a: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lang="de-AT" sz="2400" b="1" dirty="0" err="1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to</a:t>
            </a: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lang="de-AT" sz="2400" b="1" dirty="0" err="1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matting</a:t>
            </a:r>
            <a:r>
              <a:rPr lang="de-AT" sz="2400" b="1" dirty="0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lang="de-AT" sz="2400" b="1" dirty="0" err="1"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problem</a:t>
            </a:r>
            <a:endParaRPr lang="de-AT" sz="24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marL="914400" lvl="2" indent="-514350">
              <a:buNone/>
            </a:pPr>
            <a:r>
              <a:rPr lang="de-AT" b="1" dirty="0">
                <a:solidFill>
                  <a:srgbClr val="28166F"/>
                </a:solidFill>
                <a:latin typeface="Arial" pitchFamily="34" charset="0"/>
                <a:ea typeface="+mj-ea"/>
                <a:cs typeface="Arial" pitchFamily="34" charset="0"/>
              </a:rPr>
              <a:t>			</a:t>
            </a:r>
          </a:p>
        </p:txBody>
      </p:sp>
      <p:grpSp>
        <p:nvGrpSpPr>
          <p:cNvPr id="2" name="Group 27"/>
          <p:cNvGrpSpPr>
            <a:grpSpLocks noChangeAspect="1"/>
          </p:cNvGrpSpPr>
          <p:nvPr/>
        </p:nvGrpSpPr>
        <p:grpSpPr>
          <a:xfrm>
            <a:off x="3968568" y="1605630"/>
            <a:ext cx="4817421" cy="1584000"/>
            <a:chOff x="1557171" y="19258760"/>
            <a:chExt cx="9472662" cy="3114675"/>
          </a:xfrm>
        </p:grpSpPr>
        <p:pic>
          <p:nvPicPr>
            <p:cNvPr id="23" name="Picture 17" descr="C:\Users\Christoph\Documents\Dissertation\Docs\CVPR09\Supp Material\images\doll_full.png"/>
            <p:cNvPicPr>
              <a:picLocks noChangeAspect="1" noChangeArrowheads="1"/>
            </p:cNvPicPr>
            <p:nvPr/>
          </p:nvPicPr>
          <p:blipFill>
            <a:blip r:embed="rId3" cstate="print"/>
            <a:srcRect r="26897"/>
            <a:stretch>
              <a:fillRect/>
            </a:stretch>
          </p:blipFill>
          <p:spPr bwMode="auto">
            <a:xfrm>
              <a:off x="1557171" y="19259097"/>
              <a:ext cx="3349760" cy="311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4" name="Picture 18" descr="C:\Users\Christoph\Documents\Dissertation\Docs\CVPR09\Supp Material\images\doll_alpha_full.png"/>
            <p:cNvPicPr>
              <a:picLocks noChangeAspect="1" noChangeArrowheads="1"/>
            </p:cNvPicPr>
            <p:nvPr/>
          </p:nvPicPr>
          <p:blipFill>
            <a:blip r:embed="rId4" cstate="print"/>
            <a:srcRect r="27599"/>
            <a:stretch>
              <a:fillRect/>
            </a:stretch>
          </p:blipFill>
          <p:spPr bwMode="auto">
            <a:xfrm>
              <a:off x="5025021" y="19259097"/>
              <a:ext cx="3318761" cy="311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5" name="Picture 12" descr="C:\VideoLab\CVPR09 Data\GT\Original Alpha\donkey_small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86658" y="19258760"/>
              <a:ext cx="2543175" cy="3114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665412" y="19571407"/>
              <a:ext cx="428628" cy="4286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687111" y="3160074"/>
            <a:ext cx="2437528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416039" y="3160074"/>
            <a:ext cx="2437528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Ground truth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956247" y="3160074"/>
            <a:ext cx="2437528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Zoom in</a:t>
            </a: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Ground</a:t>
            </a:r>
            <a:r>
              <a:rPr lang="de-DE" sz="2600" dirty="0"/>
              <a:t> </a:t>
            </a:r>
            <a:r>
              <a:rPr lang="de-DE" sz="2600" dirty="0" err="1"/>
              <a:t>truth</a:t>
            </a:r>
            <a:r>
              <a:rPr lang="de-DE" sz="2600" dirty="0"/>
              <a:t> </a:t>
            </a:r>
            <a:r>
              <a:rPr lang="de-DE" sz="2600" dirty="0" err="1"/>
              <a:t>dataset</a:t>
            </a:r>
            <a:endParaRPr lang="en-US" sz="2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129180"/>
            <a:ext cx="8530683" cy="5235300"/>
          </a:xfrm>
        </p:spPr>
        <p:txBody>
          <a:bodyPr/>
          <a:lstStyle/>
          <a:p>
            <a:pPr marL="514350" lvl="1" indent="-514350">
              <a:buNone/>
            </a:pPr>
            <a:r>
              <a:rPr lang="de-AT" sz="2400" b="1" dirty="0"/>
              <a:t>Data </a:t>
            </a:r>
            <a:r>
              <a:rPr lang="de-AT" sz="2400" b="1" dirty="0" err="1"/>
              <a:t>and</a:t>
            </a:r>
            <a:r>
              <a:rPr lang="de-AT" sz="2400" b="1" dirty="0"/>
              <a:t> </a:t>
            </a:r>
            <a:r>
              <a:rPr lang="de-AT" sz="2400" b="1" dirty="0" err="1"/>
              <a:t>evaluation</a:t>
            </a:r>
            <a:r>
              <a:rPr lang="de-AT" sz="2400" b="1" dirty="0"/>
              <a:t> </a:t>
            </a:r>
            <a:r>
              <a:rPr lang="de-AT" sz="2400" b="1" dirty="0" err="1"/>
              <a:t>scripts</a:t>
            </a:r>
            <a:r>
              <a:rPr lang="de-AT" sz="2400" b="1" dirty="0"/>
              <a:t> online</a:t>
            </a:r>
          </a:p>
          <a:p>
            <a:pPr marL="514350" lvl="1" indent="-514350">
              <a:buFont typeface="Arial" pitchFamily="34" charset="0"/>
              <a:buChar char="•"/>
            </a:pPr>
            <a:endParaRPr lang="de-AT" sz="2400" dirty="0"/>
          </a:p>
          <a:p>
            <a:pPr marL="514350" lvl="1" indent="-514350">
              <a:buNone/>
            </a:pPr>
            <a:r>
              <a:rPr lang="de-AT" sz="2400" b="1" dirty="0"/>
              <a:t>Advantages:</a:t>
            </a:r>
          </a:p>
          <a:p>
            <a:pPr marL="914400" lvl="2" indent="-514350">
              <a:buFont typeface="Arial" pitchFamily="34" charset="0"/>
              <a:buChar char="•"/>
            </a:pPr>
            <a:r>
              <a:rPr lang="de-AT" sz="2000" dirty="0" err="1"/>
              <a:t>Investigate</a:t>
            </a:r>
            <a:r>
              <a:rPr lang="de-AT" sz="2000" dirty="0"/>
              <a:t> </a:t>
            </a:r>
            <a:r>
              <a:rPr lang="de-AT" sz="2000" dirty="0" err="1"/>
              <a:t>results</a:t>
            </a:r>
            <a:endParaRPr lang="de-AT" sz="2000" dirty="0"/>
          </a:p>
          <a:p>
            <a:pPr marL="914400" lvl="2" indent="-514350">
              <a:buFont typeface="Arial" pitchFamily="34" charset="0"/>
              <a:buChar char="•"/>
            </a:pPr>
            <a:r>
              <a:rPr lang="de-AT" sz="2000" dirty="0"/>
              <a:t>Upload </a:t>
            </a:r>
            <a:r>
              <a:rPr lang="de-AT" sz="2000" dirty="0" err="1"/>
              <a:t>novel</a:t>
            </a:r>
            <a:r>
              <a:rPr lang="de-AT" sz="2000" dirty="0"/>
              <a:t> </a:t>
            </a:r>
            <a:r>
              <a:rPr lang="de-AT" sz="2000" dirty="0" err="1"/>
              <a:t>results</a:t>
            </a:r>
            <a:endParaRPr lang="de-AT" sz="2000" dirty="0"/>
          </a:p>
          <a:p>
            <a:pPr marL="514350" lvl="1" indent="-514350">
              <a:buNone/>
            </a:pPr>
            <a:endParaRPr lang="de-AT" b="1" dirty="0">
              <a:solidFill>
                <a:srgbClr val="28166F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914400" lvl="2" indent="-514350">
              <a:buNone/>
            </a:pPr>
            <a:r>
              <a:rPr lang="de-AT" b="1" dirty="0">
                <a:solidFill>
                  <a:srgbClr val="28166F"/>
                </a:solidFill>
                <a:latin typeface="Arial" pitchFamily="34" charset="0"/>
                <a:ea typeface="+mj-ea"/>
                <a:cs typeface="Arial" pitchFamily="34" charset="0"/>
              </a:rPr>
              <a:t>			</a:t>
            </a:r>
          </a:p>
        </p:txBody>
      </p:sp>
      <p:pic>
        <p:nvPicPr>
          <p:cNvPr id="10" name="Picture 2" descr="C:\Users\Christoph\Documents\Dissertation\Docs\CVPR09\Final Paper\images\website_FINAL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306" y="4067593"/>
            <a:ext cx="6139388" cy="244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768558" y="3615480"/>
            <a:ext cx="3606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514350" algn="ctr"/>
            <a:r>
              <a:rPr lang="de-A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www.alphamatting.com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/>
              <a:t>Online </a:t>
            </a:r>
            <a:r>
              <a:rPr lang="de-DE" sz="2600" dirty="0" err="1"/>
              <a:t>evaluation</a:t>
            </a:r>
            <a:endParaRPr 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C:\Users\Christoph\Documents\Dissertation\Docs\Microsoft PHD Scholarship\Talk Summer School 2009\images\BK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951" y="1043380"/>
            <a:ext cx="3595505" cy="2880000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Matting and compositing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2293" name="Picture 5" descr="C:\Users\Christoph\Documents\Dissertation\Docs\Microsoft PHD Scholarship\Talk Summer School 2009\images\BKG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24" y="1062836"/>
            <a:ext cx="3595505" cy="2880000"/>
          </a:xfrm>
          <a:prstGeom prst="rect">
            <a:avLst/>
          </a:prstGeom>
          <a:noFill/>
        </p:spPr>
      </p:pic>
      <p:pic>
        <p:nvPicPr>
          <p:cNvPr id="12294" name="Picture 6" descr="C:\Users\Christoph\Documents\Dissertation\Docs\Microsoft PHD Scholarship\Talk Summer School 2009\images\fg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324" y="1053108"/>
            <a:ext cx="3595505" cy="28800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2393984">
            <a:off x="1812133" y="4361693"/>
            <a:ext cx="856604" cy="4680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ight Arrow 8"/>
          <p:cNvSpPr/>
          <p:nvPr/>
        </p:nvSpPr>
        <p:spPr>
          <a:xfrm rot="19206016" flipV="1">
            <a:off x="6630050" y="4361693"/>
            <a:ext cx="856604" cy="4680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Picture 6" descr="C:\Users\Christoph\Documents\Dissertation\Docs\Microsoft PHD Scholarship\Talk Summer School 2009\images\fg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5812" y="1040132"/>
            <a:ext cx="3595505" cy="2880000"/>
          </a:xfrm>
          <a:prstGeom prst="rect">
            <a:avLst/>
          </a:prstGeom>
          <a:noFill/>
        </p:spPr>
      </p:pic>
      <p:pic>
        <p:nvPicPr>
          <p:cNvPr id="13315" name="Picture 3" descr="C:\Users\Christoph\Documents\Dissertation\Docs\Microsoft PHD Scholarship\Talk Summer School 2009\images\alph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6730" y="3972253"/>
            <a:ext cx="3595505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168092"/>
            <a:ext cx="8530683" cy="5500161"/>
          </a:xfrm>
        </p:spPr>
        <p:txBody>
          <a:bodyPr/>
          <a:lstStyle/>
          <a:p>
            <a:pPr marL="342900" lvl="1" indent="-342900">
              <a:buNone/>
            </a:pPr>
            <a:r>
              <a:rPr lang="de-AT" sz="2400" b="1" dirty="0"/>
              <a:t>Motivation:</a:t>
            </a:r>
          </a:p>
          <a:p>
            <a:pPr marL="342900" lvl="1" indent="-342900">
              <a:buNone/>
            </a:pPr>
            <a:r>
              <a:rPr lang="de-AT" sz="2400" dirty="0"/>
              <a:t>	Simple </a:t>
            </a:r>
            <a:r>
              <a:rPr lang="de-AT" sz="2400" dirty="0" err="1"/>
              <a:t>metrics</a:t>
            </a:r>
            <a:r>
              <a:rPr lang="de-AT" sz="2400" dirty="0"/>
              <a:t> not </a:t>
            </a:r>
            <a:r>
              <a:rPr lang="de-AT" sz="2400" dirty="0" err="1"/>
              <a:t>always</a:t>
            </a:r>
            <a:r>
              <a:rPr lang="de-AT" sz="2400" dirty="0"/>
              <a:t> </a:t>
            </a:r>
            <a:r>
              <a:rPr lang="de-AT" sz="2400" dirty="0" err="1"/>
              <a:t>correlated</a:t>
            </a:r>
            <a:r>
              <a:rPr lang="de-AT" sz="2400" dirty="0"/>
              <a:t> </a:t>
            </a:r>
            <a:r>
              <a:rPr lang="de-AT" sz="2400" dirty="0" err="1"/>
              <a:t>with</a:t>
            </a:r>
            <a:r>
              <a:rPr lang="de-AT" sz="2400" dirty="0"/>
              <a:t> </a:t>
            </a:r>
            <a:r>
              <a:rPr lang="de-AT" sz="2400" dirty="0" err="1"/>
              <a:t>visual</a:t>
            </a:r>
            <a:r>
              <a:rPr lang="de-AT" sz="2400" dirty="0"/>
              <a:t> </a:t>
            </a:r>
            <a:r>
              <a:rPr lang="de-AT" sz="2400" dirty="0" err="1"/>
              <a:t>quality</a:t>
            </a:r>
            <a:endParaRPr lang="de-AT" sz="2400" dirty="0"/>
          </a:p>
          <a:p>
            <a:pPr marL="342900" lvl="1" indent="-342900">
              <a:buNone/>
            </a:pPr>
            <a:endParaRPr lang="de-AT" sz="2400" dirty="0"/>
          </a:p>
          <a:p>
            <a:pPr marL="342900" lvl="1" indent="-342900">
              <a:buNone/>
            </a:pPr>
            <a:endParaRPr lang="de-AT" sz="2400" dirty="0"/>
          </a:p>
          <a:p>
            <a:pPr marL="342900" lvl="1" indent="-342900">
              <a:buNone/>
            </a:pPr>
            <a:endParaRPr lang="de-AT" sz="2400" dirty="0"/>
          </a:p>
          <a:p>
            <a:pPr marL="342900" lvl="1" indent="-342900">
              <a:buNone/>
            </a:pPr>
            <a:endParaRPr lang="de-AT" sz="2400" dirty="0"/>
          </a:p>
          <a:p>
            <a:pPr marL="342900" lvl="1" indent="-342900">
              <a:buNone/>
            </a:pPr>
            <a:endParaRPr lang="de-AT" sz="2400" dirty="0"/>
          </a:p>
          <a:p>
            <a:pPr marL="342900" lvl="1" indent="-342900">
              <a:buNone/>
            </a:pPr>
            <a:endParaRPr lang="de-AT" sz="2400" dirty="0"/>
          </a:p>
          <a:p>
            <a:pPr marL="742950" lvl="2" indent="-342900">
              <a:buNone/>
            </a:pPr>
            <a:endParaRPr lang="de-AT" sz="1800" dirty="0"/>
          </a:p>
          <a:p>
            <a:pPr marL="742950" lvl="2" indent="-342900">
              <a:buNone/>
            </a:pPr>
            <a:endParaRPr lang="de-AT" sz="2400" dirty="0"/>
          </a:p>
          <a:p>
            <a:pPr marL="342900" lvl="1" indent="-342900">
              <a:buNone/>
            </a:pPr>
            <a:endParaRPr lang="en-US" sz="2400" dirty="0"/>
          </a:p>
        </p:txBody>
      </p:sp>
      <p:pic>
        <p:nvPicPr>
          <p:cNvPr id="4" name="Picture 23" descr="C:\Users\Christoph\Documents\Dissertation\Docs\CVPR09\Final Paper\images\gradientcrop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44805" y="3224561"/>
            <a:ext cx="1728000" cy="23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4" descr="C:\Users\Christoph\Documents\Dissertation\Docs\CVPR09\Final Paper\images\gradientE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316" y="3181529"/>
            <a:ext cx="1757933" cy="2456659"/>
          </a:xfrm>
          <a:prstGeom prst="rect">
            <a:avLst/>
          </a:prstGeom>
          <a:noFill/>
          <a:ln w="38100">
            <a:noFill/>
            <a:prstDash val="sysDash"/>
          </a:ln>
        </p:spPr>
      </p:pic>
      <p:pic>
        <p:nvPicPr>
          <p:cNvPr id="6" name="Picture 25" descr="C:\Users\Christoph\Documents\Dissertation\Docs\CVPR09\Final Paper\images\gradientR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206" y="3181529"/>
            <a:ext cx="1757933" cy="2456659"/>
          </a:xfrm>
          <a:prstGeom prst="rect">
            <a:avLst/>
          </a:prstGeom>
          <a:noFill/>
        </p:spPr>
      </p:pic>
      <p:pic>
        <p:nvPicPr>
          <p:cNvPr id="7" name="Picture 16" descr="C:\VideoLab\CVPR09 Data\FINAL DATA\Training Data - Small\Data\GT17.png"/>
          <p:cNvPicPr>
            <a:picLocks noChangeAspect="1" noChangeArrowheads="1"/>
          </p:cNvPicPr>
          <p:nvPr/>
        </p:nvPicPr>
        <p:blipFill>
          <a:blip r:embed="rId6" cstate="print"/>
          <a:srcRect l="25099"/>
          <a:stretch>
            <a:fillRect/>
          </a:stretch>
        </p:blipFill>
        <p:spPr bwMode="auto">
          <a:xfrm>
            <a:off x="537875" y="3212237"/>
            <a:ext cx="2540414" cy="2395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98768" y="5589552"/>
            <a:ext cx="2437528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392949" y="5589552"/>
            <a:ext cx="1431712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Zoom in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234507" y="5589552"/>
            <a:ext cx="1498764" cy="6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1</a:t>
            </a:r>
          </a:p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SAD: 1215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37243" y="3921350"/>
            <a:ext cx="304685" cy="36562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126790" y="5589552"/>
            <a:ext cx="1498764" cy="6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2</a:t>
            </a:r>
          </a:p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SAD: 806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56282" y="3152345"/>
            <a:ext cx="1836000" cy="3099760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Perceptually</a:t>
            </a:r>
            <a:r>
              <a:rPr lang="de-DE" sz="2600" dirty="0"/>
              <a:t> </a:t>
            </a:r>
            <a:r>
              <a:rPr lang="de-DE" sz="2600" dirty="0" err="1"/>
              <a:t>motivated</a:t>
            </a:r>
            <a:r>
              <a:rPr lang="de-DE" sz="2600" dirty="0"/>
              <a:t> </a:t>
            </a:r>
            <a:r>
              <a:rPr lang="de-DE" sz="2600" dirty="0" err="1"/>
              <a:t>error</a:t>
            </a:r>
            <a:r>
              <a:rPr lang="de-DE" sz="2600" dirty="0"/>
              <a:t> </a:t>
            </a:r>
            <a:r>
              <a:rPr lang="de-DE" sz="2600" dirty="0" err="1"/>
              <a:t>functions</a:t>
            </a:r>
            <a:endParaRPr lang="en-US" sz="2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4978397"/>
          </a:xfrm>
        </p:spPr>
        <p:txBody>
          <a:bodyPr/>
          <a:lstStyle/>
          <a:p>
            <a:pPr marL="342900" lvl="1" indent="-342900">
              <a:buNone/>
            </a:pPr>
            <a:r>
              <a:rPr lang="en-US" sz="2400" b="1" dirty="0"/>
              <a:t>Develop error measures for two properties:</a:t>
            </a:r>
          </a:p>
          <a:p>
            <a:pPr marL="742950" lvl="2" indent="-342900"/>
            <a:r>
              <a:rPr lang="en-US" sz="2000" b="1" dirty="0"/>
              <a:t>Connectivity</a:t>
            </a:r>
            <a:r>
              <a:rPr lang="en-US" sz="2000" dirty="0"/>
              <a:t> of foreground object</a:t>
            </a:r>
          </a:p>
          <a:p>
            <a:pPr marL="742950" lvl="2" indent="-342900"/>
            <a:r>
              <a:rPr lang="en-US" sz="2000" b="1" dirty="0"/>
              <a:t>Gradient</a:t>
            </a:r>
            <a:r>
              <a:rPr lang="en-US" sz="2000" dirty="0"/>
              <a:t> of the alpha matte</a:t>
            </a:r>
          </a:p>
          <a:p>
            <a:pPr marL="742950" lvl="2" indent="-342900"/>
            <a:endParaRPr lang="en-US" sz="2000" dirty="0"/>
          </a:p>
          <a:p>
            <a:pPr marL="342900" lvl="1" indent="-342900">
              <a:buNone/>
            </a:pPr>
            <a:endParaRPr lang="en-US" sz="2400" b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Perceptually</a:t>
            </a:r>
            <a:r>
              <a:rPr lang="de-DE" sz="2600" dirty="0"/>
              <a:t> </a:t>
            </a:r>
            <a:r>
              <a:rPr lang="de-DE" sz="2600" dirty="0" err="1"/>
              <a:t>motivated</a:t>
            </a:r>
            <a:r>
              <a:rPr lang="de-DE" sz="2600" dirty="0"/>
              <a:t> </a:t>
            </a:r>
            <a:r>
              <a:rPr lang="de-DE" sz="2600" dirty="0" err="1"/>
              <a:t>error</a:t>
            </a:r>
            <a:r>
              <a:rPr lang="de-DE" sz="2600" dirty="0"/>
              <a:t> </a:t>
            </a:r>
            <a:r>
              <a:rPr lang="de-DE" sz="2600" dirty="0" err="1"/>
              <a:t>functions</a:t>
            </a:r>
            <a:endParaRPr lang="en-US" sz="2600" dirty="0"/>
          </a:p>
        </p:txBody>
      </p:sp>
      <p:pic>
        <p:nvPicPr>
          <p:cNvPr id="11266" name="Picture 2" descr="C:\Users\Christoph\Documents\Dissertation\Docs\CVPR09\Final Paper\images\connectover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" y="3354555"/>
            <a:ext cx="2394254" cy="2160000"/>
          </a:xfrm>
          <a:prstGeom prst="rect">
            <a:avLst/>
          </a:prstGeom>
          <a:noFill/>
        </p:spPr>
      </p:pic>
      <p:pic>
        <p:nvPicPr>
          <p:cNvPr id="11267" name="Picture 3" descr="C:\Users\Christoph\Documents\Dissertation\Docs\CVPR09\Final Paper\images\connectcr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597" y="3352968"/>
            <a:ext cx="2160000" cy="2160000"/>
          </a:xfrm>
          <a:prstGeom prst="rect">
            <a:avLst/>
          </a:prstGeom>
          <a:noFill/>
        </p:spPr>
      </p:pic>
      <p:pic>
        <p:nvPicPr>
          <p:cNvPr id="11268" name="Picture 4" descr="C:\Users\Christoph\Documents\Dissertation\Docs\CVPR09\Final Paper\images\connect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501" y="3352968"/>
            <a:ext cx="2160000" cy="2160000"/>
          </a:xfrm>
          <a:prstGeom prst="rect">
            <a:avLst/>
          </a:prstGeom>
          <a:noFill/>
        </p:spPr>
      </p:pic>
      <p:pic>
        <p:nvPicPr>
          <p:cNvPr id="11269" name="Picture 5" descr="C:\Users\Christoph\Documents\Dissertation\Docs\CVPR09\Final Paper\images\connec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1830" y="3352968"/>
            <a:ext cx="2160000" cy="2160000"/>
          </a:xfrm>
          <a:prstGeom prst="rect">
            <a:avLst/>
          </a:prstGeom>
          <a:noFill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852" y="5461956"/>
            <a:ext cx="2437528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Input image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71741" y="5461956"/>
            <a:ext cx="1431712" cy="38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Zoom in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042448" y="5461956"/>
            <a:ext cx="1498764" cy="6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1</a:t>
            </a:r>
          </a:p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SAD: 312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49119" y="5461956"/>
            <a:ext cx="1498764" cy="6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228" tIns="35999" rIns="69228" bIns="35999">
            <a:spAutoFit/>
          </a:bodyPr>
          <a:lstStyle/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Result 2</a:t>
            </a:r>
          </a:p>
          <a:p>
            <a:pPr algn="ctr"/>
            <a:r>
              <a:rPr lang="en-US" sz="20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rPr>
              <a:t>SAD: 83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4978397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User Study: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GB" sz="2000" b="1" dirty="0"/>
              <a:t>Goal:</a:t>
            </a:r>
            <a:r>
              <a:rPr lang="en-GB" sz="2000" dirty="0"/>
              <a:t> Infer visual quality of image compositions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GB" sz="2000" b="1" dirty="0"/>
              <a:t>Task:</a:t>
            </a:r>
            <a:r>
              <a:rPr lang="en-GB" sz="2000" dirty="0"/>
              <a:t> Rank to according to how realistic they appear</a:t>
            </a:r>
            <a:endParaRPr lang="en-GB" sz="2400" b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Perceptually</a:t>
            </a:r>
            <a:r>
              <a:rPr lang="de-DE" sz="2600" dirty="0"/>
              <a:t> </a:t>
            </a:r>
            <a:r>
              <a:rPr lang="de-DE" sz="2600" dirty="0" err="1"/>
              <a:t>motivated</a:t>
            </a:r>
            <a:r>
              <a:rPr lang="de-DE" sz="2600" dirty="0"/>
              <a:t> </a:t>
            </a:r>
            <a:r>
              <a:rPr lang="de-DE" sz="2600" dirty="0" err="1"/>
              <a:t>error</a:t>
            </a:r>
            <a:r>
              <a:rPr lang="de-DE" sz="2600" dirty="0"/>
              <a:t> </a:t>
            </a:r>
            <a:r>
              <a:rPr lang="de-DE" sz="2600" dirty="0" err="1"/>
              <a:t>functions</a:t>
            </a:r>
            <a:endParaRPr lang="en-US" sz="2600" dirty="0"/>
          </a:p>
        </p:txBody>
      </p:sp>
      <p:pic>
        <p:nvPicPr>
          <p:cNvPr id="10242" name="Picture 2" descr="C:\Users\Christoph\Documents\Dissertation\Docs\CVPR09\Final Paper\images\StudySetu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8712" y="3273255"/>
            <a:ext cx="4472388" cy="3092973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379413" y="3294107"/>
            <a:ext cx="3640750" cy="3050991"/>
            <a:chOff x="42443771" y="15450443"/>
            <a:chExt cx="6156000" cy="5158800"/>
          </a:xfrm>
        </p:grpSpPr>
        <p:sp>
          <p:nvSpPr>
            <p:cNvPr id="7" name="Rectangle 6"/>
            <p:cNvSpPr/>
            <p:nvPr/>
          </p:nvSpPr>
          <p:spPr>
            <a:xfrm>
              <a:off x="42443771" y="15450443"/>
              <a:ext cx="6156000" cy="515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114"/>
            <p:cNvGrpSpPr/>
            <p:nvPr/>
          </p:nvGrpSpPr>
          <p:grpSpPr>
            <a:xfrm>
              <a:off x="42542913" y="15482960"/>
              <a:ext cx="5965695" cy="5075999"/>
              <a:chOff x="42542913" y="15514492"/>
              <a:chExt cx="5965695" cy="5075999"/>
            </a:xfrm>
          </p:grpSpPr>
          <p:grpSp>
            <p:nvGrpSpPr>
              <p:cNvPr id="11" name="Group 30"/>
              <p:cNvGrpSpPr>
                <a:grpSpLocks noChangeAspect="1"/>
              </p:cNvGrpSpPr>
              <p:nvPr/>
            </p:nvGrpSpPr>
            <p:grpSpPr bwMode="auto">
              <a:xfrm>
                <a:off x="42542913" y="15514492"/>
                <a:ext cx="3448695" cy="5075999"/>
                <a:chOff x="375995" y="949559"/>
                <a:chExt cx="2644923" cy="3892548"/>
              </a:xfrm>
            </p:grpSpPr>
            <p:pic>
              <p:nvPicPr>
                <p:cNvPr id="13" name="Picture 2" descr="C:\Users\Christoph\Documents\Dissertation\Docs\GT Evaluation Project\Rott\Crops for full study new\ImagesB\B_20\20ClosedFormSolution_OriginalComposites_Alpha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11810"/>
                <a:stretch>
                  <a:fillRect/>
                </a:stretch>
              </p:blipFill>
              <p:spPr bwMode="auto">
                <a:xfrm>
                  <a:off x="375995" y="949559"/>
                  <a:ext cx="2644923" cy="63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3" descr="C:\Users\Christoph\Documents\Dissertation\Docs\GT Evaluation Project\Rott\Crops for full study new\ImagesB\B_20\20RobustMatting_OriginalComposites_Alpha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b="11810"/>
                <a:stretch>
                  <a:fillRect/>
                </a:stretch>
              </p:blipFill>
              <p:spPr bwMode="auto">
                <a:xfrm>
                  <a:off x="375995" y="1600748"/>
                  <a:ext cx="2644923" cy="63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4" descr="C:\Users\Christoph\Documents\Dissertation\Docs\GT Evaluation Project\Rott\Crops for full study new\ImagesB\B_20\20EasyMatting_OriginalComposites_Inter1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b="11810"/>
                <a:stretch>
                  <a:fillRect/>
                </a:stretch>
              </p:blipFill>
              <p:spPr bwMode="auto">
                <a:xfrm>
                  <a:off x="375995" y="2251937"/>
                  <a:ext cx="2644923" cy="63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5" descr="C:\Users\Christoph\Documents\Dissertation\Docs\GT Evaluation Project\Rott\Crops for full study new\ImagesB\B_20\20EasyMatting_OriginalComposites_Alpha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b="11810"/>
                <a:stretch>
                  <a:fillRect/>
                </a:stretch>
              </p:blipFill>
              <p:spPr bwMode="auto">
                <a:xfrm>
                  <a:off x="375995" y="2903126"/>
                  <a:ext cx="2644923" cy="63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6" descr="C:\Users\Christoph\Documents\Dissertation\Docs\GT Evaluation Project\Rott\Crops for full study new\ImagesB\B_20\20RandomWalkerMatting_OriginalComposites_Inter1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b="11810"/>
                <a:stretch>
                  <a:fillRect/>
                </a:stretch>
              </p:blipFill>
              <p:spPr bwMode="auto">
                <a:xfrm>
                  <a:off x="375995" y="3554315"/>
                  <a:ext cx="2644923" cy="63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7" descr="C:\Users\Christoph\Documents\Dissertation\Docs\GT Evaluation Project\Rott\Crops for full study new\ImagesB\B_20\20RandomWalkerMatting_OriginalComposites_Alpha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b="11810"/>
                <a:stretch>
                  <a:fillRect/>
                </a:stretch>
              </p:blipFill>
              <p:spPr bwMode="auto">
                <a:xfrm>
                  <a:off x="375995" y="4205505"/>
                  <a:ext cx="2644923" cy="63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" name="Picture 10" descr="C:\VideoLab\CVPR09 Data\FINAL DATA\Training Data - Small\Data\GT17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17010" r="4607"/>
              <a:stretch>
                <a:fillRect/>
              </a:stretch>
            </p:blipFill>
            <p:spPr bwMode="auto">
              <a:xfrm>
                <a:off x="46111172" y="16977144"/>
                <a:ext cx="2397436" cy="2160000"/>
              </a:xfrm>
              <a:prstGeom prst="rect">
                <a:avLst/>
              </a:prstGeom>
              <a:noFill/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47292194" y="17609349"/>
              <a:ext cx="285752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29010" y="2909286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Gradient artifacts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94128" y="2909286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Connectivity artifacts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999460"/>
            <a:ext cx="8530683" cy="712382"/>
          </a:xfrm>
        </p:spPr>
        <p:txBody>
          <a:bodyPr/>
          <a:lstStyle/>
          <a:p>
            <a:pPr marL="342900" lvl="1" indent="-342900">
              <a:buNone/>
            </a:pPr>
            <a:r>
              <a:rPr lang="de-AT" sz="2400" b="1" dirty="0" err="1"/>
              <a:t>Correlation</a:t>
            </a:r>
            <a:r>
              <a:rPr lang="de-AT" sz="2400" b="1" dirty="0"/>
              <a:t> </a:t>
            </a:r>
            <a:r>
              <a:rPr lang="de-AT" sz="2400" b="1" dirty="0" err="1"/>
              <a:t>of</a:t>
            </a:r>
            <a:r>
              <a:rPr lang="de-AT" sz="2400" b="1" dirty="0"/>
              <a:t> </a:t>
            </a:r>
            <a:r>
              <a:rPr lang="de-AT" sz="2400" b="1" dirty="0" err="1"/>
              <a:t>error</a:t>
            </a:r>
            <a:r>
              <a:rPr lang="de-AT" sz="2400" b="1" dirty="0"/>
              <a:t> </a:t>
            </a:r>
            <a:r>
              <a:rPr lang="de-AT" sz="2400" b="1" dirty="0" err="1"/>
              <a:t>measures</a:t>
            </a:r>
            <a:r>
              <a:rPr lang="de-AT" sz="2400" b="1" dirty="0"/>
              <a:t> </a:t>
            </a:r>
            <a:r>
              <a:rPr lang="de-AT" sz="2400" b="1" dirty="0" err="1"/>
              <a:t>to</a:t>
            </a:r>
            <a:r>
              <a:rPr lang="de-AT" sz="2400" b="1" dirty="0"/>
              <a:t> </a:t>
            </a:r>
            <a:r>
              <a:rPr lang="de-AT" sz="2400" b="1" dirty="0" err="1"/>
              <a:t>average</a:t>
            </a:r>
            <a:r>
              <a:rPr lang="de-AT" sz="2400" b="1" dirty="0"/>
              <a:t> </a:t>
            </a:r>
            <a:r>
              <a:rPr lang="de-AT" sz="2400" b="1" dirty="0" err="1"/>
              <a:t>user</a:t>
            </a:r>
            <a:r>
              <a:rPr lang="de-AT" sz="2400" b="1" dirty="0"/>
              <a:t> </a:t>
            </a:r>
            <a:r>
              <a:rPr lang="de-AT" sz="2400" b="1" dirty="0" err="1"/>
              <a:t>ranking</a:t>
            </a:r>
            <a:endParaRPr lang="en-US" sz="2400" b="1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48856" y="1622190"/>
          <a:ext cx="8839026" cy="523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Perceptually</a:t>
            </a:r>
            <a:r>
              <a:rPr lang="de-DE" sz="2600" dirty="0"/>
              <a:t> </a:t>
            </a:r>
            <a:r>
              <a:rPr lang="de-DE" sz="2600" dirty="0" err="1"/>
              <a:t>motivated</a:t>
            </a:r>
            <a:r>
              <a:rPr lang="de-DE" sz="2600" dirty="0"/>
              <a:t> </a:t>
            </a:r>
            <a:r>
              <a:rPr lang="de-DE" sz="2600" dirty="0" err="1"/>
              <a:t>error</a:t>
            </a:r>
            <a:r>
              <a:rPr lang="de-DE" sz="2600" dirty="0"/>
              <a:t> </a:t>
            </a:r>
            <a:r>
              <a:rPr lang="de-DE" sz="2600" dirty="0" err="1"/>
              <a:t>functions</a:t>
            </a:r>
            <a:endParaRPr lang="en-US" sz="2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0501" y="999459"/>
            <a:ext cx="8797382" cy="4648865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b="1" dirty="0"/>
              <a:t>Model for alpha </a:t>
            </a:r>
            <a:r>
              <a:rPr lang="en-US" sz="2200" b="1" dirty="0">
                <a:sym typeface="Wingdings" pitchFamily="2" charset="2"/>
              </a:rPr>
              <a:t> overcomes ambiguities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200" b="1" dirty="0">
              <a:sym typeface="Wingdings" pitchFamily="2" charset="2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b="1" dirty="0">
                <a:sym typeface="Wingdings" pitchFamily="2" charset="2"/>
              </a:rPr>
              <a:t>Model-based algorithm: Performs better than competitors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200" b="1" dirty="0">
              <a:sym typeface="Wingdings" pitchFamily="2" charset="2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b="1" dirty="0"/>
              <a:t>Perceptual motivated evaluation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b="1" dirty="0"/>
              <a:t>Message to you: Evaluation of your algorithm is important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000" dirty="0"/>
              <a:t>Use ground truth data to make quantitative comparisons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000" dirty="0"/>
              <a:t>Use a large dataset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000" dirty="0"/>
              <a:t>Use a training / test split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r>
              <a:rPr lang="de-DE" sz="2600" dirty="0" err="1"/>
              <a:t>Conclusions</a:t>
            </a:r>
            <a:endParaRPr lang="en-US" sz="2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351816"/>
            <a:ext cx="8516937" cy="457200"/>
          </a:xfrm>
        </p:spPr>
        <p:txBody>
          <a:bodyPr/>
          <a:lstStyle/>
          <a:p>
            <a:endParaRPr lang="en-US" sz="2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4377530" y="1195279"/>
            <a:ext cx="5175116" cy="666750"/>
            <a:chOff x="0" y="1049359"/>
            <a:chExt cx="5175116" cy="666750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049359"/>
              <a:ext cx="5175116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600" dirty="0"/>
                <a:t>   </a:t>
              </a:r>
              <a:r>
                <a:rPr lang="en-US" sz="3600" b="1" dirty="0"/>
                <a:t>C</a:t>
              </a:r>
              <a:r>
                <a:rPr lang="en-US" sz="2400" dirty="0"/>
                <a:t> </a:t>
              </a:r>
              <a:r>
                <a:rPr lang="en-US" sz="3600" dirty="0"/>
                <a:t>= </a:t>
              </a:r>
              <a:r>
                <a:rPr lang="en-US" sz="3600" dirty="0">
                  <a:latin typeface="Times New Roman" pitchFamily="18" charset="0"/>
                </a:rPr>
                <a:t>α </a:t>
              </a:r>
              <a:r>
                <a:rPr lang="en-US" sz="3600" dirty="0"/>
                <a:t> </a:t>
              </a:r>
              <a:r>
                <a:rPr lang="en-US" sz="3600" b="1" dirty="0"/>
                <a:t>F </a:t>
              </a:r>
              <a:r>
                <a:rPr lang="en-US" sz="3600" dirty="0"/>
                <a:t>+ (1 – </a:t>
              </a:r>
              <a:r>
                <a:rPr lang="en-US" sz="3600" dirty="0">
                  <a:latin typeface="Times New Roman" pitchFamily="18" charset="0"/>
                </a:rPr>
                <a:t>α</a:t>
              </a:r>
              <a:r>
                <a:rPr lang="en-US" sz="3600" dirty="0"/>
                <a:t>)</a:t>
              </a:r>
              <a:r>
                <a:rPr lang="en-US" sz="3600" baseline="30000" dirty="0"/>
                <a:t>   </a:t>
              </a:r>
              <a:r>
                <a:rPr lang="en-US" sz="3600" b="1" dirty="0"/>
                <a:t>B</a:t>
              </a:r>
              <a:endParaRPr lang="en-US" sz="3600" baseline="500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459146" y="1151292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790618" y="1148044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2263" y="1275101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Recall compositing equation:</a:t>
            </a:r>
          </a:p>
        </p:txBody>
      </p:sp>
      <p:pic>
        <p:nvPicPr>
          <p:cNvPr id="27" name="Picture 16" descr="winplot_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48"/>
            <a:ext cx="4343400" cy="3317875"/>
          </a:xfrm>
          <a:prstGeom prst="rect">
            <a:avLst/>
          </a:prstGeom>
          <a:noFill/>
        </p:spPr>
      </p:pic>
      <p:pic>
        <p:nvPicPr>
          <p:cNvPr id="26" name="Picture 7" descr="h2"/>
          <p:cNvPicPr>
            <a:picLocks noChangeAspect="1" noChangeArrowheads="1"/>
          </p:cNvPicPr>
          <p:nvPr/>
        </p:nvPicPr>
        <p:blipFill>
          <a:blip r:embed="rId4" cstate="print"/>
          <a:srcRect l="3230" t="61753" r="57274" b="2049"/>
          <a:stretch>
            <a:fillRect/>
          </a:stretch>
        </p:blipFill>
        <p:spPr bwMode="auto">
          <a:xfrm>
            <a:off x="5273203" y="3585429"/>
            <a:ext cx="3229908" cy="2338716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6171638" y="3429048"/>
            <a:ext cx="1454847" cy="102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 flipH="1" flipV="1">
            <a:off x="4648200" y="5638848"/>
            <a:ext cx="304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 flipV="1">
            <a:off x="8763000" y="5943648"/>
            <a:ext cx="304800" cy="762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22"/>
          <p:cNvSpPr>
            <a:spLocks noChangeShapeType="1"/>
          </p:cNvSpPr>
          <p:nvPr/>
        </p:nvSpPr>
        <p:spPr bwMode="auto">
          <a:xfrm flipV="1">
            <a:off x="4953000" y="3810048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4419600" y="5653136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4572000" y="36576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8686800" y="60198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36" name="Oval 35"/>
          <p:cNvSpPr/>
          <p:nvPr/>
        </p:nvSpPr>
        <p:spPr>
          <a:xfrm>
            <a:off x="6132726" y="5507216"/>
            <a:ext cx="116732" cy="116732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05855" y="419261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Model of F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52146" y="53017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Model of 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69135" y="574584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Observed color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2583588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r>
              <a:rPr lang="en-GB" sz="2400" b="1" dirty="0"/>
              <a:t>Data driven approaches (e.g. [Wang et al. 07])</a:t>
            </a:r>
          </a:p>
          <a:p>
            <a:pPr marL="742950" lvl="2" indent="-342900"/>
            <a:r>
              <a:rPr lang="en-GB" sz="2000" dirty="0"/>
              <a:t>Model </a:t>
            </a:r>
            <a:r>
              <a:rPr lang="en-GB" sz="2000" dirty="0" err="1"/>
              <a:t>color</a:t>
            </a:r>
            <a:r>
              <a:rPr lang="en-GB" sz="2000" dirty="0"/>
              <a:t> distribution of F and B (from the user defined </a:t>
            </a:r>
            <a:r>
              <a:rPr lang="en-GB" sz="2000" dirty="0" err="1"/>
              <a:t>trimap</a:t>
            </a:r>
            <a:r>
              <a:rPr lang="en-GB" sz="2000" dirty="0"/>
              <a:t>)</a:t>
            </a:r>
          </a:p>
          <a:p>
            <a:pPr marL="742950" lvl="2" indent="-342900"/>
            <a:r>
              <a:rPr lang="en-GB" sz="2000" dirty="0"/>
              <a:t>Observed </a:t>
            </a:r>
            <a:r>
              <a:rPr lang="en-GB" sz="2000" dirty="0" err="1"/>
              <a:t>color</a:t>
            </a:r>
            <a:r>
              <a:rPr lang="en-GB" sz="2000" dirty="0"/>
              <a:t> more likely under F or B model?</a:t>
            </a:r>
          </a:p>
          <a:p>
            <a:pPr marL="742950" lvl="2" indent="-342900"/>
            <a:r>
              <a:rPr lang="en-GB" sz="2000" dirty="0"/>
              <a:t>Use likelihood in framework of [Levin et al 06]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2583588"/>
          </a:xfrm>
        </p:spPr>
        <p:txBody>
          <a:bodyPr/>
          <a:lstStyle/>
          <a:p>
            <a:pPr marL="342900" lvl="1" indent="-342900">
              <a:buNone/>
            </a:pPr>
            <a:r>
              <a:rPr lang="en-GB" sz="2400" b="1" dirty="0"/>
              <a:t>Result of data driven approaches [Wang et al. 07]:</a:t>
            </a:r>
          </a:p>
          <a:p>
            <a:pPr marL="742950" lvl="2" indent="-342900"/>
            <a:r>
              <a:rPr lang="en-GB" sz="2000" dirty="0"/>
              <a:t>Hair is better captured</a:t>
            </a:r>
          </a:p>
          <a:p>
            <a:pPr marL="742950" lvl="2" indent="-342900"/>
            <a:r>
              <a:rPr lang="en-GB" sz="2000" dirty="0"/>
              <a:t>Many </a:t>
            </a:r>
            <a:r>
              <a:rPr lang="en-GB" sz="2000" dirty="0" err="1"/>
              <a:t>artifacts</a:t>
            </a:r>
            <a:r>
              <a:rPr lang="en-GB" sz="2000" dirty="0"/>
              <a:t> in the background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415546" y="2888181"/>
            <a:ext cx="8312908" cy="2299552"/>
            <a:chOff x="145903" y="2888181"/>
            <a:chExt cx="8312908" cy="2299552"/>
          </a:xfrm>
        </p:grpSpPr>
        <p:pic>
          <p:nvPicPr>
            <p:cNvPr id="17" name="Picture 2" descr="C:\VideoLab\CVPR09 Data\Training Data\Results\Our\Trimap2\GT32_crop_alpha_RM_sameData.png"/>
            <p:cNvPicPr>
              <a:picLocks noChangeAspect="1" noChangeArrowheads="1"/>
            </p:cNvPicPr>
            <p:nvPr/>
          </p:nvPicPr>
          <p:blipFill>
            <a:blip r:embed="rId3" cstate="print"/>
            <a:srcRect l="24104" t="5531" b="1024"/>
            <a:stretch>
              <a:fillRect/>
            </a:stretch>
          </p:blipFill>
          <p:spPr bwMode="auto">
            <a:xfrm>
              <a:off x="6494129" y="2889843"/>
              <a:ext cx="1741465" cy="2018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8" name="Picture 4" descr="C:\VideoLab\CVPR09 Data\Training Data\Results\Our\Trimap2\GT32_crop_alpha_Levinonly.png"/>
            <p:cNvPicPr>
              <a:picLocks noChangeArrowheads="1"/>
            </p:cNvPicPr>
            <p:nvPr/>
          </p:nvPicPr>
          <p:blipFill>
            <a:blip r:embed="rId4" cstate="print"/>
            <a:srcRect l="24104" t="5531" b="1024"/>
            <a:stretch>
              <a:fillRect/>
            </a:stretch>
          </p:blipFill>
          <p:spPr bwMode="auto">
            <a:xfrm>
              <a:off x="4379900" y="2889848"/>
              <a:ext cx="1741465" cy="20183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9" name="Picture 5" descr="C:\VideoLab\CVPR09 Data\Training Data\Data1\GT32_crop.png"/>
            <p:cNvPicPr>
              <a:picLocks noChangeAspect="1" noChangeArrowheads="1"/>
            </p:cNvPicPr>
            <p:nvPr/>
          </p:nvPicPr>
          <p:blipFill>
            <a:blip r:embed="rId5" cstate="print"/>
            <a:srcRect l="24104" t="6402"/>
            <a:stretch>
              <a:fillRect/>
            </a:stretch>
          </p:blipFill>
          <p:spPr bwMode="auto">
            <a:xfrm>
              <a:off x="2265606" y="2888181"/>
              <a:ext cx="1741529" cy="20217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0" name="Picture 6" descr="C:\VideoLab\CVPR09 Data\Training Data\Results\Our\Trimap2\GT32_crop_GT.png"/>
            <p:cNvPicPr>
              <a:picLocks noChangeAspect="1" noChangeArrowheads="1"/>
            </p:cNvPicPr>
            <p:nvPr/>
          </p:nvPicPr>
          <p:blipFill>
            <a:blip r:embed="rId6" cstate="print"/>
            <a:srcRect l="23866" t="5762" b="768"/>
            <a:stretch>
              <a:fillRect/>
            </a:stretch>
          </p:blipFill>
          <p:spPr bwMode="auto">
            <a:xfrm>
              <a:off x="145903" y="2889578"/>
              <a:ext cx="1746938" cy="20189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215844" y="4879956"/>
              <a:ext cx="2101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8166F"/>
                  </a:solidFill>
                  <a:latin typeface="Arial" pitchFamily="34" charset="0"/>
                  <a:cs typeface="Arial" pitchFamily="34" charset="0"/>
                </a:rPr>
                <a:t>Result of [Levin et al 06]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0340" y="4879956"/>
              <a:ext cx="1498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8166F"/>
                  </a:solidFill>
                  <a:latin typeface="Arial" pitchFamily="34" charset="0"/>
                  <a:cs typeface="Arial" pitchFamily="34" charset="0"/>
                </a:rPr>
                <a:t>True Solution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97319" y="4879956"/>
              <a:ext cx="1869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8166F"/>
                  </a:solidFill>
                  <a:latin typeface="Arial" pitchFamily="34" charset="0"/>
                  <a:cs typeface="Arial" pitchFamily="34" charset="0"/>
                </a:rPr>
                <a:t>Input image + </a:t>
              </a:r>
              <a:r>
                <a:rPr lang="en-US" sz="1400" dirty="0" err="1">
                  <a:solidFill>
                    <a:srgbClr val="28166F"/>
                  </a:solidFill>
                  <a:latin typeface="Arial" pitchFamily="34" charset="0"/>
                  <a:cs typeface="Arial" pitchFamily="34" charset="0"/>
                </a:rPr>
                <a:t>Trimap</a:t>
              </a:r>
              <a:endParaRPr lang="en-US" sz="1400" dirty="0">
                <a:solidFill>
                  <a:srgbClr val="28166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0340" y="4879956"/>
              <a:ext cx="2138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400" dirty="0">
                  <a:solidFill>
                    <a:srgbClr val="28166F"/>
                  </a:solidFill>
                  <a:latin typeface="Arial" pitchFamily="34" charset="0"/>
                  <a:cs typeface="Arial" pitchFamily="34" charset="0"/>
                </a:rPr>
                <a:t>Result of [Wang et al 07]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Outline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263" y="1275101"/>
            <a:ext cx="8516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Talk Outline:</a:t>
            </a:r>
          </a:p>
          <a:p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 Introduction </a:t>
            </a:r>
            <a:r>
              <a:rPr lang="en-US" sz="2400"/>
              <a:t>&amp; previous approaches</a:t>
            </a:r>
            <a:endParaRPr lang="en-US" sz="2400" dirty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 Our matting model</a:t>
            </a:r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 Evaluation strategy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628148" y="2050981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</a:p>
        </p:txBody>
      </p:sp>
      <p:pic>
        <p:nvPicPr>
          <p:cNvPr id="13" name="Picture 4" descr="jm_C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113" y="1720801"/>
            <a:ext cx="1546225" cy="1088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5" descr="jm_A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53920" y="1720801"/>
            <a:ext cx="1546225" cy="1088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6" descr="jm_A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16727" y="1720815"/>
            <a:ext cx="1546225" cy="1088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8" descr="jm_B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519093" y="1728628"/>
            <a:ext cx="1524000" cy="1073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5353762" y="2050981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000" b="1" dirty="0"/>
              <a:t>+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" y="2985231"/>
            <a:ext cx="904309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600" dirty="0"/>
              <a:t>   </a:t>
            </a:r>
            <a:r>
              <a:rPr lang="en-US" sz="3600" b="1" dirty="0" err="1"/>
              <a:t>C</a:t>
            </a:r>
            <a:r>
              <a:rPr lang="en-US" sz="3600" baseline="50000" dirty="0" err="1">
                <a:solidFill>
                  <a:schemeClr val="bg1"/>
                </a:solidFill>
              </a:rPr>
              <a:t>r,g,b</a:t>
            </a:r>
            <a:r>
              <a:rPr lang="en-US" sz="3600" dirty="0"/>
              <a:t>  </a:t>
            </a:r>
            <a:r>
              <a:rPr lang="en-US" sz="2400" dirty="0"/>
              <a:t> </a:t>
            </a:r>
            <a:r>
              <a:rPr lang="en-US" sz="3600" dirty="0"/>
              <a:t>=     </a:t>
            </a:r>
            <a:r>
              <a:rPr lang="en-US" sz="3600" dirty="0">
                <a:latin typeface="Times New Roman" pitchFamily="18" charset="0"/>
              </a:rPr>
              <a:t>α</a:t>
            </a:r>
            <a:r>
              <a:rPr lang="en-US" sz="3600" dirty="0"/>
              <a:t>      </a:t>
            </a:r>
            <a:r>
              <a:rPr lang="en-US" sz="1600" dirty="0"/>
              <a:t>   </a:t>
            </a:r>
            <a:r>
              <a:rPr lang="en-US" sz="3600" dirty="0"/>
              <a:t>    </a:t>
            </a:r>
            <a:r>
              <a:rPr lang="en-US" sz="3600" b="1" dirty="0" err="1"/>
              <a:t>F</a:t>
            </a:r>
            <a:r>
              <a:rPr lang="en-US" sz="3600" baseline="50000" dirty="0" err="1">
                <a:solidFill>
                  <a:schemeClr val="bg1"/>
                </a:solidFill>
              </a:rPr>
              <a:t>r,g,b</a:t>
            </a:r>
            <a:r>
              <a:rPr lang="en-US" sz="3600" dirty="0"/>
              <a:t>  </a:t>
            </a:r>
            <a:r>
              <a:rPr lang="en-US" sz="2400" dirty="0"/>
              <a:t> </a:t>
            </a:r>
            <a:r>
              <a:rPr lang="en-US" sz="3600" dirty="0"/>
              <a:t>+ (1 - </a:t>
            </a:r>
            <a:r>
              <a:rPr lang="en-US" sz="3600" dirty="0">
                <a:latin typeface="Times New Roman" pitchFamily="18" charset="0"/>
              </a:rPr>
              <a:t>α</a:t>
            </a:r>
            <a:r>
              <a:rPr lang="en-US" sz="3600" dirty="0"/>
              <a:t>)</a:t>
            </a:r>
            <a:r>
              <a:rPr lang="en-US" sz="3600" baseline="30000" dirty="0"/>
              <a:t>          </a:t>
            </a:r>
            <a:r>
              <a:rPr lang="en-US" sz="3600" b="1" dirty="0" err="1"/>
              <a:t>B</a:t>
            </a:r>
            <a:r>
              <a:rPr lang="en-US" sz="3600" baseline="50000" dirty="0" err="1">
                <a:solidFill>
                  <a:schemeClr val="bg1"/>
                </a:solidFill>
              </a:rPr>
              <a:t>r,g,b</a:t>
            </a:r>
            <a:endParaRPr lang="en-US" sz="3600" baseline="50000" dirty="0">
              <a:solidFill>
                <a:schemeClr val="bg1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9534" y="1728893"/>
            <a:ext cx="1522974" cy="107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500145" y="2095585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800" baseline="30000" dirty="0"/>
              <a:t>●</a:t>
            </a:r>
            <a:endParaRPr lang="en-US" sz="2800" dirty="0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7184131" y="2095585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800" baseline="30000" dirty="0"/>
              <a:t>●</a:t>
            </a:r>
            <a:endParaRPr lang="en-US" sz="2800" dirty="0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3504067" y="3103797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200" baseline="30000" dirty="0"/>
              <a:t>●</a:t>
            </a:r>
            <a:endParaRPr lang="en-US" sz="3200" dirty="0"/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7184131" y="3103797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200" baseline="30000" dirty="0"/>
              <a:t>●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452915" y="2934432"/>
            <a:ext cx="580572" cy="6667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tangle 19"/>
          <p:cNvSpPr/>
          <p:nvPr/>
        </p:nvSpPr>
        <p:spPr>
          <a:xfrm>
            <a:off x="4230883" y="2934432"/>
            <a:ext cx="516216" cy="6667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tangle 26"/>
          <p:cNvSpPr/>
          <p:nvPr/>
        </p:nvSpPr>
        <p:spPr>
          <a:xfrm>
            <a:off x="7920214" y="2934432"/>
            <a:ext cx="455302" cy="6667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441325" y="4141512"/>
            <a:ext cx="4917028" cy="14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/>
              <a:t>Inverse process of compositing:</a:t>
            </a:r>
          </a:p>
          <a:p>
            <a:pPr>
              <a:spcBef>
                <a:spcPct val="0"/>
              </a:spcBef>
            </a:pPr>
            <a:endParaRPr lang="en-US" sz="1600" dirty="0"/>
          </a:p>
          <a:p>
            <a:pPr>
              <a:spcBef>
                <a:spcPct val="0"/>
              </a:spcBef>
            </a:pPr>
            <a:r>
              <a:rPr lang="en-US" sz="2400" dirty="0"/>
              <a:t>Determine: F, B, </a:t>
            </a:r>
            <a:r>
              <a:rPr lang="en-US" sz="2400" dirty="0">
                <a:latin typeface="Times New Roman" pitchFamily="18" charset="0"/>
              </a:rPr>
              <a:t>α</a:t>
            </a:r>
          </a:p>
          <a:p>
            <a:pPr>
              <a:spcBef>
                <a:spcPct val="0"/>
              </a:spcBef>
            </a:pPr>
            <a:r>
              <a:rPr lang="en-US" sz="2400" dirty="0"/>
              <a:t>Given:	C </a:t>
            </a: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Matting is ill posed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628148" y="2050981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</a:t>
            </a:r>
          </a:p>
        </p:txBody>
      </p:sp>
      <p:pic>
        <p:nvPicPr>
          <p:cNvPr id="13" name="Picture 4" descr="jm_C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113" y="1720801"/>
            <a:ext cx="1546225" cy="1088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5" descr="jm_A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53920" y="1720801"/>
            <a:ext cx="1546225" cy="1088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6" descr="jm_A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16727" y="1720815"/>
            <a:ext cx="1546225" cy="1088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8" descr="jm_B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519093" y="1728628"/>
            <a:ext cx="1524000" cy="1073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5353762" y="2050981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000" b="1" dirty="0"/>
              <a:t>+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26999" y="5685516"/>
            <a:ext cx="4565971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r>
              <a:rPr lang="en-US" sz="2400" b="1" dirty="0" err="1"/>
              <a:t>Underconstrained</a:t>
            </a:r>
            <a:r>
              <a:rPr lang="en-US" sz="2400" b="1" dirty="0"/>
              <a:t> problem:</a:t>
            </a:r>
          </a:p>
          <a:p>
            <a:r>
              <a:rPr lang="en-US" sz="2400" dirty="0"/>
              <a:t>7 Unknowns in only 3 Equations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9534" y="1728893"/>
            <a:ext cx="1522974" cy="107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500145" y="2095585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800" baseline="30000" dirty="0"/>
              <a:t>●</a:t>
            </a:r>
            <a:endParaRPr lang="en-US" sz="2800" dirty="0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7184131" y="2095585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2800" baseline="30000" dirty="0"/>
              <a:t>●</a:t>
            </a:r>
            <a:endParaRPr lang="en-US" sz="2800" dirty="0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-3249" y="3818591"/>
            <a:ext cx="904309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600" dirty="0"/>
              <a:t>   </a:t>
            </a:r>
            <a:r>
              <a:rPr lang="en-US" sz="3600" b="1" dirty="0">
                <a:solidFill>
                  <a:srgbClr val="C00000"/>
                </a:solidFill>
              </a:rPr>
              <a:t>C</a:t>
            </a:r>
            <a:r>
              <a:rPr lang="en-US" sz="3600" baseline="50000" dirty="0">
                <a:solidFill>
                  <a:srgbClr val="C00000"/>
                </a:solidFill>
              </a:rPr>
              <a:t>r	</a:t>
            </a:r>
            <a:r>
              <a:rPr lang="en-US" sz="3600" dirty="0">
                <a:solidFill>
                  <a:srgbClr val="C00000"/>
                </a:solidFill>
              </a:rPr>
              <a:t>    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=    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rgbClr val="C00000"/>
                </a:solidFill>
              </a:rPr>
              <a:t>      </a:t>
            </a:r>
            <a:r>
              <a:rPr lang="en-US" sz="1600" dirty="0">
                <a:solidFill>
                  <a:srgbClr val="C00000"/>
                </a:solidFill>
              </a:rPr>
              <a:t>   </a:t>
            </a:r>
            <a:r>
              <a:rPr lang="en-US" sz="3600" dirty="0">
                <a:solidFill>
                  <a:srgbClr val="C00000"/>
                </a:solidFill>
              </a:rPr>
              <a:t>    </a:t>
            </a:r>
            <a:r>
              <a:rPr lang="en-US" sz="3600" b="1" dirty="0">
                <a:solidFill>
                  <a:srgbClr val="C00000"/>
                </a:solidFill>
              </a:rPr>
              <a:t>F</a:t>
            </a:r>
            <a:r>
              <a:rPr lang="en-US" sz="3600" baseline="50000" dirty="0">
                <a:solidFill>
                  <a:srgbClr val="C00000"/>
                </a:solidFill>
              </a:rPr>
              <a:t>r      </a:t>
            </a:r>
            <a:r>
              <a:rPr lang="en-US" sz="3600" dirty="0">
                <a:solidFill>
                  <a:srgbClr val="C00000"/>
                </a:solidFill>
              </a:rPr>
              <a:t>  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+ (1 -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rgbClr val="C00000"/>
                </a:solidFill>
              </a:rPr>
              <a:t>)</a:t>
            </a:r>
            <a:r>
              <a:rPr lang="en-US" sz="3600" baseline="30000" dirty="0">
                <a:solidFill>
                  <a:srgbClr val="C00000"/>
                </a:solidFill>
              </a:rPr>
              <a:t>          </a:t>
            </a:r>
            <a:r>
              <a:rPr lang="en-US" sz="3600" b="1" dirty="0">
                <a:solidFill>
                  <a:srgbClr val="C00000"/>
                </a:solidFill>
              </a:rPr>
              <a:t>B</a:t>
            </a:r>
            <a:r>
              <a:rPr lang="en-US" sz="3600" baseline="50000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-6497" y="4253103"/>
            <a:ext cx="904309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600" dirty="0"/>
              <a:t>   </a:t>
            </a:r>
            <a:r>
              <a:rPr lang="en-US" sz="3600" b="1" dirty="0">
                <a:solidFill>
                  <a:schemeClr val="accent3"/>
                </a:solidFill>
              </a:rPr>
              <a:t>C</a:t>
            </a:r>
            <a:r>
              <a:rPr lang="en-US" sz="3600" baseline="50000" dirty="0">
                <a:solidFill>
                  <a:schemeClr val="accent3"/>
                </a:solidFill>
              </a:rPr>
              <a:t>g	</a:t>
            </a:r>
            <a:r>
              <a:rPr lang="en-US" sz="3600" dirty="0">
                <a:solidFill>
                  <a:schemeClr val="accent3"/>
                </a:solidFill>
              </a:rPr>
              <a:t>     </a:t>
            </a:r>
            <a:r>
              <a:rPr lang="en-US" sz="2400" dirty="0">
                <a:solidFill>
                  <a:schemeClr val="accent3"/>
                </a:solidFill>
              </a:rPr>
              <a:t> </a:t>
            </a:r>
            <a:r>
              <a:rPr lang="en-US" sz="3600" dirty="0">
                <a:solidFill>
                  <a:schemeClr val="accent3"/>
                </a:solidFill>
              </a:rPr>
              <a:t>=     </a:t>
            </a:r>
            <a:r>
              <a:rPr lang="en-US" sz="3600" dirty="0">
                <a:solidFill>
                  <a:schemeClr val="accent3"/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chemeClr val="accent3"/>
                </a:solidFill>
              </a:rPr>
              <a:t>      </a:t>
            </a:r>
            <a:r>
              <a:rPr lang="en-US" sz="1600" dirty="0">
                <a:solidFill>
                  <a:schemeClr val="accent3"/>
                </a:solidFill>
              </a:rPr>
              <a:t>   </a:t>
            </a:r>
            <a:r>
              <a:rPr lang="en-US" sz="3600" dirty="0">
                <a:solidFill>
                  <a:schemeClr val="accent3"/>
                </a:solidFill>
              </a:rPr>
              <a:t>    </a:t>
            </a:r>
            <a:r>
              <a:rPr lang="en-US" sz="3600" b="1" dirty="0" err="1">
                <a:solidFill>
                  <a:schemeClr val="accent3"/>
                </a:solidFill>
              </a:rPr>
              <a:t>F</a:t>
            </a:r>
            <a:r>
              <a:rPr lang="en-US" sz="3600" baseline="50000" dirty="0" err="1">
                <a:solidFill>
                  <a:schemeClr val="accent3"/>
                </a:solidFill>
              </a:rPr>
              <a:t>g</a:t>
            </a:r>
            <a:r>
              <a:rPr lang="en-US" sz="3600" baseline="50000" dirty="0">
                <a:solidFill>
                  <a:schemeClr val="accent3"/>
                </a:solidFill>
              </a:rPr>
              <a:t>     </a:t>
            </a:r>
            <a:r>
              <a:rPr lang="en-US" sz="3600" dirty="0">
                <a:solidFill>
                  <a:schemeClr val="accent3"/>
                </a:solidFill>
              </a:rPr>
              <a:t>  </a:t>
            </a:r>
            <a:r>
              <a:rPr lang="en-US" sz="2400" dirty="0">
                <a:solidFill>
                  <a:schemeClr val="accent3"/>
                </a:solidFill>
              </a:rPr>
              <a:t> </a:t>
            </a:r>
            <a:r>
              <a:rPr lang="en-US" sz="3600" dirty="0">
                <a:solidFill>
                  <a:schemeClr val="accent3"/>
                </a:solidFill>
              </a:rPr>
              <a:t>+ (1 - </a:t>
            </a:r>
            <a:r>
              <a:rPr lang="en-US" sz="3600" dirty="0">
                <a:solidFill>
                  <a:schemeClr val="accent3"/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chemeClr val="accent3"/>
                </a:solidFill>
              </a:rPr>
              <a:t>)</a:t>
            </a:r>
            <a:r>
              <a:rPr lang="en-US" sz="3600" baseline="30000" dirty="0">
                <a:solidFill>
                  <a:schemeClr val="accent3"/>
                </a:solidFill>
              </a:rPr>
              <a:t>          </a:t>
            </a:r>
            <a:r>
              <a:rPr lang="en-US" sz="3600" b="1" dirty="0" err="1">
                <a:solidFill>
                  <a:schemeClr val="accent3"/>
                </a:solidFill>
              </a:rPr>
              <a:t>B</a:t>
            </a:r>
            <a:r>
              <a:rPr lang="en-US" sz="3600" baseline="50000" dirty="0" err="1">
                <a:solidFill>
                  <a:schemeClr val="accent3"/>
                </a:solidFill>
              </a:rPr>
              <a:t>g</a:t>
            </a:r>
            <a:endParaRPr lang="en-US" sz="3600" baseline="50000" dirty="0">
              <a:solidFill>
                <a:schemeClr val="accent3"/>
              </a:solidFill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-6497" y="4690863"/>
            <a:ext cx="904309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600" dirty="0"/>
              <a:t>   </a:t>
            </a:r>
            <a:r>
              <a:rPr lang="en-US" sz="3600" b="1" dirty="0">
                <a:solidFill>
                  <a:srgbClr val="0070C0"/>
                </a:solidFill>
              </a:rPr>
              <a:t>C</a:t>
            </a:r>
            <a:r>
              <a:rPr lang="en-US" sz="3600" baseline="50000" dirty="0">
                <a:solidFill>
                  <a:srgbClr val="0070C0"/>
                </a:solidFill>
              </a:rPr>
              <a:t>b	</a:t>
            </a:r>
            <a:r>
              <a:rPr lang="en-US" sz="3600" dirty="0">
                <a:solidFill>
                  <a:srgbClr val="0070C0"/>
                </a:solidFill>
              </a:rPr>
              <a:t>     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=     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rgbClr val="0070C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   </a:t>
            </a:r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</a:rPr>
              <a:t>F</a:t>
            </a:r>
            <a:r>
              <a:rPr lang="en-US" sz="3600" baseline="50000" dirty="0" err="1">
                <a:solidFill>
                  <a:srgbClr val="0070C0"/>
                </a:solidFill>
              </a:rPr>
              <a:t>b</a:t>
            </a:r>
            <a:r>
              <a:rPr lang="en-US" sz="3600" baseline="50000" dirty="0">
                <a:solidFill>
                  <a:srgbClr val="0070C0"/>
                </a:solidFill>
              </a:rPr>
              <a:t>     </a:t>
            </a:r>
            <a:r>
              <a:rPr lang="en-US" sz="3600" dirty="0">
                <a:solidFill>
                  <a:srgbClr val="0070C0"/>
                </a:solidFill>
              </a:rPr>
              <a:t>  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+ (1 - 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rgbClr val="0070C0"/>
                </a:solidFill>
              </a:rPr>
              <a:t>)</a:t>
            </a:r>
            <a:r>
              <a:rPr lang="en-US" sz="3600" baseline="30000" dirty="0">
                <a:solidFill>
                  <a:srgbClr val="0070C0"/>
                </a:solidFill>
              </a:rPr>
              <a:t>          </a:t>
            </a:r>
            <a:r>
              <a:rPr lang="en-US" sz="3600" b="1" dirty="0">
                <a:solidFill>
                  <a:srgbClr val="0070C0"/>
                </a:solidFill>
              </a:rPr>
              <a:t>B</a:t>
            </a:r>
            <a:r>
              <a:rPr lang="en-US" sz="3600" baseline="500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-1" y="2985231"/>
            <a:ext cx="904309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US" sz="3600" baseline="50000" dirty="0" err="1">
                <a:solidFill>
                  <a:schemeClr val="bg1"/>
                </a:solidFill>
              </a:rPr>
              <a:t>r,g,b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=    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     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en-US" sz="3600" baseline="50000" dirty="0" err="1">
                <a:solidFill>
                  <a:schemeClr val="bg1"/>
                </a:solidFill>
              </a:rPr>
              <a:t>r,g,b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+ (1 -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α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n-US" sz="3600" baseline="30000" dirty="0">
                <a:solidFill>
                  <a:schemeClr val="bg1">
                    <a:lumMod val="65000"/>
                  </a:schemeClr>
                </a:solidFill>
              </a:rPr>
              <a:t>          </a:t>
            </a:r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en-US" sz="3600" baseline="50000" dirty="0" err="1">
                <a:solidFill>
                  <a:schemeClr val="bg1"/>
                </a:solidFill>
              </a:rPr>
              <a:t>r,g,b</a:t>
            </a:r>
            <a:endParaRPr lang="en-US" sz="3600" baseline="50000" dirty="0">
              <a:solidFill>
                <a:schemeClr val="bg1"/>
              </a:solidFill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3504067" y="3103797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200" baseline="30000" dirty="0">
                <a:solidFill>
                  <a:schemeClr val="bg1">
                    <a:lumMod val="65000"/>
                  </a:schemeClr>
                </a:solidFill>
              </a:rPr>
              <a:t>●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7184131" y="3103797"/>
            <a:ext cx="334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en-US" sz="3200" baseline="30000" dirty="0">
                <a:solidFill>
                  <a:schemeClr val="bg1">
                    <a:lumMod val="65000"/>
                  </a:schemeClr>
                </a:solidFill>
              </a:rPr>
              <a:t>●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Matting is ill posed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69934" y="4456027"/>
            <a:ext cx="3066389" cy="215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4571" y="1289627"/>
            <a:ext cx="306639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10462" y="1115124"/>
            <a:ext cx="8229600" cy="5399976"/>
          </a:xfrm>
        </p:spPr>
        <p:txBody>
          <a:bodyPr/>
          <a:lstStyle/>
          <a:p>
            <a:pPr>
              <a:buNone/>
            </a:pPr>
            <a:r>
              <a:rPr lang="de-AT" sz="2400" b="1" dirty="0"/>
              <a:t>Trimap</a:t>
            </a:r>
            <a:endParaRPr lang="de-AT" b="1" dirty="0"/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pPr>
              <a:buNone/>
            </a:pPr>
            <a:r>
              <a:rPr lang="de-AT" sz="2400" b="1" dirty="0"/>
              <a:t>Scribbles</a:t>
            </a:r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pPr>
              <a:buNone/>
            </a:pPr>
            <a:endParaRPr lang="de-AT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842704" y="5829230"/>
            <a:ext cx="1085950" cy="22260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915274" y="1726976"/>
            <a:ext cx="1013380" cy="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9218" y="2710146"/>
            <a:ext cx="1101436" cy="37645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0559" y="5217230"/>
            <a:ext cx="1101436" cy="37645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2"/>
          </p:cNvCxnSpPr>
          <p:nvPr/>
        </p:nvCxnSpPr>
        <p:spPr>
          <a:xfrm rot="5400000">
            <a:off x="4496575" y="2076154"/>
            <a:ext cx="429144" cy="1591743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19235" y="2718884"/>
            <a:ext cx="3066390" cy="215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Straight Arrow Connector 22"/>
          <p:cNvCxnSpPr/>
          <p:nvPr/>
        </p:nvCxnSpPr>
        <p:spPr>
          <a:xfrm rot="10800000">
            <a:off x="3891928" y="4761805"/>
            <a:ext cx="1013380" cy="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6448" y="24259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044" y="488314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Background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9984" y="154231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Unknown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18368" y="228812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Foreground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7552" y="457420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Unknown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54032" y="563130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Foreground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User interaction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77530" y="1195279"/>
            <a:ext cx="5175116" cy="666750"/>
            <a:chOff x="0" y="1049359"/>
            <a:chExt cx="5175116" cy="666750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049359"/>
              <a:ext cx="5175116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600" dirty="0"/>
                <a:t>   </a:t>
              </a:r>
              <a:r>
                <a:rPr lang="en-US" sz="3600" b="1" dirty="0"/>
                <a:t>C</a:t>
              </a:r>
              <a:r>
                <a:rPr lang="en-US" sz="2400" dirty="0"/>
                <a:t> </a:t>
              </a:r>
              <a:r>
                <a:rPr lang="en-US" sz="3600" dirty="0"/>
                <a:t>= </a:t>
              </a:r>
              <a:r>
                <a:rPr lang="en-US" sz="3600" dirty="0">
                  <a:latin typeface="Times New Roman" pitchFamily="18" charset="0"/>
                </a:rPr>
                <a:t>α </a:t>
              </a:r>
              <a:r>
                <a:rPr lang="en-US" sz="3600" dirty="0"/>
                <a:t> </a:t>
              </a:r>
              <a:r>
                <a:rPr lang="en-US" sz="3600" b="1" dirty="0"/>
                <a:t>F </a:t>
              </a:r>
              <a:r>
                <a:rPr lang="en-US" sz="3600" dirty="0"/>
                <a:t>+ (1 – </a:t>
              </a:r>
              <a:r>
                <a:rPr lang="en-US" sz="3600" dirty="0">
                  <a:latin typeface="Times New Roman" pitchFamily="18" charset="0"/>
                </a:rPr>
                <a:t>α</a:t>
              </a:r>
              <a:r>
                <a:rPr lang="en-US" sz="3600" dirty="0"/>
                <a:t>)</a:t>
              </a:r>
              <a:r>
                <a:rPr lang="en-US" sz="3600" baseline="30000" dirty="0"/>
                <a:t>   </a:t>
              </a:r>
              <a:r>
                <a:rPr lang="en-US" sz="3600" b="1" dirty="0"/>
                <a:t>B</a:t>
              </a:r>
              <a:endParaRPr lang="en-US" sz="3600" baseline="500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459146" y="1151292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790618" y="1148044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2263" y="1275101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Recall compositing equation: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263" y="351816"/>
            <a:ext cx="851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lang="en-GB" sz="2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rPr>
              <a:t>Previous approaches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4377530" y="1195279"/>
            <a:ext cx="5175116" cy="666750"/>
            <a:chOff x="0" y="1049359"/>
            <a:chExt cx="5175116" cy="666750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049359"/>
              <a:ext cx="5175116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600" dirty="0"/>
                <a:t>   </a:t>
              </a:r>
              <a:r>
                <a:rPr lang="en-US" sz="3600" b="1" dirty="0"/>
                <a:t>C</a:t>
              </a:r>
              <a:r>
                <a:rPr lang="en-US" sz="2400" dirty="0"/>
                <a:t> </a:t>
              </a:r>
              <a:r>
                <a:rPr lang="en-US" sz="3600" dirty="0"/>
                <a:t>= </a:t>
              </a:r>
              <a:r>
                <a:rPr lang="en-US" sz="3600" dirty="0">
                  <a:latin typeface="Times New Roman" pitchFamily="18" charset="0"/>
                </a:rPr>
                <a:t>α </a:t>
              </a:r>
              <a:r>
                <a:rPr lang="en-US" sz="3600" dirty="0"/>
                <a:t> </a:t>
              </a:r>
              <a:r>
                <a:rPr lang="en-US" sz="3600" b="1" dirty="0"/>
                <a:t>F </a:t>
              </a:r>
              <a:r>
                <a:rPr lang="en-US" sz="3600" dirty="0"/>
                <a:t>+ (1 – </a:t>
              </a:r>
              <a:r>
                <a:rPr lang="en-US" sz="3600" dirty="0">
                  <a:latin typeface="Times New Roman" pitchFamily="18" charset="0"/>
                </a:rPr>
                <a:t>α</a:t>
              </a:r>
              <a:r>
                <a:rPr lang="en-US" sz="3600" dirty="0"/>
                <a:t>)</a:t>
              </a:r>
              <a:r>
                <a:rPr lang="en-US" sz="3600" baseline="30000" dirty="0"/>
                <a:t>   </a:t>
              </a:r>
              <a:r>
                <a:rPr lang="en-US" sz="3600" b="1" dirty="0"/>
                <a:t>B</a:t>
              </a:r>
              <a:endParaRPr lang="en-US" sz="3600" baseline="500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459146" y="1151292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790618" y="1148044"/>
              <a:ext cx="334962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/>
              <a:r>
                <a:rPr lang="en-US" sz="3200" baseline="30000" dirty="0"/>
                <a:t>●</a:t>
              </a:r>
              <a:endParaRPr lang="en-US" sz="3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2263" y="1275101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Recall compositing equation: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26460"/>
            <a:ext cx="8530683" cy="2583588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FontTx/>
              <a:buChar char="•"/>
            </a:pPr>
            <a:endParaRPr lang="en-GB" sz="2400" b="1" dirty="0"/>
          </a:p>
          <a:p>
            <a:pPr marL="342900" lvl="1" indent="-342900">
              <a:buNone/>
            </a:pPr>
            <a:r>
              <a:rPr lang="en-GB" sz="2400" b="1" dirty="0"/>
              <a:t>Closed Form Matting [Levin et al. 06]</a:t>
            </a:r>
          </a:p>
        </p:txBody>
      </p:sp>
      <p:pic>
        <p:nvPicPr>
          <p:cNvPr id="26" name="Picture 15" descr="odeya_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48"/>
            <a:ext cx="1981200" cy="1906588"/>
          </a:xfrm>
          <a:prstGeom prst="rect">
            <a:avLst/>
          </a:prstGeom>
          <a:noFill/>
        </p:spPr>
      </p:pic>
      <p:pic>
        <p:nvPicPr>
          <p:cNvPr id="27" name="Picture 16" descr="winplot_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48"/>
            <a:ext cx="4343400" cy="3317875"/>
          </a:xfrm>
          <a:prstGeom prst="rect">
            <a:avLst/>
          </a:prstGeom>
          <a:noFill/>
        </p:spPr>
      </p:pic>
      <p:pic>
        <p:nvPicPr>
          <p:cNvPr id="28" name="Picture 17" descr="scI_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868400"/>
            <a:ext cx="1047750" cy="10477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</p:pic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1447800" y="5105448"/>
            <a:ext cx="76200" cy="76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 flipH="1" flipV="1">
            <a:off x="4648200" y="5638848"/>
            <a:ext cx="304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 flipV="1">
            <a:off x="8763000" y="5943648"/>
            <a:ext cx="304800" cy="762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22"/>
          <p:cNvSpPr>
            <a:spLocks noChangeShapeType="1"/>
          </p:cNvSpPr>
          <p:nvPr/>
        </p:nvSpPr>
        <p:spPr bwMode="auto">
          <a:xfrm flipV="1">
            <a:off x="4953000" y="3810048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4419600" y="5653136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4572000" y="36576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8686800" y="6019848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990600" y="3952720"/>
            <a:ext cx="76200" cy="76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7" name="Picture 9" descr="winplot_3"/>
          <p:cNvPicPr>
            <a:picLocks noChangeAspect="1" noChangeArrowheads="1"/>
          </p:cNvPicPr>
          <p:nvPr/>
        </p:nvPicPr>
        <p:blipFill>
          <a:blip r:embed="rId6" cstate="print"/>
          <a:srcRect l="43972" t="11483" r="41022" b="33397"/>
          <a:stretch>
            <a:fillRect/>
          </a:stretch>
        </p:blipFill>
        <p:spPr bwMode="auto">
          <a:xfrm>
            <a:off x="6634264" y="3810048"/>
            <a:ext cx="651753" cy="1828800"/>
          </a:xfrm>
          <a:prstGeom prst="rect">
            <a:avLst/>
          </a:prstGeom>
          <a:noFill/>
        </p:spPr>
      </p:pic>
      <p:pic>
        <p:nvPicPr>
          <p:cNvPr id="38" name="Picture 10" descr="scI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5016304"/>
            <a:ext cx="1047750" cy="1047750"/>
          </a:xfrm>
          <a:prstGeom prst="rect">
            <a:avLst/>
          </a:prstGeom>
          <a:noFill/>
          <a:ln w="38100">
            <a:solidFill>
              <a:srgbClr val="00FF00"/>
            </a:solidFill>
            <a:prstDash val="sysDash"/>
          </a:ln>
        </p:spPr>
      </p:pic>
      <p:sp>
        <p:nvSpPr>
          <p:cNvPr id="39" name="Line 23"/>
          <p:cNvSpPr>
            <a:spLocks noChangeShapeType="1"/>
          </p:cNvSpPr>
          <p:nvPr/>
        </p:nvSpPr>
        <p:spPr bwMode="auto">
          <a:xfrm flipH="1">
            <a:off x="6858000" y="3657648"/>
            <a:ext cx="1371600" cy="2667000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rot="60000" flipH="1">
            <a:off x="6799630" y="3429048"/>
            <a:ext cx="428018" cy="2844000"/>
          </a:xfrm>
          <a:prstGeom prst="line">
            <a:avLst/>
          </a:prstGeom>
          <a:noFill/>
          <a:ln w="19050" cap="rnd">
            <a:solidFill>
              <a:srgbClr val="00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\def\argmax{\mathop{\rm argmax}}&#10;\def\argmin{\mathop{\rm argmin}}&#10;\newcommand{\matx}[1]{{\tt #1}}&#10;\newcommand{\vect}[1]{{\bf #1}}&#10;\def\img#1{\mathcal{#1}}&#10;\def\Etexture{\mbox{$E_\text{texture}$}}&#10;\def\Ephoto{\mbox{$E_\text{photo}$}}&#10;\def\Esmooth{\mbox{$E_\text{smooth}$}}&#10;\def\p{\vect{p}}&#10;\def\q{\vect{q}}&#10;\def\colthresh{\kappa} % Robust threshold on photoconsistency&#10;\def\occlconst{\nu} % Occlusion penalty&#10;\def\nims{N}  % Number of input images&#10;\def\I{\img I} % Input images&#10;\def\Z{\img Z} % Depth maps&#10;&#10;\def\disconst{\mbox{$\delta_\text{s}$}} % Discontinuity preserving threshold&#10;\def\texconst{\mbox{$\delta_\text{t}$}} % Texture robustness threshold&#10;\def\smoothwght{\mbox{$\lambda_\text{s}$}} % Weight for the smoothness term&#10;\def\texwght{\mbox{$\lambda_\text{t}$}} % Weight for the texture term&#10;"/>
  <p:tag name="MAGPC" val="200"/>
  <p:tag name="FONTSIZE" val="10"/>
  <p:tag name="FIRSTCHRISTOPH@OKII9FVF81V8GRBO" val="3035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CC6EB42EF67047A278C6E580679852" ma:contentTypeVersion="4" ma:contentTypeDescription="Create a new document." ma:contentTypeScope="" ma:versionID="40f89ca09ab3369822c7be1a6d9ba351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b387f137bb906b7447443f1b7ddcb5f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ExpirationDate" minOccurs="0"/>
                <xsd:element ref="ns1:PublishingStart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ExpirationDate" ma:index="8" nillable="true" ma:displayName="Scheduling End Date" ma:internalName="PublishingExpirationDate">
      <xsd:simpleType>
        <xsd:restriction base="dms:Unknown"/>
      </xsd:simpleType>
    </xsd:element>
    <xsd:element name="PublishingStartDate" ma:index="9" nillable="true" ma:displayName="Scheduling Start Date" ma:internalName="PublishingStart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>2019-07-03T09:25:08+00:00</PublishingExpirationDate>
    <PublishingStartDate xmlns="http://schemas.microsoft.com/sharepoint/v3">2000-01-01T08:00:00+00:00</PublishingStartDate>
  </documentManagement>
</p:properties>
</file>

<file path=customXml/itemProps1.xml><?xml version="1.0" encoding="utf-8"?>
<ds:datastoreItem xmlns:ds="http://schemas.openxmlformats.org/officeDocument/2006/customXml" ds:itemID="{E17BD3E5-ADB1-4CD3-B95A-40E6A6DB31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30E5C2-088E-440C-9398-C46C25F639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8998127-0214-41CF-8705-85DA05E3C9B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976</Words>
  <Application>Microsoft Office PowerPoint</Application>
  <PresentationFormat>On-screen Show (4:3)</PresentationFormat>
  <Paragraphs>372</Paragraphs>
  <Slides>37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Wingdings</vt:lpstr>
      <vt:lpstr>Calibri</vt:lpstr>
      <vt:lpstr>Times New Roman</vt:lpstr>
      <vt:lpstr>Arial</vt:lpstr>
      <vt:lpstr>Georgia</vt:lpstr>
      <vt:lpstr>Default Design</vt:lpstr>
      <vt:lpstr>Equation</vt:lpstr>
      <vt:lpstr>Interactive Matting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Matting process</vt:lpstr>
      <vt:lpstr>Matting process</vt:lpstr>
      <vt:lpstr>PowerPoint Presentation</vt:lpstr>
      <vt:lpstr>PowerPoint Presentation</vt:lpstr>
      <vt:lpstr>PowerPoint Presentation</vt:lpstr>
      <vt:lpstr>PowerPoint Presentation</vt:lpstr>
      <vt:lpstr>Evaluation of matting algorithms</vt:lpstr>
      <vt:lpstr>Evaluation of matting algorithms</vt:lpstr>
      <vt:lpstr>Ground truth dataset</vt:lpstr>
      <vt:lpstr>Online evaluation</vt:lpstr>
      <vt:lpstr>Perceptually motivated error functions</vt:lpstr>
      <vt:lpstr>Perceptually motivated error functions</vt:lpstr>
      <vt:lpstr>Perceptually motivated error functions</vt:lpstr>
      <vt:lpstr>Perceptually motivated error functions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2009-07-02T10:38:38Z</dcterms:created>
  <dcterms:modified xsi:type="dcterms:W3CDTF">2016-08-03T23:56:32Z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0x01010078CC6EB42EF67047A278C6E580679852</vt:lpwstr>
  </property>
</Properties>
</file>