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609" r:id="rId6"/>
    <p:sldId id="623" r:id="rId7"/>
    <p:sldId id="611" r:id="rId8"/>
    <p:sldId id="473" r:id="rId9"/>
    <p:sldId id="629" r:id="rId10"/>
    <p:sldId id="490" r:id="rId11"/>
    <p:sldId id="492" r:id="rId12"/>
    <p:sldId id="550" r:id="rId13"/>
    <p:sldId id="620" r:id="rId14"/>
    <p:sldId id="627" r:id="rId15"/>
    <p:sldId id="619" r:id="rId16"/>
    <p:sldId id="551" r:id="rId17"/>
    <p:sldId id="624" r:id="rId18"/>
    <p:sldId id="632" r:id="rId19"/>
    <p:sldId id="527" r:id="rId20"/>
    <p:sldId id="528" r:id="rId21"/>
    <p:sldId id="529" r:id="rId22"/>
    <p:sldId id="552" r:id="rId23"/>
    <p:sldId id="512" r:id="rId24"/>
    <p:sldId id="513" r:id="rId25"/>
    <p:sldId id="515" r:id="rId26"/>
    <p:sldId id="516" r:id="rId27"/>
    <p:sldId id="518" r:id="rId28"/>
    <p:sldId id="520" r:id="rId29"/>
    <p:sldId id="519" r:id="rId30"/>
    <p:sldId id="536" r:id="rId31"/>
    <p:sldId id="616" r:id="rId32"/>
    <p:sldId id="525" r:id="rId33"/>
    <p:sldId id="308" r:id="rId34"/>
  </p:sldIdLst>
  <p:sldSz cx="9144000" cy="6858000" type="screen4x3"/>
  <p:notesSz cx="6718300" cy="9855200"/>
  <p:embeddedFontLst>
    <p:embeddedFont>
      <p:font typeface="cmmi12" panose="020B0604020202020204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  <p:embeddedFont>
      <p:font typeface="cmbx12" panose="020B0604020202020204"/>
      <p:regular r:id="rId46"/>
    </p:embeddedFont>
  </p:embeddedFontLst>
  <p:custDataLst>
    <p:tags r:id="rId4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DDDDD"/>
    <a:srgbClr val="C0C0C0"/>
    <a:srgbClr val="FF0000"/>
    <a:srgbClr val="B29FF9"/>
    <a:srgbClr val="6699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8" autoAdjust="0"/>
    <p:restoredTop sz="86100" autoAdjust="0"/>
  </p:normalViewPr>
  <p:slideViewPr>
    <p:cSldViewPr>
      <p:cViewPr varScale="1">
        <p:scale>
          <a:sx n="90" d="100"/>
          <a:sy n="90" d="100"/>
        </p:scale>
        <p:origin x="19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9D1D877-0582-4BE5-8AF6-E3D8C6295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6013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E183DEF-7657-48DD-A695-ABBA8CB0D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10D4A-23A1-4362-82FE-FDB41B2AD3A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85E31-2227-42A2-BE00-EE8EB49E01B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7BE30C-14CB-4AA1-B4BE-3023A245817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9556D-7C3F-4401-8DDF-6106B67BCD6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A0BA2-BDD2-4168-9392-62857002D33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6496D-637D-428D-B3F3-430E8B98440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D5F9E-231F-4C52-B22B-95E372B94D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DBB2F-5B15-4432-957B-D17BE293660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63EBD-3892-467E-B6EE-B87CDA04CBD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A7D72-8896-4F5C-9225-02CF5B5D020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30876-761C-44A1-9A47-EA8673945C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079D-D3D6-4CB8-90F4-3FAFA01174C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A12F1-63CF-4564-8D28-D40D00CFD0A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5569D-660A-4F7B-8EDF-A35152161A8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8C504-AF6F-4341-BDED-176FB59D0F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40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85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Christopher M. Bishop</a:t>
            </a:r>
          </a:p>
          <a:p>
            <a:r>
              <a:rPr lang="en-GB"/>
              <a:t>Microsoft Research, Cambridge</a:t>
            </a:r>
          </a:p>
          <a:p>
            <a:r>
              <a:rPr lang="en-GB"/>
              <a:t>http://research.microsoft.com/~cmbishop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40" y="188913"/>
            <a:ext cx="2071687" cy="6192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5" y="188913"/>
            <a:ext cx="6067425" cy="6192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81076"/>
            <a:ext cx="4068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981076"/>
            <a:ext cx="40703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915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Christopher M Bishop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Z:\powerpoint\Third%20Generation\FreyJojicKannanCVPR2003.avi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png"/><Relationship Id="rId2" Type="http://schemas.openxmlformats.org/officeDocument/2006/relationships/tags" Target="../tags/tag12.xml"/><Relationship Id="rId16" Type="http://schemas.openxmlformats.org/officeDocument/2006/relationships/image" Target="../media/image2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22.xml"/><Relationship Id="rId10" Type="http://schemas.openxmlformats.org/officeDocument/2006/relationships/image" Target="../media/image31.png"/><Relationship Id="rId4" Type="http://schemas.openxmlformats.org/officeDocument/2006/relationships/tags" Target="../tags/tag21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image" Target="../media/image30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infer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cmbisho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063" y="857250"/>
            <a:ext cx="7848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5400">
                <a:solidFill>
                  <a:srgbClr val="003399"/>
                </a:solidFill>
                <a:latin typeface="Comic Sans MS" pitchFamily="66" charset="0"/>
              </a:rPr>
              <a:t>Third Generation Machine Intelligence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00438"/>
            <a:ext cx="7775575" cy="10064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3200">
                <a:latin typeface="Comic Sans MS" pitchFamily="66" charset="0"/>
              </a:rPr>
              <a:t>Christopher M. Bishop</a:t>
            </a:r>
          </a:p>
          <a:p>
            <a:pPr eaLnBrk="1" hangingPunct="1">
              <a:lnSpc>
                <a:spcPct val="150000"/>
              </a:lnSpc>
            </a:pPr>
            <a:endParaRPr lang="en-GB" sz="1900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800225" y="4329113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Microsoft Research, Cambridge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571625" y="5929313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Microsoft Research Summer School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yJojicKannanCVPR20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3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MAAS Graphical Mod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42938"/>
            <a:ext cx="8709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/>
              <a:t>Manchester Asthma and Allergies Study</a:t>
            </a:r>
          </a:p>
          <a:p>
            <a:endParaRPr lang="en-GB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215188" y="5357813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Chris Bishop</a:t>
            </a:r>
          </a:p>
          <a:p>
            <a:r>
              <a:rPr lang="en-GB" b="0"/>
              <a:t>Iain Buchan</a:t>
            </a:r>
          </a:p>
          <a:p>
            <a:r>
              <a:rPr lang="en-GB" b="0"/>
              <a:t>Markus Svensén</a:t>
            </a:r>
          </a:p>
          <a:p>
            <a:r>
              <a:rPr lang="en-GB" b="0"/>
              <a:t>Vincent Tan</a:t>
            </a:r>
          </a:p>
          <a:p>
            <a:r>
              <a:rPr lang="en-GB" b="0"/>
              <a:t>John Winn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61950"/>
            <a:ext cx="91376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Factor Graphs</a:t>
            </a:r>
          </a:p>
        </p:txBody>
      </p:sp>
      <p:pic>
        <p:nvPicPr>
          <p:cNvPr id="25603" name="Content Placeholder 3" descr="Figure8.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71713" y="1931988"/>
            <a:ext cx="3948112" cy="2117725"/>
          </a:xfrm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643438"/>
            <a:ext cx="28575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Directed Graph to Factor Graph</a:t>
            </a:r>
          </a:p>
        </p:txBody>
      </p:sp>
      <p:pic>
        <p:nvPicPr>
          <p:cNvPr id="91138" name="Picture 2" descr="http://research.microsoft.com/en-us/um/people/cmbishop/PRML/prmlfigs-jpg/Figure8.4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288" y="2370138"/>
            <a:ext cx="2438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http://research.microsoft.com/en-us/um/people/cmbishop/PRML/prmlfigs-jpg/Figure8.4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0825" y="2333625"/>
            <a:ext cx="33528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0538" y="1530350"/>
            <a:ext cx="5143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4999038"/>
            <a:ext cx="42545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message-passing</a:t>
            </a:r>
          </a:p>
        </p:txBody>
      </p:sp>
      <p:pic>
        <p:nvPicPr>
          <p:cNvPr id="4" name="Content Placeholder 3" descr="TP_tmp.bmp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43188" y="3643313"/>
            <a:ext cx="3270250" cy="46037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1857375"/>
            <a:ext cx="5214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/>
              <a:t>Efficient inference by exploiting factorization: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Factor Trees: Separation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2013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021138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150938" y="2401888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022600" y="240347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913313" y="240347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80" name="AutoShape 8"/>
          <p:cNvCxnSpPr>
            <a:cxnSpLocks noChangeShapeType="1"/>
            <a:stCxn id="28677" idx="6"/>
            <a:endCxn id="28675" idx="1"/>
          </p:cNvCxnSpPr>
          <p:nvPr/>
        </p:nvCxnSpPr>
        <p:spPr bwMode="auto">
          <a:xfrm>
            <a:off x="1524000" y="2582863"/>
            <a:ext cx="6080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AutoShape 9"/>
          <p:cNvCxnSpPr>
            <a:cxnSpLocks noChangeShapeType="1"/>
            <a:stCxn id="28675" idx="3"/>
            <a:endCxn id="28678" idx="2"/>
          </p:cNvCxnSpPr>
          <p:nvPr/>
        </p:nvCxnSpPr>
        <p:spPr bwMode="auto">
          <a:xfrm>
            <a:off x="2384425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2" name="AutoShape 10"/>
          <p:cNvCxnSpPr>
            <a:cxnSpLocks noChangeShapeType="1"/>
            <a:stCxn id="28678" idx="6"/>
            <a:endCxn id="28676" idx="1"/>
          </p:cNvCxnSpPr>
          <p:nvPr/>
        </p:nvCxnSpPr>
        <p:spPr bwMode="auto">
          <a:xfrm flipV="1">
            <a:off x="3395663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3" name="AutoShape 11"/>
          <p:cNvCxnSpPr>
            <a:cxnSpLocks noChangeShapeType="1"/>
            <a:stCxn id="28676" idx="3"/>
            <a:endCxn id="28679" idx="2"/>
          </p:cNvCxnSpPr>
          <p:nvPr/>
        </p:nvCxnSpPr>
        <p:spPr bwMode="auto">
          <a:xfrm>
            <a:off x="4273550" y="2582863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87450" y="23669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v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24188" y="236696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w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932363" y="23669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06588" y="2870200"/>
            <a:ext cx="973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1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v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w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43325" y="2870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89" name="Rectangle 18"/>
          <p:cNvSpPr>
            <a:spLocks noChangeArrowheads="1"/>
          </p:cNvSpPr>
          <p:nvPr/>
        </p:nvSpPr>
        <p:spPr bwMode="auto">
          <a:xfrm>
            <a:off x="6011863" y="186213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6904038" y="180975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91" name="AutoShape 20"/>
          <p:cNvCxnSpPr>
            <a:cxnSpLocks noChangeShapeType="1"/>
            <a:stCxn id="28689" idx="3"/>
            <a:endCxn id="28690" idx="2"/>
          </p:cNvCxnSpPr>
          <p:nvPr/>
        </p:nvCxnSpPr>
        <p:spPr bwMode="auto">
          <a:xfrm>
            <a:off x="6264275" y="198913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6921500" y="18081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795963" y="218598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6011863" y="30495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6904038" y="299720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96" name="AutoShape 25"/>
          <p:cNvCxnSpPr>
            <a:cxnSpLocks noChangeShapeType="1"/>
            <a:stCxn id="28694" idx="3"/>
            <a:endCxn id="28695" idx="2"/>
          </p:cNvCxnSpPr>
          <p:nvPr/>
        </p:nvCxnSpPr>
        <p:spPr bwMode="auto">
          <a:xfrm>
            <a:off x="6264275" y="317658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6921500" y="2995613"/>
            <a:ext cx="27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5770563" y="3463925"/>
            <a:ext cx="90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28699" name="AutoShape 28"/>
          <p:cNvCxnSpPr>
            <a:cxnSpLocks noChangeShapeType="1"/>
            <a:stCxn id="28679" idx="7"/>
            <a:endCxn id="28689" idx="1"/>
          </p:cNvCxnSpPr>
          <p:nvPr/>
        </p:nvCxnSpPr>
        <p:spPr bwMode="auto">
          <a:xfrm flipV="1">
            <a:off x="5221288" y="1989138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0" name="AutoShape 29"/>
          <p:cNvCxnSpPr>
            <a:cxnSpLocks noChangeShapeType="1"/>
            <a:stCxn id="28679" idx="5"/>
            <a:endCxn id="28694" idx="1"/>
          </p:cNvCxnSpPr>
          <p:nvPr/>
        </p:nvCxnSpPr>
        <p:spPr bwMode="auto">
          <a:xfrm>
            <a:off x="5221288" y="2724150"/>
            <a:ext cx="790575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67966" name="Oval 30"/>
          <p:cNvSpPr>
            <a:spLocks noChangeArrowheads="1"/>
          </p:cNvSpPr>
          <p:nvPr/>
        </p:nvSpPr>
        <p:spPr bwMode="auto">
          <a:xfrm>
            <a:off x="900113" y="1754188"/>
            <a:ext cx="1943100" cy="18002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Oval 31"/>
          <p:cNvSpPr>
            <a:spLocks noChangeArrowheads="1"/>
          </p:cNvSpPr>
          <p:nvPr/>
        </p:nvSpPr>
        <p:spPr bwMode="auto">
          <a:xfrm>
            <a:off x="3671888" y="1574800"/>
            <a:ext cx="4392612" cy="22320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968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914775"/>
            <a:ext cx="6423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69" name="Line 33"/>
          <p:cNvSpPr>
            <a:spLocks noChangeShapeType="1"/>
          </p:cNvSpPr>
          <p:nvPr/>
        </p:nvSpPr>
        <p:spPr bwMode="auto">
          <a:xfrm flipH="1">
            <a:off x="3276600" y="1862138"/>
            <a:ext cx="215900" cy="46831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H="1">
            <a:off x="3419475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2447925" y="2474913"/>
            <a:ext cx="503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797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293938"/>
            <a:ext cx="6111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2259013"/>
            <a:ext cx="6889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590925"/>
            <a:ext cx="10445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590925"/>
            <a:ext cx="1079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2339975" y="3878263"/>
            <a:ext cx="1368425" cy="757237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3924300" y="3878263"/>
            <a:ext cx="3708400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97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038" y="4130675"/>
            <a:ext cx="57959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0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154488"/>
            <a:ext cx="3365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7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6" grpId="0" animBg="1"/>
      <p:bldP spid="167966" grpId="1" animBg="1"/>
      <p:bldP spid="167967" grpId="0" animBg="1"/>
      <p:bldP spid="167967" grpId="1" animBg="1"/>
      <p:bldP spid="167969" grpId="0" animBg="1"/>
      <p:bldP spid="167969" grpId="1" animBg="1"/>
      <p:bldP spid="167970" grpId="0" animBg="1"/>
      <p:bldP spid="167971" grpId="0" animBg="1"/>
      <p:bldP spid="167976" grpId="0" animBg="1"/>
      <p:bldP spid="1679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Messages: From Factors To Variables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21138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22600" y="240347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913313" y="240347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2" name="AutoShape 6"/>
          <p:cNvCxnSpPr>
            <a:cxnSpLocks noChangeShapeType="1"/>
            <a:stCxn id="29700" idx="6"/>
            <a:endCxn id="29699" idx="1"/>
          </p:cNvCxnSpPr>
          <p:nvPr/>
        </p:nvCxnSpPr>
        <p:spPr bwMode="auto">
          <a:xfrm flipV="1">
            <a:off x="3395663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3" name="AutoShape 7"/>
          <p:cNvCxnSpPr>
            <a:cxnSpLocks noChangeShapeType="1"/>
            <a:stCxn id="29699" idx="3"/>
            <a:endCxn id="29701" idx="2"/>
          </p:cNvCxnSpPr>
          <p:nvPr/>
        </p:nvCxnSpPr>
        <p:spPr bwMode="auto">
          <a:xfrm>
            <a:off x="4273550" y="2582863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24188" y="236696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w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23669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43325" y="2870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6011863" y="186213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6904038" y="180975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9" name="AutoShape 14"/>
          <p:cNvCxnSpPr>
            <a:cxnSpLocks noChangeShapeType="1"/>
            <a:stCxn id="29707" idx="3"/>
            <a:endCxn id="29708" idx="2"/>
          </p:cNvCxnSpPr>
          <p:nvPr/>
        </p:nvCxnSpPr>
        <p:spPr bwMode="auto">
          <a:xfrm>
            <a:off x="6264275" y="198913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921500" y="18081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5795963" y="218598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6011863" y="30495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6904038" y="299720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14" name="AutoShape 19"/>
          <p:cNvCxnSpPr>
            <a:cxnSpLocks noChangeShapeType="1"/>
            <a:stCxn id="29712" idx="3"/>
            <a:endCxn id="29713" idx="2"/>
          </p:cNvCxnSpPr>
          <p:nvPr/>
        </p:nvCxnSpPr>
        <p:spPr bwMode="auto">
          <a:xfrm>
            <a:off x="6264275" y="317658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6921500" y="2995613"/>
            <a:ext cx="27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770563" y="3463925"/>
            <a:ext cx="90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29717" name="AutoShape 22"/>
          <p:cNvCxnSpPr>
            <a:cxnSpLocks noChangeShapeType="1"/>
            <a:stCxn id="29701" idx="7"/>
            <a:endCxn id="29707" idx="1"/>
          </p:cNvCxnSpPr>
          <p:nvPr/>
        </p:nvCxnSpPr>
        <p:spPr bwMode="auto">
          <a:xfrm flipV="1">
            <a:off x="5221288" y="1989138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8" name="AutoShape 23"/>
          <p:cNvCxnSpPr>
            <a:cxnSpLocks noChangeShapeType="1"/>
            <a:stCxn id="29701" idx="5"/>
            <a:endCxn id="29712" idx="1"/>
          </p:cNvCxnSpPr>
          <p:nvPr/>
        </p:nvCxnSpPr>
        <p:spPr bwMode="auto">
          <a:xfrm>
            <a:off x="5221288" y="2724150"/>
            <a:ext cx="790575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9" name="Line 24"/>
          <p:cNvSpPr>
            <a:spLocks noChangeShapeType="1"/>
          </p:cNvSpPr>
          <p:nvPr/>
        </p:nvSpPr>
        <p:spPr bwMode="auto">
          <a:xfrm flipH="1">
            <a:off x="3419475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9720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2259013"/>
            <a:ext cx="6889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6" name="Rectangle 26"/>
          <p:cNvSpPr>
            <a:spLocks noChangeArrowheads="1"/>
          </p:cNvSpPr>
          <p:nvPr/>
        </p:nvSpPr>
        <p:spPr bwMode="auto">
          <a:xfrm>
            <a:off x="3600450" y="3914775"/>
            <a:ext cx="2555875" cy="792163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87" name="Line 27"/>
          <p:cNvSpPr>
            <a:spLocks noChangeShapeType="1"/>
          </p:cNvSpPr>
          <p:nvPr/>
        </p:nvSpPr>
        <p:spPr bwMode="auto">
          <a:xfrm flipH="1">
            <a:off x="4356100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898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38" y="2254250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89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613" y="3627438"/>
            <a:ext cx="10048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8" y="3948113"/>
            <a:ext cx="5295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925" y="4167188"/>
            <a:ext cx="4999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6" grpId="0" animBg="1"/>
      <p:bldP spid="168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Messages: From Variables To Factors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021138" y="2454275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913313" y="2401888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25" name="AutoShape 5"/>
          <p:cNvCxnSpPr>
            <a:cxnSpLocks noChangeShapeType="1"/>
            <a:stCxn id="30723" idx="3"/>
            <a:endCxn id="30724" idx="2"/>
          </p:cNvCxnSpPr>
          <p:nvPr/>
        </p:nvCxnSpPr>
        <p:spPr bwMode="auto">
          <a:xfrm>
            <a:off x="4273550" y="2581275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32363" y="2365375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43325" y="2868613"/>
            <a:ext cx="971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011863" y="1860550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10"/>
          <p:cNvSpPr>
            <a:spLocks noChangeArrowheads="1"/>
          </p:cNvSpPr>
          <p:nvPr/>
        </p:nvSpPr>
        <p:spPr bwMode="auto">
          <a:xfrm>
            <a:off x="6904038" y="1808163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0" name="AutoShape 11"/>
          <p:cNvCxnSpPr>
            <a:cxnSpLocks noChangeShapeType="1"/>
            <a:stCxn id="30728" idx="3"/>
            <a:endCxn id="30729" idx="2"/>
          </p:cNvCxnSpPr>
          <p:nvPr/>
        </p:nvCxnSpPr>
        <p:spPr bwMode="auto">
          <a:xfrm>
            <a:off x="6264275" y="1987550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6921500" y="1806575"/>
            <a:ext cx="282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5795963" y="2184400"/>
            <a:ext cx="925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6011863" y="3048000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5"/>
          <p:cNvSpPr>
            <a:spLocks noChangeArrowheads="1"/>
          </p:cNvSpPr>
          <p:nvPr/>
        </p:nvSpPr>
        <p:spPr bwMode="auto">
          <a:xfrm>
            <a:off x="6904038" y="2995613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5" name="AutoShape 16"/>
          <p:cNvCxnSpPr>
            <a:cxnSpLocks noChangeShapeType="1"/>
            <a:stCxn id="30733" idx="3"/>
            <a:endCxn id="30734" idx="2"/>
          </p:cNvCxnSpPr>
          <p:nvPr/>
        </p:nvCxnSpPr>
        <p:spPr bwMode="auto">
          <a:xfrm>
            <a:off x="6264275" y="3175000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921500" y="2994025"/>
            <a:ext cx="277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770563" y="3462338"/>
            <a:ext cx="900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30738" name="AutoShape 19"/>
          <p:cNvCxnSpPr>
            <a:cxnSpLocks noChangeShapeType="1"/>
            <a:stCxn id="30724" idx="7"/>
            <a:endCxn id="30728" idx="1"/>
          </p:cNvCxnSpPr>
          <p:nvPr/>
        </p:nvCxnSpPr>
        <p:spPr bwMode="auto">
          <a:xfrm flipV="1">
            <a:off x="5221288" y="1987550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9" name="AutoShape 20"/>
          <p:cNvCxnSpPr>
            <a:cxnSpLocks noChangeShapeType="1"/>
            <a:stCxn id="30724" idx="5"/>
            <a:endCxn id="30733" idx="1"/>
          </p:cNvCxnSpPr>
          <p:nvPr/>
        </p:nvCxnSpPr>
        <p:spPr bwMode="auto">
          <a:xfrm>
            <a:off x="5221288" y="2722563"/>
            <a:ext cx="790575" cy="452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2879725" y="3805238"/>
            <a:ext cx="1404938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 flipH="1">
            <a:off x="4356100" y="2473325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0742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38" y="2252663"/>
            <a:ext cx="6413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05765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5100" y="3841750"/>
            <a:ext cx="43608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10" name="Rectangle 26"/>
          <p:cNvSpPr>
            <a:spLocks noChangeArrowheads="1"/>
          </p:cNvSpPr>
          <p:nvPr/>
        </p:nvSpPr>
        <p:spPr bwMode="auto">
          <a:xfrm>
            <a:off x="4427538" y="3805238"/>
            <a:ext cx="1404937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9275" y="3479800"/>
            <a:ext cx="1004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513" y="3481388"/>
            <a:ext cx="10048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13" name="Line 29"/>
          <p:cNvSpPr>
            <a:spLocks noChangeShapeType="1"/>
          </p:cNvSpPr>
          <p:nvPr/>
        </p:nvSpPr>
        <p:spPr bwMode="auto">
          <a:xfrm rot="19745510" flipH="1">
            <a:off x="5254625" y="2181225"/>
            <a:ext cx="504825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 rot="1846559" flipH="1">
            <a:off x="5232400" y="2981325"/>
            <a:ext cx="504825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7001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57826">
            <a:off x="5221288" y="1911350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1387">
            <a:off x="5181600" y="3044825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5" grpId="0" animBg="1"/>
      <p:bldP spid="170010" grpId="0" animBg="1"/>
      <p:bldP spid="170013" grpId="0" animBg="1"/>
      <p:bldP spid="1700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if marginalisations are not tractable?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0700" y="2808288"/>
            <a:ext cx="2376488" cy="1522412"/>
            <a:chOff x="340" y="2886"/>
            <a:chExt cx="1497" cy="959"/>
          </a:xfrm>
        </p:grpSpPr>
        <p:sp>
          <p:nvSpPr>
            <p:cNvPr id="31768" name="Line 4"/>
            <p:cNvSpPr>
              <a:spLocks noChangeShapeType="1"/>
            </p:cNvSpPr>
            <p:nvPr/>
          </p:nvSpPr>
          <p:spPr bwMode="auto">
            <a:xfrm>
              <a:off x="340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Freeform 5"/>
            <p:cNvSpPr>
              <a:spLocks/>
            </p:cNvSpPr>
            <p:nvPr/>
          </p:nvSpPr>
          <p:spPr bwMode="auto">
            <a:xfrm>
              <a:off x="476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Text Box 25"/>
            <p:cNvSpPr txBox="1">
              <a:spLocks noChangeArrowheads="1"/>
            </p:cNvSpPr>
            <p:nvPr/>
          </p:nvSpPr>
          <p:spPr bwMode="auto">
            <a:xfrm>
              <a:off x="431" y="3612"/>
              <a:ext cx="13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True distribution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84525" y="2808288"/>
            <a:ext cx="2376488" cy="1522412"/>
            <a:chOff x="2018" y="2886"/>
            <a:chExt cx="1497" cy="959"/>
          </a:xfrm>
        </p:grpSpPr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2018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154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Line 13"/>
            <p:cNvSpPr>
              <a:spLocks noChangeShapeType="1"/>
            </p:cNvSpPr>
            <p:nvPr/>
          </p:nvSpPr>
          <p:spPr bwMode="auto">
            <a:xfrm flipV="1">
              <a:off x="242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 flipV="1">
              <a:off x="2472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V="1">
              <a:off x="2562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 flipV="1">
              <a:off x="2608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V="1">
              <a:off x="2880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V="1">
              <a:off x="301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V="1">
              <a:off x="2245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V="1">
              <a:off x="3063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 flipV="1">
              <a:off x="233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 flipV="1">
              <a:off x="3198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 flipV="1">
              <a:off x="3243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Text Box 26"/>
            <p:cNvSpPr txBox="1">
              <a:spLocks noChangeArrowheads="1"/>
            </p:cNvSpPr>
            <p:nvPr/>
          </p:nvSpPr>
          <p:spPr bwMode="auto">
            <a:xfrm>
              <a:off x="2109" y="3612"/>
              <a:ext cx="12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Monte Carlo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786438" y="2679700"/>
            <a:ext cx="3000375" cy="2520950"/>
            <a:chOff x="3657" y="2805"/>
            <a:chExt cx="1890" cy="1588"/>
          </a:xfrm>
        </p:grpSpPr>
        <p:sp>
          <p:nvSpPr>
            <p:cNvPr id="31750" name="Line 10"/>
            <p:cNvSpPr>
              <a:spLocks noChangeShapeType="1"/>
            </p:cNvSpPr>
            <p:nvPr/>
          </p:nvSpPr>
          <p:spPr bwMode="auto">
            <a:xfrm>
              <a:off x="3696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11"/>
            <p:cNvSpPr>
              <a:spLocks/>
            </p:cNvSpPr>
            <p:nvPr/>
          </p:nvSpPr>
          <p:spPr bwMode="auto">
            <a:xfrm>
              <a:off x="3832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Freeform 24"/>
            <p:cNvSpPr>
              <a:spLocks/>
            </p:cNvSpPr>
            <p:nvPr/>
          </p:nvSpPr>
          <p:spPr bwMode="auto">
            <a:xfrm>
              <a:off x="3760" y="2805"/>
              <a:ext cx="778" cy="629"/>
            </a:xfrm>
            <a:custGeom>
              <a:avLst/>
              <a:gdLst>
                <a:gd name="T0" fmla="*/ 0 w 778"/>
                <a:gd name="T1" fmla="*/ 629 h 629"/>
                <a:gd name="T2" fmla="*/ 164 w 778"/>
                <a:gd name="T3" fmla="*/ 511 h 629"/>
                <a:gd name="T4" fmla="*/ 380 w 778"/>
                <a:gd name="T5" fmla="*/ 1 h 629"/>
                <a:gd name="T6" fmla="*/ 572 w 778"/>
                <a:gd name="T7" fmla="*/ 516 h 629"/>
                <a:gd name="T8" fmla="*/ 778 w 778"/>
                <a:gd name="T9" fmla="*/ 624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8"/>
                <a:gd name="T16" fmla="*/ 0 h 629"/>
                <a:gd name="T17" fmla="*/ 778 w 778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8" h="629">
                  <a:moveTo>
                    <a:pt x="0" y="629"/>
                  </a:moveTo>
                  <a:cubicBezTo>
                    <a:pt x="27" y="609"/>
                    <a:pt x="101" y="616"/>
                    <a:pt x="164" y="511"/>
                  </a:cubicBezTo>
                  <a:cubicBezTo>
                    <a:pt x="227" y="406"/>
                    <a:pt x="312" y="0"/>
                    <a:pt x="380" y="1"/>
                  </a:cubicBezTo>
                  <a:cubicBezTo>
                    <a:pt x="448" y="2"/>
                    <a:pt x="506" y="412"/>
                    <a:pt x="572" y="516"/>
                  </a:cubicBezTo>
                  <a:cubicBezTo>
                    <a:pt x="638" y="620"/>
                    <a:pt x="735" y="602"/>
                    <a:pt x="778" y="624"/>
                  </a:cubicBezTo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Text Box 27"/>
            <p:cNvSpPr txBox="1">
              <a:spLocks noChangeArrowheads="1"/>
            </p:cNvSpPr>
            <p:nvPr/>
          </p:nvSpPr>
          <p:spPr bwMode="auto">
            <a:xfrm>
              <a:off x="3657" y="3637"/>
              <a:ext cx="189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Variational Bayes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/>
                <a:t>Loopy belief propagation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/>
                <a:t>Expectation propagation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Generation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“Artificial Intelligence” (GOFAI)</a:t>
            </a:r>
          </a:p>
          <a:p>
            <a:endParaRPr lang="en-GB"/>
          </a:p>
          <a:p>
            <a:r>
              <a:rPr lang="en-GB" i="1">
                <a:solidFill>
                  <a:srgbClr val="0070C0"/>
                </a:solidFill>
              </a:rPr>
              <a:t>Within a generation ... the problem of creating ‘artificial intelligence’ will largely be solved</a:t>
            </a:r>
          </a:p>
          <a:p>
            <a:pPr algn="r"/>
            <a:r>
              <a:rPr lang="en-GB">
                <a:solidFill>
                  <a:srgbClr val="0070C0"/>
                </a:solidFill>
              </a:rPr>
              <a:t>Marvin Minsky (1967)</a:t>
            </a:r>
            <a:endParaRPr lang="en-GB" i="1">
              <a:solidFill>
                <a:srgbClr val="0070C0"/>
              </a:solidFill>
            </a:endParaRPr>
          </a:p>
          <a:p>
            <a:r>
              <a:rPr lang="en-GB"/>
              <a:t>Expert Systems</a:t>
            </a:r>
          </a:p>
          <a:p>
            <a:pPr lvl="1"/>
            <a:r>
              <a:rPr lang="en-GB"/>
              <a:t>rules devised by humans</a:t>
            </a:r>
          </a:p>
          <a:p>
            <a:endParaRPr lang="en-GB"/>
          </a:p>
          <a:p>
            <a:r>
              <a:rPr lang="en-GB"/>
              <a:t>Combinatorial explosion</a:t>
            </a:r>
          </a:p>
          <a:p>
            <a:endParaRPr lang="en-GB"/>
          </a:p>
          <a:p>
            <a:endParaRPr lang="en-GB"/>
          </a:p>
          <a:p>
            <a:pPr algn="ctr"/>
            <a:r>
              <a:rPr lang="en-GB" sz="2800">
                <a:solidFill>
                  <a:srgbClr val="FF0000"/>
                </a:solidFill>
              </a:rPr>
              <a:t>General theme: hand-crafted rules</a:t>
            </a:r>
          </a:p>
        </p:txBody>
      </p:sp>
      <p:pic>
        <p:nvPicPr>
          <p:cNvPr id="4" name="Picture 6" descr="Image:Hal-9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88" y="3319463"/>
            <a:ext cx="208121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Illustration: Bayesian Ranking</a:t>
            </a:r>
          </a:p>
        </p:txBody>
      </p:sp>
      <p:pic>
        <p:nvPicPr>
          <p:cNvPr id="32771" name="Picture 4" descr="Ch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4500562" cy="4500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989763" y="5572125"/>
            <a:ext cx="2154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Ralf Herbrich</a:t>
            </a:r>
          </a:p>
          <a:p>
            <a:r>
              <a:rPr lang="en-GB" sz="1800" b="0"/>
              <a:t>Tom Minka</a:t>
            </a:r>
          </a:p>
          <a:p>
            <a:r>
              <a:rPr lang="en-GB" sz="1800" b="0"/>
              <a:t>Thore Graepel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Two Player Match Outcome Model</a:t>
            </a:r>
            <a:endParaRPr lang="en-US"/>
          </a:p>
        </p:txBody>
      </p:sp>
      <p:cxnSp>
        <p:nvCxnSpPr>
          <p:cNvPr id="10" name="Straight Arrow Connector 9"/>
          <p:cNvCxnSpPr>
            <a:stCxn id="6" idx="4"/>
            <a:endCxn id="4" idx="0"/>
          </p:cNvCxnSpPr>
          <p:nvPr/>
        </p:nvCxnSpPr>
        <p:spPr>
          <a:xfrm rot="5400000">
            <a:off x="1307307" y="2691606"/>
            <a:ext cx="381000" cy="15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5" idx="0"/>
          </p:cNvCxnSpPr>
          <p:nvPr/>
        </p:nvCxnSpPr>
        <p:spPr>
          <a:xfrm rot="5400000">
            <a:off x="2678907" y="2691606"/>
            <a:ext cx="381000" cy="15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8" idx="0"/>
          </p:cNvCxnSpPr>
          <p:nvPr/>
        </p:nvCxnSpPr>
        <p:spPr>
          <a:xfrm rot="5400000" flipV="1">
            <a:off x="1574800" y="3490913"/>
            <a:ext cx="5334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8" idx="0"/>
          </p:cNvCxnSpPr>
          <p:nvPr/>
        </p:nvCxnSpPr>
        <p:spPr>
          <a:xfrm rot="5400000">
            <a:off x="2260600" y="3490913"/>
            <a:ext cx="5334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41500" y="4100513"/>
            <a:ext cx="685800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5700" y="2881313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cmmi12" pitchFamily="34" charset="0"/>
                <a:sym typeface="Symbol"/>
              </a:rPr>
              <a:t></a:t>
            </a:r>
            <a:r>
              <a:rPr lang="en-GB" sz="24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27300" y="2881313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  <a:sym typeface="Symbol"/>
              </a:rPr>
              <a:t>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 l="9566" t="23851" r="7530" b="20497"/>
          <a:stretch>
            <a:fillRect/>
          </a:stretch>
        </p:blipFill>
        <p:spPr bwMode="auto">
          <a:xfrm>
            <a:off x="4353373" y="2008167"/>
            <a:ext cx="4245428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 l="10328" t="23770" r="7845" b="19777"/>
          <a:stretch>
            <a:fillRect/>
          </a:stretch>
        </p:blipFill>
        <p:spPr bwMode="auto">
          <a:xfrm>
            <a:off x="4279896" y="1931967"/>
            <a:ext cx="4337385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155700" y="1814513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27300" y="1814513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1650" y="5875338"/>
            <a:ext cx="4762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Two Team Match Outcome Model</a:t>
            </a:r>
            <a:endParaRPr lang="en-US"/>
          </a:p>
        </p:txBody>
      </p:sp>
      <p:cxnSp>
        <p:nvCxnSpPr>
          <p:cNvPr id="10" name="Straight Arrow Connector 9"/>
          <p:cNvCxnSpPr>
            <a:stCxn id="6" idx="4"/>
            <a:endCxn id="4" idx="0"/>
          </p:cNvCxnSpPr>
          <p:nvPr/>
        </p:nvCxnSpPr>
        <p:spPr>
          <a:xfrm rot="5400000">
            <a:off x="32527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5" idx="0"/>
          </p:cNvCxnSpPr>
          <p:nvPr/>
        </p:nvCxnSpPr>
        <p:spPr>
          <a:xfrm rot="5400000" flipV="1">
            <a:off x="51577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8" idx="0"/>
          </p:cNvCxnSpPr>
          <p:nvPr/>
        </p:nvCxnSpPr>
        <p:spPr>
          <a:xfrm rot="5400000" flipV="1">
            <a:off x="3519488" y="2867025"/>
            <a:ext cx="5334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8" idx="0"/>
          </p:cNvCxnSpPr>
          <p:nvPr/>
        </p:nvCxnSpPr>
        <p:spPr>
          <a:xfrm rot="5400000">
            <a:off x="4738688" y="2867025"/>
            <a:ext cx="5334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4" idx="0"/>
          </p:cNvCxnSpPr>
          <p:nvPr/>
        </p:nvCxnSpPr>
        <p:spPr>
          <a:xfrm rot="5400000" flipV="1">
            <a:off x="27193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  <a:endCxn id="5" idx="0"/>
          </p:cNvCxnSpPr>
          <p:nvPr/>
        </p:nvCxnSpPr>
        <p:spPr>
          <a:xfrm rot="5400000">
            <a:off x="56911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52888" y="3743325"/>
            <a:ext cx="685800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33688" y="2524125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32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72088" y="2524125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7088" y="1457325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38688" y="1457325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00288" y="1457325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05488" y="1457325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4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22" name="Picture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275" y="4962525"/>
            <a:ext cx="4381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4" idx="4"/>
            <a:endCxn id="12" idx="0"/>
          </p:cNvCxnSpPr>
          <p:nvPr/>
        </p:nvCxnSpPr>
        <p:spPr>
          <a:xfrm rot="5400000">
            <a:off x="1820069" y="2909094"/>
            <a:ext cx="381000" cy="15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  <a:endCxn id="9" idx="0"/>
          </p:cNvCxnSpPr>
          <p:nvPr/>
        </p:nvCxnSpPr>
        <p:spPr>
          <a:xfrm rot="5400000" flipV="1">
            <a:off x="3952875" y="2605088"/>
            <a:ext cx="381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9" idx="0"/>
          </p:cNvCxnSpPr>
          <p:nvPr/>
        </p:nvCxnSpPr>
        <p:spPr>
          <a:xfrm rot="5400000">
            <a:off x="4562475" y="2605088"/>
            <a:ext cx="381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4"/>
            <a:endCxn id="15" idx="0"/>
          </p:cNvCxnSpPr>
          <p:nvPr/>
        </p:nvCxnSpPr>
        <p:spPr>
          <a:xfrm rot="5400000">
            <a:off x="6696869" y="2909094"/>
            <a:ext cx="381000" cy="15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4"/>
            <a:endCxn id="17" idx="0"/>
          </p:cNvCxnSpPr>
          <p:nvPr/>
        </p:nvCxnSpPr>
        <p:spPr>
          <a:xfrm rot="16200000" flipH="1">
            <a:off x="2200275" y="3595688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4"/>
            <a:endCxn id="22" idx="0"/>
          </p:cNvCxnSpPr>
          <p:nvPr/>
        </p:nvCxnSpPr>
        <p:spPr>
          <a:xfrm rot="5400000">
            <a:off x="5857875" y="3519488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4"/>
            <a:endCxn id="17" idx="0"/>
          </p:cNvCxnSpPr>
          <p:nvPr/>
        </p:nvCxnSpPr>
        <p:spPr>
          <a:xfrm rot="5400000">
            <a:off x="3419475" y="3519488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Multiple Team Match Outcome Model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66875" y="2033588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95675" y="20335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14875" y="20335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43675" y="2033588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4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6875" y="3100388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09875" y="4548188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cxnSp>
        <p:nvCxnSpPr>
          <p:cNvPr id="27" name="Straight Arrow Connector 26"/>
          <p:cNvCxnSpPr>
            <a:stCxn id="9" idx="4"/>
            <a:endCxn id="22" idx="0"/>
          </p:cNvCxnSpPr>
          <p:nvPr/>
        </p:nvCxnSpPr>
        <p:spPr>
          <a:xfrm rot="16200000" flipH="1">
            <a:off x="4638675" y="3595688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05275" y="31003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43675" y="3100388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8275" y="4548188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23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Efficient Approximate Inference</a:t>
            </a:r>
            <a:endParaRPr lang="en-US"/>
          </a:p>
        </p:txBody>
      </p:sp>
      <p:cxnSp>
        <p:nvCxnSpPr>
          <p:cNvPr id="67" name="Straight Arrow Connector 66"/>
          <p:cNvCxnSpPr>
            <a:stCxn id="74" idx="4"/>
            <a:endCxn id="78" idx="0"/>
          </p:cNvCxnSpPr>
          <p:nvPr/>
        </p:nvCxnSpPr>
        <p:spPr>
          <a:xfrm rot="5400000">
            <a:off x="1790701" y="3733800"/>
            <a:ext cx="762000" cy="31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5" idx="4"/>
            <a:endCxn id="81" idx="0"/>
          </p:cNvCxnSpPr>
          <p:nvPr/>
        </p:nvCxnSpPr>
        <p:spPr>
          <a:xfrm rot="16200000" flipH="1">
            <a:off x="3924300" y="3429000"/>
            <a:ext cx="762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6" idx="4"/>
            <a:endCxn id="81" idx="0"/>
          </p:cNvCxnSpPr>
          <p:nvPr/>
        </p:nvCxnSpPr>
        <p:spPr>
          <a:xfrm rot="5400000">
            <a:off x="4533900" y="3429000"/>
            <a:ext cx="762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7" idx="4"/>
            <a:endCxn id="82" idx="0"/>
          </p:cNvCxnSpPr>
          <p:nvPr/>
        </p:nvCxnSpPr>
        <p:spPr>
          <a:xfrm rot="5400000">
            <a:off x="6591301" y="3733800"/>
            <a:ext cx="762000" cy="31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8" idx="4"/>
            <a:endCxn id="79" idx="0"/>
          </p:cNvCxnSpPr>
          <p:nvPr/>
        </p:nvCxnSpPr>
        <p:spPr>
          <a:xfrm rot="16200000" flipH="1">
            <a:off x="2362200" y="4610100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2" idx="4"/>
            <a:endCxn id="83" idx="0"/>
          </p:cNvCxnSpPr>
          <p:nvPr/>
        </p:nvCxnSpPr>
        <p:spPr>
          <a:xfrm rot="5400000">
            <a:off x="5981700" y="4572000"/>
            <a:ext cx="7620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1" idx="4"/>
            <a:endCxn id="79" idx="0"/>
          </p:cNvCxnSpPr>
          <p:nvPr/>
        </p:nvCxnSpPr>
        <p:spPr>
          <a:xfrm rot="5400000">
            <a:off x="3581400" y="4533900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1" idx="4"/>
            <a:endCxn id="83" idx="0"/>
          </p:cNvCxnSpPr>
          <p:nvPr/>
        </p:nvCxnSpPr>
        <p:spPr>
          <a:xfrm rot="16200000" flipH="1">
            <a:off x="4800600" y="4610100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8580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44958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20574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0574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8862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51054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68580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200400" y="5410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638800" y="5410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6" name="Straight Arrow Connector 95"/>
          <p:cNvCxnSpPr>
            <a:stCxn id="92" idx="2"/>
            <a:endCxn id="77" idx="0"/>
          </p:cNvCxnSpPr>
          <p:nvPr/>
        </p:nvCxnSpPr>
        <p:spPr>
          <a:xfrm rot="5400000">
            <a:off x="68580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1" idx="2"/>
            <a:endCxn id="76" idx="0"/>
          </p:cNvCxnSpPr>
          <p:nvPr/>
        </p:nvCxnSpPr>
        <p:spPr>
          <a:xfrm rot="5400000">
            <a:off x="51054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0" idx="2"/>
            <a:endCxn id="75" idx="0"/>
          </p:cNvCxnSpPr>
          <p:nvPr/>
        </p:nvCxnSpPr>
        <p:spPr>
          <a:xfrm rot="5400000">
            <a:off x="38862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9" idx="2"/>
            <a:endCxn id="74" idx="0"/>
          </p:cNvCxnSpPr>
          <p:nvPr/>
        </p:nvCxnSpPr>
        <p:spPr>
          <a:xfrm rot="5400000">
            <a:off x="20574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7" idx="4"/>
            <a:endCxn id="86" idx="0"/>
          </p:cNvCxnSpPr>
          <p:nvPr/>
        </p:nvCxnSpPr>
        <p:spPr>
          <a:xfrm rot="5400000">
            <a:off x="6858001" y="34671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7" idx="0"/>
          </p:cNvCxnSpPr>
          <p:nvPr/>
        </p:nvCxnSpPr>
        <p:spPr>
          <a:xfrm rot="5400000">
            <a:off x="4800600" y="3162300"/>
            <a:ext cx="228600" cy="6096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5" idx="4"/>
            <a:endCxn id="87" idx="0"/>
          </p:cNvCxnSpPr>
          <p:nvPr/>
        </p:nvCxnSpPr>
        <p:spPr>
          <a:xfrm rot="16200000" flipH="1">
            <a:off x="4191000" y="3162300"/>
            <a:ext cx="228600" cy="6096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4"/>
            <a:endCxn id="88" idx="0"/>
          </p:cNvCxnSpPr>
          <p:nvPr/>
        </p:nvCxnSpPr>
        <p:spPr>
          <a:xfrm rot="5400000">
            <a:off x="2057401" y="34671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6" idx="2"/>
            <a:endCxn id="82" idx="0"/>
          </p:cNvCxnSpPr>
          <p:nvPr/>
        </p:nvCxnSpPr>
        <p:spPr>
          <a:xfrm rot="5400000">
            <a:off x="68199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7" idx="2"/>
            <a:endCxn id="81" idx="0"/>
          </p:cNvCxnSpPr>
          <p:nvPr/>
        </p:nvCxnSpPr>
        <p:spPr>
          <a:xfrm rot="5400000">
            <a:off x="44577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8" idx="2"/>
            <a:endCxn id="78" idx="0"/>
          </p:cNvCxnSpPr>
          <p:nvPr/>
        </p:nvCxnSpPr>
        <p:spPr>
          <a:xfrm rot="5400000">
            <a:off x="20193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2" idx="4"/>
            <a:endCxn id="94" idx="3"/>
          </p:cNvCxnSpPr>
          <p:nvPr/>
        </p:nvCxnSpPr>
        <p:spPr>
          <a:xfrm rot="5400000">
            <a:off x="6057900" y="4610100"/>
            <a:ext cx="723900" cy="11049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1" idx="4"/>
            <a:endCxn id="94" idx="1"/>
          </p:cNvCxnSpPr>
          <p:nvPr/>
        </p:nvCxnSpPr>
        <p:spPr>
          <a:xfrm rot="16200000" flipH="1">
            <a:off x="4762500" y="4648200"/>
            <a:ext cx="723900" cy="10287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81" idx="4"/>
            <a:endCxn id="93" idx="3"/>
          </p:cNvCxnSpPr>
          <p:nvPr/>
        </p:nvCxnSpPr>
        <p:spPr>
          <a:xfrm rot="5400000">
            <a:off x="3657600" y="4572000"/>
            <a:ext cx="723900" cy="11811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8" idx="4"/>
            <a:endCxn id="93" idx="1"/>
          </p:cNvCxnSpPr>
          <p:nvPr/>
        </p:nvCxnSpPr>
        <p:spPr>
          <a:xfrm rot="16200000" flipH="1">
            <a:off x="2324100" y="4648200"/>
            <a:ext cx="723900" cy="10287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828800" y="2667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57600" y="26670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876800" y="26670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629400" y="2667000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4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28800" y="41148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971800" y="5562600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67200" y="41148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629400" y="4114800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410200" y="5562600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23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1600200"/>
            <a:ext cx="66294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prst="relaxedInset"/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Gaussian Prior Factors</a:t>
            </a:r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47" name="Rectangle 46"/>
          <p:cNvSpPr/>
          <p:nvPr/>
        </p:nvSpPr>
        <p:spPr>
          <a:xfrm>
            <a:off x="1219200" y="3505200"/>
            <a:ext cx="6629400" cy="2819400"/>
          </a:xfrm>
          <a:prstGeom prst="rect">
            <a:avLst/>
          </a:prstGeom>
          <a:solidFill>
            <a:srgbClr val="FFC000">
              <a:alpha val="3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prst="relaxedInset"/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Ranking Likelihood Factors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2247900" y="25527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0751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2943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0469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22479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267200" y="32766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 flipV="1">
            <a:off x="4648200" y="32766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7046913" y="34671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2247900" y="39243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46847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70469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438400" y="48006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430588" y="4800600"/>
            <a:ext cx="912812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876800" y="48006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5867400" y="48006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6019800" y="50292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724400" y="50292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3581400" y="5029200"/>
            <a:ext cx="912813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209800" y="50292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866900" y="39243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5400000">
            <a:off x="43037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66659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18669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4114800" y="35052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10800000" flipV="1">
            <a:off x="4800600" y="35052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>
            <a:off x="66675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Convergence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04975" y="1322388"/>
            <a:ext cx="5713413" cy="4503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704975" y="1322388"/>
            <a:ext cx="5713413" cy="45037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1704975" y="1322388"/>
            <a:ext cx="5713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04975" y="1322388"/>
            <a:ext cx="5713413" cy="4503737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434" y="342"/>
              </a:cxn>
              <a:cxn ang="0">
                <a:pos x="434" y="0"/>
              </a:cxn>
            </a:cxnLst>
            <a:rect l="0" t="0" r="r" b="b"/>
            <a:pathLst>
              <a:path w="434" h="342">
                <a:moveTo>
                  <a:pt x="0" y="342"/>
                </a:moveTo>
                <a:lnTo>
                  <a:pt x="434" y="342"/>
                </a:lnTo>
                <a:lnTo>
                  <a:pt x="434" y="0"/>
                </a:lnTo>
              </a:path>
            </a:pathLst>
          </a:custGeom>
          <a:solidFill>
            <a:schemeClr val="bg1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1704975" y="5826125"/>
            <a:ext cx="57134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V="1">
            <a:off x="1704975" y="5761038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1704975" y="132238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V="1">
            <a:off x="31257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31257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 flipV="1">
            <a:off x="45608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45608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V="1">
            <a:off x="59832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59832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6" name="Line 23"/>
          <p:cNvSpPr>
            <a:spLocks noChangeShapeType="1"/>
          </p:cNvSpPr>
          <p:nvPr/>
        </p:nvSpPr>
        <p:spPr bwMode="auto">
          <a:xfrm flipV="1">
            <a:off x="74183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7" name="Line 24"/>
          <p:cNvSpPr>
            <a:spLocks noChangeShapeType="1"/>
          </p:cNvSpPr>
          <p:nvPr/>
        </p:nvSpPr>
        <p:spPr bwMode="auto">
          <a:xfrm>
            <a:off x="74183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8" name="Line 26"/>
          <p:cNvSpPr>
            <a:spLocks noChangeShapeType="1"/>
          </p:cNvSpPr>
          <p:nvPr/>
        </p:nvSpPr>
        <p:spPr bwMode="auto">
          <a:xfrm>
            <a:off x="1704975" y="582612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9" name="Line 27"/>
          <p:cNvSpPr>
            <a:spLocks noChangeShapeType="1"/>
          </p:cNvSpPr>
          <p:nvPr/>
        </p:nvSpPr>
        <p:spPr bwMode="auto">
          <a:xfrm flipH="1">
            <a:off x="7353300" y="582612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0" name="Rectangle 28"/>
          <p:cNvSpPr>
            <a:spLocks noChangeArrowheads="1"/>
          </p:cNvSpPr>
          <p:nvPr/>
        </p:nvSpPr>
        <p:spPr bwMode="auto">
          <a:xfrm>
            <a:off x="1506538" y="5681663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37911" name="Line 29"/>
          <p:cNvSpPr>
            <a:spLocks noChangeShapeType="1"/>
          </p:cNvSpPr>
          <p:nvPr/>
        </p:nvSpPr>
        <p:spPr bwMode="auto">
          <a:xfrm>
            <a:off x="1704975" y="526097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 flipH="1">
            <a:off x="7353300" y="526097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3" name="Rectangle 31"/>
          <p:cNvSpPr>
            <a:spLocks noChangeArrowheads="1"/>
          </p:cNvSpPr>
          <p:nvPr/>
        </p:nvSpPr>
        <p:spPr bwMode="auto">
          <a:xfrm>
            <a:off x="1506538" y="5114925"/>
            <a:ext cx="11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5</a:t>
            </a:r>
          </a:p>
        </p:txBody>
      </p:sp>
      <p:sp>
        <p:nvSpPr>
          <p:cNvPr id="37914" name="Line 32"/>
          <p:cNvSpPr>
            <a:spLocks noChangeShapeType="1"/>
          </p:cNvSpPr>
          <p:nvPr/>
        </p:nvSpPr>
        <p:spPr bwMode="auto">
          <a:xfrm>
            <a:off x="1704975" y="469423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5" name="Line 33"/>
          <p:cNvSpPr>
            <a:spLocks noChangeShapeType="1"/>
          </p:cNvSpPr>
          <p:nvPr/>
        </p:nvSpPr>
        <p:spPr bwMode="auto">
          <a:xfrm flipH="1">
            <a:off x="7353300" y="4694238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6" name="Rectangle 34"/>
          <p:cNvSpPr>
            <a:spLocks noChangeArrowheads="1"/>
          </p:cNvSpPr>
          <p:nvPr/>
        </p:nvSpPr>
        <p:spPr bwMode="auto">
          <a:xfrm>
            <a:off x="1362075" y="454977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10</a:t>
            </a:r>
          </a:p>
        </p:txBody>
      </p:sp>
      <p:sp>
        <p:nvSpPr>
          <p:cNvPr id="37917" name="Line 35"/>
          <p:cNvSpPr>
            <a:spLocks noChangeShapeType="1"/>
          </p:cNvSpPr>
          <p:nvPr/>
        </p:nvSpPr>
        <p:spPr bwMode="auto">
          <a:xfrm>
            <a:off x="1704975" y="4127500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8" name="Line 36"/>
          <p:cNvSpPr>
            <a:spLocks noChangeShapeType="1"/>
          </p:cNvSpPr>
          <p:nvPr/>
        </p:nvSpPr>
        <p:spPr bwMode="auto">
          <a:xfrm flipH="1">
            <a:off x="7353300" y="4127500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9" name="Rectangle 37"/>
          <p:cNvSpPr>
            <a:spLocks noChangeArrowheads="1"/>
          </p:cNvSpPr>
          <p:nvPr/>
        </p:nvSpPr>
        <p:spPr bwMode="auto">
          <a:xfrm>
            <a:off x="1362075" y="398303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15</a:t>
            </a:r>
          </a:p>
        </p:txBody>
      </p:sp>
      <p:sp>
        <p:nvSpPr>
          <p:cNvPr id="37920" name="Line 38"/>
          <p:cNvSpPr>
            <a:spLocks noChangeShapeType="1"/>
          </p:cNvSpPr>
          <p:nvPr/>
        </p:nvSpPr>
        <p:spPr bwMode="auto">
          <a:xfrm>
            <a:off x="1704975" y="3575050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1" name="Line 39"/>
          <p:cNvSpPr>
            <a:spLocks noChangeShapeType="1"/>
          </p:cNvSpPr>
          <p:nvPr/>
        </p:nvSpPr>
        <p:spPr bwMode="auto">
          <a:xfrm flipH="1">
            <a:off x="7353300" y="3575050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2" name="Rectangle 40"/>
          <p:cNvSpPr>
            <a:spLocks noChangeArrowheads="1"/>
          </p:cNvSpPr>
          <p:nvPr/>
        </p:nvSpPr>
        <p:spPr bwMode="auto">
          <a:xfrm>
            <a:off x="1362075" y="343058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20</a:t>
            </a:r>
          </a:p>
        </p:txBody>
      </p:sp>
      <p:sp>
        <p:nvSpPr>
          <p:cNvPr id="37923" name="Line 41"/>
          <p:cNvSpPr>
            <a:spLocks noChangeShapeType="1"/>
          </p:cNvSpPr>
          <p:nvPr/>
        </p:nvSpPr>
        <p:spPr bwMode="auto">
          <a:xfrm>
            <a:off x="1704975" y="300831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4" name="Line 42"/>
          <p:cNvSpPr>
            <a:spLocks noChangeShapeType="1"/>
          </p:cNvSpPr>
          <p:nvPr/>
        </p:nvSpPr>
        <p:spPr bwMode="auto">
          <a:xfrm flipH="1">
            <a:off x="7353300" y="3008313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5" name="Rectangle 43"/>
          <p:cNvSpPr>
            <a:spLocks noChangeArrowheads="1"/>
          </p:cNvSpPr>
          <p:nvPr/>
        </p:nvSpPr>
        <p:spPr bwMode="auto">
          <a:xfrm>
            <a:off x="1362075" y="286385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25</a:t>
            </a:r>
          </a:p>
        </p:txBody>
      </p:sp>
      <p:sp>
        <p:nvSpPr>
          <p:cNvPr id="37926" name="Line 44"/>
          <p:cNvSpPr>
            <a:spLocks noChangeShapeType="1"/>
          </p:cNvSpPr>
          <p:nvPr/>
        </p:nvSpPr>
        <p:spPr bwMode="auto">
          <a:xfrm>
            <a:off x="1704975" y="244316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7" name="Line 45"/>
          <p:cNvSpPr>
            <a:spLocks noChangeShapeType="1"/>
          </p:cNvSpPr>
          <p:nvPr/>
        </p:nvSpPr>
        <p:spPr bwMode="auto">
          <a:xfrm flipH="1">
            <a:off x="7353300" y="2443163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8" name="Rectangle 46"/>
          <p:cNvSpPr>
            <a:spLocks noChangeArrowheads="1"/>
          </p:cNvSpPr>
          <p:nvPr/>
        </p:nvSpPr>
        <p:spPr bwMode="auto">
          <a:xfrm>
            <a:off x="1362075" y="229711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30</a:t>
            </a:r>
          </a:p>
        </p:txBody>
      </p:sp>
      <p:sp>
        <p:nvSpPr>
          <p:cNvPr id="37929" name="Line 47"/>
          <p:cNvSpPr>
            <a:spLocks noChangeShapeType="1"/>
          </p:cNvSpPr>
          <p:nvPr/>
        </p:nvSpPr>
        <p:spPr bwMode="auto">
          <a:xfrm>
            <a:off x="1704975" y="187642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0" name="Line 48"/>
          <p:cNvSpPr>
            <a:spLocks noChangeShapeType="1"/>
          </p:cNvSpPr>
          <p:nvPr/>
        </p:nvSpPr>
        <p:spPr bwMode="auto">
          <a:xfrm flipH="1">
            <a:off x="7353300" y="187642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1" name="Rectangle 49"/>
          <p:cNvSpPr>
            <a:spLocks noChangeArrowheads="1"/>
          </p:cNvSpPr>
          <p:nvPr/>
        </p:nvSpPr>
        <p:spPr bwMode="auto">
          <a:xfrm>
            <a:off x="1362075" y="173196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35</a:t>
            </a:r>
          </a:p>
        </p:txBody>
      </p:sp>
      <p:sp>
        <p:nvSpPr>
          <p:cNvPr id="37932" name="Line 50"/>
          <p:cNvSpPr>
            <a:spLocks noChangeShapeType="1"/>
          </p:cNvSpPr>
          <p:nvPr/>
        </p:nvSpPr>
        <p:spPr bwMode="auto">
          <a:xfrm>
            <a:off x="1704975" y="13223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3" name="Line 51"/>
          <p:cNvSpPr>
            <a:spLocks noChangeShapeType="1"/>
          </p:cNvSpPr>
          <p:nvPr/>
        </p:nvSpPr>
        <p:spPr bwMode="auto">
          <a:xfrm flipH="1">
            <a:off x="7353300" y="1322388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4" name="Rectangle 52"/>
          <p:cNvSpPr>
            <a:spLocks noChangeArrowheads="1"/>
          </p:cNvSpPr>
          <p:nvPr/>
        </p:nvSpPr>
        <p:spPr bwMode="auto">
          <a:xfrm>
            <a:off x="1362075" y="117792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40</a:t>
            </a:r>
          </a:p>
        </p:txBody>
      </p:sp>
      <p:sp>
        <p:nvSpPr>
          <p:cNvPr id="37935" name="Line 55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1717675" y="1546225"/>
            <a:ext cx="1462088" cy="4279900"/>
          </a:xfrm>
          <a:custGeom>
            <a:avLst/>
            <a:gdLst/>
            <a:ahLst/>
            <a:cxnLst>
              <a:cxn ang="0">
                <a:pos x="8" y="1203"/>
              </a:cxn>
              <a:cxn ang="0">
                <a:pos x="25" y="706"/>
              </a:cxn>
              <a:cxn ang="0">
                <a:pos x="41" y="349"/>
              </a:cxn>
              <a:cxn ang="0">
                <a:pos x="58" y="141"/>
              </a:cxn>
              <a:cxn ang="0">
                <a:pos x="74" y="208"/>
              </a:cxn>
              <a:cxn ang="0">
                <a:pos x="99" y="141"/>
              </a:cxn>
              <a:cxn ang="0">
                <a:pos x="116" y="141"/>
              </a:cxn>
              <a:cxn ang="0">
                <a:pos x="133" y="141"/>
              </a:cxn>
              <a:cxn ang="0">
                <a:pos x="149" y="141"/>
              </a:cxn>
              <a:cxn ang="0">
                <a:pos x="166" y="67"/>
              </a:cxn>
              <a:cxn ang="0">
                <a:pos x="182" y="67"/>
              </a:cxn>
              <a:cxn ang="0">
                <a:pos x="207" y="67"/>
              </a:cxn>
              <a:cxn ang="0">
                <a:pos x="224" y="67"/>
              </a:cxn>
              <a:cxn ang="0">
                <a:pos x="240" y="141"/>
              </a:cxn>
              <a:cxn ang="0">
                <a:pos x="257" y="141"/>
              </a:cxn>
              <a:cxn ang="0">
                <a:pos x="274" y="141"/>
              </a:cxn>
              <a:cxn ang="0">
                <a:pos x="290" y="141"/>
              </a:cxn>
              <a:cxn ang="0">
                <a:pos x="315" y="67"/>
              </a:cxn>
              <a:cxn ang="0">
                <a:pos x="332" y="67"/>
              </a:cxn>
              <a:cxn ang="0">
                <a:pos x="348" y="141"/>
              </a:cxn>
              <a:cxn ang="0">
                <a:pos x="365" y="67"/>
              </a:cxn>
              <a:cxn ang="0">
                <a:pos x="381" y="67"/>
              </a:cxn>
              <a:cxn ang="0">
                <a:pos x="398" y="67"/>
              </a:cxn>
              <a:cxn ang="0">
                <a:pos x="423" y="67"/>
              </a:cxn>
              <a:cxn ang="0">
                <a:pos x="439" y="67"/>
              </a:cxn>
              <a:cxn ang="0">
                <a:pos x="456" y="141"/>
              </a:cxn>
              <a:cxn ang="0">
                <a:pos x="473" y="67"/>
              </a:cxn>
              <a:cxn ang="0">
                <a:pos x="489" y="67"/>
              </a:cxn>
              <a:cxn ang="0">
                <a:pos x="506" y="67"/>
              </a:cxn>
              <a:cxn ang="0">
                <a:pos x="531" y="67"/>
              </a:cxn>
              <a:cxn ang="0">
                <a:pos x="547" y="141"/>
              </a:cxn>
              <a:cxn ang="0">
                <a:pos x="564" y="67"/>
              </a:cxn>
              <a:cxn ang="0">
                <a:pos x="580" y="67"/>
              </a:cxn>
              <a:cxn ang="0">
                <a:pos x="597" y="67"/>
              </a:cxn>
              <a:cxn ang="0">
                <a:pos x="614" y="67"/>
              </a:cxn>
              <a:cxn ang="0">
                <a:pos x="638" y="67"/>
              </a:cxn>
              <a:cxn ang="0">
                <a:pos x="655" y="67"/>
              </a:cxn>
              <a:cxn ang="0">
                <a:pos x="672" y="67"/>
              </a:cxn>
              <a:cxn ang="0">
                <a:pos x="688" y="67"/>
              </a:cxn>
              <a:cxn ang="0">
                <a:pos x="705" y="67"/>
              </a:cxn>
              <a:cxn ang="0">
                <a:pos x="721" y="67"/>
              </a:cxn>
              <a:cxn ang="0">
                <a:pos x="746" y="0"/>
              </a:cxn>
              <a:cxn ang="0">
                <a:pos x="763" y="0"/>
              </a:cxn>
              <a:cxn ang="0">
                <a:pos x="780" y="0"/>
              </a:cxn>
              <a:cxn ang="0">
                <a:pos x="796" y="0"/>
              </a:cxn>
              <a:cxn ang="0">
                <a:pos x="813" y="0"/>
              </a:cxn>
              <a:cxn ang="0">
                <a:pos x="829" y="0"/>
              </a:cxn>
              <a:cxn ang="0">
                <a:pos x="854" y="0"/>
              </a:cxn>
              <a:cxn ang="0">
                <a:pos x="871" y="0"/>
              </a:cxn>
              <a:cxn ang="0">
                <a:pos x="887" y="0"/>
              </a:cxn>
              <a:cxn ang="0">
                <a:pos x="904" y="0"/>
              </a:cxn>
              <a:cxn ang="0">
                <a:pos x="921" y="0"/>
              </a:cxn>
            </a:cxnLst>
            <a:rect l="0" t="0" r="r" b="b"/>
            <a:pathLst>
              <a:path w="921" h="2696">
                <a:moveTo>
                  <a:pt x="0" y="2696"/>
                </a:moveTo>
                <a:lnTo>
                  <a:pt x="8" y="1203"/>
                </a:lnTo>
                <a:lnTo>
                  <a:pt x="16" y="847"/>
                </a:lnTo>
                <a:lnTo>
                  <a:pt x="25" y="706"/>
                </a:lnTo>
                <a:lnTo>
                  <a:pt x="33" y="565"/>
                </a:lnTo>
                <a:lnTo>
                  <a:pt x="41" y="349"/>
                </a:lnTo>
                <a:lnTo>
                  <a:pt x="50" y="208"/>
                </a:lnTo>
                <a:lnTo>
                  <a:pt x="58" y="141"/>
                </a:lnTo>
                <a:lnTo>
                  <a:pt x="66" y="349"/>
                </a:lnTo>
                <a:lnTo>
                  <a:pt x="74" y="208"/>
                </a:lnTo>
                <a:lnTo>
                  <a:pt x="83" y="141"/>
                </a:lnTo>
                <a:lnTo>
                  <a:pt x="99" y="141"/>
                </a:lnTo>
                <a:lnTo>
                  <a:pt x="108" y="141"/>
                </a:lnTo>
                <a:lnTo>
                  <a:pt x="116" y="141"/>
                </a:lnTo>
                <a:lnTo>
                  <a:pt x="124" y="208"/>
                </a:lnTo>
                <a:lnTo>
                  <a:pt x="133" y="141"/>
                </a:lnTo>
                <a:lnTo>
                  <a:pt x="141" y="141"/>
                </a:lnTo>
                <a:lnTo>
                  <a:pt x="149" y="141"/>
                </a:lnTo>
                <a:lnTo>
                  <a:pt x="157" y="67"/>
                </a:lnTo>
                <a:lnTo>
                  <a:pt x="166" y="67"/>
                </a:lnTo>
                <a:lnTo>
                  <a:pt x="174" y="67"/>
                </a:lnTo>
                <a:lnTo>
                  <a:pt x="182" y="67"/>
                </a:lnTo>
                <a:lnTo>
                  <a:pt x="191" y="0"/>
                </a:lnTo>
                <a:lnTo>
                  <a:pt x="207" y="67"/>
                </a:lnTo>
                <a:lnTo>
                  <a:pt x="215" y="67"/>
                </a:lnTo>
                <a:lnTo>
                  <a:pt x="224" y="67"/>
                </a:lnTo>
                <a:lnTo>
                  <a:pt x="232" y="141"/>
                </a:lnTo>
                <a:lnTo>
                  <a:pt x="240" y="141"/>
                </a:lnTo>
                <a:lnTo>
                  <a:pt x="249" y="141"/>
                </a:lnTo>
                <a:lnTo>
                  <a:pt x="257" y="141"/>
                </a:lnTo>
                <a:lnTo>
                  <a:pt x="265" y="141"/>
                </a:lnTo>
                <a:lnTo>
                  <a:pt x="274" y="141"/>
                </a:lnTo>
                <a:lnTo>
                  <a:pt x="282" y="141"/>
                </a:lnTo>
                <a:lnTo>
                  <a:pt x="290" y="141"/>
                </a:lnTo>
                <a:lnTo>
                  <a:pt x="298" y="67"/>
                </a:lnTo>
                <a:lnTo>
                  <a:pt x="315" y="67"/>
                </a:lnTo>
                <a:lnTo>
                  <a:pt x="323" y="67"/>
                </a:lnTo>
                <a:lnTo>
                  <a:pt x="332" y="67"/>
                </a:lnTo>
                <a:lnTo>
                  <a:pt x="340" y="67"/>
                </a:lnTo>
                <a:lnTo>
                  <a:pt x="348" y="141"/>
                </a:lnTo>
                <a:lnTo>
                  <a:pt x="356" y="67"/>
                </a:lnTo>
                <a:lnTo>
                  <a:pt x="365" y="67"/>
                </a:lnTo>
                <a:lnTo>
                  <a:pt x="373" y="67"/>
                </a:lnTo>
                <a:lnTo>
                  <a:pt x="381" y="67"/>
                </a:lnTo>
                <a:lnTo>
                  <a:pt x="390" y="67"/>
                </a:lnTo>
                <a:lnTo>
                  <a:pt x="398" y="67"/>
                </a:lnTo>
                <a:lnTo>
                  <a:pt x="406" y="67"/>
                </a:lnTo>
                <a:lnTo>
                  <a:pt x="423" y="67"/>
                </a:lnTo>
                <a:lnTo>
                  <a:pt x="431" y="67"/>
                </a:lnTo>
                <a:lnTo>
                  <a:pt x="439" y="67"/>
                </a:lnTo>
                <a:lnTo>
                  <a:pt x="448" y="141"/>
                </a:lnTo>
                <a:lnTo>
                  <a:pt x="456" y="141"/>
                </a:lnTo>
                <a:lnTo>
                  <a:pt x="464" y="141"/>
                </a:lnTo>
                <a:lnTo>
                  <a:pt x="473" y="67"/>
                </a:lnTo>
                <a:lnTo>
                  <a:pt x="481" y="67"/>
                </a:lnTo>
                <a:lnTo>
                  <a:pt x="489" y="67"/>
                </a:lnTo>
                <a:lnTo>
                  <a:pt x="497" y="67"/>
                </a:lnTo>
                <a:lnTo>
                  <a:pt x="506" y="67"/>
                </a:lnTo>
                <a:lnTo>
                  <a:pt x="522" y="67"/>
                </a:lnTo>
                <a:lnTo>
                  <a:pt x="531" y="67"/>
                </a:lnTo>
                <a:lnTo>
                  <a:pt x="539" y="67"/>
                </a:lnTo>
                <a:lnTo>
                  <a:pt x="547" y="141"/>
                </a:lnTo>
                <a:lnTo>
                  <a:pt x="556" y="67"/>
                </a:lnTo>
                <a:lnTo>
                  <a:pt x="564" y="67"/>
                </a:lnTo>
                <a:lnTo>
                  <a:pt x="572" y="67"/>
                </a:lnTo>
                <a:lnTo>
                  <a:pt x="580" y="67"/>
                </a:lnTo>
                <a:lnTo>
                  <a:pt x="589" y="67"/>
                </a:lnTo>
                <a:lnTo>
                  <a:pt x="597" y="67"/>
                </a:lnTo>
                <a:lnTo>
                  <a:pt x="605" y="67"/>
                </a:lnTo>
                <a:lnTo>
                  <a:pt x="614" y="67"/>
                </a:lnTo>
                <a:lnTo>
                  <a:pt x="630" y="67"/>
                </a:lnTo>
                <a:lnTo>
                  <a:pt x="638" y="67"/>
                </a:lnTo>
                <a:lnTo>
                  <a:pt x="647" y="67"/>
                </a:lnTo>
                <a:lnTo>
                  <a:pt x="655" y="67"/>
                </a:lnTo>
                <a:lnTo>
                  <a:pt x="663" y="67"/>
                </a:lnTo>
                <a:lnTo>
                  <a:pt x="672" y="67"/>
                </a:lnTo>
                <a:lnTo>
                  <a:pt x="680" y="67"/>
                </a:lnTo>
                <a:lnTo>
                  <a:pt x="688" y="67"/>
                </a:lnTo>
                <a:lnTo>
                  <a:pt x="697" y="67"/>
                </a:lnTo>
                <a:lnTo>
                  <a:pt x="705" y="67"/>
                </a:lnTo>
                <a:lnTo>
                  <a:pt x="713" y="67"/>
                </a:lnTo>
                <a:lnTo>
                  <a:pt x="721" y="67"/>
                </a:lnTo>
                <a:lnTo>
                  <a:pt x="738" y="67"/>
                </a:lnTo>
                <a:lnTo>
                  <a:pt x="746" y="0"/>
                </a:lnTo>
                <a:lnTo>
                  <a:pt x="755" y="0"/>
                </a:lnTo>
                <a:lnTo>
                  <a:pt x="763" y="0"/>
                </a:lnTo>
                <a:lnTo>
                  <a:pt x="771" y="0"/>
                </a:lnTo>
                <a:lnTo>
                  <a:pt x="780" y="0"/>
                </a:lnTo>
                <a:lnTo>
                  <a:pt x="788" y="0"/>
                </a:lnTo>
                <a:lnTo>
                  <a:pt x="796" y="0"/>
                </a:lnTo>
                <a:lnTo>
                  <a:pt x="804" y="0"/>
                </a:lnTo>
                <a:lnTo>
                  <a:pt x="813" y="0"/>
                </a:lnTo>
                <a:lnTo>
                  <a:pt x="821" y="0"/>
                </a:lnTo>
                <a:lnTo>
                  <a:pt x="829" y="0"/>
                </a:lnTo>
                <a:lnTo>
                  <a:pt x="846" y="0"/>
                </a:lnTo>
                <a:lnTo>
                  <a:pt x="854" y="0"/>
                </a:lnTo>
                <a:lnTo>
                  <a:pt x="862" y="0"/>
                </a:lnTo>
                <a:lnTo>
                  <a:pt x="871" y="0"/>
                </a:lnTo>
                <a:lnTo>
                  <a:pt x="879" y="0"/>
                </a:lnTo>
                <a:lnTo>
                  <a:pt x="887" y="0"/>
                </a:lnTo>
                <a:lnTo>
                  <a:pt x="896" y="0"/>
                </a:lnTo>
                <a:lnTo>
                  <a:pt x="904" y="0"/>
                </a:lnTo>
                <a:lnTo>
                  <a:pt x="912" y="0"/>
                </a:lnTo>
                <a:lnTo>
                  <a:pt x="921" y="0"/>
                </a:lnTo>
              </a:path>
            </a:pathLst>
          </a:cu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717304" y="1546435"/>
            <a:ext cx="5280025" cy="4279900"/>
            <a:chOff x="1213" y="1116"/>
            <a:chExt cx="3326" cy="26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213" y="1465"/>
              <a:ext cx="1136" cy="2347"/>
            </a:xfrm>
            <a:custGeom>
              <a:avLst/>
              <a:gdLst/>
              <a:ahLst/>
              <a:cxnLst>
                <a:cxn ang="0">
                  <a:pos x="16" y="713"/>
                </a:cxn>
                <a:cxn ang="0">
                  <a:pos x="41" y="290"/>
                </a:cxn>
                <a:cxn ang="0">
                  <a:pos x="66" y="431"/>
                </a:cxn>
                <a:cxn ang="0">
                  <a:pos x="99" y="357"/>
                </a:cxn>
                <a:cxn ang="0">
                  <a:pos x="124" y="290"/>
                </a:cxn>
                <a:cxn ang="0">
                  <a:pos x="149" y="290"/>
                </a:cxn>
                <a:cxn ang="0">
                  <a:pos x="174" y="290"/>
                </a:cxn>
                <a:cxn ang="0">
                  <a:pos x="207" y="216"/>
                </a:cxn>
                <a:cxn ang="0">
                  <a:pos x="232" y="216"/>
                </a:cxn>
                <a:cxn ang="0">
                  <a:pos x="257" y="216"/>
                </a:cxn>
                <a:cxn ang="0">
                  <a:pos x="282" y="216"/>
                </a:cxn>
                <a:cxn ang="0">
                  <a:pos x="315" y="141"/>
                </a:cxn>
                <a:cxn ang="0">
                  <a:pos x="340" y="216"/>
                </a:cxn>
                <a:cxn ang="0">
                  <a:pos x="365" y="216"/>
                </a:cxn>
                <a:cxn ang="0">
                  <a:pos x="390" y="216"/>
                </a:cxn>
                <a:cxn ang="0">
                  <a:pos x="423" y="216"/>
                </a:cxn>
                <a:cxn ang="0">
                  <a:pos x="448" y="216"/>
                </a:cxn>
                <a:cxn ang="0">
                  <a:pos x="473" y="216"/>
                </a:cxn>
                <a:cxn ang="0">
                  <a:pos x="497" y="216"/>
                </a:cxn>
                <a:cxn ang="0">
                  <a:pos x="531" y="216"/>
                </a:cxn>
                <a:cxn ang="0">
                  <a:pos x="556" y="216"/>
                </a:cxn>
                <a:cxn ang="0">
                  <a:pos x="580" y="141"/>
                </a:cxn>
                <a:cxn ang="0">
                  <a:pos x="605" y="141"/>
                </a:cxn>
                <a:cxn ang="0">
                  <a:pos x="638" y="141"/>
                </a:cxn>
                <a:cxn ang="0">
                  <a:pos x="663" y="141"/>
                </a:cxn>
                <a:cxn ang="0">
                  <a:pos x="688" y="141"/>
                </a:cxn>
                <a:cxn ang="0">
                  <a:pos x="713" y="141"/>
                </a:cxn>
                <a:cxn ang="0">
                  <a:pos x="746" y="141"/>
                </a:cxn>
                <a:cxn ang="0">
                  <a:pos x="771" y="141"/>
                </a:cxn>
                <a:cxn ang="0">
                  <a:pos x="796" y="141"/>
                </a:cxn>
                <a:cxn ang="0">
                  <a:pos x="821" y="75"/>
                </a:cxn>
                <a:cxn ang="0">
                  <a:pos x="854" y="75"/>
                </a:cxn>
                <a:cxn ang="0">
                  <a:pos x="879" y="75"/>
                </a:cxn>
                <a:cxn ang="0">
                  <a:pos x="904" y="75"/>
                </a:cxn>
                <a:cxn ang="0">
                  <a:pos x="929" y="75"/>
                </a:cxn>
                <a:cxn ang="0">
                  <a:pos x="962" y="0"/>
                </a:cxn>
                <a:cxn ang="0">
                  <a:pos x="987" y="0"/>
                </a:cxn>
                <a:cxn ang="0">
                  <a:pos x="1012" y="75"/>
                </a:cxn>
                <a:cxn ang="0">
                  <a:pos x="1037" y="75"/>
                </a:cxn>
                <a:cxn ang="0">
                  <a:pos x="1070" y="75"/>
                </a:cxn>
                <a:cxn ang="0">
                  <a:pos x="1095" y="75"/>
                </a:cxn>
                <a:cxn ang="0">
                  <a:pos x="1120" y="75"/>
                </a:cxn>
              </a:cxnLst>
              <a:rect l="0" t="0" r="r" b="b"/>
              <a:pathLst>
                <a:path w="1136" h="2347">
                  <a:moveTo>
                    <a:pt x="0" y="2347"/>
                  </a:moveTo>
                  <a:lnTo>
                    <a:pt x="8" y="1136"/>
                  </a:lnTo>
                  <a:lnTo>
                    <a:pt x="16" y="713"/>
                  </a:lnTo>
                  <a:lnTo>
                    <a:pt x="25" y="498"/>
                  </a:lnTo>
                  <a:lnTo>
                    <a:pt x="33" y="290"/>
                  </a:lnTo>
                  <a:lnTo>
                    <a:pt x="41" y="290"/>
                  </a:lnTo>
                  <a:lnTo>
                    <a:pt x="50" y="290"/>
                  </a:lnTo>
                  <a:lnTo>
                    <a:pt x="58" y="431"/>
                  </a:lnTo>
                  <a:lnTo>
                    <a:pt x="66" y="431"/>
                  </a:lnTo>
                  <a:lnTo>
                    <a:pt x="74" y="431"/>
                  </a:lnTo>
                  <a:lnTo>
                    <a:pt x="83" y="431"/>
                  </a:lnTo>
                  <a:lnTo>
                    <a:pt x="99" y="357"/>
                  </a:lnTo>
                  <a:lnTo>
                    <a:pt x="108" y="290"/>
                  </a:lnTo>
                  <a:lnTo>
                    <a:pt x="116" y="357"/>
                  </a:lnTo>
                  <a:lnTo>
                    <a:pt x="124" y="290"/>
                  </a:lnTo>
                  <a:lnTo>
                    <a:pt x="133" y="290"/>
                  </a:lnTo>
                  <a:lnTo>
                    <a:pt x="141" y="357"/>
                  </a:lnTo>
                  <a:lnTo>
                    <a:pt x="149" y="290"/>
                  </a:lnTo>
                  <a:lnTo>
                    <a:pt x="157" y="290"/>
                  </a:lnTo>
                  <a:lnTo>
                    <a:pt x="166" y="290"/>
                  </a:lnTo>
                  <a:lnTo>
                    <a:pt x="174" y="290"/>
                  </a:lnTo>
                  <a:lnTo>
                    <a:pt x="182" y="290"/>
                  </a:lnTo>
                  <a:lnTo>
                    <a:pt x="191" y="216"/>
                  </a:lnTo>
                  <a:lnTo>
                    <a:pt x="207" y="216"/>
                  </a:lnTo>
                  <a:lnTo>
                    <a:pt x="215" y="216"/>
                  </a:lnTo>
                  <a:lnTo>
                    <a:pt x="224" y="216"/>
                  </a:lnTo>
                  <a:lnTo>
                    <a:pt x="232" y="216"/>
                  </a:lnTo>
                  <a:lnTo>
                    <a:pt x="240" y="216"/>
                  </a:lnTo>
                  <a:lnTo>
                    <a:pt x="249" y="290"/>
                  </a:lnTo>
                  <a:lnTo>
                    <a:pt x="257" y="216"/>
                  </a:lnTo>
                  <a:lnTo>
                    <a:pt x="265" y="216"/>
                  </a:lnTo>
                  <a:lnTo>
                    <a:pt x="274" y="216"/>
                  </a:lnTo>
                  <a:lnTo>
                    <a:pt x="282" y="216"/>
                  </a:lnTo>
                  <a:lnTo>
                    <a:pt x="290" y="216"/>
                  </a:lnTo>
                  <a:lnTo>
                    <a:pt x="298" y="141"/>
                  </a:lnTo>
                  <a:lnTo>
                    <a:pt x="315" y="141"/>
                  </a:lnTo>
                  <a:lnTo>
                    <a:pt x="323" y="216"/>
                  </a:lnTo>
                  <a:lnTo>
                    <a:pt x="332" y="216"/>
                  </a:lnTo>
                  <a:lnTo>
                    <a:pt x="340" y="216"/>
                  </a:lnTo>
                  <a:lnTo>
                    <a:pt x="348" y="216"/>
                  </a:lnTo>
                  <a:lnTo>
                    <a:pt x="356" y="216"/>
                  </a:lnTo>
                  <a:lnTo>
                    <a:pt x="365" y="216"/>
                  </a:lnTo>
                  <a:lnTo>
                    <a:pt x="373" y="216"/>
                  </a:lnTo>
                  <a:lnTo>
                    <a:pt x="381" y="216"/>
                  </a:lnTo>
                  <a:lnTo>
                    <a:pt x="390" y="216"/>
                  </a:lnTo>
                  <a:lnTo>
                    <a:pt x="398" y="216"/>
                  </a:lnTo>
                  <a:lnTo>
                    <a:pt x="406" y="216"/>
                  </a:lnTo>
                  <a:lnTo>
                    <a:pt x="423" y="216"/>
                  </a:lnTo>
                  <a:lnTo>
                    <a:pt x="431" y="216"/>
                  </a:lnTo>
                  <a:lnTo>
                    <a:pt x="439" y="141"/>
                  </a:lnTo>
                  <a:lnTo>
                    <a:pt x="448" y="216"/>
                  </a:lnTo>
                  <a:lnTo>
                    <a:pt x="456" y="216"/>
                  </a:lnTo>
                  <a:lnTo>
                    <a:pt x="464" y="216"/>
                  </a:lnTo>
                  <a:lnTo>
                    <a:pt x="473" y="216"/>
                  </a:lnTo>
                  <a:lnTo>
                    <a:pt x="481" y="216"/>
                  </a:lnTo>
                  <a:lnTo>
                    <a:pt x="489" y="141"/>
                  </a:lnTo>
                  <a:lnTo>
                    <a:pt x="497" y="216"/>
                  </a:lnTo>
                  <a:lnTo>
                    <a:pt x="506" y="216"/>
                  </a:lnTo>
                  <a:lnTo>
                    <a:pt x="522" y="216"/>
                  </a:lnTo>
                  <a:lnTo>
                    <a:pt x="531" y="216"/>
                  </a:lnTo>
                  <a:lnTo>
                    <a:pt x="539" y="141"/>
                  </a:lnTo>
                  <a:lnTo>
                    <a:pt x="547" y="141"/>
                  </a:lnTo>
                  <a:lnTo>
                    <a:pt x="556" y="216"/>
                  </a:lnTo>
                  <a:lnTo>
                    <a:pt x="564" y="216"/>
                  </a:lnTo>
                  <a:lnTo>
                    <a:pt x="572" y="141"/>
                  </a:lnTo>
                  <a:lnTo>
                    <a:pt x="580" y="141"/>
                  </a:lnTo>
                  <a:lnTo>
                    <a:pt x="589" y="141"/>
                  </a:lnTo>
                  <a:lnTo>
                    <a:pt x="597" y="141"/>
                  </a:lnTo>
                  <a:lnTo>
                    <a:pt x="605" y="141"/>
                  </a:lnTo>
                  <a:lnTo>
                    <a:pt x="614" y="141"/>
                  </a:lnTo>
                  <a:lnTo>
                    <a:pt x="630" y="141"/>
                  </a:lnTo>
                  <a:lnTo>
                    <a:pt x="638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72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0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4" y="75"/>
                  </a:lnTo>
                  <a:lnTo>
                    <a:pt x="813" y="75"/>
                  </a:lnTo>
                  <a:lnTo>
                    <a:pt x="821" y="75"/>
                  </a:lnTo>
                  <a:lnTo>
                    <a:pt x="829" y="75"/>
                  </a:lnTo>
                  <a:lnTo>
                    <a:pt x="846" y="75"/>
                  </a:lnTo>
                  <a:lnTo>
                    <a:pt x="854" y="75"/>
                  </a:lnTo>
                  <a:lnTo>
                    <a:pt x="862" y="75"/>
                  </a:lnTo>
                  <a:lnTo>
                    <a:pt x="871" y="75"/>
                  </a:lnTo>
                  <a:lnTo>
                    <a:pt x="879" y="75"/>
                  </a:lnTo>
                  <a:lnTo>
                    <a:pt x="887" y="75"/>
                  </a:lnTo>
                  <a:lnTo>
                    <a:pt x="896" y="75"/>
                  </a:lnTo>
                  <a:lnTo>
                    <a:pt x="904" y="75"/>
                  </a:lnTo>
                  <a:lnTo>
                    <a:pt x="912" y="75"/>
                  </a:lnTo>
                  <a:lnTo>
                    <a:pt x="921" y="75"/>
                  </a:lnTo>
                  <a:lnTo>
                    <a:pt x="929" y="75"/>
                  </a:lnTo>
                  <a:lnTo>
                    <a:pt x="945" y="75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3" y="0"/>
                  </a:lnTo>
                  <a:lnTo>
                    <a:pt x="1012" y="75"/>
                  </a:lnTo>
                  <a:lnTo>
                    <a:pt x="1020" y="75"/>
                  </a:lnTo>
                  <a:lnTo>
                    <a:pt x="1028" y="75"/>
                  </a:lnTo>
                  <a:lnTo>
                    <a:pt x="1037" y="75"/>
                  </a:lnTo>
                  <a:lnTo>
                    <a:pt x="1053" y="75"/>
                  </a:lnTo>
                  <a:lnTo>
                    <a:pt x="1062" y="75"/>
                  </a:lnTo>
                  <a:lnTo>
                    <a:pt x="1070" y="75"/>
                  </a:lnTo>
                  <a:lnTo>
                    <a:pt x="1078" y="75"/>
                  </a:lnTo>
                  <a:lnTo>
                    <a:pt x="1086" y="75"/>
                  </a:lnTo>
                  <a:lnTo>
                    <a:pt x="1095" y="75"/>
                  </a:lnTo>
                  <a:lnTo>
                    <a:pt x="1103" y="75"/>
                  </a:lnTo>
                  <a:lnTo>
                    <a:pt x="1111" y="75"/>
                  </a:lnTo>
                  <a:lnTo>
                    <a:pt x="1120" y="75"/>
                  </a:lnTo>
                  <a:lnTo>
                    <a:pt x="1128" y="75"/>
                  </a:lnTo>
                  <a:lnTo>
                    <a:pt x="1136" y="75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2349" y="1183"/>
              <a:ext cx="1145" cy="357"/>
            </a:xfrm>
            <a:custGeom>
              <a:avLst/>
              <a:gdLst/>
              <a:ahLst/>
              <a:cxnLst>
                <a:cxn ang="0">
                  <a:pos x="25" y="357"/>
                </a:cxn>
                <a:cxn ang="0">
                  <a:pos x="50" y="357"/>
                </a:cxn>
                <a:cxn ang="0">
                  <a:pos x="75" y="357"/>
                </a:cxn>
                <a:cxn ang="0">
                  <a:pos x="100" y="282"/>
                </a:cxn>
                <a:cxn ang="0">
                  <a:pos x="133" y="282"/>
                </a:cxn>
                <a:cxn ang="0">
                  <a:pos x="158" y="282"/>
                </a:cxn>
                <a:cxn ang="0">
                  <a:pos x="183" y="282"/>
                </a:cxn>
                <a:cxn ang="0">
                  <a:pos x="208" y="282"/>
                </a:cxn>
                <a:cxn ang="0">
                  <a:pos x="241" y="216"/>
                </a:cxn>
                <a:cxn ang="0">
                  <a:pos x="266" y="216"/>
                </a:cxn>
                <a:cxn ang="0">
                  <a:pos x="290" y="216"/>
                </a:cxn>
                <a:cxn ang="0">
                  <a:pos x="315" y="216"/>
                </a:cxn>
                <a:cxn ang="0">
                  <a:pos x="349" y="216"/>
                </a:cxn>
                <a:cxn ang="0">
                  <a:pos x="373" y="216"/>
                </a:cxn>
                <a:cxn ang="0">
                  <a:pos x="398" y="141"/>
                </a:cxn>
                <a:cxn ang="0">
                  <a:pos x="423" y="141"/>
                </a:cxn>
                <a:cxn ang="0">
                  <a:pos x="456" y="141"/>
                </a:cxn>
                <a:cxn ang="0">
                  <a:pos x="481" y="141"/>
                </a:cxn>
                <a:cxn ang="0">
                  <a:pos x="506" y="141"/>
                </a:cxn>
                <a:cxn ang="0">
                  <a:pos x="531" y="141"/>
                </a:cxn>
                <a:cxn ang="0">
                  <a:pos x="564" y="141"/>
                </a:cxn>
                <a:cxn ang="0">
                  <a:pos x="589" y="141"/>
                </a:cxn>
                <a:cxn ang="0">
                  <a:pos x="614" y="141"/>
                </a:cxn>
                <a:cxn ang="0">
                  <a:pos x="639" y="141"/>
                </a:cxn>
                <a:cxn ang="0">
                  <a:pos x="672" y="74"/>
                </a:cxn>
                <a:cxn ang="0">
                  <a:pos x="697" y="141"/>
                </a:cxn>
                <a:cxn ang="0">
                  <a:pos x="722" y="74"/>
                </a:cxn>
                <a:cxn ang="0">
                  <a:pos x="747" y="141"/>
                </a:cxn>
                <a:cxn ang="0">
                  <a:pos x="780" y="74"/>
                </a:cxn>
                <a:cxn ang="0">
                  <a:pos x="805" y="74"/>
                </a:cxn>
                <a:cxn ang="0">
                  <a:pos x="830" y="74"/>
                </a:cxn>
                <a:cxn ang="0">
                  <a:pos x="855" y="74"/>
                </a:cxn>
                <a:cxn ang="0">
                  <a:pos x="888" y="74"/>
                </a:cxn>
                <a:cxn ang="0">
                  <a:pos x="913" y="74"/>
                </a:cxn>
                <a:cxn ang="0">
                  <a:pos x="937" y="74"/>
                </a:cxn>
                <a:cxn ang="0">
                  <a:pos x="962" y="74"/>
                </a:cxn>
                <a:cxn ang="0">
                  <a:pos x="996" y="74"/>
                </a:cxn>
                <a:cxn ang="0">
                  <a:pos x="1020" y="0"/>
                </a:cxn>
                <a:cxn ang="0">
                  <a:pos x="1045" y="0"/>
                </a:cxn>
                <a:cxn ang="0">
                  <a:pos x="1070" y="74"/>
                </a:cxn>
                <a:cxn ang="0">
                  <a:pos x="1103" y="74"/>
                </a:cxn>
                <a:cxn ang="0">
                  <a:pos x="1128" y="74"/>
                </a:cxn>
              </a:cxnLst>
              <a:rect l="0" t="0" r="r" b="b"/>
              <a:pathLst>
                <a:path w="1145" h="357">
                  <a:moveTo>
                    <a:pt x="0" y="357"/>
                  </a:moveTo>
                  <a:lnTo>
                    <a:pt x="8" y="357"/>
                  </a:lnTo>
                  <a:lnTo>
                    <a:pt x="25" y="357"/>
                  </a:lnTo>
                  <a:lnTo>
                    <a:pt x="33" y="357"/>
                  </a:lnTo>
                  <a:lnTo>
                    <a:pt x="42" y="357"/>
                  </a:lnTo>
                  <a:lnTo>
                    <a:pt x="50" y="357"/>
                  </a:lnTo>
                  <a:lnTo>
                    <a:pt x="58" y="357"/>
                  </a:lnTo>
                  <a:lnTo>
                    <a:pt x="67" y="282"/>
                  </a:lnTo>
                  <a:lnTo>
                    <a:pt x="75" y="357"/>
                  </a:lnTo>
                  <a:lnTo>
                    <a:pt x="83" y="357"/>
                  </a:lnTo>
                  <a:lnTo>
                    <a:pt x="91" y="282"/>
                  </a:lnTo>
                  <a:lnTo>
                    <a:pt x="100" y="282"/>
                  </a:lnTo>
                  <a:lnTo>
                    <a:pt x="108" y="282"/>
                  </a:lnTo>
                  <a:lnTo>
                    <a:pt x="116" y="282"/>
                  </a:lnTo>
                  <a:lnTo>
                    <a:pt x="133" y="282"/>
                  </a:lnTo>
                  <a:lnTo>
                    <a:pt x="141" y="282"/>
                  </a:lnTo>
                  <a:lnTo>
                    <a:pt x="149" y="282"/>
                  </a:lnTo>
                  <a:lnTo>
                    <a:pt x="158" y="282"/>
                  </a:lnTo>
                  <a:lnTo>
                    <a:pt x="166" y="282"/>
                  </a:lnTo>
                  <a:lnTo>
                    <a:pt x="174" y="282"/>
                  </a:lnTo>
                  <a:lnTo>
                    <a:pt x="183" y="282"/>
                  </a:lnTo>
                  <a:lnTo>
                    <a:pt x="191" y="282"/>
                  </a:lnTo>
                  <a:lnTo>
                    <a:pt x="199" y="282"/>
                  </a:lnTo>
                  <a:lnTo>
                    <a:pt x="208" y="282"/>
                  </a:lnTo>
                  <a:lnTo>
                    <a:pt x="216" y="216"/>
                  </a:lnTo>
                  <a:lnTo>
                    <a:pt x="232" y="282"/>
                  </a:lnTo>
                  <a:lnTo>
                    <a:pt x="241" y="216"/>
                  </a:lnTo>
                  <a:lnTo>
                    <a:pt x="249" y="216"/>
                  </a:lnTo>
                  <a:lnTo>
                    <a:pt x="257" y="216"/>
                  </a:lnTo>
                  <a:lnTo>
                    <a:pt x="266" y="216"/>
                  </a:lnTo>
                  <a:lnTo>
                    <a:pt x="274" y="216"/>
                  </a:lnTo>
                  <a:lnTo>
                    <a:pt x="282" y="216"/>
                  </a:lnTo>
                  <a:lnTo>
                    <a:pt x="290" y="216"/>
                  </a:lnTo>
                  <a:lnTo>
                    <a:pt x="299" y="216"/>
                  </a:lnTo>
                  <a:lnTo>
                    <a:pt x="307" y="216"/>
                  </a:lnTo>
                  <a:lnTo>
                    <a:pt x="315" y="216"/>
                  </a:lnTo>
                  <a:lnTo>
                    <a:pt x="324" y="216"/>
                  </a:lnTo>
                  <a:lnTo>
                    <a:pt x="340" y="216"/>
                  </a:lnTo>
                  <a:lnTo>
                    <a:pt x="349" y="216"/>
                  </a:lnTo>
                  <a:lnTo>
                    <a:pt x="357" y="216"/>
                  </a:lnTo>
                  <a:lnTo>
                    <a:pt x="365" y="216"/>
                  </a:lnTo>
                  <a:lnTo>
                    <a:pt x="373" y="216"/>
                  </a:lnTo>
                  <a:lnTo>
                    <a:pt x="382" y="216"/>
                  </a:lnTo>
                  <a:lnTo>
                    <a:pt x="390" y="216"/>
                  </a:lnTo>
                  <a:lnTo>
                    <a:pt x="398" y="141"/>
                  </a:lnTo>
                  <a:lnTo>
                    <a:pt x="407" y="141"/>
                  </a:lnTo>
                  <a:lnTo>
                    <a:pt x="415" y="141"/>
                  </a:lnTo>
                  <a:lnTo>
                    <a:pt x="423" y="141"/>
                  </a:lnTo>
                  <a:lnTo>
                    <a:pt x="431" y="141"/>
                  </a:lnTo>
                  <a:lnTo>
                    <a:pt x="448" y="141"/>
                  </a:lnTo>
                  <a:lnTo>
                    <a:pt x="456" y="141"/>
                  </a:lnTo>
                  <a:lnTo>
                    <a:pt x="465" y="141"/>
                  </a:lnTo>
                  <a:lnTo>
                    <a:pt x="473" y="141"/>
                  </a:lnTo>
                  <a:lnTo>
                    <a:pt x="481" y="141"/>
                  </a:lnTo>
                  <a:lnTo>
                    <a:pt x="490" y="141"/>
                  </a:lnTo>
                  <a:lnTo>
                    <a:pt x="498" y="141"/>
                  </a:lnTo>
                  <a:lnTo>
                    <a:pt x="506" y="141"/>
                  </a:lnTo>
                  <a:lnTo>
                    <a:pt x="514" y="141"/>
                  </a:lnTo>
                  <a:lnTo>
                    <a:pt x="523" y="141"/>
                  </a:lnTo>
                  <a:lnTo>
                    <a:pt x="531" y="141"/>
                  </a:lnTo>
                  <a:lnTo>
                    <a:pt x="539" y="141"/>
                  </a:lnTo>
                  <a:lnTo>
                    <a:pt x="556" y="141"/>
                  </a:lnTo>
                  <a:lnTo>
                    <a:pt x="564" y="141"/>
                  </a:lnTo>
                  <a:lnTo>
                    <a:pt x="573" y="141"/>
                  </a:lnTo>
                  <a:lnTo>
                    <a:pt x="581" y="141"/>
                  </a:lnTo>
                  <a:lnTo>
                    <a:pt x="589" y="141"/>
                  </a:lnTo>
                  <a:lnTo>
                    <a:pt x="597" y="141"/>
                  </a:lnTo>
                  <a:lnTo>
                    <a:pt x="606" y="141"/>
                  </a:lnTo>
                  <a:lnTo>
                    <a:pt x="614" y="141"/>
                  </a:lnTo>
                  <a:lnTo>
                    <a:pt x="622" y="141"/>
                  </a:lnTo>
                  <a:lnTo>
                    <a:pt x="631" y="141"/>
                  </a:lnTo>
                  <a:lnTo>
                    <a:pt x="639" y="141"/>
                  </a:lnTo>
                  <a:lnTo>
                    <a:pt x="655" y="141"/>
                  </a:lnTo>
                  <a:lnTo>
                    <a:pt x="664" y="141"/>
                  </a:lnTo>
                  <a:lnTo>
                    <a:pt x="672" y="74"/>
                  </a:lnTo>
                  <a:lnTo>
                    <a:pt x="680" y="74"/>
                  </a:lnTo>
                  <a:lnTo>
                    <a:pt x="689" y="74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4" y="74"/>
                  </a:lnTo>
                  <a:lnTo>
                    <a:pt x="722" y="74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7" y="141"/>
                  </a:lnTo>
                  <a:lnTo>
                    <a:pt x="763" y="74"/>
                  </a:lnTo>
                  <a:lnTo>
                    <a:pt x="772" y="141"/>
                  </a:lnTo>
                  <a:lnTo>
                    <a:pt x="780" y="74"/>
                  </a:lnTo>
                  <a:lnTo>
                    <a:pt x="788" y="74"/>
                  </a:lnTo>
                  <a:lnTo>
                    <a:pt x="796" y="74"/>
                  </a:lnTo>
                  <a:lnTo>
                    <a:pt x="805" y="74"/>
                  </a:lnTo>
                  <a:lnTo>
                    <a:pt x="813" y="74"/>
                  </a:lnTo>
                  <a:lnTo>
                    <a:pt x="821" y="141"/>
                  </a:lnTo>
                  <a:lnTo>
                    <a:pt x="830" y="74"/>
                  </a:lnTo>
                  <a:lnTo>
                    <a:pt x="838" y="74"/>
                  </a:lnTo>
                  <a:lnTo>
                    <a:pt x="846" y="74"/>
                  </a:lnTo>
                  <a:lnTo>
                    <a:pt x="855" y="74"/>
                  </a:lnTo>
                  <a:lnTo>
                    <a:pt x="871" y="74"/>
                  </a:lnTo>
                  <a:lnTo>
                    <a:pt x="879" y="74"/>
                  </a:lnTo>
                  <a:lnTo>
                    <a:pt x="888" y="74"/>
                  </a:lnTo>
                  <a:lnTo>
                    <a:pt x="896" y="74"/>
                  </a:lnTo>
                  <a:lnTo>
                    <a:pt x="904" y="74"/>
                  </a:lnTo>
                  <a:lnTo>
                    <a:pt x="913" y="74"/>
                  </a:lnTo>
                  <a:lnTo>
                    <a:pt x="921" y="74"/>
                  </a:lnTo>
                  <a:lnTo>
                    <a:pt x="929" y="74"/>
                  </a:lnTo>
                  <a:lnTo>
                    <a:pt x="937" y="74"/>
                  </a:lnTo>
                  <a:lnTo>
                    <a:pt x="946" y="74"/>
                  </a:lnTo>
                  <a:lnTo>
                    <a:pt x="954" y="74"/>
                  </a:lnTo>
                  <a:lnTo>
                    <a:pt x="962" y="74"/>
                  </a:lnTo>
                  <a:lnTo>
                    <a:pt x="979" y="74"/>
                  </a:lnTo>
                  <a:lnTo>
                    <a:pt x="987" y="74"/>
                  </a:lnTo>
                  <a:lnTo>
                    <a:pt x="996" y="74"/>
                  </a:lnTo>
                  <a:lnTo>
                    <a:pt x="1004" y="74"/>
                  </a:lnTo>
                  <a:lnTo>
                    <a:pt x="1012" y="74"/>
                  </a:lnTo>
                  <a:lnTo>
                    <a:pt x="1020" y="0"/>
                  </a:lnTo>
                  <a:lnTo>
                    <a:pt x="1029" y="0"/>
                  </a:lnTo>
                  <a:lnTo>
                    <a:pt x="1037" y="74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2" y="74"/>
                  </a:lnTo>
                  <a:lnTo>
                    <a:pt x="1070" y="74"/>
                  </a:lnTo>
                  <a:lnTo>
                    <a:pt x="1087" y="74"/>
                  </a:lnTo>
                  <a:lnTo>
                    <a:pt x="1095" y="74"/>
                  </a:lnTo>
                  <a:lnTo>
                    <a:pt x="1103" y="74"/>
                  </a:lnTo>
                  <a:lnTo>
                    <a:pt x="1112" y="0"/>
                  </a:lnTo>
                  <a:lnTo>
                    <a:pt x="1120" y="74"/>
                  </a:lnTo>
                  <a:lnTo>
                    <a:pt x="1128" y="74"/>
                  </a:lnTo>
                  <a:lnTo>
                    <a:pt x="1137" y="74"/>
                  </a:lnTo>
                  <a:lnTo>
                    <a:pt x="1145" y="74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3494" y="1116"/>
              <a:ext cx="1045" cy="208"/>
            </a:xfrm>
            <a:custGeom>
              <a:avLst/>
              <a:gdLst/>
              <a:ahLst/>
              <a:cxnLst>
                <a:cxn ang="0">
                  <a:pos x="8" y="141"/>
                </a:cxn>
                <a:cxn ang="0">
                  <a:pos x="25" y="141"/>
                </a:cxn>
                <a:cxn ang="0">
                  <a:pos x="50" y="141"/>
                </a:cxn>
                <a:cxn ang="0">
                  <a:pos x="66" y="141"/>
                </a:cxn>
                <a:cxn ang="0">
                  <a:pos x="83" y="141"/>
                </a:cxn>
                <a:cxn ang="0">
                  <a:pos x="99" y="141"/>
                </a:cxn>
                <a:cxn ang="0">
                  <a:pos x="116" y="141"/>
                </a:cxn>
                <a:cxn ang="0">
                  <a:pos x="133" y="141"/>
                </a:cxn>
                <a:cxn ang="0">
                  <a:pos x="157" y="141"/>
                </a:cxn>
                <a:cxn ang="0">
                  <a:pos x="174" y="141"/>
                </a:cxn>
                <a:cxn ang="0">
                  <a:pos x="191" y="141"/>
                </a:cxn>
                <a:cxn ang="0">
                  <a:pos x="207" y="141"/>
                </a:cxn>
                <a:cxn ang="0">
                  <a:pos x="224" y="141"/>
                </a:cxn>
                <a:cxn ang="0">
                  <a:pos x="240" y="141"/>
                </a:cxn>
                <a:cxn ang="0">
                  <a:pos x="265" y="67"/>
                </a:cxn>
                <a:cxn ang="0">
                  <a:pos x="282" y="141"/>
                </a:cxn>
                <a:cxn ang="0">
                  <a:pos x="298" y="141"/>
                </a:cxn>
                <a:cxn ang="0">
                  <a:pos x="315" y="141"/>
                </a:cxn>
                <a:cxn ang="0">
                  <a:pos x="332" y="141"/>
                </a:cxn>
                <a:cxn ang="0">
                  <a:pos x="348" y="141"/>
                </a:cxn>
                <a:cxn ang="0">
                  <a:pos x="373" y="141"/>
                </a:cxn>
                <a:cxn ang="0">
                  <a:pos x="390" y="141"/>
                </a:cxn>
                <a:cxn ang="0">
                  <a:pos x="406" y="141"/>
                </a:cxn>
                <a:cxn ang="0">
                  <a:pos x="423" y="141"/>
                </a:cxn>
                <a:cxn ang="0">
                  <a:pos x="439" y="141"/>
                </a:cxn>
                <a:cxn ang="0">
                  <a:pos x="464" y="141"/>
                </a:cxn>
                <a:cxn ang="0">
                  <a:pos x="481" y="141"/>
                </a:cxn>
                <a:cxn ang="0">
                  <a:pos x="498" y="141"/>
                </a:cxn>
                <a:cxn ang="0">
                  <a:pos x="514" y="141"/>
                </a:cxn>
                <a:cxn ang="0">
                  <a:pos x="531" y="141"/>
                </a:cxn>
                <a:cxn ang="0">
                  <a:pos x="547" y="141"/>
                </a:cxn>
                <a:cxn ang="0">
                  <a:pos x="572" y="141"/>
                </a:cxn>
                <a:cxn ang="0">
                  <a:pos x="589" y="208"/>
                </a:cxn>
                <a:cxn ang="0">
                  <a:pos x="605" y="141"/>
                </a:cxn>
                <a:cxn ang="0">
                  <a:pos x="622" y="208"/>
                </a:cxn>
                <a:cxn ang="0">
                  <a:pos x="639" y="141"/>
                </a:cxn>
                <a:cxn ang="0">
                  <a:pos x="655" y="141"/>
                </a:cxn>
                <a:cxn ang="0">
                  <a:pos x="680" y="141"/>
                </a:cxn>
                <a:cxn ang="0">
                  <a:pos x="697" y="141"/>
                </a:cxn>
                <a:cxn ang="0">
                  <a:pos x="713" y="141"/>
                </a:cxn>
                <a:cxn ang="0">
                  <a:pos x="730" y="141"/>
                </a:cxn>
                <a:cxn ang="0">
                  <a:pos x="746" y="141"/>
                </a:cxn>
                <a:cxn ang="0">
                  <a:pos x="763" y="141"/>
                </a:cxn>
                <a:cxn ang="0">
                  <a:pos x="788" y="141"/>
                </a:cxn>
                <a:cxn ang="0">
                  <a:pos x="804" y="67"/>
                </a:cxn>
                <a:cxn ang="0">
                  <a:pos x="821" y="67"/>
                </a:cxn>
                <a:cxn ang="0">
                  <a:pos x="838" y="67"/>
                </a:cxn>
                <a:cxn ang="0">
                  <a:pos x="854" y="67"/>
                </a:cxn>
                <a:cxn ang="0">
                  <a:pos x="871" y="0"/>
                </a:cxn>
                <a:cxn ang="0">
                  <a:pos x="896" y="0"/>
                </a:cxn>
                <a:cxn ang="0">
                  <a:pos x="912" y="0"/>
                </a:cxn>
                <a:cxn ang="0">
                  <a:pos x="929" y="0"/>
                </a:cxn>
                <a:cxn ang="0">
                  <a:pos x="945" y="0"/>
                </a:cxn>
                <a:cxn ang="0">
                  <a:pos x="962" y="0"/>
                </a:cxn>
                <a:cxn ang="0">
                  <a:pos x="979" y="67"/>
                </a:cxn>
                <a:cxn ang="0">
                  <a:pos x="1003" y="67"/>
                </a:cxn>
                <a:cxn ang="0">
                  <a:pos x="1020" y="141"/>
                </a:cxn>
                <a:cxn ang="0">
                  <a:pos x="1037" y="67"/>
                </a:cxn>
              </a:cxnLst>
              <a:rect l="0" t="0" r="r" b="b"/>
              <a:pathLst>
                <a:path w="1045" h="208">
                  <a:moveTo>
                    <a:pt x="0" y="141"/>
                  </a:moveTo>
                  <a:lnTo>
                    <a:pt x="8" y="141"/>
                  </a:lnTo>
                  <a:lnTo>
                    <a:pt x="16" y="141"/>
                  </a:lnTo>
                  <a:lnTo>
                    <a:pt x="25" y="141"/>
                  </a:lnTo>
                  <a:lnTo>
                    <a:pt x="41" y="141"/>
                  </a:lnTo>
                  <a:lnTo>
                    <a:pt x="50" y="141"/>
                  </a:lnTo>
                  <a:lnTo>
                    <a:pt x="58" y="141"/>
                  </a:lnTo>
                  <a:lnTo>
                    <a:pt x="66" y="141"/>
                  </a:lnTo>
                  <a:lnTo>
                    <a:pt x="74" y="141"/>
                  </a:lnTo>
                  <a:lnTo>
                    <a:pt x="83" y="141"/>
                  </a:lnTo>
                  <a:lnTo>
                    <a:pt x="91" y="141"/>
                  </a:lnTo>
                  <a:lnTo>
                    <a:pt x="99" y="141"/>
                  </a:lnTo>
                  <a:lnTo>
                    <a:pt x="108" y="141"/>
                  </a:lnTo>
                  <a:lnTo>
                    <a:pt x="116" y="141"/>
                  </a:lnTo>
                  <a:lnTo>
                    <a:pt x="124" y="141"/>
                  </a:lnTo>
                  <a:lnTo>
                    <a:pt x="133" y="141"/>
                  </a:lnTo>
                  <a:lnTo>
                    <a:pt x="149" y="141"/>
                  </a:lnTo>
                  <a:lnTo>
                    <a:pt x="157" y="141"/>
                  </a:lnTo>
                  <a:lnTo>
                    <a:pt x="166" y="141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91" y="141"/>
                  </a:lnTo>
                  <a:lnTo>
                    <a:pt x="199" y="141"/>
                  </a:lnTo>
                  <a:lnTo>
                    <a:pt x="207" y="141"/>
                  </a:lnTo>
                  <a:lnTo>
                    <a:pt x="215" y="141"/>
                  </a:lnTo>
                  <a:lnTo>
                    <a:pt x="224" y="141"/>
                  </a:lnTo>
                  <a:lnTo>
                    <a:pt x="232" y="141"/>
                  </a:lnTo>
                  <a:lnTo>
                    <a:pt x="240" y="141"/>
                  </a:lnTo>
                  <a:lnTo>
                    <a:pt x="257" y="67"/>
                  </a:lnTo>
                  <a:lnTo>
                    <a:pt x="265" y="67"/>
                  </a:lnTo>
                  <a:lnTo>
                    <a:pt x="274" y="141"/>
                  </a:lnTo>
                  <a:lnTo>
                    <a:pt x="282" y="141"/>
                  </a:lnTo>
                  <a:lnTo>
                    <a:pt x="290" y="141"/>
                  </a:lnTo>
                  <a:lnTo>
                    <a:pt x="298" y="141"/>
                  </a:lnTo>
                  <a:lnTo>
                    <a:pt x="307" y="141"/>
                  </a:lnTo>
                  <a:lnTo>
                    <a:pt x="315" y="141"/>
                  </a:lnTo>
                  <a:lnTo>
                    <a:pt x="323" y="141"/>
                  </a:lnTo>
                  <a:lnTo>
                    <a:pt x="332" y="141"/>
                  </a:lnTo>
                  <a:lnTo>
                    <a:pt x="340" y="141"/>
                  </a:lnTo>
                  <a:lnTo>
                    <a:pt x="348" y="141"/>
                  </a:lnTo>
                  <a:lnTo>
                    <a:pt x="365" y="141"/>
                  </a:lnTo>
                  <a:lnTo>
                    <a:pt x="373" y="141"/>
                  </a:lnTo>
                  <a:lnTo>
                    <a:pt x="381" y="141"/>
                  </a:lnTo>
                  <a:lnTo>
                    <a:pt x="390" y="141"/>
                  </a:lnTo>
                  <a:lnTo>
                    <a:pt x="398" y="141"/>
                  </a:lnTo>
                  <a:lnTo>
                    <a:pt x="406" y="141"/>
                  </a:lnTo>
                  <a:lnTo>
                    <a:pt x="415" y="141"/>
                  </a:lnTo>
                  <a:lnTo>
                    <a:pt x="423" y="141"/>
                  </a:lnTo>
                  <a:lnTo>
                    <a:pt x="431" y="141"/>
                  </a:lnTo>
                  <a:lnTo>
                    <a:pt x="439" y="141"/>
                  </a:lnTo>
                  <a:lnTo>
                    <a:pt x="448" y="141"/>
                  </a:lnTo>
                  <a:lnTo>
                    <a:pt x="464" y="141"/>
                  </a:lnTo>
                  <a:lnTo>
                    <a:pt x="473" y="141"/>
                  </a:lnTo>
                  <a:lnTo>
                    <a:pt x="481" y="141"/>
                  </a:lnTo>
                  <a:lnTo>
                    <a:pt x="489" y="141"/>
                  </a:lnTo>
                  <a:lnTo>
                    <a:pt x="498" y="141"/>
                  </a:lnTo>
                  <a:lnTo>
                    <a:pt x="506" y="141"/>
                  </a:lnTo>
                  <a:lnTo>
                    <a:pt x="514" y="141"/>
                  </a:lnTo>
                  <a:lnTo>
                    <a:pt x="522" y="141"/>
                  </a:lnTo>
                  <a:lnTo>
                    <a:pt x="531" y="141"/>
                  </a:lnTo>
                  <a:lnTo>
                    <a:pt x="539" y="208"/>
                  </a:lnTo>
                  <a:lnTo>
                    <a:pt x="547" y="141"/>
                  </a:lnTo>
                  <a:lnTo>
                    <a:pt x="556" y="141"/>
                  </a:lnTo>
                  <a:lnTo>
                    <a:pt x="572" y="141"/>
                  </a:lnTo>
                  <a:lnTo>
                    <a:pt x="580" y="208"/>
                  </a:lnTo>
                  <a:lnTo>
                    <a:pt x="589" y="208"/>
                  </a:lnTo>
                  <a:lnTo>
                    <a:pt x="597" y="208"/>
                  </a:lnTo>
                  <a:lnTo>
                    <a:pt x="605" y="141"/>
                  </a:lnTo>
                  <a:lnTo>
                    <a:pt x="614" y="208"/>
                  </a:lnTo>
                  <a:lnTo>
                    <a:pt x="622" y="208"/>
                  </a:lnTo>
                  <a:lnTo>
                    <a:pt x="630" y="141"/>
                  </a:lnTo>
                  <a:lnTo>
                    <a:pt x="639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8" y="141"/>
                  </a:lnTo>
                  <a:lnTo>
                    <a:pt x="796" y="67"/>
                  </a:lnTo>
                  <a:lnTo>
                    <a:pt x="804" y="67"/>
                  </a:lnTo>
                  <a:lnTo>
                    <a:pt x="813" y="67"/>
                  </a:lnTo>
                  <a:lnTo>
                    <a:pt x="821" y="67"/>
                  </a:lnTo>
                  <a:lnTo>
                    <a:pt x="829" y="67"/>
                  </a:lnTo>
                  <a:lnTo>
                    <a:pt x="838" y="67"/>
                  </a:lnTo>
                  <a:lnTo>
                    <a:pt x="846" y="67"/>
                  </a:lnTo>
                  <a:lnTo>
                    <a:pt x="854" y="67"/>
                  </a:lnTo>
                  <a:lnTo>
                    <a:pt x="862" y="67"/>
                  </a:lnTo>
                  <a:lnTo>
                    <a:pt x="871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67"/>
                  </a:lnTo>
                  <a:lnTo>
                    <a:pt x="979" y="67"/>
                  </a:lnTo>
                  <a:lnTo>
                    <a:pt x="995" y="67"/>
                  </a:lnTo>
                  <a:lnTo>
                    <a:pt x="1003" y="67"/>
                  </a:lnTo>
                  <a:lnTo>
                    <a:pt x="1012" y="141"/>
                  </a:lnTo>
                  <a:lnTo>
                    <a:pt x="1020" y="141"/>
                  </a:lnTo>
                  <a:lnTo>
                    <a:pt x="1028" y="67"/>
                  </a:lnTo>
                  <a:lnTo>
                    <a:pt x="1037" y="67"/>
                  </a:lnTo>
                  <a:lnTo>
                    <a:pt x="1045" y="141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56" name="Freeform 61"/>
          <p:cNvSpPr>
            <a:spLocks/>
          </p:cNvSpPr>
          <p:nvPr/>
        </p:nvSpPr>
        <p:spPr bwMode="auto">
          <a:xfrm>
            <a:off x="1717675" y="3338513"/>
            <a:ext cx="1462088" cy="2487612"/>
          </a:xfrm>
          <a:custGeom>
            <a:avLst/>
            <a:gdLst/>
            <a:ahLst/>
            <a:cxnLst>
              <a:cxn ang="0">
                <a:pos x="8" y="1493"/>
              </a:cxn>
              <a:cxn ang="0">
                <a:pos x="25" y="1418"/>
              </a:cxn>
              <a:cxn ang="0">
                <a:pos x="41" y="1277"/>
              </a:cxn>
              <a:cxn ang="0">
                <a:pos x="58" y="1277"/>
              </a:cxn>
              <a:cxn ang="0">
                <a:pos x="74" y="1211"/>
              </a:cxn>
              <a:cxn ang="0">
                <a:pos x="99" y="1211"/>
              </a:cxn>
              <a:cxn ang="0">
                <a:pos x="116" y="1136"/>
              </a:cxn>
              <a:cxn ang="0">
                <a:pos x="133" y="1136"/>
              </a:cxn>
              <a:cxn ang="0">
                <a:pos x="149" y="1136"/>
              </a:cxn>
              <a:cxn ang="0">
                <a:pos x="166" y="1070"/>
              </a:cxn>
              <a:cxn ang="0">
                <a:pos x="182" y="995"/>
              </a:cxn>
              <a:cxn ang="0">
                <a:pos x="207" y="995"/>
              </a:cxn>
              <a:cxn ang="0">
                <a:pos x="224" y="995"/>
              </a:cxn>
              <a:cxn ang="0">
                <a:pos x="240" y="929"/>
              </a:cxn>
              <a:cxn ang="0">
                <a:pos x="257" y="929"/>
              </a:cxn>
              <a:cxn ang="0">
                <a:pos x="274" y="929"/>
              </a:cxn>
              <a:cxn ang="0">
                <a:pos x="290" y="854"/>
              </a:cxn>
              <a:cxn ang="0">
                <a:pos x="315" y="854"/>
              </a:cxn>
              <a:cxn ang="0">
                <a:pos x="332" y="779"/>
              </a:cxn>
              <a:cxn ang="0">
                <a:pos x="348" y="779"/>
              </a:cxn>
              <a:cxn ang="0">
                <a:pos x="365" y="779"/>
              </a:cxn>
              <a:cxn ang="0">
                <a:pos x="381" y="713"/>
              </a:cxn>
              <a:cxn ang="0">
                <a:pos x="398" y="713"/>
              </a:cxn>
              <a:cxn ang="0">
                <a:pos x="423" y="713"/>
              </a:cxn>
              <a:cxn ang="0">
                <a:pos x="439" y="638"/>
              </a:cxn>
              <a:cxn ang="0">
                <a:pos x="456" y="638"/>
              </a:cxn>
              <a:cxn ang="0">
                <a:pos x="473" y="638"/>
              </a:cxn>
              <a:cxn ang="0">
                <a:pos x="489" y="572"/>
              </a:cxn>
              <a:cxn ang="0">
                <a:pos x="506" y="572"/>
              </a:cxn>
              <a:cxn ang="0">
                <a:pos x="531" y="572"/>
              </a:cxn>
              <a:cxn ang="0">
                <a:pos x="547" y="497"/>
              </a:cxn>
              <a:cxn ang="0">
                <a:pos x="564" y="497"/>
              </a:cxn>
              <a:cxn ang="0">
                <a:pos x="580" y="497"/>
              </a:cxn>
              <a:cxn ang="0">
                <a:pos x="597" y="431"/>
              </a:cxn>
              <a:cxn ang="0">
                <a:pos x="614" y="431"/>
              </a:cxn>
              <a:cxn ang="0">
                <a:pos x="638" y="431"/>
              </a:cxn>
              <a:cxn ang="0">
                <a:pos x="655" y="356"/>
              </a:cxn>
              <a:cxn ang="0">
                <a:pos x="672" y="356"/>
              </a:cxn>
              <a:cxn ang="0">
                <a:pos x="688" y="356"/>
              </a:cxn>
              <a:cxn ang="0">
                <a:pos x="705" y="290"/>
              </a:cxn>
              <a:cxn ang="0">
                <a:pos x="721" y="290"/>
              </a:cxn>
              <a:cxn ang="0">
                <a:pos x="746" y="290"/>
              </a:cxn>
              <a:cxn ang="0">
                <a:pos x="763" y="215"/>
              </a:cxn>
              <a:cxn ang="0">
                <a:pos x="780" y="215"/>
              </a:cxn>
              <a:cxn ang="0">
                <a:pos x="796" y="149"/>
              </a:cxn>
              <a:cxn ang="0">
                <a:pos x="813" y="149"/>
              </a:cxn>
              <a:cxn ang="0">
                <a:pos x="829" y="149"/>
              </a:cxn>
              <a:cxn ang="0">
                <a:pos x="854" y="149"/>
              </a:cxn>
              <a:cxn ang="0">
                <a:pos x="871" y="74"/>
              </a:cxn>
              <a:cxn ang="0">
                <a:pos x="887" y="74"/>
              </a:cxn>
              <a:cxn ang="0">
                <a:pos x="904" y="0"/>
              </a:cxn>
              <a:cxn ang="0">
                <a:pos x="921" y="0"/>
              </a:cxn>
            </a:cxnLst>
            <a:rect l="0" t="0" r="r" b="b"/>
            <a:pathLst>
              <a:path w="921" h="1567">
                <a:moveTo>
                  <a:pt x="0" y="1567"/>
                </a:moveTo>
                <a:lnTo>
                  <a:pt x="8" y="1493"/>
                </a:lnTo>
                <a:lnTo>
                  <a:pt x="16" y="1418"/>
                </a:lnTo>
                <a:lnTo>
                  <a:pt x="25" y="1418"/>
                </a:lnTo>
                <a:lnTo>
                  <a:pt x="33" y="1352"/>
                </a:lnTo>
                <a:lnTo>
                  <a:pt x="41" y="1277"/>
                </a:lnTo>
                <a:lnTo>
                  <a:pt x="50" y="1277"/>
                </a:lnTo>
                <a:lnTo>
                  <a:pt x="58" y="1277"/>
                </a:lnTo>
                <a:lnTo>
                  <a:pt x="66" y="1277"/>
                </a:lnTo>
                <a:lnTo>
                  <a:pt x="74" y="1211"/>
                </a:lnTo>
                <a:lnTo>
                  <a:pt x="83" y="1211"/>
                </a:lnTo>
                <a:lnTo>
                  <a:pt x="99" y="1211"/>
                </a:lnTo>
                <a:lnTo>
                  <a:pt x="108" y="1211"/>
                </a:lnTo>
                <a:lnTo>
                  <a:pt x="116" y="1136"/>
                </a:lnTo>
                <a:lnTo>
                  <a:pt x="124" y="1136"/>
                </a:lnTo>
                <a:lnTo>
                  <a:pt x="133" y="1136"/>
                </a:lnTo>
                <a:lnTo>
                  <a:pt x="141" y="1136"/>
                </a:lnTo>
                <a:lnTo>
                  <a:pt x="149" y="1136"/>
                </a:lnTo>
                <a:lnTo>
                  <a:pt x="157" y="1070"/>
                </a:lnTo>
                <a:lnTo>
                  <a:pt x="166" y="1070"/>
                </a:lnTo>
                <a:lnTo>
                  <a:pt x="174" y="1070"/>
                </a:lnTo>
                <a:lnTo>
                  <a:pt x="182" y="995"/>
                </a:lnTo>
                <a:lnTo>
                  <a:pt x="191" y="995"/>
                </a:lnTo>
                <a:lnTo>
                  <a:pt x="207" y="995"/>
                </a:lnTo>
                <a:lnTo>
                  <a:pt x="215" y="995"/>
                </a:lnTo>
                <a:lnTo>
                  <a:pt x="224" y="995"/>
                </a:lnTo>
                <a:lnTo>
                  <a:pt x="232" y="995"/>
                </a:lnTo>
                <a:lnTo>
                  <a:pt x="240" y="929"/>
                </a:lnTo>
                <a:lnTo>
                  <a:pt x="249" y="929"/>
                </a:lnTo>
                <a:lnTo>
                  <a:pt x="257" y="929"/>
                </a:lnTo>
                <a:lnTo>
                  <a:pt x="265" y="929"/>
                </a:lnTo>
                <a:lnTo>
                  <a:pt x="274" y="929"/>
                </a:lnTo>
                <a:lnTo>
                  <a:pt x="282" y="929"/>
                </a:lnTo>
                <a:lnTo>
                  <a:pt x="290" y="854"/>
                </a:lnTo>
                <a:lnTo>
                  <a:pt x="298" y="854"/>
                </a:lnTo>
                <a:lnTo>
                  <a:pt x="315" y="854"/>
                </a:lnTo>
                <a:lnTo>
                  <a:pt x="323" y="854"/>
                </a:lnTo>
                <a:lnTo>
                  <a:pt x="332" y="779"/>
                </a:lnTo>
                <a:lnTo>
                  <a:pt x="340" y="779"/>
                </a:lnTo>
                <a:lnTo>
                  <a:pt x="348" y="779"/>
                </a:lnTo>
                <a:lnTo>
                  <a:pt x="356" y="779"/>
                </a:lnTo>
                <a:lnTo>
                  <a:pt x="365" y="779"/>
                </a:lnTo>
                <a:lnTo>
                  <a:pt x="373" y="779"/>
                </a:lnTo>
                <a:lnTo>
                  <a:pt x="381" y="713"/>
                </a:lnTo>
                <a:lnTo>
                  <a:pt x="390" y="713"/>
                </a:lnTo>
                <a:lnTo>
                  <a:pt x="398" y="713"/>
                </a:lnTo>
                <a:lnTo>
                  <a:pt x="406" y="713"/>
                </a:lnTo>
                <a:lnTo>
                  <a:pt x="423" y="713"/>
                </a:lnTo>
                <a:lnTo>
                  <a:pt x="431" y="638"/>
                </a:lnTo>
                <a:lnTo>
                  <a:pt x="439" y="638"/>
                </a:lnTo>
                <a:lnTo>
                  <a:pt x="448" y="638"/>
                </a:lnTo>
                <a:lnTo>
                  <a:pt x="456" y="638"/>
                </a:lnTo>
                <a:lnTo>
                  <a:pt x="464" y="638"/>
                </a:lnTo>
                <a:lnTo>
                  <a:pt x="473" y="638"/>
                </a:lnTo>
                <a:lnTo>
                  <a:pt x="481" y="638"/>
                </a:lnTo>
                <a:lnTo>
                  <a:pt x="489" y="572"/>
                </a:lnTo>
                <a:lnTo>
                  <a:pt x="497" y="572"/>
                </a:lnTo>
                <a:lnTo>
                  <a:pt x="506" y="572"/>
                </a:lnTo>
                <a:lnTo>
                  <a:pt x="522" y="572"/>
                </a:lnTo>
                <a:lnTo>
                  <a:pt x="531" y="572"/>
                </a:lnTo>
                <a:lnTo>
                  <a:pt x="539" y="497"/>
                </a:lnTo>
                <a:lnTo>
                  <a:pt x="547" y="497"/>
                </a:lnTo>
                <a:lnTo>
                  <a:pt x="556" y="497"/>
                </a:lnTo>
                <a:lnTo>
                  <a:pt x="564" y="497"/>
                </a:lnTo>
                <a:lnTo>
                  <a:pt x="572" y="497"/>
                </a:lnTo>
                <a:lnTo>
                  <a:pt x="580" y="497"/>
                </a:lnTo>
                <a:lnTo>
                  <a:pt x="589" y="431"/>
                </a:lnTo>
                <a:lnTo>
                  <a:pt x="597" y="431"/>
                </a:lnTo>
                <a:lnTo>
                  <a:pt x="605" y="431"/>
                </a:lnTo>
                <a:lnTo>
                  <a:pt x="614" y="431"/>
                </a:lnTo>
                <a:lnTo>
                  <a:pt x="630" y="431"/>
                </a:lnTo>
                <a:lnTo>
                  <a:pt x="638" y="431"/>
                </a:lnTo>
                <a:lnTo>
                  <a:pt x="647" y="356"/>
                </a:lnTo>
                <a:lnTo>
                  <a:pt x="655" y="356"/>
                </a:lnTo>
                <a:lnTo>
                  <a:pt x="663" y="356"/>
                </a:lnTo>
                <a:lnTo>
                  <a:pt x="672" y="356"/>
                </a:lnTo>
                <a:lnTo>
                  <a:pt x="680" y="356"/>
                </a:lnTo>
                <a:lnTo>
                  <a:pt x="688" y="356"/>
                </a:lnTo>
                <a:lnTo>
                  <a:pt x="697" y="290"/>
                </a:lnTo>
                <a:lnTo>
                  <a:pt x="705" y="290"/>
                </a:lnTo>
                <a:lnTo>
                  <a:pt x="713" y="290"/>
                </a:lnTo>
                <a:lnTo>
                  <a:pt x="721" y="290"/>
                </a:lnTo>
                <a:lnTo>
                  <a:pt x="738" y="290"/>
                </a:lnTo>
                <a:lnTo>
                  <a:pt x="746" y="290"/>
                </a:lnTo>
                <a:lnTo>
                  <a:pt x="755" y="290"/>
                </a:lnTo>
                <a:lnTo>
                  <a:pt x="763" y="215"/>
                </a:lnTo>
                <a:lnTo>
                  <a:pt x="771" y="215"/>
                </a:lnTo>
                <a:lnTo>
                  <a:pt x="780" y="215"/>
                </a:lnTo>
                <a:lnTo>
                  <a:pt x="788" y="215"/>
                </a:lnTo>
                <a:lnTo>
                  <a:pt x="796" y="149"/>
                </a:lnTo>
                <a:lnTo>
                  <a:pt x="804" y="149"/>
                </a:lnTo>
                <a:lnTo>
                  <a:pt x="813" y="149"/>
                </a:lnTo>
                <a:lnTo>
                  <a:pt x="821" y="149"/>
                </a:lnTo>
                <a:lnTo>
                  <a:pt x="829" y="149"/>
                </a:lnTo>
                <a:lnTo>
                  <a:pt x="846" y="149"/>
                </a:lnTo>
                <a:lnTo>
                  <a:pt x="854" y="149"/>
                </a:lnTo>
                <a:lnTo>
                  <a:pt x="862" y="149"/>
                </a:lnTo>
                <a:lnTo>
                  <a:pt x="871" y="74"/>
                </a:lnTo>
                <a:lnTo>
                  <a:pt x="879" y="74"/>
                </a:lnTo>
                <a:lnTo>
                  <a:pt x="887" y="74"/>
                </a:lnTo>
                <a:lnTo>
                  <a:pt x="896" y="0"/>
                </a:lnTo>
                <a:lnTo>
                  <a:pt x="904" y="0"/>
                </a:lnTo>
                <a:lnTo>
                  <a:pt x="912" y="0"/>
                </a:lnTo>
                <a:lnTo>
                  <a:pt x="921" y="0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717304" y="2443372"/>
            <a:ext cx="5280025" cy="3382963"/>
            <a:chOff x="1213" y="1681"/>
            <a:chExt cx="3326" cy="21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1213" y="2742"/>
              <a:ext cx="1136" cy="1070"/>
            </a:xfrm>
            <a:custGeom>
              <a:avLst/>
              <a:gdLst/>
              <a:ahLst/>
              <a:cxnLst>
                <a:cxn ang="0">
                  <a:pos x="16" y="921"/>
                </a:cxn>
                <a:cxn ang="0">
                  <a:pos x="41" y="780"/>
                </a:cxn>
                <a:cxn ang="0">
                  <a:pos x="66" y="780"/>
                </a:cxn>
                <a:cxn ang="0">
                  <a:pos x="99" y="714"/>
                </a:cxn>
                <a:cxn ang="0">
                  <a:pos x="124" y="714"/>
                </a:cxn>
                <a:cxn ang="0">
                  <a:pos x="149" y="639"/>
                </a:cxn>
                <a:cxn ang="0">
                  <a:pos x="174" y="639"/>
                </a:cxn>
                <a:cxn ang="0">
                  <a:pos x="207" y="573"/>
                </a:cxn>
                <a:cxn ang="0">
                  <a:pos x="232" y="573"/>
                </a:cxn>
                <a:cxn ang="0">
                  <a:pos x="257" y="498"/>
                </a:cxn>
                <a:cxn ang="0">
                  <a:pos x="282" y="498"/>
                </a:cxn>
                <a:cxn ang="0">
                  <a:pos x="315" y="498"/>
                </a:cxn>
                <a:cxn ang="0">
                  <a:pos x="340" y="432"/>
                </a:cxn>
                <a:cxn ang="0">
                  <a:pos x="365" y="432"/>
                </a:cxn>
                <a:cxn ang="0">
                  <a:pos x="390" y="432"/>
                </a:cxn>
                <a:cxn ang="0">
                  <a:pos x="423" y="432"/>
                </a:cxn>
                <a:cxn ang="0">
                  <a:pos x="448" y="432"/>
                </a:cxn>
                <a:cxn ang="0">
                  <a:pos x="473" y="432"/>
                </a:cxn>
                <a:cxn ang="0">
                  <a:pos x="497" y="357"/>
                </a:cxn>
                <a:cxn ang="0">
                  <a:pos x="531" y="357"/>
                </a:cxn>
                <a:cxn ang="0">
                  <a:pos x="556" y="357"/>
                </a:cxn>
                <a:cxn ang="0">
                  <a:pos x="580" y="357"/>
                </a:cxn>
                <a:cxn ang="0">
                  <a:pos x="605" y="357"/>
                </a:cxn>
                <a:cxn ang="0">
                  <a:pos x="638" y="282"/>
                </a:cxn>
                <a:cxn ang="0">
                  <a:pos x="663" y="282"/>
                </a:cxn>
                <a:cxn ang="0">
                  <a:pos x="688" y="282"/>
                </a:cxn>
                <a:cxn ang="0">
                  <a:pos x="713" y="282"/>
                </a:cxn>
                <a:cxn ang="0">
                  <a:pos x="746" y="216"/>
                </a:cxn>
                <a:cxn ang="0">
                  <a:pos x="771" y="216"/>
                </a:cxn>
                <a:cxn ang="0">
                  <a:pos x="796" y="216"/>
                </a:cxn>
                <a:cxn ang="0">
                  <a:pos x="821" y="141"/>
                </a:cxn>
                <a:cxn ang="0">
                  <a:pos x="854" y="141"/>
                </a:cxn>
                <a:cxn ang="0">
                  <a:pos x="879" y="141"/>
                </a:cxn>
                <a:cxn ang="0">
                  <a:pos x="904" y="75"/>
                </a:cxn>
                <a:cxn ang="0">
                  <a:pos x="929" y="75"/>
                </a:cxn>
                <a:cxn ang="0">
                  <a:pos x="962" y="75"/>
                </a:cxn>
                <a:cxn ang="0">
                  <a:pos x="987" y="75"/>
                </a:cxn>
                <a:cxn ang="0">
                  <a:pos x="1012" y="75"/>
                </a:cxn>
                <a:cxn ang="0">
                  <a:pos x="1037" y="75"/>
                </a:cxn>
                <a:cxn ang="0">
                  <a:pos x="1070" y="75"/>
                </a:cxn>
                <a:cxn ang="0">
                  <a:pos x="1095" y="0"/>
                </a:cxn>
                <a:cxn ang="0">
                  <a:pos x="1120" y="0"/>
                </a:cxn>
              </a:cxnLst>
              <a:rect l="0" t="0" r="r" b="b"/>
              <a:pathLst>
                <a:path w="1136" h="1070">
                  <a:moveTo>
                    <a:pt x="0" y="1070"/>
                  </a:moveTo>
                  <a:lnTo>
                    <a:pt x="8" y="996"/>
                  </a:lnTo>
                  <a:lnTo>
                    <a:pt x="16" y="921"/>
                  </a:lnTo>
                  <a:lnTo>
                    <a:pt x="25" y="855"/>
                  </a:lnTo>
                  <a:lnTo>
                    <a:pt x="33" y="780"/>
                  </a:lnTo>
                  <a:lnTo>
                    <a:pt x="41" y="780"/>
                  </a:lnTo>
                  <a:lnTo>
                    <a:pt x="50" y="780"/>
                  </a:lnTo>
                  <a:lnTo>
                    <a:pt x="58" y="780"/>
                  </a:lnTo>
                  <a:lnTo>
                    <a:pt x="66" y="780"/>
                  </a:lnTo>
                  <a:lnTo>
                    <a:pt x="74" y="780"/>
                  </a:lnTo>
                  <a:lnTo>
                    <a:pt x="83" y="780"/>
                  </a:lnTo>
                  <a:lnTo>
                    <a:pt x="99" y="714"/>
                  </a:lnTo>
                  <a:lnTo>
                    <a:pt x="108" y="714"/>
                  </a:lnTo>
                  <a:lnTo>
                    <a:pt x="116" y="714"/>
                  </a:lnTo>
                  <a:lnTo>
                    <a:pt x="124" y="714"/>
                  </a:lnTo>
                  <a:lnTo>
                    <a:pt x="133" y="639"/>
                  </a:lnTo>
                  <a:lnTo>
                    <a:pt x="141" y="639"/>
                  </a:lnTo>
                  <a:lnTo>
                    <a:pt x="149" y="639"/>
                  </a:lnTo>
                  <a:lnTo>
                    <a:pt x="157" y="639"/>
                  </a:lnTo>
                  <a:lnTo>
                    <a:pt x="166" y="639"/>
                  </a:lnTo>
                  <a:lnTo>
                    <a:pt x="174" y="639"/>
                  </a:lnTo>
                  <a:lnTo>
                    <a:pt x="182" y="573"/>
                  </a:lnTo>
                  <a:lnTo>
                    <a:pt x="191" y="573"/>
                  </a:lnTo>
                  <a:lnTo>
                    <a:pt x="207" y="573"/>
                  </a:lnTo>
                  <a:lnTo>
                    <a:pt x="215" y="573"/>
                  </a:lnTo>
                  <a:lnTo>
                    <a:pt x="224" y="573"/>
                  </a:lnTo>
                  <a:lnTo>
                    <a:pt x="232" y="573"/>
                  </a:lnTo>
                  <a:lnTo>
                    <a:pt x="240" y="573"/>
                  </a:lnTo>
                  <a:lnTo>
                    <a:pt x="249" y="573"/>
                  </a:lnTo>
                  <a:lnTo>
                    <a:pt x="257" y="498"/>
                  </a:lnTo>
                  <a:lnTo>
                    <a:pt x="265" y="498"/>
                  </a:lnTo>
                  <a:lnTo>
                    <a:pt x="274" y="498"/>
                  </a:lnTo>
                  <a:lnTo>
                    <a:pt x="282" y="498"/>
                  </a:lnTo>
                  <a:lnTo>
                    <a:pt x="290" y="498"/>
                  </a:lnTo>
                  <a:lnTo>
                    <a:pt x="298" y="498"/>
                  </a:lnTo>
                  <a:lnTo>
                    <a:pt x="315" y="498"/>
                  </a:lnTo>
                  <a:lnTo>
                    <a:pt x="323" y="498"/>
                  </a:lnTo>
                  <a:lnTo>
                    <a:pt x="332" y="432"/>
                  </a:lnTo>
                  <a:lnTo>
                    <a:pt x="340" y="432"/>
                  </a:lnTo>
                  <a:lnTo>
                    <a:pt x="348" y="432"/>
                  </a:lnTo>
                  <a:lnTo>
                    <a:pt x="356" y="432"/>
                  </a:lnTo>
                  <a:lnTo>
                    <a:pt x="365" y="432"/>
                  </a:lnTo>
                  <a:lnTo>
                    <a:pt x="373" y="432"/>
                  </a:lnTo>
                  <a:lnTo>
                    <a:pt x="381" y="432"/>
                  </a:lnTo>
                  <a:lnTo>
                    <a:pt x="390" y="432"/>
                  </a:lnTo>
                  <a:lnTo>
                    <a:pt x="398" y="432"/>
                  </a:lnTo>
                  <a:lnTo>
                    <a:pt x="406" y="432"/>
                  </a:lnTo>
                  <a:lnTo>
                    <a:pt x="423" y="432"/>
                  </a:lnTo>
                  <a:lnTo>
                    <a:pt x="431" y="432"/>
                  </a:lnTo>
                  <a:lnTo>
                    <a:pt x="439" y="432"/>
                  </a:lnTo>
                  <a:lnTo>
                    <a:pt x="448" y="432"/>
                  </a:lnTo>
                  <a:lnTo>
                    <a:pt x="456" y="432"/>
                  </a:lnTo>
                  <a:lnTo>
                    <a:pt x="464" y="432"/>
                  </a:lnTo>
                  <a:lnTo>
                    <a:pt x="473" y="432"/>
                  </a:lnTo>
                  <a:lnTo>
                    <a:pt x="481" y="357"/>
                  </a:lnTo>
                  <a:lnTo>
                    <a:pt x="489" y="357"/>
                  </a:lnTo>
                  <a:lnTo>
                    <a:pt x="497" y="357"/>
                  </a:lnTo>
                  <a:lnTo>
                    <a:pt x="506" y="357"/>
                  </a:lnTo>
                  <a:lnTo>
                    <a:pt x="522" y="357"/>
                  </a:lnTo>
                  <a:lnTo>
                    <a:pt x="531" y="357"/>
                  </a:lnTo>
                  <a:lnTo>
                    <a:pt x="539" y="357"/>
                  </a:lnTo>
                  <a:lnTo>
                    <a:pt x="547" y="357"/>
                  </a:lnTo>
                  <a:lnTo>
                    <a:pt x="556" y="357"/>
                  </a:lnTo>
                  <a:lnTo>
                    <a:pt x="564" y="357"/>
                  </a:lnTo>
                  <a:lnTo>
                    <a:pt x="572" y="357"/>
                  </a:lnTo>
                  <a:lnTo>
                    <a:pt x="580" y="357"/>
                  </a:lnTo>
                  <a:lnTo>
                    <a:pt x="589" y="357"/>
                  </a:lnTo>
                  <a:lnTo>
                    <a:pt x="597" y="357"/>
                  </a:lnTo>
                  <a:lnTo>
                    <a:pt x="605" y="357"/>
                  </a:lnTo>
                  <a:lnTo>
                    <a:pt x="614" y="357"/>
                  </a:lnTo>
                  <a:lnTo>
                    <a:pt x="630" y="282"/>
                  </a:lnTo>
                  <a:lnTo>
                    <a:pt x="638" y="282"/>
                  </a:lnTo>
                  <a:lnTo>
                    <a:pt x="647" y="282"/>
                  </a:lnTo>
                  <a:lnTo>
                    <a:pt x="655" y="282"/>
                  </a:lnTo>
                  <a:lnTo>
                    <a:pt x="663" y="282"/>
                  </a:lnTo>
                  <a:lnTo>
                    <a:pt x="672" y="282"/>
                  </a:lnTo>
                  <a:lnTo>
                    <a:pt x="680" y="282"/>
                  </a:lnTo>
                  <a:lnTo>
                    <a:pt x="688" y="282"/>
                  </a:lnTo>
                  <a:lnTo>
                    <a:pt x="697" y="282"/>
                  </a:lnTo>
                  <a:lnTo>
                    <a:pt x="705" y="282"/>
                  </a:lnTo>
                  <a:lnTo>
                    <a:pt x="713" y="282"/>
                  </a:lnTo>
                  <a:lnTo>
                    <a:pt x="721" y="282"/>
                  </a:lnTo>
                  <a:lnTo>
                    <a:pt x="738" y="216"/>
                  </a:lnTo>
                  <a:lnTo>
                    <a:pt x="746" y="216"/>
                  </a:lnTo>
                  <a:lnTo>
                    <a:pt x="755" y="216"/>
                  </a:lnTo>
                  <a:lnTo>
                    <a:pt x="763" y="216"/>
                  </a:lnTo>
                  <a:lnTo>
                    <a:pt x="771" y="216"/>
                  </a:lnTo>
                  <a:lnTo>
                    <a:pt x="780" y="216"/>
                  </a:lnTo>
                  <a:lnTo>
                    <a:pt x="788" y="216"/>
                  </a:lnTo>
                  <a:lnTo>
                    <a:pt x="796" y="216"/>
                  </a:lnTo>
                  <a:lnTo>
                    <a:pt x="804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29" y="141"/>
                  </a:lnTo>
                  <a:lnTo>
                    <a:pt x="846" y="141"/>
                  </a:lnTo>
                  <a:lnTo>
                    <a:pt x="854" y="141"/>
                  </a:lnTo>
                  <a:lnTo>
                    <a:pt x="862" y="141"/>
                  </a:lnTo>
                  <a:lnTo>
                    <a:pt x="871" y="141"/>
                  </a:lnTo>
                  <a:lnTo>
                    <a:pt x="879" y="141"/>
                  </a:lnTo>
                  <a:lnTo>
                    <a:pt x="887" y="141"/>
                  </a:lnTo>
                  <a:lnTo>
                    <a:pt x="896" y="75"/>
                  </a:lnTo>
                  <a:lnTo>
                    <a:pt x="904" y="75"/>
                  </a:lnTo>
                  <a:lnTo>
                    <a:pt x="912" y="75"/>
                  </a:lnTo>
                  <a:lnTo>
                    <a:pt x="921" y="75"/>
                  </a:lnTo>
                  <a:lnTo>
                    <a:pt x="929" y="75"/>
                  </a:lnTo>
                  <a:lnTo>
                    <a:pt x="945" y="75"/>
                  </a:lnTo>
                  <a:lnTo>
                    <a:pt x="954" y="75"/>
                  </a:lnTo>
                  <a:lnTo>
                    <a:pt x="962" y="75"/>
                  </a:lnTo>
                  <a:lnTo>
                    <a:pt x="970" y="75"/>
                  </a:lnTo>
                  <a:lnTo>
                    <a:pt x="979" y="75"/>
                  </a:lnTo>
                  <a:lnTo>
                    <a:pt x="987" y="75"/>
                  </a:lnTo>
                  <a:lnTo>
                    <a:pt x="995" y="75"/>
                  </a:lnTo>
                  <a:lnTo>
                    <a:pt x="1003" y="75"/>
                  </a:lnTo>
                  <a:lnTo>
                    <a:pt x="1012" y="75"/>
                  </a:lnTo>
                  <a:lnTo>
                    <a:pt x="1020" y="75"/>
                  </a:lnTo>
                  <a:lnTo>
                    <a:pt x="1028" y="75"/>
                  </a:lnTo>
                  <a:lnTo>
                    <a:pt x="1037" y="75"/>
                  </a:lnTo>
                  <a:lnTo>
                    <a:pt x="1053" y="75"/>
                  </a:lnTo>
                  <a:lnTo>
                    <a:pt x="1062" y="75"/>
                  </a:lnTo>
                  <a:lnTo>
                    <a:pt x="1070" y="75"/>
                  </a:lnTo>
                  <a:lnTo>
                    <a:pt x="1078" y="75"/>
                  </a:lnTo>
                  <a:lnTo>
                    <a:pt x="1086" y="0"/>
                  </a:lnTo>
                  <a:lnTo>
                    <a:pt x="1095" y="0"/>
                  </a:lnTo>
                  <a:lnTo>
                    <a:pt x="1103" y="0"/>
                  </a:lnTo>
                  <a:lnTo>
                    <a:pt x="1111" y="0"/>
                  </a:lnTo>
                  <a:lnTo>
                    <a:pt x="1120" y="0"/>
                  </a:lnTo>
                  <a:lnTo>
                    <a:pt x="1128" y="0"/>
                  </a:lnTo>
                  <a:lnTo>
                    <a:pt x="1136" y="0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349" y="2037"/>
              <a:ext cx="1145" cy="705"/>
            </a:xfrm>
            <a:custGeom>
              <a:avLst/>
              <a:gdLst/>
              <a:ahLst/>
              <a:cxnLst>
                <a:cxn ang="0">
                  <a:pos x="25" y="705"/>
                </a:cxn>
                <a:cxn ang="0">
                  <a:pos x="50" y="705"/>
                </a:cxn>
                <a:cxn ang="0">
                  <a:pos x="75" y="705"/>
                </a:cxn>
                <a:cxn ang="0">
                  <a:pos x="100" y="639"/>
                </a:cxn>
                <a:cxn ang="0">
                  <a:pos x="133" y="639"/>
                </a:cxn>
                <a:cxn ang="0">
                  <a:pos x="158" y="564"/>
                </a:cxn>
                <a:cxn ang="0">
                  <a:pos x="183" y="564"/>
                </a:cxn>
                <a:cxn ang="0">
                  <a:pos x="208" y="564"/>
                </a:cxn>
                <a:cxn ang="0">
                  <a:pos x="241" y="564"/>
                </a:cxn>
                <a:cxn ang="0">
                  <a:pos x="266" y="498"/>
                </a:cxn>
                <a:cxn ang="0">
                  <a:pos x="290" y="498"/>
                </a:cxn>
                <a:cxn ang="0">
                  <a:pos x="315" y="498"/>
                </a:cxn>
                <a:cxn ang="0">
                  <a:pos x="349" y="498"/>
                </a:cxn>
                <a:cxn ang="0">
                  <a:pos x="373" y="423"/>
                </a:cxn>
                <a:cxn ang="0">
                  <a:pos x="398" y="423"/>
                </a:cxn>
                <a:cxn ang="0">
                  <a:pos x="423" y="357"/>
                </a:cxn>
                <a:cxn ang="0">
                  <a:pos x="456" y="357"/>
                </a:cxn>
                <a:cxn ang="0">
                  <a:pos x="481" y="357"/>
                </a:cxn>
                <a:cxn ang="0">
                  <a:pos x="506" y="357"/>
                </a:cxn>
                <a:cxn ang="0">
                  <a:pos x="531" y="357"/>
                </a:cxn>
                <a:cxn ang="0">
                  <a:pos x="564" y="357"/>
                </a:cxn>
                <a:cxn ang="0">
                  <a:pos x="589" y="282"/>
                </a:cxn>
                <a:cxn ang="0">
                  <a:pos x="614" y="282"/>
                </a:cxn>
                <a:cxn ang="0">
                  <a:pos x="639" y="208"/>
                </a:cxn>
                <a:cxn ang="0">
                  <a:pos x="672" y="208"/>
                </a:cxn>
                <a:cxn ang="0">
                  <a:pos x="697" y="208"/>
                </a:cxn>
                <a:cxn ang="0">
                  <a:pos x="722" y="208"/>
                </a:cxn>
                <a:cxn ang="0">
                  <a:pos x="747" y="208"/>
                </a:cxn>
                <a:cxn ang="0">
                  <a:pos x="780" y="141"/>
                </a:cxn>
                <a:cxn ang="0">
                  <a:pos x="805" y="141"/>
                </a:cxn>
                <a:cxn ang="0">
                  <a:pos x="830" y="141"/>
                </a:cxn>
                <a:cxn ang="0">
                  <a:pos x="855" y="141"/>
                </a:cxn>
                <a:cxn ang="0">
                  <a:pos x="888" y="141"/>
                </a:cxn>
                <a:cxn ang="0">
                  <a:pos x="913" y="67"/>
                </a:cxn>
                <a:cxn ang="0">
                  <a:pos x="937" y="67"/>
                </a:cxn>
                <a:cxn ang="0">
                  <a:pos x="962" y="67"/>
                </a:cxn>
                <a:cxn ang="0">
                  <a:pos x="996" y="0"/>
                </a:cxn>
                <a:cxn ang="0">
                  <a:pos x="1020" y="0"/>
                </a:cxn>
                <a:cxn ang="0">
                  <a:pos x="1045" y="0"/>
                </a:cxn>
                <a:cxn ang="0">
                  <a:pos x="1070" y="0"/>
                </a:cxn>
                <a:cxn ang="0">
                  <a:pos x="1103" y="0"/>
                </a:cxn>
                <a:cxn ang="0">
                  <a:pos x="1128" y="0"/>
                </a:cxn>
              </a:cxnLst>
              <a:rect l="0" t="0" r="r" b="b"/>
              <a:pathLst>
                <a:path w="1145" h="705">
                  <a:moveTo>
                    <a:pt x="0" y="705"/>
                  </a:moveTo>
                  <a:lnTo>
                    <a:pt x="8" y="705"/>
                  </a:lnTo>
                  <a:lnTo>
                    <a:pt x="25" y="705"/>
                  </a:lnTo>
                  <a:lnTo>
                    <a:pt x="33" y="705"/>
                  </a:lnTo>
                  <a:lnTo>
                    <a:pt x="42" y="705"/>
                  </a:lnTo>
                  <a:lnTo>
                    <a:pt x="50" y="705"/>
                  </a:lnTo>
                  <a:lnTo>
                    <a:pt x="58" y="705"/>
                  </a:lnTo>
                  <a:lnTo>
                    <a:pt x="67" y="705"/>
                  </a:lnTo>
                  <a:lnTo>
                    <a:pt x="75" y="705"/>
                  </a:lnTo>
                  <a:lnTo>
                    <a:pt x="83" y="705"/>
                  </a:lnTo>
                  <a:lnTo>
                    <a:pt x="91" y="705"/>
                  </a:lnTo>
                  <a:lnTo>
                    <a:pt x="100" y="639"/>
                  </a:lnTo>
                  <a:lnTo>
                    <a:pt x="108" y="639"/>
                  </a:lnTo>
                  <a:lnTo>
                    <a:pt x="116" y="639"/>
                  </a:lnTo>
                  <a:lnTo>
                    <a:pt x="133" y="639"/>
                  </a:lnTo>
                  <a:lnTo>
                    <a:pt x="141" y="639"/>
                  </a:lnTo>
                  <a:lnTo>
                    <a:pt x="149" y="639"/>
                  </a:lnTo>
                  <a:lnTo>
                    <a:pt x="158" y="564"/>
                  </a:lnTo>
                  <a:lnTo>
                    <a:pt x="166" y="564"/>
                  </a:lnTo>
                  <a:lnTo>
                    <a:pt x="174" y="564"/>
                  </a:lnTo>
                  <a:lnTo>
                    <a:pt x="183" y="564"/>
                  </a:lnTo>
                  <a:lnTo>
                    <a:pt x="191" y="564"/>
                  </a:lnTo>
                  <a:lnTo>
                    <a:pt x="199" y="564"/>
                  </a:lnTo>
                  <a:lnTo>
                    <a:pt x="208" y="564"/>
                  </a:lnTo>
                  <a:lnTo>
                    <a:pt x="216" y="564"/>
                  </a:lnTo>
                  <a:lnTo>
                    <a:pt x="232" y="564"/>
                  </a:lnTo>
                  <a:lnTo>
                    <a:pt x="241" y="564"/>
                  </a:lnTo>
                  <a:lnTo>
                    <a:pt x="249" y="564"/>
                  </a:lnTo>
                  <a:lnTo>
                    <a:pt x="257" y="564"/>
                  </a:lnTo>
                  <a:lnTo>
                    <a:pt x="266" y="498"/>
                  </a:lnTo>
                  <a:lnTo>
                    <a:pt x="274" y="498"/>
                  </a:lnTo>
                  <a:lnTo>
                    <a:pt x="282" y="498"/>
                  </a:lnTo>
                  <a:lnTo>
                    <a:pt x="290" y="498"/>
                  </a:lnTo>
                  <a:lnTo>
                    <a:pt x="299" y="498"/>
                  </a:lnTo>
                  <a:lnTo>
                    <a:pt x="307" y="498"/>
                  </a:lnTo>
                  <a:lnTo>
                    <a:pt x="315" y="498"/>
                  </a:lnTo>
                  <a:lnTo>
                    <a:pt x="324" y="498"/>
                  </a:lnTo>
                  <a:lnTo>
                    <a:pt x="340" y="498"/>
                  </a:lnTo>
                  <a:lnTo>
                    <a:pt x="349" y="498"/>
                  </a:lnTo>
                  <a:lnTo>
                    <a:pt x="357" y="498"/>
                  </a:lnTo>
                  <a:lnTo>
                    <a:pt x="365" y="498"/>
                  </a:lnTo>
                  <a:lnTo>
                    <a:pt x="373" y="423"/>
                  </a:lnTo>
                  <a:lnTo>
                    <a:pt x="382" y="423"/>
                  </a:lnTo>
                  <a:lnTo>
                    <a:pt x="390" y="423"/>
                  </a:lnTo>
                  <a:lnTo>
                    <a:pt x="398" y="423"/>
                  </a:lnTo>
                  <a:lnTo>
                    <a:pt x="407" y="423"/>
                  </a:lnTo>
                  <a:lnTo>
                    <a:pt x="415" y="423"/>
                  </a:lnTo>
                  <a:lnTo>
                    <a:pt x="423" y="357"/>
                  </a:lnTo>
                  <a:lnTo>
                    <a:pt x="431" y="357"/>
                  </a:lnTo>
                  <a:lnTo>
                    <a:pt x="448" y="357"/>
                  </a:lnTo>
                  <a:lnTo>
                    <a:pt x="456" y="357"/>
                  </a:lnTo>
                  <a:lnTo>
                    <a:pt x="465" y="357"/>
                  </a:lnTo>
                  <a:lnTo>
                    <a:pt x="473" y="357"/>
                  </a:lnTo>
                  <a:lnTo>
                    <a:pt x="481" y="357"/>
                  </a:lnTo>
                  <a:lnTo>
                    <a:pt x="490" y="357"/>
                  </a:lnTo>
                  <a:lnTo>
                    <a:pt x="498" y="357"/>
                  </a:lnTo>
                  <a:lnTo>
                    <a:pt x="506" y="357"/>
                  </a:lnTo>
                  <a:lnTo>
                    <a:pt x="514" y="357"/>
                  </a:lnTo>
                  <a:lnTo>
                    <a:pt x="523" y="357"/>
                  </a:lnTo>
                  <a:lnTo>
                    <a:pt x="531" y="357"/>
                  </a:lnTo>
                  <a:lnTo>
                    <a:pt x="539" y="357"/>
                  </a:lnTo>
                  <a:lnTo>
                    <a:pt x="556" y="357"/>
                  </a:lnTo>
                  <a:lnTo>
                    <a:pt x="564" y="357"/>
                  </a:lnTo>
                  <a:lnTo>
                    <a:pt x="573" y="357"/>
                  </a:lnTo>
                  <a:lnTo>
                    <a:pt x="581" y="357"/>
                  </a:lnTo>
                  <a:lnTo>
                    <a:pt x="589" y="282"/>
                  </a:lnTo>
                  <a:lnTo>
                    <a:pt x="597" y="282"/>
                  </a:lnTo>
                  <a:lnTo>
                    <a:pt x="606" y="282"/>
                  </a:lnTo>
                  <a:lnTo>
                    <a:pt x="614" y="282"/>
                  </a:lnTo>
                  <a:lnTo>
                    <a:pt x="622" y="282"/>
                  </a:lnTo>
                  <a:lnTo>
                    <a:pt x="631" y="282"/>
                  </a:lnTo>
                  <a:lnTo>
                    <a:pt x="639" y="208"/>
                  </a:lnTo>
                  <a:lnTo>
                    <a:pt x="655" y="208"/>
                  </a:lnTo>
                  <a:lnTo>
                    <a:pt x="664" y="208"/>
                  </a:lnTo>
                  <a:lnTo>
                    <a:pt x="672" y="208"/>
                  </a:lnTo>
                  <a:lnTo>
                    <a:pt x="680" y="208"/>
                  </a:lnTo>
                  <a:lnTo>
                    <a:pt x="689" y="208"/>
                  </a:lnTo>
                  <a:lnTo>
                    <a:pt x="697" y="208"/>
                  </a:lnTo>
                  <a:lnTo>
                    <a:pt x="705" y="208"/>
                  </a:lnTo>
                  <a:lnTo>
                    <a:pt x="714" y="208"/>
                  </a:lnTo>
                  <a:lnTo>
                    <a:pt x="722" y="208"/>
                  </a:lnTo>
                  <a:lnTo>
                    <a:pt x="730" y="208"/>
                  </a:lnTo>
                  <a:lnTo>
                    <a:pt x="738" y="208"/>
                  </a:lnTo>
                  <a:lnTo>
                    <a:pt x="747" y="208"/>
                  </a:lnTo>
                  <a:lnTo>
                    <a:pt x="763" y="141"/>
                  </a:lnTo>
                  <a:lnTo>
                    <a:pt x="772" y="141"/>
                  </a:lnTo>
                  <a:lnTo>
                    <a:pt x="780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5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30" y="141"/>
                  </a:lnTo>
                  <a:lnTo>
                    <a:pt x="838" y="141"/>
                  </a:lnTo>
                  <a:lnTo>
                    <a:pt x="846" y="141"/>
                  </a:lnTo>
                  <a:lnTo>
                    <a:pt x="855" y="141"/>
                  </a:lnTo>
                  <a:lnTo>
                    <a:pt x="871" y="141"/>
                  </a:lnTo>
                  <a:lnTo>
                    <a:pt x="879" y="141"/>
                  </a:lnTo>
                  <a:lnTo>
                    <a:pt x="888" y="141"/>
                  </a:lnTo>
                  <a:lnTo>
                    <a:pt x="896" y="141"/>
                  </a:lnTo>
                  <a:lnTo>
                    <a:pt x="904" y="67"/>
                  </a:lnTo>
                  <a:lnTo>
                    <a:pt x="913" y="67"/>
                  </a:lnTo>
                  <a:lnTo>
                    <a:pt x="921" y="67"/>
                  </a:lnTo>
                  <a:lnTo>
                    <a:pt x="929" y="67"/>
                  </a:lnTo>
                  <a:lnTo>
                    <a:pt x="937" y="67"/>
                  </a:lnTo>
                  <a:lnTo>
                    <a:pt x="946" y="67"/>
                  </a:lnTo>
                  <a:lnTo>
                    <a:pt x="954" y="67"/>
                  </a:lnTo>
                  <a:lnTo>
                    <a:pt x="962" y="67"/>
                  </a:lnTo>
                  <a:lnTo>
                    <a:pt x="979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4" y="0"/>
                  </a:lnTo>
                  <a:lnTo>
                    <a:pt x="1012" y="0"/>
                  </a:lnTo>
                  <a:lnTo>
                    <a:pt x="1020" y="0"/>
                  </a:lnTo>
                  <a:lnTo>
                    <a:pt x="1029" y="0"/>
                  </a:lnTo>
                  <a:lnTo>
                    <a:pt x="1037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70" y="0"/>
                  </a:lnTo>
                  <a:lnTo>
                    <a:pt x="1087" y="0"/>
                  </a:lnTo>
                  <a:lnTo>
                    <a:pt x="1095" y="0"/>
                  </a:lnTo>
                  <a:lnTo>
                    <a:pt x="1103" y="0"/>
                  </a:lnTo>
                  <a:lnTo>
                    <a:pt x="1112" y="0"/>
                  </a:lnTo>
                  <a:lnTo>
                    <a:pt x="1120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5" y="0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3494" y="1681"/>
              <a:ext cx="1045" cy="356"/>
            </a:xfrm>
            <a:custGeom>
              <a:avLst/>
              <a:gdLst/>
              <a:ahLst/>
              <a:cxnLst>
                <a:cxn ang="0">
                  <a:pos x="8" y="356"/>
                </a:cxn>
                <a:cxn ang="0">
                  <a:pos x="25" y="356"/>
                </a:cxn>
                <a:cxn ang="0">
                  <a:pos x="50" y="356"/>
                </a:cxn>
                <a:cxn ang="0">
                  <a:pos x="66" y="356"/>
                </a:cxn>
                <a:cxn ang="0">
                  <a:pos x="83" y="356"/>
                </a:cxn>
                <a:cxn ang="0">
                  <a:pos x="99" y="356"/>
                </a:cxn>
                <a:cxn ang="0">
                  <a:pos x="116" y="356"/>
                </a:cxn>
                <a:cxn ang="0">
                  <a:pos x="133" y="356"/>
                </a:cxn>
                <a:cxn ang="0">
                  <a:pos x="157" y="356"/>
                </a:cxn>
                <a:cxn ang="0">
                  <a:pos x="174" y="356"/>
                </a:cxn>
                <a:cxn ang="0">
                  <a:pos x="191" y="356"/>
                </a:cxn>
                <a:cxn ang="0">
                  <a:pos x="207" y="356"/>
                </a:cxn>
                <a:cxn ang="0">
                  <a:pos x="224" y="356"/>
                </a:cxn>
                <a:cxn ang="0">
                  <a:pos x="240" y="282"/>
                </a:cxn>
                <a:cxn ang="0">
                  <a:pos x="265" y="282"/>
                </a:cxn>
                <a:cxn ang="0">
                  <a:pos x="282" y="282"/>
                </a:cxn>
                <a:cxn ang="0">
                  <a:pos x="298" y="282"/>
                </a:cxn>
                <a:cxn ang="0">
                  <a:pos x="315" y="282"/>
                </a:cxn>
                <a:cxn ang="0">
                  <a:pos x="332" y="282"/>
                </a:cxn>
                <a:cxn ang="0">
                  <a:pos x="348" y="282"/>
                </a:cxn>
                <a:cxn ang="0">
                  <a:pos x="373" y="282"/>
                </a:cxn>
                <a:cxn ang="0">
                  <a:pos x="390" y="282"/>
                </a:cxn>
                <a:cxn ang="0">
                  <a:pos x="406" y="282"/>
                </a:cxn>
                <a:cxn ang="0">
                  <a:pos x="423" y="215"/>
                </a:cxn>
                <a:cxn ang="0">
                  <a:pos x="439" y="215"/>
                </a:cxn>
                <a:cxn ang="0">
                  <a:pos x="464" y="215"/>
                </a:cxn>
                <a:cxn ang="0">
                  <a:pos x="481" y="215"/>
                </a:cxn>
                <a:cxn ang="0">
                  <a:pos x="498" y="215"/>
                </a:cxn>
                <a:cxn ang="0">
                  <a:pos x="514" y="215"/>
                </a:cxn>
                <a:cxn ang="0">
                  <a:pos x="531" y="215"/>
                </a:cxn>
                <a:cxn ang="0">
                  <a:pos x="547" y="215"/>
                </a:cxn>
                <a:cxn ang="0">
                  <a:pos x="572" y="215"/>
                </a:cxn>
                <a:cxn ang="0">
                  <a:pos x="589" y="215"/>
                </a:cxn>
                <a:cxn ang="0">
                  <a:pos x="605" y="215"/>
                </a:cxn>
                <a:cxn ang="0">
                  <a:pos x="622" y="215"/>
                </a:cxn>
                <a:cxn ang="0">
                  <a:pos x="639" y="141"/>
                </a:cxn>
                <a:cxn ang="0">
                  <a:pos x="655" y="141"/>
                </a:cxn>
                <a:cxn ang="0">
                  <a:pos x="680" y="141"/>
                </a:cxn>
                <a:cxn ang="0">
                  <a:pos x="697" y="141"/>
                </a:cxn>
                <a:cxn ang="0">
                  <a:pos x="713" y="141"/>
                </a:cxn>
                <a:cxn ang="0">
                  <a:pos x="730" y="141"/>
                </a:cxn>
                <a:cxn ang="0">
                  <a:pos x="746" y="141"/>
                </a:cxn>
                <a:cxn ang="0">
                  <a:pos x="763" y="141"/>
                </a:cxn>
                <a:cxn ang="0">
                  <a:pos x="788" y="141"/>
                </a:cxn>
                <a:cxn ang="0">
                  <a:pos x="804" y="141"/>
                </a:cxn>
                <a:cxn ang="0">
                  <a:pos x="821" y="141"/>
                </a:cxn>
                <a:cxn ang="0">
                  <a:pos x="838" y="141"/>
                </a:cxn>
                <a:cxn ang="0">
                  <a:pos x="854" y="141"/>
                </a:cxn>
                <a:cxn ang="0">
                  <a:pos x="871" y="74"/>
                </a:cxn>
                <a:cxn ang="0">
                  <a:pos x="896" y="74"/>
                </a:cxn>
                <a:cxn ang="0">
                  <a:pos x="912" y="74"/>
                </a:cxn>
                <a:cxn ang="0">
                  <a:pos x="929" y="74"/>
                </a:cxn>
                <a:cxn ang="0">
                  <a:pos x="945" y="0"/>
                </a:cxn>
                <a:cxn ang="0">
                  <a:pos x="962" y="0"/>
                </a:cxn>
                <a:cxn ang="0">
                  <a:pos x="979" y="0"/>
                </a:cxn>
                <a:cxn ang="0">
                  <a:pos x="1003" y="0"/>
                </a:cxn>
                <a:cxn ang="0">
                  <a:pos x="1020" y="74"/>
                </a:cxn>
                <a:cxn ang="0">
                  <a:pos x="1037" y="74"/>
                </a:cxn>
              </a:cxnLst>
              <a:rect l="0" t="0" r="r" b="b"/>
              <a:pathLst>
                <a:path w="1045" h="356">
                  <a:moveTo>
                    <a:pt x="0" y="356"/>
                  </a:moveTo>
                  <a:lnTo>
                    <a:pt x="8" y="356"/>
                  </a:lnTo>
                  <a:lnTo>
                    <a:pt x="16" y="356"/>
                  </a:lnTo>
                  <a:lnTo>
                    <a:pt x="25" y="356"/>
                  </a:lnTo>
                  <a:lnTo>
                    <a:pt x="41" y="356"/>
                  </a:lnTo>
                  <a:lnTo>
                    <a:pt x="50" y="356"/>
                  </a:lnTo>
                  <a:lnTo>
                    <a:pt x="58" y="356"/>
                  </a:lnTo>
                  <a:lnTo>
                    <a:pt x="66" y="356"/>
                  </a:lnTo>
                  <a:lnTo>
                    <a:pt x="74" y="356"/>
                  </a:lnTo>
                  <a:lnTo>
                    <a:pt x="83" y="356"/>
                  </a:lnTo>
                  <a:lnTo>
                    <a:pt x="91" y="356"/>
                  </a:lnTo>
                  <a:lnTo>
                    <a:pt x="99" y="356"/>
                  </a:lnTo>
                  <a:lnTo>
                    <a:pt x="108" y="356"/>
                  </a:lnTo>
                  <a:lnTo>
                    <a:pt x="116" y="356"/>
                  </a:lnTo>
                  <a:lnTo>
                    <a:pt x="124" y="356"/>
                  </a:lnTo>
                  <a:lnTo>
                    <a:pt x="133" y="356"/>
                  </a:lnTo>
                  <a:lnTo>
                    <a:pt x="149" y="356"/>
                  </a:lnTo>
                  <a:lnTo>
                    <a:pt x="157" y="356"/>
                  </a:lnTo>
                  <a:lnTo>
                    <a:pt x="166" y="356"/>
                  </a:lnTo>
                  <a:lnTo>
                    <a:pt x="174" y="356"/>
                  </a:lnTo>
                  <a:lnTo>
                    <a:pt x="182" y="356"/>
                  </a:lnTo>
                  <a:lnTo>
                    <a:pt x="191" y="356"/>
                  </a:lnTo>
                  <a:lnTo>
                    <a:pt x="199" y="356"/>
                  </a:lnTo>
                  <a:lnTo>
                    <a:pt x="207" y="356"/>
                  </a:lnTo>
                  <a:lnTo>
                    <a:pt x="215" y="356"/>
                  </a:lnTo>
                  <a:lnTo>
                    <a:pt x="224" y="356"/>
                  </a:lnTo>
                  <a:lnTo>
                    <a:pt x="232" y="356"/>
                  </a:lnTo>
                  <a:lnTo>
                    <a:pt x="240" y="282"/>
                  </a:lnTo>
                  <a:lnTo>
                    <a:pt x="257" y="282"/>
                  </a:lnTo>
                  <a:lnTo>
                    <a:pt x="265" y="282"/>
                  </a:lnTo>
                  <a:lnTo>
                    <a:pt x="274" y="282"/>
                  </a:lnTo>
                  <a:lnTo>
                    <a:pt x="282" y="282"/>
                  </a:lnTo>
                  <a:lnTo>
                    <a:pt x="290" y="282"/>
                  </a:lnTo>
                  <a:lnTo>
                    <a:pt x="298" y="282"/>
                  </a:lnTo>
                  <a:lnTo>
                    <a:pt x="307" y="282"/>
                  </a:lnTo>
                  <a:lnTo>
                    <a:pt x="315" y="282"/>
                  </a:lnTo>
                  <a:lnTo>
                    <a:pt x="323" y="282"/>
                  </a:lnTo>
                  <a:lnTo>
                    <a:pt x="332" y="282"/>
                  </a:lnTo>
                  <a:lnTo>
                    <a:pt x="340" y="282"/>
                  </a:lnTo>
                  <a:lnTo>
                    <a:pt x="348" y="282"/>
                  </a:lnTo>
                  <a:lnTo>
                    <a:pt x="365" y="282"/>
                  </a:lnTo>
                  <a:lnTo>
                    <a:pt x="373" y="282"/>
                  </a:lnTo>
                  <a:lnTo>
                    <a:pt x="381" y="282"/>
                  </a:lnTo>
                  <a:lnTo>
                    <a:pt x="390" y="282"/>
                  </a:lnTo>
                  <a:lnTo>
                    <a:pt x="398" y="282"/>
                  </a:lnTo>
                  <a:lnTo>
                    <a:pt x="406" y="282"/>
                  </a:lnTo>
                  <a:lnTo>
                    <a:pt x="415" y="215"/>
                  </a:lnTo>
                  <a:lnTo>
                    <a:pt x="423" y="215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48" y="215"/>
                  </a:lnTo>
                  <a:lnTo>
                    <a:pt x="464" y="215"/>
                  </a:lnTo>
                  <a:lnTo>
                    <a:pt x="473" y="215"/>
                  </a:lnTo>
                  <a:lnTo>
                    <a:pt x="481" y="215"/>
                  </a:lnTo>
                  <a:lnTo>
                    <a:pt x="489" y="215"/>
                  </a:lnTo>
                  <a:lnTo>
                    <a:pt x="498" y="215"/>
                  </a:lnTo>
                  <a:lnTo>
                    <a:pt x="506" y="215"/>
                  </a:lnTo>
                  <a:lnTo>
                    <a:pt x="514" y="215"/>
                  </a:lnTo>
                  <a:lnTo>
                    <a:pt x="522" y="215"/>
                  </a:lnTo>
                  <a:lnTo>
                    <a:pt x="531" y="215"/>
                  </a:lnTo>
                  <a:lnTo>
                    <a:pt x="539" y="215"/>
                  </a:lnTo>
                  <a:lnTo>
                    <a:pt x="547" y="215"/>
                  </a:lnTo>
                  <a:lnTo>
                    <a:pt x="556" y="215"/>
                  </a:lnTo>
                  <a:lnTo>
                    <a:pt x="572" y="215"/>
                  </a:lnTo>
                  <a:lnTo>
                    <a:pt x="580" y="215"/>
                  </a:lnTo>
                  <a:lnTo>
                    <a:pt x="589" y="215"/>
                  </a:lnTo>
                  <a:lnTo>
                    <a:pt x="597" y="215"/>
                  </a:lnTo>
                  <a:lnTo>
                    <a:pt x="605" y="215"/>
                  </a:lnTo>
                  <a:lnTo>
                    <a:pt x="614" y="215"/>
                  </a:lnTo>
                  <a:lnTo>
                    <a:pt x="622" y="215"/>
                  </a:lnTo>
                  <a:lnTo>
                    <a:pt x="630" y="141"/>
                  </a:lnTo>
                  <a:lnTo>
                    <a:pt x="639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4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29" y="141"/>
                  </a:lnTo>
                  <a:lnTo>
                    <a:pt x="838" y="141"/>
                  </a:lnTo>
                  <a:lnTo>
                    <a:pt x="846" y="141"/>
                  </a:lnTo>
                  <a:lnTo>
                    <a:pt x="854" y="141"/>
                  </a:lnTo>
                  <a:lnTo>
                    <a:pt x="862" y="141"/>
                  </a:lnTo>
                  <a:lnTo>
                    <a:pt x="871" y="74"/>
                  </a:lnTo>
                  <a:lnTo>
                    <a:pt x="887" y="74"/>
                  </a:lnTo>
                  <a:lnTo>
                    <a:pt x="896" y="74"/>
                  </a:lnTo>
                  <a:lnTo>
                    <a:pt x="904" y="74"/>
                  </a:lnTo>
                  <a:lnTo>
                    <a:pt x="912" y="74"/>
                  </a:lnTo>
                  <a:lnTo>
                    <a:pt x="921" y="74"/>
                  </a:lnTo>
                  <a:lnTo>
                    <a:pt x="929" y="74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95" y="0"/>
                  </a:lnTo>
                  <a:lnTo>
                    <a:pt x="1003" y="0"/>
                  </a:lnTo>
                  <a:lnTo>
                    <a:pt x="1012" y="74"/>
                  </a:lnTo>
                  <a:lnTo>
                    <a:pt x="1020" y="74"/>
                  </a:lnTo>
                  <a:lnTo>
                    <a:pt x="1028" y="74"/>
                  </a:lnTo>
                  <a:lnTo>
                    <a:pt x="1037" y="74"/>
                  </a:lnTo>
                  <a:lnTo>
                    <a:pt x="1045" y="74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7940" name="Rectangle 66"/>
          <p:cNvSpPr>
            <a:spLocks noChangeArrowheads="1"/>
          </p:cNvSpPr>
          <p:nvPr/>
        </p:nvSpPr>
        <p:spPr bwMode="auto">
          <a:xfrm rot="-5400000">
            <a:off x="738188" y="3381375"/>
            <a:ext cx="7508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/>
              <a:t>Level</a:t>
            </a:r>
            <a:endParaRPr lang="en-GB"/>
          </a:p>
        </p:txBody>
      </p:sp>
      <p:sp>
        <p:nvSpPr>
          <p:cNvPr id="37941" name="Rectangle 67"/>
          <p:cNvSpPr>
            <a:spLocks noChangeArrowheads="1"/>
          </p:cNvSpPr>
          <p:nvPr/>
        </p:nvSpPr>
        <p:spPr bwMode="auto">
          <a:xfrm>
            <a:off x="3613150" y="4286250"/>
            <a:ext cx="3713163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Rectangle 68"/>
          <p:cNvSpPr>
            <a:spLocks noChangeArrowheads="1"/>
          </p:cNvSpPr>
          <p:nvPr/>
        </p:nvSpPr>
        <p:spPr bwMode="auto">
          <a:xfrm>
            <a:off x="3613150" y="4286250"/>
            <a:ext cx="3713163" cy="14478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Rectangle 13"/>
          <p:cNvSpPr>
            <a:spLocks noChangeArrowheads="1"/>
          </p:cNvSpPr>
          <p:nvPr/>
        </p:nvSpPr>
        <p:spPr bwMode="auto">
          <a:xfrm>
            <a:off x="1611313" y="5902325"/>
            <a:ext cx="11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37944" name="Rectangle 16"/>
          <p:cNvSpPr>
            <a:spLocks noChangeArrowheads="1"/>
          </p:cNvSpPr>
          <p:nvPr/>
        </p:nvSpPr>
        <p:spPr bwMode="auto">
          <a:xfrm>
            <a:off x="28876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100</a:t>
            </a:r>
          </a:p>
        </p:txBody>
      </p:sp>
      <p:sp>
        <p:nvSpPr>
          <p:cNvPr id="37945" name="Rectangle 19"/>
          <p:cNvSpPr>
            <a:spLocks noChangeArrowheads="1"/>
          </p:cNvSpPr>
          <p:nvPr/>
        </p:nvSpPr>
        <p:spPr bwMode="auto">
          <a:xfrm>
            <a:off x="43227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200</a:t>
            </a:r>
          </a:p>
        </p:txBody>
      </p:sp>
      <p:sp>
        <p:nvSpPr>
          <p:cNvPr id="37946" name="Rectangle 22"/>
          <p:cNvSpPr>
            <a:spLocks noChangeArrowheads="1"/>
          </p:cNvSpPr>
          <p:nvPr/>
        </p:nvSpPr>
        <p:spPr bwMode="auto">
          <a:xfrm>
            <a:off x="57451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300</a:t>
            </a:r>
          </a:p>
        </p:txBody>
      </p:sp>
      <p:sp>
        <p:nvSpPr>
          <p:cNvPr id="37947" name="Rectangle 25"/>
          <p:cNvSpPr>
            <a:spLocks noChangeArrowheads="1"/>
          </p:cNvSpPr>
          <p:nvPr/>
        </p:nvSpPr>
        <p:spPr bwMode="auto">
          <a:xfrm>
            <a:off x="71802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400</a:t>
            </a:r>
          </a:p>
        </p:txBody>
      </p:sp>
      <p:sp>
        <p:nvSpPr>
          <p:cNvPr id="37948" name="Rectangle 25"/>
          <p:cNvSpPr>
            <a:spLocks noChangeArrowheads="1"/>
          </p:cNvSpPr>
          <p:nvPr/>
        </p:nvSpPr>
        <p:spPr bwMode="auto">
          <a:xfrm>
            <a:off x="2928938" y="6313488"/>
            <a:ext cx="315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000"/>
              <a:t>Number of Games</a:t>
            </a:r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659188" y="4305300"/>
            <a:ext cx="3505200" cy="1371600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950" name="Rectangle 76"/>
          <p:cNvSpPr>
            <a:spLocks noChangeArrowheads="1"/>
          </p:cNvSpPr>
          <p:nvPr/>
        </p:nvSpPr>
        <p:spPr bwMode="auto">
          <a:xfrm>
            <a:off x="4316413" y="5037138"/>
            <a:ext cx="947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char (Elo)</a:t>
            </a:r>
            <a:endParaRPr lang="en-GB" sz="1400"/>
          </a:p>
        </p:txBody>
      </p:sp>
      <p:sp>
        <p:nvSpPr>
          <p:cNvPr id="37951" name="Rectangle 77"/>
          <p:cNvSpPr>
            <a:spLocks noChangeArrowheads="1"/>
          </p:cNvSpPr>
          <p:nvPr/>
        </p:nvSpPr>
        <p:spPr bwMode="auto">
          <a:xfrm>
            <a:off x="4316413" y="5365750"/>
            <a:ext cx="1779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SQLWildman (Elo)</a:t>
            </a:r>
            <a:endParaRPr lang="en-GB" sz="1400"/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4316413" y="4351338"/>
            <a:ext cx="168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char (TrueSkill</a:t>
            </a:r>
            <a:r>
              <a:rPr lang="en-GB">
                <a:solidFill>
                  <a:srgbClr val="000000"/>
                </a:solidFill>
                <a:latin typeface="Tw Cen MT" pitchFamily="34" charset="0"/>
              </a:rPr>
              <a:t>™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GB" sz="1400"/>
          </a:p>
        </p:txBody>
      </p:sp>
      <p:sp>
        <p:nvSpPr>
          <p:cNvPr id="76" name="Rectangle 81"/>
          <p:cNvSpPr>
            <a:spLocks noChangeArrowheads="1"/>
          </p:cNvSpPr>
          <p:nvPr/>
        </p:nvSpPr>
        <p:spPr bwMode="auto">
          <a:xfrm>
            <a:off x="4316413" y="4706938"/>
            <a:ext cx="2520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SQLWildman (TrueSkill</a:t>
            </a:r>
            <a:r>
              <a:rPr lang="en-GB">
                <a:solidFill>
                  <a:srgbClr val="000000"/>
                </a:solidFill>
                <a:latin typeface="Tw Cen MT" pitchFamily="34" charset="0"/>
              </a:rPr>
              <a:t>™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GB" sz="1400"/>
          </a:p>
        </p:txBody>
      </p:sp>
      <p:sp>
        <p:nvSpPr>
          <p:cNvPr id="77" name="Line 82"/>
          <p:cNvSpPr>
            <a:spLocks noChangeShapeType="1"/>
          </p:cNvSpPr>
          <p:nvPr/>
        </p:nvSpPr>
        <p:spPr bwMode="auto">
          <a:xfrm>
            <a:off x="3771900" y="4497388"/>
            <a:ext cx="500063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>
            <a:off x="3771900" y="4838700"/>
            <a:ext cx="500063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>
            <a:off x="3771900" y="5181600"/>
            <a:ext cx="500063" cy="15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0" name="Line 85"/>
          <p:cNvSpPr>
            <a:spLocks noChangeShapeType="1"/>
          </p:cNvSpPr>
          <p:nvPr/>
        </p:nvSpPr>
        <p:spPr bwMode="auto">
          <a:xfrm>
            <a:off x="3771900" y="5524500"/>
            <a:ext cx="500063" cy="1588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/>
              <a:t>TrueSkill</a:t>
            </a:r>
            <a:r>
              <a:rPr lang="en-GB" baseline="30000"/>
              <a:t>TM</a:t>
            </a:r>
          </a:p>
        </p:txBody>
      </p:sp>
      <p:pic>
        <p:nvPicPr>
          <p:cNvPr id="38915" name="Picture 4" descr="halo2_screen2"/>
          <p:cNvPicPr>
            <a:picLocks noChangeAspect="1" noChangeArrowheads="1"/>
          </p:cNvPicPr>
          <p:nvPr/>
        </p:nvPicPr>
        <p:blipFill>
          <a:blip r:embed="rId3" cstate="print"/>
          <a:srcRect l="13287" t="11073" r="13287" b="11073"/>
          <a:stretch>
            <a:fillRect/>
          </a:stretch>
        </p:blipFill>
        <p:spPr bwMode="auto">
          <a:xfrm>
            <a:off x="454025" y="1785938"/>
            <a:ext cx="4868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xbox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3357563"/>
            <a:ext cx="29321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xbxolive"/>
          <p:cNvPicPr>
            <a:picLocks noChangeAspect="1" noChangeArrowheads="1"/>
          </p:cNvPicPr>
          <p:nvPr/>
        </p:nvPicPr>
        <p:blipFill>
          <a:blip r:embed="rId5" cstate="print"/>
          <a:srcRect l="17180" t="9042" r="17180" b="9042"/>
          <a:stretch>
            <a:fillRect/>
          </a:stretch>
        </p:blipFill>
        <p:spPr bwMode="auto">
          <a:xfrm>
            <a:off x="5500688" y="785813"/>
            <a:ext cx="36433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MixB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544513"/>
            <a:ext cx="78327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7297738" y="5949950"/>
            <a:ext cx="1911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John Winn</a:t>
            </a:r>
          </a:p>
          <a:p>
            <a:r>
              <a:rPr lang="en-GB" sz="1800" b="0"/>
              <a:t>Chris Bishop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esearch.microsoft.com/en-us/um/cambridge/projects/infernet/images/nav-t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733" b="14697"/>
          <a:stretch>
            <a:fillRect/>
          </a:stretch>
        </p:blipFill>
        <p:spPr bwMode="auto">
          <a:xfrm>
            <a:off x="2381250" y="982663"/>
            <a:ext cx="44180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322388" y="4378325"/>
            <a:ext cx="6973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0">
                <a:solidFill>
                  <a:schemeClr val="tx1"/>
                </a:solidFill>
              </a:rPr>
              <a:t>research.microsoft.com/infernet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200900" y="5583238"/>
            <a:ext cx="1911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Tom Minka</a:t>
            </a:r>
          </a:p>
          <a:p>
            <a:r>
              <a:rPr lang="en-GB" sz="1800" b="0"/>
              <a:t>John Winn</a:t>
            </a:r>
          </a:p>
          <a:p>
            <a:r>
              <a:rPr lang="en-GB" sz="1800" b="0"/>
              <a:t>John Guiver</a:t>
            </a:r>
          </a:p>
          <a:p>
            <a:r>
              <a:rPr lang="en-GB" sz="1800" b="0"/>
              <a:t>Anitha Kannan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558212" cy="5400675"/>
          </a:xfrm>
        </p:spPr>
        <p:txBody>
          <a:bodyPr/>
          <a:lstStyle/>
          <a:p>
            <a:pPr eaLnBrk="1" hangingPunct="1"/>
            <a:r>
              <a:rPr lang="en-GB"/>
              <a:t>New paradigm for machine intelligence built on:</a:t>
            </a:r>
          </a:p>
          <a:p>
            <a:pPr lvl="1" eaLnBrk="1" hangingPunct="1"/>
            <a:r>
              <a:rPr lang="en-GB"/>
              <a:t>a Bayesian formulation</a:t>
            </a:r>
          </a:p>
          <a:p>
            <a:pPr lvl="1" eaLnBrk="1" hangingPunct="1"/>
            <a:r>
              <a:rPr lang="en-GB"/>
              <a:t>probabilistic graphical models</a:t>
            </a:r>
          </a:p>
          <a:p>
            <a:pPr lvl="1" eaLnBrk="1" hangingPunct="1"/>
            <a:r>
              <a:rPr lang="en-GB"/>
              <a:t>fast inference using local message-passing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Deep integration of domain knowledge and statistical learning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Large-scale application: </a:t>
            </a:r>
            <a:r>
              <a:rPr lang="en-GB" i="1"/>
              <a:t>TrueSkill</a:t>
            </a:r>
            <a:r>
              <a:rPr lang="en-GB" baseline="30000"/>
              <a:t>TM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Toolkit: </a:t>
            </a:r>
            <a:r>
              <a:rPr lang="en-GB" i="1"/>
              <a:t>Infer.NET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Generation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 l="2782" t="56367" r="18355" b="8307"/>
          <a:stretch>
            <a:fillRect/>
          </a:stretch>
        </p:blipFill>
        <p:spPr bwMode="auto">
          <a:xfrm>
            <a:off x="117475" y="1858963"/>
            <a:ext cx="88122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Neural networks, support vector machines</a:t>
            </a:r>
          </a:p>
          <a:p>
            <a:endParaRPr lang="en-GB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</a:endParaRPr>
          </a:p>
          <a:p>
            <a:endParaRPr lang="en-GB">
              <a:solidFill>
                <a:srgbClr val="FF0000"/>
              </a:solidFill>
            </a:endParaRPr>
          </a:p>
          <a:p>
            <a:r>
              <a:rPr lang="en-GB"/>
              <a:t>Difficult to incorporate complex domain knowledge</a:t>
            </a:r>
          </a:p>
          <a:p>
            <a:endParaRPr lang="en-GB"/>
          </a:p>
          <a:p>
            <a:pPr algn="ctr"/>
            <a:r>
              <a:rPr lang="en-GB" sz="2800">
                <a:solidFill>
                  <a:srgbClr val="FF0000"/>
                </a:solidFill>
              </a:rPr>
              <a:t>General theme: black-box statistical models</a:t>
            </a:r>
          </a:p>
          <a:p>
            <a:endParaRPr lang="en-GB"/>
          </a:p>
        </p:txBody>
      </p:sp>
      <p:pic>
        <p:nvPicPr>
          <p:cNvPr id="5" name="Picture 4" descr="Perceptro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Perceptron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Perceptron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5473700"/>
            <a:ext cx="8280400" cy="766763"/>
          </a:xfrm>
        </p:spPr>
        <p:txBody>
          <a:bodyPr/>
          <a:lstStyle/>
          <a:p>
            <a:pPr eaLnBrk="1" hangingPunct="1"/>
            <a:r>
              <a:rPr lang="en-GB">
                <a:hlinkClick r:id="rId3"/>
              </a:rPr>
              <a:t>http://research.microsoft.com/~cmbishop</a:t>
            </a:r>
            <a:r>
              <a:rPr lang="en-GB"/>
              <a:t> </a:t>
            </a:r>
          </a:p>
        </p:txBody>
      </p:sp>
      <p:pic>
        <p:nvPicPr>
          <p:cNvPr id="43011" name="Picture 4" descr="BISHOP-Springer-3"/>
          <p:cNvPicPr>
            <a:picLocks noChangeAspect="1" noChangeArrowheads="1"/>
          </p:cNvPicPr>
          <p:nvPr/>
        </p:nvPicPr>
        <p:blipFill>
          <a:blip r:embed="rId4" cstate="print"/>
          <a:srcRect l="55032"/>
          <a:stretch>
            <a:fillRect/>
          </a:stretch>
        </p:blipFill>
        <p:spPr bwMode="auto">
          <a:xfrm>
            <a:off x="2786063" y="714375"/>
            <a:ext cx="33194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Third Generation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GB">
              <a:solidFill>
                <a:srgbClr val="FF0000"/>
              </a:solidFill>
            </a:endParaRPr>
          </a:p>
          <a:p>
            <a:pPr algn="ctr" eaLnBrk="1" hangingPunct="1"/>
            <a:r>
              <a:rPr lang="en-GB" sz="2800">
                <a:solidFill>
                  <a:srgbClr val="FF0000"/>
                </a:solidFill>
              </a:rPr>
              <a:t>General theme: deep integration of domain</a:t>
            </a:r>
            <a:br>
              <a:rPr lang="en-GB" sz="2800">
                <a:solidFill>
                  <a:srgbClr val="FF0000"/>
                </a:solidFill>
              </a:rPr>
            </a:br>
            <a:r>
              <a:rPr lang="en-GB" sz="2800">
                <a:solidFill>
                  <a:srgbClr val="FF0000"/>
                </a:solidFill>
              </a:rPr>
              <a:t>knowledge and statistical learning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Probabilistic graphical models</a:t>
            </a:r>
          </a:p>
          <a:p>
            <a:pPr lvl="1" eaLnBrk="1" hangingPunct="1"/>
            <a:r>
              <a:rPr lang="en-GB"/>
              <a:t>Bayesian framework</a:t>
            </a:r>
          </a:p>
          <a:p>
            <a:pPr lvl="1" eaLnBrk="1" hangingPunct="1"/>
            <a:r>
              <a:rPr lang="en-GB"/>
              <a:t>fast inference using local message-passing</a:t>
            </a:r>
          </a:p>
          <a:p>
            <a:pPr lvl="1" eaLnBrk="1" hangingPunct="1"/>
            <a:endParaRPr lang="en-GB"/>
          </a:p>
          <a:p>
            <a:r>
              <a:rPr lang="en-GB"/>
              <a:t>Origins: Bayesian networks, decision theory, HMMs, Kalman filters, MRFs, mean field theory,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Bayesian Learning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Consistent use of probability to quantify uncertainty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Predictions involve marginalisation, e.g.</a:t>
            </a: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0788" y="3538538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3638" y="1858963"/>
            <a:ext cx="952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313" y="1858963"/>
            <a:ext cx="889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7263" y="1858963"/>
            <a:ext cx="165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is prior knowledge important?</a:t>
            </a:r>
          </a:p>
        </p:txBody>
      </p:sp>
      <p:cxnSp>
        <p:nvCxnSpPr>
          <p:cNvPr id="18435" name="Straight Arrow Connector 4"/>
          <p:cNvCxnSpPr>
            <a:cxnSpLocks noChangeShapeType="1"/>
          </p:cNvCxnSpPr>
          <p:nvPr/>
        </p:nvCxnSpPr>
        <p:spPr bwMode="auto">
          <a:xfrm>
            <a:off x="1285875" y="6000750"/>
            <a:ext cx="5929313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36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-751681" y="3964782"/>
            <a:ext cx="4073525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7" name="Oval 10"/>
          <p:cNvSpPr>
            <a:spLocks noChangeArrowheads="1"/>
          </p:cNvSpPr>
          <p:nvPr/>
        </p:nvSpPr>
        <p:spPr bwMode="auto">
          <a:xfrm>
            <a:off x="3214688" y="3857625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3429000" y="3214688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12"/>
          <p:cNvSpPr>
            <a:spLocks noChangeArrowheads="1"/>
          </p:cNvSpPr>
          <p:nvPr/>
        </p:nvSpPr>
        <p:spPr bwMode="auto">
          <a:xfrm>
            <a:off x="1928813" y="4214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Oval 13"/>
          <p:cNvSpPr>
            <a:spLocks noChangeArrowheads="1"/>
          </p:cNvSpPr>
          <p:nvPr/>
        </p:nvSpPr>
        <p:spPr bwMode="auto">
          <a:xfrm>
            <a:off x="6000750" y="1928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Oval 28"/>
          <p:cNvSpPr>
            <a:spLocks noChangeArrowheads="1"/>
          </p:cNvSpPr>
          <p:nvPr/>
        </p:nvSpPr>
        <p:spPr bwMode="auto">
          <a:xfrm>
            <a:off x="6500813" y="4214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29"/>
          <p:cNvSpPr>
            <a:spLocks noChangeArrowheads="1"/>
          </p:cNvSpPr>
          <p:nvPr/>
        </p:nvSpPr>
        <p:spPr bwMode="auto">
          <a:xfrm>
            <a:off x="1500188" y="3857625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extBox 33"/>
          <p:cNvSpPr txBox="1">
            <a:spLocks noChangeArrowheads="1"/>
          </p:cNvSpPr>
          <p:nvPr/>
        </p:nvSpPr>
        <p:spPr bwMode="auto">
          <a:xfrm>
            <a:off x="642938" y="2428875"/>
            <a:ext cx="500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8444" name="TextBox 34"/>
          <p:cNvSpPr txBox="1">
            <a:spLocks noChangeArrowheads="1"/>
          </p:cNvSpPr>
          <p:nvPr/>
        </p:nvSpPr>
        <p:spPr bwMode="auto">
          <a:xfrm>
            <a:off x="6286500" y="5929313"/>
            <a:ext cx="50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786313" y="1285875"/>
            <a:ext cx="500062" cy="4714875"/>
            <a:chOff x="4786314" y="1285860"/>
            <a:chExt cx="500066" cy="4714908"/>
          </a:xfrm>
        </p:grpSpPr>
        <p:cxnSp>
          <p:nvCxnSpPr>
            <p:cNvPr id="18448" name="Straight Connector 31"/>
            <p:cNvCxnSpPr>
              <a:cxnSpLocks noChangeShapeType="1"/>
            </p:cNvCxnSpPr>
            <p:nvPr/>
          </p:nvCxnSpPr>
          <p:spPr bwMode="auto">
            <a:xfrm rot="5400000">
              <a:off x="2750331" y="3964785"/>
              <a:ext cx="4071966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prstDash val="dash"/>
              <a:round/>
              <a:headEnd/>
              <a:tailEnd/>
            </a:ln>
          </p:spPr>
        </p:cxnSp>
        <p:sp>
          <p:nvSpPr>
            <p:cNvPr id="36" name="TextBox 35"/>
            <p:cNvSpPr txBox="1"/>
            <p:nvPr/>
          </p:nvSpPr>
          <p:spPr>
            <a:xfrm>
              <a:off x="4786314" y="1285860"/>
              <a:ext cx="500066" cy="708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40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1357313" y="2786063"/>
            <a:ext cx="5572125" cy="1500187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18447" name="Oval 9"/>
          <p:cNvSpPr>
            <a:spLocks noChangeArrowheads="1"/>
          </p:cNvSpPr>
          <p:nvPr/>
        </p:nvSpPr>
        <p:spPr bwMode="auto">
          <a:xfrm>
            <a:off x="2428875" y="3786188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Probabilistic Graphical Models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063" y="2143125"/>
            <a:ext cx="8291512" cy="40957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/>
              <a:t>New insights into existing models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/>
              <a:t>Framework for designing new models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/>
              <a:t>Graph-based algorithms for calculation and computation (c.f. Feynman diagrams in physics)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/>
              <a:t>Efficient software implementation</a:t>
            </a:r>
          </a:p>
          <a:p>
            <a:pPr lvl="1" eaLnBrk="1" hangingPunct="1"/>
            <a:endParaRPr lang="en-GB"/>
          </a:p>
          <a:p>
            <a:pPr marL="457200" indent="-457200" eaLnBrk="1" hangingPunct="1"/>
            <a:endParaRPr lang="en-GB" i="1"/>
          </a:p>
          <a:p>
            <a:pPr marL="457200" indent="-457200" eaLnBrk="1" hangingPunct="1"/>
            <a:r>
              <a:rPr lang="en-GB" i="1"/>
              <a:t>Directed graphs </a:t>
            </a:r>
            <a:r>
              <a:rPr lang="en-GB"/>
              <a:t>to specify the model</a:t>
            </a:r>
          </a:p>
          <a:p>
            <a:pPr marL="457200" indent="-457200" eaLnBrk="1" hangingPunct="1"/>
            <a:r>
              <a:rPr lang="en-GB" i="1"/>
              <a:t>Factor graphs </a:t>
            </a:r>
            <a:r>
              <a:rPr lang="en-GB"/>
              <a:t>for inference and learning</a:t>
            </a:r>
          </a:p>
          <a:p>
            <a:pPr marL="457200" indent="-457200" eaLnBrk="1" hangingPunct="1"/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75" y="1214438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0">
                <a:solidFill>
                  <a:srgbClr val="C00000"/>
                </a:solidFill>
              </a:rPr>
              <a:t>Probability theory +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Directed Graphs</a:t>
            </a:r>
          </a:p>
        </p:txBody>
      </p:sp>
      <p:pic>
        <p:nvPicPr>
          <p:cNvPr id="587783" name="Picture 7" descr="gen_d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822450"/>
            <a:ext cx="3216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9900" y="2844800"/>
            <a:ext cx="44545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Example: Time Series Modelling</a:t>
            </a:r>
          </a:p>
        </p:txBody>
      </p:sp>
      <p:pic>
        <p:nvPicPr>
          <p:cNvPr id="21507" name="Content Placeholder 3" descr="Figure13.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79675"/>
            <a:ext cx="705643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TEXPOINTINIT" val=""/>
  <p:tag name="USEAMSFONTS" val="True"/>
  <p:tag name="EMBEDFONTS" val="True"/>
  <p:tag name="USEBOLDAMS" val="True"/>
  <p:tag name="DEFAULTDISPLAYSOURCE" val="\documentclass{slides}&#10;\input{utils}&#10;\pagestyle{empty}&#10;\begin{document}&#10;\[&#10;&#10;\]&#10;\end{document}&#10;"/>
  <p:tag name="TEX2PS" val="latex $(base).tex; dvips -D $(res) -E -o $(base).ps $(base).dvi"/>
  <p:tag name="TEX2PSBATCH" val="latex --interaction=nonstopmode $(base).tex; dvips -D $(res) -E -o $(base).ps $(base).dvi"/>
  <p:tag name="DEFAULTMAGNIFICATION" val="1.2"/>
  <p:tag name="DEFAULTFONTSIZE" val="10"/>
  <p:tag name="DEFAULTWIDTH" val="748"/>
  <p:tag name="DEFAULTHEIGHT" val="7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ab + ac = a(b+c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00"/>
  <p:tag name="ORIGWIDTH" val="78"/>
  <p:tag name="PICTUREFILESIZE" val="2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w)&amp;=&amp;\left[\sum_v f_1(v,w)\right] \cdot &#10;\left[\sum_x\sum_y\sum_z f_2(w,x)f_3(x,y)f_4(x,z)\right]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563"/>
  <p:tag name="PICTUREFILESIZE" val="645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1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1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w)&amp;=&amp;\sum_v \sum_x\sum_y\sum_z f_1(v,w) f_2(w,x)f_3(x,y)f_4(x,z)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508"/>
  <p:tag name="PICTUREFILESIZE" val="502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f_1(v,w) f_2(w,x)f_3(x,y)f_4(x,z)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295"/>
  <p:tag name="PICTUREFILESIZE" val="236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f y} | {\bf X}) = \int p({\bf y} | \boldtheta) p({\boldtheta}| {\bf X}) \diff{\boldtheta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2500"/>
  <p:tag name="ORIGWIDTH" val="127"/>
  <p:tag name="PICTUREFILESIZE" val="76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 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f_2 \rightarrow w} (w) = &#10;\sum_x f_2(w,x) \cdot \left[\sum_y\sum_z f_3(x,y)f_4(x,z)\right] 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64"/>
  <p:tag name="PICTUREFILESIZE" val="571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f_2 \rightarrow w} (w) = &#10;\sum_x \sum_y \sum_z f_2(w,x) f_3(x,y)f_4(x,z) 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38"/>
  <p:tag name="PICTUREFILESIZE" val="461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x \rightarrow f_2} (x) = \sum_y\sum_z f_3(x,y)f_4(x,z)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26"/>
  <p:tag name="PICTUREFILESIZE" val="349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x \rightarrow f_2} (x) = \left[\sum_y f_3(x,y)\right] \cdot &#10;\left[\sum_z f_4(x,z) \right]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82"/>
  <p:tag name="PICTUREFILESIZE" val="455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3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8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4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3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3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8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4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3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oldtheta}| {\bf X}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0"/>
  <p:tag name="ORIGWIDTH" val="30"/>
  <p:tag name="PICTUREFILESIZE" val="18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 \left(y_{12} = (1,2)|\pi_1, \pi_2) = {\rm I}(\pi_1 &gt; \pi_2 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500"/>
  <p:tag name="ORIGWIDTH" val="150"/>
  <p:tag name="PICTUREFILESIZE" val="61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(t_1|s_1, s_2) = {\cal N}(t_1|s_2 + s_2, 2\beta^2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500"/>
  <p:tag name="ORIGWIDTH" val="138"/>
  <p:tag name="PICTUREFILESIZE" val="68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\widehat{\bf x} | {\boldtheta}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0"/>
  <p:tag name="ORIGWIDTH" val="28"/>
  <p:tag name="PICTUREFILESIZE" val="18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oldtheta} | \widehat{\bf x}, {\bf X}) \propto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3"/>
  <p:tag name="ORIGWIDTH" val="52"/>
  <p:tag name="PICTUREFILESIZE" val="2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begin{document}&#10;\begin{eqnarray*}&#10;  \lefteqn{p(x_1, \ldots, x_7) = p(x_1) p(x_2) p(x_3) } \\&#10;&amp; &amp; p(x_4|x_1, x_2, x_3) p(x_5|x_1, x_3) \\&#10;&amp; &amp;  p(x_6|x_4) p(x_7|x_4, x_5)&#10;\end{eqnarray*}&#10;\end{document}&#10;"/>
  <p:tag name="FILENAME" val="txp_fig"/>
  <p:tag name="FORMAT" val="bmpmono"/>
  <p:tag name="RES" val="300"/>
  <p:tag name="BLEND" val="0"/>
  <p:tag name="TRANSPARENT" val="1"/>
  <p:tag name="TBUG" val="0"/>
  <p:tag name="ALLOWFS" val="0"/>
  <p:tag name="MAGNIFICATION" val="1200"/>
  <p:tag name="ORIGWIDTH" val="310"/>
  <p:tag name="PICTUREFILESIZE" val="568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p({\bf x}) = \prod_s f_s({\bf x}_s)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3040"/>
  <p:tag name="ORIGWIDTH" val="74"/>
  <p:tag name="PICTUREFILESIZE" val="37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(x_1, x_2, x_3) = p(x_1) p(x_2) p(x_3|x_1, x_2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1200"/>
  <p:tag name="ORIGWIDTH" val="162"/>
  <p:tag name="PICTUREFILESIZE" val="84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*}&#10;  f_a(x_1) &amp;=&amp; p(x_1) \\&#10;  f_b(x_2) &amp;=&amp; p(x_2) \\&#10;  f_c(x_1, x_2, x_3) &amp;=&amp; p(x_3|x_1, x_2)&#10;\end{eqnarray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2500"/>
  <p:tag name="ORIGWIDTH" val="134"/>
  <p:tag name="PICTUREFILESIZE" val="131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2019-07-06T14:01:33+00:00</PublishingExpirationDate>
    <PublishingStartDate xmlns="http://schemas.microsoft.com/sharepoint/v3">2000-01-01T08:00:00+00:00</PublishingStart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FA3CC2-EB3F-408B-BBFB-022A79EC1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1AFA8EB-1527-4FC3-9F94-70D374F5A71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F8E6A2-5B75-48E3-84AE-F34D213397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450</Words>
  <Application>Microsoft Office PowerPoint</Application>
  <PresentationFormat>On-screen Show (4:3)</PresentationFormat>
  <Paragraphs>214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cmmi12</vt:lpstr>
      <vt:lpstr>Times New Roman</vt:lpstr>
      <vt:lpstr>Arial</vt:lpstr>
      <vt:lpstr>Comic Sans MS</vt:lpstr>
      <vt:lpstr>Symbol</vt:lpstr>
      <vt:lpstr>Tw Cen MT</vt:lpstr>
      <vt:lpstr>cmbx12</vt:lpstr>
      <vt:lpstr>Default Design</vt:lpstr>
      <vt:lpstr>PowerPoint Presentation</vt:lpstr>
      <vt:lpstr>First Generation</vt:lpstr>
      <vt:lpstr>Second Generation</vt:lpstr>
      <vt:lpstr>Third Generation</vt:lpstr>
      <vt:lpstr>Bayesian Learning</vt:lpstr>
      <vt:lpstr>Why is prior knowledge important?</vt:lpstr>
      <vt:lpstr>Probabilistic Graphical Models</vt:lpstr>
      <vt:lpstr>Directed Graphs</vt:lpstr>
      <vt:lpstr>Example: Time Series Modelling</vt:lpstr>
      <vt:lpstr>PowerPoint Presentation</vt:lpstr>
      <vt:lpstr>PowerPoint Presentation</vt:lpstr>
      <vt:lpstr>PowerPoint Presentation</vt:lpstr>
      <vt:lpstr>Factor Graphs</vt:lpstr>
      <vt:lpstr>From Directed Graph to Factor Graph</vt:lpstr>
      <vt:lpstr>Local message-passing</vt:lpstr>
      <vt:lpstr>Factor Trees: Separation</vt:lpstr>
      <vt:lpstr>Messages: From Factors To Variables</vt:lpstr>
      <vt:lpstr>Messages: From Variables To Factors</vt:lpstr>
      <vt:lpstr>What if marginalisations are not tractable?</vt:lpstr>
      <vt:lpstr>Illustration: Bayesian Ranking</vt:lpstr>
      <vt:lpstr>Two Player Match Outcome Model</vt:lpstr>
      <vt:lpstr>Two Team Match Outcome Model</vt:lpstr>
      <vt:lpstr>Multiple Team Match Outcome Model</vt:lpstr>
      <vt:lpstr>Efficient Approximate Inference</vt:lpstr>
      <vt:lpstr>Convergence</vt:lpstr>
      <vt:lpstr>TrueSkillTM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2009-07-06T13:50:59Z</dcterms:created>
  <dcterms:modified xsi:type="dcterms:W3CDTF">2016-08-03T23:55:05Z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