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75" r:id="rId1"/>
  </p:sldMasterIdLst>
  <p:notesMasterIdLst>
    <p:notesMasterId r:id="rId67"/>
  </p:notesMasterIdLst>
  <p:handoutMasterIdLst>
    <p:handoutMasterId r:id="rId68"/>
  </p:handoutMasterIdLst>
  <p:sldIdLst>
    <p:sldId id="438" r:id="rId2"/>
    <p:sldId id="572" r:id="rId3"/>
    <p:sldId id="644" r:id="rId4"/>
    <p:sldId id="391" r:id="rId5"/>
    <p:sldId id="351" r:id="rId6"/>
    <p:sldId id="346" r:id="rId7"/>
    <p:sldId id="645" r:id="rId8"/>
    <p:sldId id="590" r:id="rId9"/>
    <p:sldId id="562" r:id="rId10"/>
    <p:sldId id="646" r:id="rId11"/>
    <p:sldId id="431" r:id="rId12"/>
    <p:sldId id="487" r:id="rId13"/>
    <p:sldId id="446" r:id="rId14"/>
    <p:sldId id="452" r:id="rId15"/>
    <p:sldId id="649" r:id="rId16"/>
    <p:sldId id="613" r:id="rId17"/>
    <p:sldId id="475" r:id="rId18"/>
    <p:sldId id="601" r:id="rId19"/>
    <p:sldId id="602" r:id="rId20"/>
    <p:sldId id="603" r:id="rId21"/>
    <p:sldId id="604" r:id="rId22"/>
    <p:sldId id="605" r:id="rId23"/>
    <p:sldId id="607" r:id="rId24"/>
    <p:sldId id="419" r:id="rId25"/>
    <p:sldId id="352" r:id="rId26"/>
    <p:sldId id="360" r:id="rId27"/>
    <p:sldId id="358" r:id="rId28"/>
    <p:sldId id="424" r:id="rId29"/>
    <p:sldId id="359" r:id="rId30"/>
    <p:sldId id="647" r:id="rId31"/>
    <p:sldId id="385" r:id="rId32"/>
    <p:sldId id="290" r:id="rId33"/>
    <p:sldId id="454" r:id="rId34"/>
    <p:sldId id="651" r:id="rId35"/>
    <p:sldId id="386" r:id="rId36"/>
    <p:sldId id="650" r:id="rId37"/>
    <p:sldId id="361" r:id="rId38"/>
    <p:sldId id="363" r:id="rId39"/>
    <p:sldId id="432" r:id="rId40"/>
    <p:sldId id="421" r:id="rId41"/>
    <p:sldId id="617" r:id="rId42"/>
    <p:sldId id="618" r:id="rId43"/>
    <p:sldId id="619" r:id="rId44"/>
    <p:sldId id="622" r:id="rId45"/>
    <p:sldId id="623" r:id="rId46"/>
    <p:sldId id="642" r:id="rId47"/>
    <p:sldId id="625" r:id="rId48"/>
    <p:sldId id="626" r:id="rId49"/>
    <p:sldId id="627" r:id="rId50"/>
    <p:sldId id="628" r:id="rId51"/>
    <p:sldId id="629" r:id="rId52"/>
    <p:sldId id="630" r:id="rId53"/>
    <p:sldId id="631" r:id="rId54"/>
    <p:sldId id="632" r:id="rId55"/>
    <p:sldId id="633" r:id="rId56"/>
    <p:sldId id="634" r:id="rId57"/>
    <p:sldId id="654" r:id="rId58"/>
    <p:sldId id="658" r:id="rId59"/>
    <p:sldId id="638" r:id="rId60"/>
    <p:sldId id="640" r:id="rId61"/>
    <p:sldId id="657" r:id="rId62"/>
    <p:sldId id="641" r:id="rId63"/>
    <p:sldId id="655" r:id="rId64"/>
    <p:sldId id="652" r:id="rId65"/>
    <p:sldId id="653" r:id="rId66"/>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ijia Xu" initials="wx"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1FAEA"/>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365" autoAdjust="0"/>
    <p:restoredTop sz="95732" autoAdjust="0"/>
  </p:normalViewPr>
  <p:slideViewPr>
    <p:cSldViewPr>
      <p:cViewPr varScale="1">
        <p:scale>
          <a:sx n="75" d="100"/>
          <a:sy n="75" d="100"/>
        </p:scale>
        <p:origin x="-1056" y="-102"/>
      </p:cViewPr>
      <p:guideLst>
        <p:guide orient="horz" pos="2160"/>
        <p:guide pos="2880"/>
      </p:guideLst>
    </p:cSldViewPr>
  </p:slideViewPr>
  <p:outlineViewPr>
    <p:cViewPr>
      <p:scale>
        <a:sx n="33" d="100"/>
        <a:sy n="33" d="100"/>
      </p:scale>
      <p:origin x="0" y="22692"/>
    </p:cViewPr>
    <p:sldLst>
      <p:sld r:id="rId1" collapse="1"/>
    </p:sldLst>
  </p:outlineViewPr>
  <p:notesTextViewPr>
    <p:cViewPr>
      <p:scale>
        <a:sx n="100" d="100"/>
        <a:sy n="100" d="100"/>
      </p:scale>
      <p:origin x="0" y="0"/>
    </p:cViewPr>
  </p:notesTextViewPr>
  <p:sorterViewPr>
    <p:cViewPr>
      <p:scale>
        <a:sx n="100" d="100"/>
        <a:sy n="100" d="100"/>
      </p:scale>
      <p:origin x="0" y="5004"/>
    </p:cViewPr>
  </p:sorterViewPr>
  <p:notesViewPr>
    <p:cSldViewPr>
      <p:cViewPr varScale="1">
        <p:scale>
          <a:sx n="102" d="100"/>
          <a:sy n="102" d="100"/>
        </p:scale>
        <p:origin x="-2154" y="-96"/>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dpgardn\My%20Documents\Data\Comp&amp;Pot\b.16.C&amp;P.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dpgardn\My%20Documents\Data\Comp&amp;Pot\tRNA.C&amp;P.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dpgardn\My%20Documents\SPv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012802855088728E-2"/>
          <c:y val="6.0748906386701933E-2"/>
          <c:w val="0.84365005529424364"/>
          <c:h val="0.8925899643952897"/>
        </c:manualLayout>
      </c:layout>
      <c:scatterChart>
        <c:scatterStyle val="lineMarker"/>
        <c:ser>
          <c:idx val="1"/>
          <c:order val="0"/>
          <c:tx>
            <c:v>Sequence</c:v>
          </c:tx>
          <c:spPr>
            <a:ln w="28575">
              <a:noFill/>
            </a:ln>
          </c:spPr>
          <c:xVal>
            <c:numRef>
              <c:f>All!$B$2:$B$109</c:f>
              <c:numCache>
                <c:formatCode>General</c:formatCode>
                <c:ptCount val="108"/>
                <c:pt idx="0">
                  <c:v>-531.1</c:v>
                </c:pt>
                <c:pt idx="1">
                  <c:v>-547.70000000000005</c:v>
                </c:pt>
                <c:pt idx="2">
                  <c:v>-452.4</c:v>
                </c:pt>
                <c:pt idx="3">
                  <c:v>-532.5</c:v>
                </c:pt>
                <c:pt idx="4">
                  <c:v>-572.4</c:v>
                </c:pt>
                <c:pt idx="5">
                  <c:v>-530.5</c:v>
                </c:pt>
                <c:pt idx="6">
                  <c:v>-533.79999999999995</c:v>
                </c:pt>
                <c:pt idx="7">
                  <c:v>-516.79999999999995</c:v>
                </c:pt>
                <c:pt idx="8">
                  <c:v>-450.16</c:v>
                </c:pt>
                <c:pt idx="9">
                  <c:v>-581.5</c:v>
                </c:pt>
                <c:pt idx="10">
                  <c:v>-465.3</c:v>
                </c:pt>
                <c:pt idx="11">
                  <c:v>-460.1</c:v>
                </c:pt>
                <c:pt idx="12">
                  <c:v>-562.4</c:v>
                </c:pt>
                <c:pt idx="13">
                  <c:v>-555.20000000000005</c:v>
                </c:pt>
                <c:pt idx="14">
                  <c:v>-530.9</c:v>
                </c:pt>
                <c:pt idx="15">
                  <c:v>-469.1</c:v>
                </c:pt>
                <c:pt idx="16">
                  <c:v>-534.1</c:v>
                </c:pt>
                <c:pt idx="17">
                  <c:v>-520.6</c:v>
                </c:pt>
                <c:pt idx="18">
                  <c:v>-425.6</c:v>
                </c:pt>
                <c:pt idx="19">
                  <c:v>-524.9</c:v>
                </c:pt>
                <c:pt idx="20">
                  <c:v>-509.3</c:v>
                </c:pt>
                <c:pt idx="21">
                  <c:v>-402.1</c:v>
                </c:pt>
                <c:pt idx="22">
                  <c:v>-505.3</c:v>
                </c:pt>
                <c:pt idx="23">
                  <c:v>-511.6</c:v>
                </c:pt>
                <c:pt idx="24">
                  <c:v>-497.9</c:v>
                </c:pt>
                <c:pt idx="25">
                  <c:v>-519.9</c:v>
                </c:pt>
                <c:pt idx="26">
                  <c:v>-525.70000000000005</c:v>
                </c:pt>
                <c:pt idx="27">
                  <c:v>-509.4</c:v>
                </c:pt>
                <c:pt idx="28">
                  <c:v>-525.29999999999995</c:v>
                </c:pt>
                <c:pt idx="29">
                  <c:v>-517.6</c:v>
                </c:pt>
                <c:pt idx="30">
                  <c:v>-531.70000000000005</c:v>
                </c:pt>
                <c:pt idx="31">
                  <c:v>-565.1</c:v>
                </c:pt>
                <c:pt idx="32">
                  <c:v>-504.8</c:v>
                </c:pt>
                <c:pt idx="33">
                  <c:v>-556.20000000000005</c:v>
                </c:pt>
                <c:pt idx="34">
                  <c:v>-519.1</c:v>
                </c:pt>
                <c:pt idx="35">
                  <c:v>-459</c:v>
                </c:pt>
                <c:pt idx="36">
                  <c:v>-419.5</c:v>
                </c:pt>
                <c:pt idx="37">
                  <c:v>-567.29999999999995</c:v>
                </c:pt>
                <c:pt idx="38">
                  <c:v>-562.20000000000005</c:v>
                </c:pt>
                <c:pt idx="39">
                  <c:v>-493.3</c:v>
                </c:pt>
                <c:pt idx="40">
                  <c:v>-512.4</c:v>
                </c:pt>
                <c:pt idx="41">
                  <c:v>-545.4</c:v>
                </c:pt>
                <c:pt idx="42">
                  <c:v>-412.6</c:v>
                </c:pt>
                <c:pt idx="43">
                  <c:v>-570.9</c:v>
                </c:pt>
                <c:pt idx="44">
                  <c:v>-515.20000000000005</c:v>
                </c:pt>
                <c:pt idx="45">
                  <c:v>-562.1</c:v>
                </c:pt>
                <c:pt idx="46">
                  <c:v>-489.5</c:v>
                </c:pt>
                <c:pt idx="47">
                  <c:v>-591.9</c:v>
                </c:pt>
                <c:pt idx="48">
                  <c:v>-603.29999999999995</c:v>
                </c:pt>
                <c:pt idx="49">
                  <c:v>-535.4</c:v>
                </c:pt>
                <c:pt idx="50">
                  <c:v>-512.9</c:v>
                </c:pt>
                <c:pt idx="51">
                  <c:v>-513.9</c:v>
                </c:pt>
                <c:pt idx="52">
                  <c:v>-534.70000000000005</c:v>
                </c:pt>
                <c:pt idx="53">
                  <c:v>-434.5</c:v>
                </c:pt>
                <c:pt idx="54">
                  <c:v>-500.5</c:v>
                </c:pt>
                <c:pt idx="55">
                  <c:v>-555.79999999999995</c:v>
                </c:pt>
                <c:pt idx="56">
                  <c:v>-526</c:v>
                </c:pt>
                <c:pt idx="57">
                  <c:v>-475.9</c:v>
                </c:pt>
                <c:pt idx="58">
                  <c:v>-518.29999999999995</c:v>
                </c:pt>
                <c:pt idx="59">
                  <c:v>-551.5</c:v>
                </c:pt>
                <c:pt idx="60">
                  <c:v>-519.1</c:v>
                </c:pt>
                <c:pt idx="61">
                  <c:v>-575.29999999999995</c:v>
                </c:pt>
                <c:pt idx="62">
                  <c:v>-521.20000000000005</c:v>
                </c:pt>
                <c:pt idx="63">
                  <c:v>-554.9</c:v>
                </c:pt>
                <c:pt idx="64">
                  <c:v>-495.9</c:v>
                </c:pt>
                <c:pt idx="65">
                  <c:v>-569.29999999999995</c:v>
                </c:pt>
                <c:pt idx="66">
                  <c:v>-525.6</c:v>
                </c:pt>
                <c:pt idx="67">
                  <c:v>-529.5</c:v>
                </c:pt>
                <c:pt idx="68">
                  <c:v>-581.1</c:v>
                </c:pt>
                <c:pt idx="69">
                  <c:v>-561.29999999999995</c:v>
                </c:pt>
                <c:pt idx="70">
                  <c:v>-491.3</c:v>
                </c:pt>
                <c:pt idx="71">
                  <c:v>-493.6</c:v>
                </c:pt>
                <c:pt idx="72">
                  <c:v>-488.1</c:v>
                </c:pt>
                <c:pt idx="73">
                  <c:v>-489.7</c:v>
                </c:pt>
                <c:pt idx="74">
                  <c:v>-494</c:v>
                </c:pt>
                <c:pt idx="75">
                  <c:v>-441.9</c:v>
                </c:pt>
                <c:pt idx="76">
                  <c:v>-484.6</c:v>
                </c:pt>
                <c:pt idx="77">
                  <c:v>-435.1</c:v>
                </c:pt>
                <c:pt idx="78">
                  <c:v>-450.4</c:v>
                </c:pt>
                <c:pt idx="79">
                  <c:v>-504.4</c:v>
                </c:pt>
                <c:pt idx="80">
                  <c:v>-434.6</c:v>
                </c:pt>
                <c:pt idx="81">
                  <c:v>-595.4</c:v>
                </c:pt>
                <c:pt idx="82">
                  <c:v>-580.6</c:v>
                </c:pt>
                <c:pt idx="83">
                  <c:v>-520.6</c:v>
                </c:pt>
                <c:pt idx="84">
                  <c:v>-580.70000000000005</c:v>
                </c:pt>
                <c:pt idx="85">
                  <c:v>-473.7</c:v>
                </c:pt>
                <c:pt idx="86">
                  <c:v>-466.1</c:v>
                </c:pt>
                <c:pt idx="87">
                  <c:v>-416.3</c:v>
                </c:pt>
                <c:pt idx="88">
                  <c:v>-518.70000000000005</c:v>
                </c:pt>
                <c:pt idx="89">
                  <c:v>-574.1</c:v>
                </c:pt>
                <c:pt idx="90">
                  <c:v>-562.6</c:v>
                </c:pt>
                <c:pt idx="91">
                  <c:v>-501.3</c:v>
                </c:pt>
                <c:pt idx="92">
                  <c:v>-506.5</c:v>
                </c:pt>
                <c:pt idx="93">
                  <c:v>-481.6</c:v>
                </c:pt>
                <c:pt idx="94">
                  <c:v>-551.20000000000005</c:v>
                </c:pt>
                <c:pt idx="95">
                  <c:v>-532.5</c:v>
                </c:pt>
                <c:pt idx="96">
                  <c:v>-521.9</c:v>
                </c:pt>
                <c:pt idx="97">
                  <c:v>-443.3</c:v>
                </c:pt>
                <c:pt idx="98">
                  <c:v>-511.7</c:v>
                </c:pt>
                <c:pt idx="99">
                  <c:v>-480.4</c:v>
                </c:pt>
                <c:pt idx="100">
                  <c:v>-484.7</c:v>
                </c:pt>
                <c:pt idx="101">
                  <c:v>-476.1</c:v>
                </c:pt>
                <c:pt idx="102">
                  <c:v>-429.1</c:v>
                </c:pt>
                <c:pt idx="103">
                  <c:v>-539.1</c:v>
                </c:pt>
                <c:pt idx="104">
                  <c:v>-463.8</c:v>
                </c:pt>
                <c:pt idx="105">
                  <c:v>-499.7</c:v>
                </c:pt>
                <c:pt idx="106">
                  <c:v>-456.4</c:v>
                </c:pt>
                <c:pt idx="107">
                  <c:v>-471</c:v>
                </c:pt>
              </c:numCache>
            </c:numRef>
          </c:xVal>
          <c:yVal>
            <c:numRef>
              <c:f>All!$C$2:$C$109</c:f>
              <c:numCache>
                <c:formatCode>General</c:formatCode>
                <c:ptCount val="108"/>
                <c:pt idx="0">
                  <c:v>-616.4</c:v>
                </c:pt>
                <c:pt idx="1">
                  <c:v>-659.7</c:v>
                </c:pt>
                <c:pt idx="2">
                  <c:v>-546.1</c:v>
                </c:pt>
                <c:pt idx="3">
                  <c:v>-619.4</c:v>
                </c:pt>
                <c:pt idx="4">
                  <c:v>-658.1</c:v>
                </c:pt>
                <c:pt idx="5">
                  <c:v>-632</c:v>
                </c:pt>
                <c:pt idx="6">
                  <c:v>-628.70000000000005</c:v>
                </c:pt>
                <c:pt idx="7">
                  <c:v>-614.9</c:v>
                </c:pt>
                <c:pt idx="8">
                  <c:v>-589.4</c:v>
                </c:pt>
                <c:pt idx="9">
                  <c:v>-696.5</c:v>
                </c:pt>
                <c:pt idx="10">
                  <c:v>-554.70000000000005</c:v>
                </c:pt>
                <c:pt idx="11">
                  <c:v>-614.5</c:v>
                </c:pt>
                <c:pt idx="12">
                  <c:v>-643.4</c:v>
                </c:pt>
                <c:pt idx="13">
                  <c:v>-657.2</c:v>
                </c:pt>
                <c:pt idx="14">
                  <c:v>-644.4</c:v>
                </c:pt>
                <c:pt idx="15">
                  <c:v>-559.4</c:v>
                </c:pt>
                <c:pt idx="16">
                  <c:v>-619.20000000000005</c:v>
                </c:pt>
                <c:pt idx="17">
                  <c:v>-621.9</c:v>
                </c:pt>
                <c:pt idx="18">
                  <c:v>-577.20000000000005</c:v>
                </c:pt>
                <c:pt idx="19">
                  <c:v>-614.29999999999995</c:v>
                </c:pt>
                <c:pt idx="20">
                  <c:v>-611.6</c:v>
                </c:pt>
                <c:pt idx="21">
                  <c:v>-561.5</c:v>
                </c:pt>
                <c:pt idx="22">
                  <c:v>-601.5</c:v>
                </c:pt>
                <c:pt idx="23">
                  <c:v>-605.1</c:v>
                </c:pt>
                <c:pt idx="24">
                  <c:v>-595.9</c:v>
                </c:pt>
                <c:pt idx="25">
                  <c:v>-611</c:v>
                </c:pt>
                <c:pt idx="26">
                  <c:v>-630.70000000000005</c:v>
                </c:pt>
                <c:pt idx="27">
                  <c:v>-622.9</c:v>
                </c:pt>
                <c:pt idx="28">
                  <c:v>-609</c:v>
                </c:pt>
                <c:pt idx="29">
                  <c:v>-616.4</c:v>
                </c:pt>
                <c:pt idx="30">
                  <c:v>-624.5</c:v>
                </c:pt>
                <c:pt idx="31">
                  <c:v>-666.9</c:v>
                </c:pt>
                <c:pt idx="32">
                  <c:v>-605.20000000000005</c:v>
                </c:pt>
                <c:pt idx="33">
                  <c:v>-644.70000000000005</c:v>
                </c:pt>
                <c:pt idx="34">
                  <c:v>-610.6</c:v>
                </c:pt>
                <c:pt idx="35">
                  <c:v>-564.1</c:v>
                </c:pt>
                <c:pt idx="36">
                  <c:v>-586.29999999999995</c:v>
                </c:pt>
                <c:pt idx="37">
                  <c:v>-665.6</c:v>
                </c:pt>
                <c:pt idx="38">
                  <c:v>-659.2</c:v>
                </c:pt>
                <c:pt idx="39">
                  <c:v>-595.5</c:v>
                </c:pt>
                <c:pt idx="40">
                  <c:v>-602</c:v>
                </c:pt>
                <c:pt idx="41">
                  <c:v>-641.20000000000005</c:v>
                </c:pt>
                <c:pt idx="42">
                  <c:v>-524.5</c:v>
                </c:pt>
                <c:pt idx="43">
                  <c:v>-661.4</c:v>
                </c:pt>
                <c:pt idx="44">
                  <c:v>-615.29999999999995</c:v>
                </c:pt>
                <c:pt idx="45">
                  <c:v>-651</c:v>
                </c:pt>
                <c:pt idx="46">
                  <c:v>-605</c:v>
                </c:pt>
                <c:pt idx="47">
                  <c:v>-674.4</c:v>
                </c:pt>
                <c:pt idx="48">
                  <c:v>-678.6</c:v>
                </c:pt>
                <c:pt idx="49">
                  <c:v>-630.6</c:v>
                </c:pt>
                <c:pt idx="50">
                  <c:v>-615.6</c:v>
                </c:pt>
                <c:pt idx="51">
                  <c:v>-605.9</c:v>
                </c:pt>
                <c:pt idx="52">
                  <c:v>-621.6</c:v>
                </c:pt>
                <c:pt idx="53">
                  <c:v>-591.1</c:v>
                </c:pt>
                <c:pt idx="54">
                  <c:v>-598</c:v>
                </c:pt>
                <c:pt idx="55">
                  <c:v>-646</c:v>
                </c:pt>
                <c:pt idx="56">
                  <c:v>-625.79999999999995</c:v>
                </c:pt>
                <c:pt idx="57">
                  <c:v>-611.70000000000005</c:v>
                </c:pt>
                <c:pt idx="58">
                  <c:v>-615</c:v>
                </c:pt>
                <c:pt idx="59">
                  <c:v>-643.1</c:v>
                </c:pt>
                <c:pt idx="60">
                  <c:v>-610.9</c:v>
                </c:pt>
                <c:pt idx="61">
                  <c:v>-686.8</c:v>
                </c:pt>
                <c:pt idx="62">
                  <c:v>-676.9</c:v>
                </c:pt>
                <c:pt idx="63">
                  <c:v>-663.4</c:v>
                </c:pt>
                <c:pt idx="64">
                  <c:v>-614.70000000000005</c:v>
                </c:pt>
                <c:pt idx="65">
                  <c:v>-666.5</c:v>
                </c:pt>
                <c:pt idx="66">
                  <c:v>-610.20000000000005</c:v>
                </c:pt>
                <c:pt idx="67">
                  <c:v>-619.5</c:v>
                </c:pt>
                <c:pt idx="68">
                  <c:v>-664.3</c:v>
                </c:pt>
                <c:pt idx="69">
                  <c:v>-647.5</c:v>
                </c:pt>
                <c:pt idx="70">
                  <c:v>-612.70000000000005</c:v>
                </c:pt>
                <c:pt idx="71">
                  <c:v>-602.79999999999995</c:v>
                </c:pt>
                <c:pt idx="72">
                  <c:v>-586.6</c:v>
                </c:pt>
                <c:pt idx="73">
                  <c:v>-592.79999999999995</c:v>
                </c:pt>
                <c:pt idx="74">
                  <c:v>-591.9</c:v>
                </c:pt>
                <c:pt idx="75">
                  <c:v>-536.9</c:v>
                </c:pt>
                <c:pt idx="76">
                  <c:v>-574.4</c:v>
                </c:pt>
                <c:pt idx="77">
                  <c:v>-540.1</c:v>
                </c:pt>
                <c:pt idx="78">
                  <c:v>-556.70000000000005</c:v>
                </c:pt>
                <c:pt idx="79">
                  <c:v>-600.29999999999995</c:v>
                </c:pt>
                <c:pt idx="80">
                  <c:v>-545.1</c:v>
                </c:pt>
                <c:pt idx="81">
                  <c:v>-707.5</c:v>
                </c:pt>
                <c:pt idx="82">
                  <c:v>-673.8</c:v>
                </c:pt>
                <c:pt idx="83">
                  <c:v>-600.4</c:v>
                </c:pt>
                <c:pt idx="84">
                  <c:v>-677.7</c:v>
                </c:pt>
                <c:pt idx="85">
                  <c:v>-592.70000000000005</c:v>
                </c:pt>
                <c:pt idx="86">
                  <c:v>-588.5</c:v>
                </c:pt>
                <c:pt idx="87">
                  <c:v>-509.3</c:v>
                </c:pt>
                <c:pt idx="88">
                  <c:v>-625.6</c:v>
                </c:pt>
                <c:pt idx="89">
                  <c:v>-681.2</c:v>
                </c:pt>
                <c:pt idx="90">
                  <c:v>-657.3</c:v>
                </c:pt>
                <c:pt idx="91">
                  <c:v>-626.6</c:v>
                </c:pt>
                <c:pt idx="92">
                  <c:v>-608.70000000000005</c:v>
                </c:pt>
                <c:pt idx="93">
                  <c:v>-586.79999999999995</c:v>
                </c:pt>
                <c:pt idx="94">
                  <c:v>-652.1</c:v>
                </c:pt>
                <c:pt idx="95">
                  <c:v>-622.4</c:v>
                </c:pt>
                <c:pt idx="96">
                  <c:v>-632.4</c:v>
                </c:pt>
                <c:pt idx="97">
                  <c:v>-595.79999999999995</c:v>
                </c:pt>
                <c:pt idx="98">
                  <c:v>-611.4</c:v>
                </c:pt>
                <c:pt idx="99">
                  <c:v>-558.79999999999995</c:v>
                </c:pt>
                <c:pt idx="100">
                  <c:v>-570.9</c:v>
                </c:pt>
                <c:pt idx="101">
                  <c:v>-614.70000000000005</c:v>
                </c:pt>
                <c:pt idx="102">
                  <c:v>-546.29999999999995</c:v>
                </c:pt>
                <c:pt idx="103">
                  <c:v>-647.1</c:v>
                </c:pt>
                <c:pt idx="104">
                  <c:v>-566.6</c:v>
                </c:pt>
                <c:pt idx="105">
                  <c:v>-601.5</c:v>
                </c:pt>
                <c:pt idx="106">
                  <c:v>-555.9</c:v>
                </c:pt>
                <c:pt idx="107">
                  <c:v>-567</c:v>
                </c:pt>
              </c:numCache>
            </c:numRef>
          </c:yVal>
        </c:ser>
        <c:axId val="23090304"/>
        <c:axId val="22491904"/>
      </c:scatterChart>
      <c:valAx>
        <c:axId val="23090304"/>
        <c:scaling>
          <c:orientation val="maxMin"/>
          <c:max val="-350"/>
          <c:min val="-750"/>
        </c:scaling>
        <c:axPos val="t"/>
        <c:title>
          <c:tx>
            <c:rich>
              <a:bodyPr/>
              <a:lstStyle/>
              <a:p>
                <a:pPr>
                  <a:defRPr/>
                </a:pPr>
                <a:r>
                  <a:rPr lang="en-US" dirty="0"/>
                  <a:t>Energy of Comparative Structure</a:t>
                </a:r>
              </a:p>
            </c:rich>
          </c:tx>
          <c:layout>
            <c:manualLayout>
              <c:xMode val="edge"/>
              <c:yMode val="edge"/>
              <c:x val="0.41340482604690931"/>
              <c:y val="0.96113831225642365"/>
            </c:manualLayout>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2491904"/>
        <c:crosses val="autoZero"/>
        <c:crossBetween val="midCat"/>
      </c:valAx>
      <c:valAx>
        <c:axId val="22491904"/>
        <c:scaling>
          <c:orientation val="maxMin"/>
          <c:max val="-350"/>
          <c:min val="-750"/>
        </c:scaling>
        <c:axPos val="r"/>
        <c:title>
          <c:tx>
            <c:rich>
              <a:bodyPr rot="0" vert="horz"/>
              <a:lstStyle/>
              <a:p>
                <a:pPr>
                  <a:defRPr/>
                </a:pPr>
                <a:r>
                  <a:rPr lang="en-US" sz="1000" b="1" i="0" baseline="0" dirty="0"/>
                  <a:t>Energy</a:t>
                </a:r>
                <a:endParaRPr lang="en-US" sz="1000" dirty="0"/>
              </a:p>
              <a:p>
                <a:pPr>
                  <a:defRPr/>
                </a:pPr>
                <a:r>
                  <a:rPr lang="en-US" sz="1000" b="1" i="0" baseline="0" dirty="0"/>
                  <a:t>of Most</a:t>
                </a:r>
                <a:endParaRPr lang="en-US" sz="1000" dirty="0"/>
              </a:p>
              <a:p>
                <a:pPr>
                  <a:defRPr/>
                </a:pPr>
                <a:r>
                  <a:rPr lang="en-US" sz="1000" b="1" i="0" baseline="0" dirty="0"/>
                  <a:t>Stable</a:t>
                </a:r>
                <a:endParaRPr lang="en-US" sz="1000" dirty="0"/>
              </a:p>
              <a:p>
                <a:pPr>
                  <a:defRPr/>
                </a:pPr>
                <a:r>
                  <a:rPr lang="en-US" sz="1000" b="1" i="0" baseline="0" dirty="0"/>
                  <a:t>Potential</a:t>
                </a:r>
                <a:endParaRPr lang="en-US" sz="1000" dirty="0"/>
              </a:p>
              <a:p>
                <a:pPr>
                  <a:defRPr/>
                </a:pPr>
                <a:r>
                  <a:rPr lang="en-US" sz="1000" b="1" i="0" baseline="0" dirty="0"/>
                  <a:t>Structure</a:t>
                </a:r>
                <a:endParaRPr lang="en-US" sz="1000" dirty="0"/>
              </a:p>
            </c:rich>
          </c:tx>
          <c:layout>
            <c:manualLayout>
              <c:xMode val="edge"/>
              <c:yMode val="edge"/>
              <c:x val="2.3524837173131242E-4"/>
              <c:y val="0.42018063338123152"/>
            </c:manualLayout>
          </c:layout>
        </c:title>
        <c:numFmt formatCode="General" sourceLinked="1"/>
        <c:tickLblPos val="nextTo"/>
        <c:crossAx val="23090304"/>
        <c:crosses val="autoZero"/>
        <c:crossBetween val="midCat"/>
      </c:valAx>
    </c:plotArea>
    <c:legend>
      <c:legendPos val="r"/>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5479616203090131E-2"/>
          <c:y val="4.8627694265489525E-2"/>
          <c:w val="0.84365005529424364"/>
          <c:h val="0.8986506004931315"/>
        </c:manualLayout>
      </c:layout>
      <c:scatterChart>
        <c:scatterStyle val="lineMarker"/>
        <c:ser>
          <c:idx val="1"/>
          <c:order val="0"/>
          <c:tx>
            <c:v>Sequence</c:v>
          </c:tx>
          <c:spPr>
            <a:ln w="28575">
              <a:noFill/>
            </a:ln>
          </c:spPr>
          <c:xVal>
            <c:numRef>
              <c:f>All!$B$2:$B$650</c:f>
              <c:numCache>
                <c:formatCode>General</c:formatCode>
                <c:ptCount val="649"/>
                <c:pt idx="0">
                  <c:v>-31.3</c:v>
                </c:pt>
                <c:pt idx="1">
                  <c:v>-35.5</c:v>
                </c:pt>
                <c:pt idx="2">
                  <c:v>-29.9</c:v>
                </c:pt>
                <c:pt idx="3">
                  <c:v>-30.3</c:v>
                </c:pt>
                <c:pt idx="4">
                  <c:v>-22.1</c:v>
                </c:pt>
                <c:pt idx="5">
                  <c:v>-21</c:v>
                </c:pt>
                <c:pt idx="6">
                  <c:v>-27.3</c:v>
                </c:pt>
                <c:pt idx="7">
                  <c:v>-29</c:v>
                </c:pt>
                <c:pt idx="8">
                  <c:v>-25.1</c:v>
                </c:pt>
                <c:pt idx="9">
                  <c:v>-30.1</c:v>
                </c:pt>
                <c:pt idx="10">
                  <c:v>-23.5</c:v>
                </c:pt>
                <c:pt idx="11">
                  <c:v>-19.100000000000001</c:v>
                </c:pt>
                <c:pt idx="12">
                  <c:v>-31.1</c:v>
                </c:pt>
                <c:pt idx="13">
                  <c:v>-31.4</c:v>
                </c:pt>
                <c:pt idx="14">
                  <c:v>-29.1</c:v>
                </c:pt>
                <c:pt idx="15">
                  <c:v>-26.8</c:v>
                </c:pt>
                <c:pt idx="16">
                  <c:v>-15.8</c:v>
                </c:pt>
                <c:pt idx="17">
                  <c:v>-37.200000000000003</c:v>
                </c:pt>
                <c:pt idx="18">
                  <c:v>-26.5</c:v>
                </c:pt>
                <c:pt idx="19">
                  <c:v>-25.8</c:v>
                </c:pt>
                <c:pt idx="20">
                  <c:v>-25.6</c:v>
                </c:pt>
                <c:pt idx="21">
                  <c:v>-27.1</c:v>
                </c:pt>
                <c:pt idx="22">
                  <c:v>-25.6</c:v>
                </c:pt>
                <c:pt idx="23">
                  <c:v>-24.8</c:v>
                </c:pt>
                <c:pt idx="24">
                  <c:v>-32.800000000000004</c:v>
                </c:pt>
                <c:pt idx="25">
                  <c:v>-24.5</c:v>
                </c:pt>
                <c:pt idx="26">
                  <c:v>-25</c:v>
                </c:pt>
                <c:pt idx="27">
                  <c:v>-30.6</c:v>
                </c:pt>
                <c:pt idx="28">
                  <c:v>-22.6</c:v>
                </c:pt>
                <c:pt idx="29">
                  <c:v>-24.2</c:v>
                </c:pt>
                <c:pt idx="30">
                  <c:v>-22.4</c:v>
                </c:pt>
                <c:pt idx="31">
                  <c:v>-26.6</c:v>
                </c:pt>
                <c:pt idx="32">
                  <c:v>-19.600000000000001</c:v>
                </c:pt>
                <c:pt idx="33">
                  <c:v>-23.9</c:v>
                </c:pt>
                <c:pt idx="34">
                  <c:v>-27</c:v>
                </c:pt>
                <c:pt idx="35">
                  <c:v>-32.800000000000004</c:v>
                </c:pt>
                <c:pt idx="36">
                  <c:v>-27.8</c:v>
                </c:pt>
                <c:pt idx="37">
                  <c:v>-25.9</c:v>
                </c:pt>
                <c:pt idx="38">
                  <c:v>-29.8</c:v>
                </c:pt>
                <c:pt idx="39">
                  <c:v>-24.6</c:v>
                </c:pt>
                <c:pt idx="40">
                  <c:v>-32.200000000000003</c:v>
                </c:pt>
                <c:pt idx="41">
                  <c:v>-29.4</c:v>
                </c:pt>
                <c:pt idx="42">
                  <c:v>-26.1</c:v>
                </c:pt>
                <c:pt idx="43">
                  <c:v>-16.100000000000001</c:v>
                </c:pt>
                <c:pt idx="44">
                  <c:v>-24.6</c:v>
                </c:pt>
                <c:pt idx="45">
                  <c:v>-29.9</c:v>
                </c:pt>
                <c:pt idx="46">
                  <c:v>-22.5</c:v>
                </c:pt>
                <c:pt idx="47">
                  <c:v>-29.6</c:v>
                </c:pt>
                <c:pt idx="48">
                  <c:v>-26.3</c:v>
                </c:pt>
                <c:pt idx="49">
                  <c:v>-24.3</c:v>
                </c:pt>
                <c:pt idx="50">
                  <c:v>-25.8</c:v>
                </c:pt>
                <c:pt idx="51">
                  <c:v>-18.2</c:v>
                </c:pt>
                <c:pt idx="52">
                  <c:v>-26.9</c:v>
                </c:pt>
                <c:pt idx="53">
                  <c:v>-19.8</c:v>
                </c:pt>
                <c:pt idx="54">
                  <c:v>-25.5</c:v>
                </c:pt>
                <c:pt idx="55">
                  <c:v>-24.6</c:v>
                </c:pt>
                <c:pt idx="56">
                  <c:v>-29.8</c:v>
                </c:pt>
                <c:pt idx="57">
                  <c:v>-26.5</c:v>
                </c:pt>
                <c:pt idx="58">
                  <c:v>-24.5</c:v>
                </c:pt>
                <c:pt idx="59">
                  <c:v>-22.5</c:v>
                </c:pt>
                <c:pt idx="60">
                  <c:v>-18.5</c:v>
                </c:pt>
                <c:pt idx="61">
                  <c:v>-16.899999999999999</c:v>
                </c:pt>
                <c:pt idx="62">
                  <c:v>-17.100000000000001</c:v>
                </c:pt>
                <c:pt idx="63">
                  <c:v>-32.1</c:v>
                </c:pt>
                <c:pt idx="64">
                  <c:v>-29.1</c:v>
                </c:pt>
                <c:pt idx="65">
                  <c:v>-22.8</c:v>
                </c:pt>
                <c:pt idx="66">
                  <c:v>-25.9</c:v>
                </c:pt>
                <c:pt idx="67">
                  <c:v>-21</c:v>
                </c:pt>
                <c:pt idx="68">
                  <c:v>-33</c:v>
                </c:pt>
                <c:pt idx="69">
                  <c:v>-33.700000000000003</c:v>
                </c:pt>
                <c:pt idx="70">
                  <c:v>-34.200000000000003</c:v>
                </c:pt>
                <c:pt idx="71">
                  <c:v>-20.8</c:v>
                </c:pt>
                <c:pt idx="72">
                  <c:v>-23.8</c:v>
                </c:pt>
                <c:pt idx="73">
                  <c:v>-27.4</c:v>
                </c:pt>
                <c:pt idx="74">
                  <c:v>-29</c:v>
                </c:pt>
                <c:pt idx="75">
                  <c:v>-29.2</c:v>
                </c:pt>
                <c:pt idx="76">
                  <c:v>-27.8</c:v>
                </c:pt>
                <c:pt idx="77">
                  <c:v>-29.5</c:v>
                </c:pt>
                <c:pt idx="78">
                  <c:v>-27.5</c:v>
                </c:pt>
                <c:pt idx="79">
                  <c:v>-32</c:v>
                </c:pt>
                <c:pt idx="80">
                  <c:v>-28.5</c:v>
                </c:pt>
                <c:pt idx="81">
                  <c:v>-32.1</c:v>
                </c:pt>
                <c:pt idx="82">
                  <c:v>-20.5</c:v>
                </c:pt>
                <c:pt idx="83">
                  <c:v>-29</c:v>
                </c:pt>
                <c:pt idx="84">
                  <c:v>-31.2</c:v>
                </c:pt>
                <c:pt idx="85">
                  <c:v>-25.7</c:v>
                </c:pt>
                <c:pt idx="86">
                  <c:v>-30.8</c:v>
                </c:pt>
                <c:pt idx="87">
                  <c:v>-26.5</c:v>
                </c:pt>
                <c:pt idx="88">
                  <c:v>-25</c:v>
                </c:pt>
                <c:pt idx="89">
                  <c:v>-30.8</c:v>
                </c:pt>
                <c:pt idx="90">
                  <c:v>-29.1</c:v>
                </c:pt>
                <c:pt idx="91">
                  <c:v>-25.3</c:v>
                </c:pt>
                <c:pt idx="92">
                  <c:v>-26.9</c:v>
                </c:pt>
                <c:pt idx="93">
                  <c:v>-30.7</c:v>
                </c:pt>
                <c:pt idx="94">
                  <c:v>-18.3</c:v>
                </c:pt>
                <c:pt idx="95">
                  <c:v>-18.899999999999999</c:v>
                </c:pt>
                <c:pt idx="96">
                  <c:v>-22.5</c:v>
                </c:pt>
                <c:pt idx="97">
                  <c:v>-24.8</c:v>
                </c:pt>
                <c:pt idx="98">
                  <c:v>-26.9</c:v>
                </c:pt>
                <c:pt idx="99">
                  <c:v>-28.5</c:v>
                </c:pt>
                <c:pt idx="100">
                  <c:v>-30.6</c:v>
                </c:pt>
                <c:pt idx="101">
                  <c:v>-29.5</c:v>
                </c:pt>
                <c:pt idx="102">
                  <c:v>-26.1</c:v>
                </c:pt>
                <c:pt idx="103">
                  <c:v>-32.9</c:v>
                </c:pt>
                <c:pt idx="104">
                  <c:v>-28.8</c:v>
                </c:pt>
                <c:pt idx="105">
                  <c:v>-33.800000000000004</c:v>
                </c:pt>
                <c:pt idx="106">
                  <c:v>-31.6</c:v>
                </c:pt>
                <c:pt idx="107">
                  <c:v>-26.6</c:v>
                </c:pt>
                <c:pt idx="108">
                  <c:v>-19.3</c:v>
                </c:pt>
                <c:pt idx="109">
                  <c:v>-30.1</c:v>
                </c:pt>
                <c:pt idx="110">
                  <c:v>-22.1</c:v>
                </c:pt>
                <c:pt idx="111">
                  <c:v>-31.2</c:v>
                </c:pt>
                <c:pt idx="112">
                  <c:v>-25.7</c:v>
                </c:pt>
                <c:pt idx="113">
                  <c:v>-28.4</c:v>
                </c:pt>
                <c:pt idx="114">
                  <c:v>-26.8</c:v>
                </c:pt>
                <c:pt idx="115">
                  <c:v>-15.3</c:v>
                </c:pt>
                <c:pt idx="116">
                  <c:v>-28</c:v>
                </c:pt>
                <c:pt idx="117">
                  <c:v>-30.3</c:v>
                </c:pt>
                <c:pt idx="118">
                  <c:v>-28.3</c:v>
                </c:pt>
                <c:pt idx="119">
                  <c:v>-24.8</c:v>
                </c:pt>
                <c:pt idx="120">
                  <c:v>-25.4</c:v>
                </c:pt>
                <c:pt idx="121">
                  <c:v>-28.2</c:v>
                </c:pt>
                <c:pt idx="122">
                  <c:v>-28.8</c:v>
                </c:pt>
                <c:pt idx="123">
                  <c:v>-30</c:v>
                </c:pt>
                <c:pt idx="124">
                  <c:v>-18.5</c:v>
                </c:pt>
                <c:pt idx="125">
                  <c:v>-22.8</c:v>
                </c:pt>
                <c:pt idx="126">
                  <c:v>-24.5</c:v>
                </c:pt>
                <c:pt idx="127">
                  <c:v>-24.2</c:v>
                </c:pt>
                <c:pt idx="128">
                  <c:v>-33.300000000000004</c:v>
                </c:pt>
                <c:pt idx="129">
                  <c:v>-31.5</c:v>
                </c:pt>
                <c:pt idx="130">
                  <c:v>-32.5</c:v>
                </c:pt>
                <c:pt idx="131">
                  <c:v>-25.7</c:v>
                </c:pt>
                <c:pt idx="132">
                  <c:v>-29.7</c:v>
                </c:pt>
                <c:pt idx="133">
                  <c:v>-33.300000000000004</c:v>
                </c:pt>
                <c:pt idx="134">
                  <c:v>-20.6</c:v>
                </c:pt>
                <c:pt idx="135">
                  <c:v>-31.2</c:v>
                </c:pt>
                <c:pt idx="136">
                  <c:v>-24</c:v>
                </c:pt>
                <c:pt idx="137">
                  <c:v>-31.8</c:v>
                </c:pt>
                <c:pt idx="138">
                  <c:v>-36.300000000000004</c:v>
                </c:pt>
                <c:pt idx="139">
                  <c:v>-23.6</c:v>
                </c:pt>
                <c:pt idx="140">
                  <c:v>-26.7</c:v>
                </c:pt>
                <c:pt idx="141">
                  <c:v>-24.7</c:v>
                </c:pt>
                <c:pt idx="142">
                  <c:v>-26.4</c:v>
                </c:pt>
                <c:pt idx="143">
                  <c:v>-33.4</c:v>
                </c:pt>
                <c:pt idx="144">
                  <c:v>-25.4</c:v>
                </c:pt>
                <c:pt idx="145">
                  <c:v>-29.5</c:v>
                </c:pt>
                <c:pt idx="146">
                  <c:v>-28.2</c:v>
                </c:pt>
                <c:pt idx="147">
                  <c:v>-33.1</c:v>
                </c:pt>
                <c:pt idx="148">
                  <c:v>-22.5</c:v>
                </c:pt>
                <c:pt idx="149">
                  <c:v>-31.9</c:v>
                </c:pt>
                <c:pt idx="150">
                  <c:v>-20.399999999999999</c:v>
                </c:pt>
                <c:pt idx="151">
                  <c:v>-33.800000000000004</c:v>
                </c:pt>
                <c:pt idx="152">
                  <c:v>-20.7</c:v>
                </c:pt>
                <c:pt idx="153">
                  <c:v>-26</c:v>
                </c:pt>
                <c:pt idx="154">
                  <c:v>-30.6</c:v>
                </c:pt>
                <c:pt idx="155">
                  <c:v>-31</c:v>
                </c:pt>
                <c:pt idx="156">
                  <c:v>-25.8</c:v>
                </c:pt>
                <c:pt idx="157">
                  <c:v>-32.200000000000003</c:v>
                </c:pt>
                <c:pt idx="158">
                  <c:v>-26</c:v>
                </c:pt>
                <c:pt idx="159">
                  <c:v>-28.6</c:v>
                </c:pt>
                <c:pt idx="160">
                  <c:v>-32.4</c:v>
                </c:pt>
                <c:pt idx="161">
                  <c:v>-25.5</c:v>
                </c:pt>
                <c:pt idx="162">
                  <c:v>-24.8</c:v>
                </c:pt>
                <c:pt idx="163">
                  <c:v>-31.5</c:v>
                </c:pt>
                <c:pt idx="164">
                  <c:v>-22.8</c:v>
                </c:pt>
                <c:pt idx="165">
                  <c:v>-22.6</c:v>
                </c:pt>
                <c:pt idx="166">
                  <c:v>-21.4</c:v>
                </c:pt>
                <c:pt idx="167">
                  <c:v>-29.6</c:v>
                </c:pt>
                <c:pt idx="168">
                  <c:v>-28.5</c:v>
                </c:pt>
                <c:pt idx="169">
                  <c:v>-34.5</c:v>
                </c:pt>
                <c:pt idx="170">
                  <c:v>-28.1</c:v>
                </c:pt>
                <c:pt idx="171">
                  <c:v>-26.4</c:v>
                </c:pt>
                <c:pt idx="172">
                  <c:v>-18.5</c:v>
                </c:pt>
                <c:pt idx="173">
                  <c:v>-31</c:v>
                </c:pt>
                <c:pt idx="174">
                  <c:v>-30.1</c:v>
                </c:pt>
                <c:pt idx="175">
                  <c:v>-28.3</c:v>
                </c:pt>
                <c:pt idx="176">
                  <c:v>-23.7</c:v>
                </c:pt>
                <c:pt idx="177">
                  <c:v>-35.200000000000003</c:v>
                </c:pt>
                <c:pt idx="178">
                  <c:v>-36.5</c:v>
                </c:pt>
                <c:pt idx="179">
                  <c:v>-25.7</c:v>
                </c:pt>
                <c:pt idx="180">
                  <c:v>-25.9</c:v>
                </c:pt>
                <c:pt idx="181">
                  <c:v>-33.5</c:v>
                </c:pt>
                <c:pt idx="182">
                  <c:v>-27.6</c:v>
                </c:pt>
                <c:pt idx="183">
                  <c:v>-30.4</c:v>
                </c:pt>
                <c:pt idx="184">
                  <c:v>-36.1</c:v>
                </c:pt>
                <c:pt idx="185">
                  <c:v>-30.9</c:v>
                </c:pt>
                <c:pt idx="186">
                  <c:v>-32.5</c:v>
                </c:pt>
                <c:pt idx="187">
                  <c:v>-28.9</c:v>
                </c:pt>
                <c:pt idx="188">
                  <c:v>-26</c:v>
                </c:pt>
                <c:pt idx="189">
                  <c:v>-34.4</c:v>
                </c:pt>
                <c:pt idx="190">
                  <c:v>-26.3</c:v>
                </c:pt>
                <c:pt idx="191">
                  <c:v>-23.6</c:v>
                </c:pt>
                <c:pt idx="192">
                  <c:v>-28.8</c:v>
                </c:pt>
                <c:pt idx="193">
                  <c:v>-32.1</c:v>
                </c:pt>
                <c:pt idx="194">
                  <c:v>-26</c:v>
                </c:pt>
                <c:pt idx="195">
                  <c:v>-26.4</c:v>
                </c:pt>
                <c:pt idx="196">
                  <c:v>-32</c:v>
                </c:pt>
                <c:pt idx="197">
                  <c:v>-29.9</c:v>
                </c:pt>
                <c:pt idx="198">
                  <c:v>-17.899999999999999</c:v>
                </c:pt>
                <c:pt idx="199">
                  <c:v>-25.2</c:v>
                </c:pt>
                <c:pt idx="200">
                  <c:v>-26.2</c:v>
                </c:pt>
                <c:pt idx="201">
                  <c:v>-23</c:v>
                </c:pt>
                <c:pt idx="202">
                  <c:v>-34.5</c:v>
                </c:pt>
                <c:pt idx="203">
                  <c:v>-31.1</c:v>
                </c:pt>
                <c:pt idx="204">
                  <c:v>-25.8</c:v>
                </c:pt>
                <c:pt idx="205">
                  <c:v>-29.3</c:v>
                </c:pt>
                <c:pt idx="206">
                  <c:v>-29.2</c:v>
                </c:pt>
                <c:pt idx="207">
                  <c:v>-26.4</c:v>
                </c:pt>
                <c:pt idx="208">
                  <c:v>-28.2</c:v>
                </c:pt>
                <c:pt idx="209">
                  <c:v>-26.2</c:v>
                </c:pt>
                <c:pt idx="210">
                  <c:v>-34.4</c:v>
                </c:pt>
                <c:pt idx="211">
                  <c:v>-25.3</c:v>
                </c:pt>
                <c:pt idx="212">
                  <c:v>-24.5</c:v>
                </c:pt>
                <c:pt idx="213">
                  <c:v>-21.6</c:v>
                </c:pt>
                <c:pt idx="214">
                  <c:v>-24.8</c:v>
                </c:pt>
                <c:pt idx="215">
                  <c:v>-24.6</c:v>
                </c:pt>
                <c:pt idx="216">
                  <c:v>-25.7</c:v>
                </c:pt>
                <c:pt idx="217">
                  <c:v>-32.6</c:v>
                </c:pt>
                <c:pt idx="218">
                  <c:v>-35.4</c:v>
                </c:pt>
                <c:pt idx="219">
                  <c:v>-27.8</c:v>
                </c:pt>
                <c:pt idx="220">
                  <c:v>-24.1</c:v>
                </c:pt>
                <c:pt idx="221">
                  <c:v>-22.7</c:v>
                </c:pt>
                <c:pt idx="222">
                  <c:v>-20.399999999999999</c:v>
                </c:pt>
                <c:pt idx="223">
                  <c:v>-24.6</c:v>
                </c:pt>
                <c:pt idx="224">
                  <c:v>-24.4</c:v>
                </c:pt>
                <c:pt idx="225">
                  <c:v>-33.700000000000003</c:v>
                </c:pt>
                <c:pt idx="226">
                  <c:v>-23.5</c:v>
                </c:pt>
                <c:pt idx="227">
                  <c:v>-27.7</c:v>
                </c:pt>
                <c:pt idx="228">
                  <c:v>-25.2</c:v>
                </c:pt>
                <c:pt idx="229">
                  <c:v>-27.1</c:v>
                </c:pt>
                <c:pt idx="230">
                  <c:v>-30.1</c:v>
                </c:pt>
                <c:pt idx="231">
                  <c:v>-23.8</c:v>
                </c:pt>
                <c:pt idx="232">
                  <c:v>-26.2</c:v>
                </c:pt>
                <c:pt idx="233">
                  <c:v>-29.6</c:v>
                </c:pt>
                <c:pt idx="234">
                  <c:v>-28.8</c:v>
                </c:pt>
                <c:pt idx="235">
                  <c:v>-26.8</c:v>
                </c:pt>
                <c:pt idx="236">
                  <c:v>-26.3</c:v>
                </c:pt>
                <c:pt idx="237">
                  <c:v>-30.2</c:v>
                </c:pt>
                <c:pt idx="238">
                  <c:v>-22.2</c:v>
                </c:pt>
                <c:pt idx="239">
                  <c:v>-25.3</c:v>
                </c:pt>
                <c:pt idx="240">
                  <c:v>-25.9</c:v>
                </c:pt>
                <c:pt idx="241">
                  <c:v>-31.6</c:v>
                </c:pt>
                <c:pt idx="242">
                  <c:v>-23.1</c:v>
                </c:pt>
                <c:pt idx="243">
                  <c:v>-34.5</c:v>
                </c:pt>
                <c:pt idx="244">
                  <c:v>-31.9</c:v>
                </c:pt>
                <c:pt idx="245">
                  <c:v>-24.4</c:v>
                </c:pt>
                <c:pt idx="246">
                  <c:v>-27.4</c:v>
                </c:pt>
                <c:pt idx="247">
                  <c:v>-28.1</c:v>
                </c:pt>
                <c:pt idx="248">
                  <c:v>-17.600000000000001</c:v>
                </c:pt>
                <c:pt idx="249">
                  <c:v>-33</c:v>
                </c:pt>
                <c:pt idx="250">
                  <c:v>-25.4</c:v>
                </c:pt>
                <c:pt idx="251">
                  <c:v>-24.2</c:v>
                </c:pt>
                <c:pt idx="252">
                  <c:v>-14</c:v>
                </c:pt>
                <c:pt idx="253">
                  <c:v>-31.4</c:v>
                </c:pt>
                <c:pt idx="254">
                  <c:v>-28.7</c:v>
                </c:pt>
                <c:pt idx="255">
                  <c:v>-34.300000000000004</c:v>
                </c:pt>
                <c:pt idx="256">
                  <c:v>-23.4</c:v>
                </c:pt>
                <c:pt idx="257">
                  <c:v>-18.5</c:v>
                </c:pt>
                <c:pt idx="258">
                  <c:v>-32.9</c:v>
                </c:pt>
                <c:pt idx="259">
                  <c:v>-27.1</c:v>
                </c:pt>
                <c:pt idx="260">
                  <c:v>-23.8</c:v>
                </c:pt>
                <c:pt idx="261">
                  <c:v>-29.3</c:v>
                </c:pt>
                <c:pt idx="262">
                  <c:v>-25</c:v>
                </c:pt>
                <c:pt idx="263">
                  <c:v>-25.8</c:v>
                </c:pt>
                <c:pt idx="264">
                  <c:v>-22.9</c:v>
                </c:pt>
                <c:pt idx="265">
                  <c:v>-28</c:v>
                </c:pt>
                <c:pt idx="266">
                  <c:v>-29.9</c:v>
                </c:pt>
                <c:pt idx="267">
                  <c:v>-29.4</c:v>
                </c:pt>
                <c:pt idx="268">
                  <c:v>-32.9</c:v>
                </c:pt>
                <c:pt idx="269">
                  <c:v>-28.4</c:v>
                </c:pt>
                <c:pt idx="270">
                  <c:v>-29.6</c:v>
                </c:pt>
                <c:pt idx="271">
                  <c:v>-34</c:v>
                </c:pt>
                <c:pt idx="272">
                  <c:v>-27.6</c:v>
                </c:pt>
                <c:pt idx="273">
                  <c:v>-14.3</c:v>
                </c:pt>
                <c:pt idx="274">
                  <c:v>-21.2</c:v>
                </c:pt>
                <c:pt idx="275">
                  <c:v>-25.1</c:v>
                </c:pt>
                <c:pt idx="276">
                  <c:v>-21.6</c:v>
                </c:pt>
                <c:pt idx="277">
                  <c:v>-20</c:v>
                </c:pt>
                <c:pt idx="278">
                  <c:v>-28</c:v>
                </c:pt>
                <c:pt idx="279">
                  <c:v>-23.2</c:v>
                </c:pt>
                <c:pt idx="280">
                  <c:v>-25.3</c:v>
                </c:pt>
                <c:pt idx="281">
                  <c:v>-27.4</c:v>
                </c:pt>
                <c:pt idx="282">
                  <c:v>-31.9</c:v>
                </c:pt>
                <c:pt idx="283">
                  <c:v>-24.1</c:v>
                </c:pt>
                <c:pt idx="284">
                  <c:v>-29.2</c:v>
                </c:pt>
                <c:pt idx="285">
                  <c:v>-26.7</c:v>
                </c:pt>
                <c:pt idx="286">
                  <c:v>-29.3</c:v>
                </c:pt>
                <c:pt idx="287">
                  <c:v>-29.1</c:v>
                </c:pt>
                <c:pt idx="288">
                  <c:v>-34.300000000000004</c:v>
                </c:pt>
                <c:pt idx="289">
                  <c:v>-30</c:v>
                </c:pt>
                <c:pt idx="290">
                  <c:v>-25.9</c:v>
                </c:pt>
                <c:pt idx="291">
                  <c:v>-25.3</c:v>
                </c:pt>
                <c:pt idx="292">
                  <c:v>-30.1</c:v>
                </c:pt>
                <c:pt idx="293">
                  <c:v>-24</c:v>
                </c:pt>
                <c:pt idx="294">
                  <c:v>-27.6</c:v>
                </c:pt>
                <c:pt idx="295">
                  <c:v>-25.5</c:v>
                </c:pt>
                <c:pt idx="296">
                  <c:v>-33.9</c:v>
                </c:pt>
                <c:pt idx="297">
                  <c:v>-34.9</c:v>
                </c:pt>
                <c:pt idx="298">
                  <c:v>-29.2</c:v>
                </c:pt>
                <c:pt idx="299">
                  <c:v>-32.200000000000003</c:v>
                </c:pt>
                <c:pt idx="300">
                  <c:v>-22.2</c:v>
                </c:pt>
                <c:pt idx="301">
                  <c:v>-29.6</c:v>
                </c:pt>
                <c:pt idx="302">
                  <c:v>-22.2</c:v>
                </c:pt>
                <c:pt idx="303">
                  <c:v>-22.7</c:v>
                </c:pt>
                <c:pt idx="304">
                  <c:v>-22.9</c:v>
                </c:pt>
                <c:pt idx="305">
                  <c:v>-31.2</c:v>
                </c:pt>
                <c:pt idx="306">
                  <c:v>-34.9</c:v>
                </c:pt>
                <c:pt idx="307">
                  <c:v>-33.5</c:v>
                </c:pt>
                <c:pt idx="308">
                  <c:v>-22</c:v>
                </c:pt>
                <c:pt idx="309">
                  <c:v>-25.1</c:v>
                </c:pt>
                <c:pt idx="310">
                  <c:v>-26.3</c:v>
                </c:pt>
                <c:pt idx="311">
                  <c:v>-34.1</c:v>
                </c:pt>
                <c:pt idx="312">
                  <c:v>-26.2</c:v>
                </c:pt>
                <c:pt idx="313">
                  <c:v>-29.5</c:v>
                </c:pt>
                <c:pt idx="314">
                  <c:v>-27.4</c:v>
                </c:pt>
                <c:pt idx="315">
                  <c:v>-22.5</c:v>
                </c:pt>
                <c:pt idx="316">
                  <c:v>-28.3</c:v>
                </c:pt>
                <c:pt idx="317">
                  <c:v>-28.7</c:v>
                </c:pt>
                <c:pt idx="318">
                  <c:v>-26.3</c:v>
                </c:pt>
                <c:pt idx="319">
                  <c:v>-29.3</c:v>
                </c:pt>
                <c:pt idx="320">
                  <c:v>-30.3</c:v>
                </c:pt>
                <c:pt idx="321">
                  <c:v>-28.1</c:v>
                </c:pt>
                <c:pt idx="322">
                  <c:v>-23.5</c:v>
                </c:pt>
                <c:pt idx="323">
                  <c:v>-21.5</c:v>
                </c:pt>
                <c:pt idx="324">
                  <c:v>-25.3</c:v>
                </c:pt>
                <c:pt idx="325">
                  <c:v>-29.9</c:v>
                </c:pt>
                <c:pt idx="326">
                  <c:v>-38.9</c:v>
                </c:pt>
                <c:pt idx="327">
                  <c:v>-25.5</c:v>
                </c:pt>
                <c:pt idx="328">
                  <c:v>-28</c:v>
                </c:pt>
                <c:pt idx="329">
                  <c:v>-29.3</c:v>
                </c:pt>
                <c:pt idx="330">
                  <c:v>-11.3</c:v>
                </c:pt>
                <c:pt idx="331">
                  <c:v>-29</c:v>
                </c:pt>
                <c:pt idx="332">
                  <c:v>-27.9</c:v>
                </c:pt>
                <c:pt idx="333">
                  <c:v>-23.5</c:v>
                </c:pt>
                <c:pt idx="334">
                  <c:v>-28.9</c:v>
                </c:pt>
                <c:pt idx="335">
                  <c:v>-20.9</c:v>
                </c:pt>
                <c:pt idx="336">
                  <c:v>-26</c:v>
                </c:pt>
                <c:pt idx="337">
                  <c:v>-20.6</c:v>
                </c:pt>
                <c:pt idx="338">
                  <c:v>-26.5</c:v>
                </c:pt>
                <c:pt idx="339">
                  <c:v>-23.6</c:v>
                </c:pt>
                <c:pt idx="340">
                  <c:v>-30.8</c:v>
                </c:pt>
                <c:pt idx="341">
                  <c:v>-28.6</c:v>
                </c:pt>
                <c:pt idx="342">
                  <c:v>-22.2</c:v>
                </c:pt>
                <c:pt idx="343">
                  <c:v>-27.3</c:v>
                </c:pt>
                <c:pt idx="344">
                  <c:v>-28.4</c:v>
                </c:pt>
                <c:pt idx="345">
                  <c:v>-29.9</c:v>
                </c:pt>
                <c:pt idx="346">
                  <c:v>-29.5</c:v>
                </c:pt>
                <c:pt idx="347">
                  <c:v>-28.4</c:v>
                </c:pt>
                <c:pt idx="348">
                  <c:v>-31.6</c:v>
                </c:pt>
                <c:pt idx="349">
                  <c:v>-25.5</c:v>
                </c:pt>
                <c:pt idx="350">
                  <c:v>-28</c:v>
                </c:pt>
                <c:pt idx="351">
                  <c:v>-35.4</c:v>
                </c:pt>
                <c:pt idx="352">
                  <c:v>-26.2</c:v>
                </c:pt>
                <c:pt idx="353">
                  <c:v>-31.3</c:v>
                </c:pt>
                <c:pt idx="354">
                  <c:v>-26.1</c:v>
                </c:pt>
                <c:pt idx="355">
                  <c:v>-23.5</c:v>
                </c:pt>
                <c:pt idx="356">
                  <c:v>-29.4</c:v>
                </c:pt>
                <c:pt idx="357">
                  <c:v>-26.5</c:v>
                </c:pt>
                <c:pt idx="358">
                  <c:v>-23.9</c:v>
                </c:pt>
                <c:pt idx="359">
                  <c:v>-33</c:v>
                </c:pt>
                <c:pt idx="360">
                  <c:v>-30.6</c:v>
                </c:pt>
                <c:pt idx="361">
                  <c:v>-21.6</c:v>
                </c:pt>
                <c:pt idx="362">
                  <c:v>-29.3</c:v>
                </c:pt>
                <c:pt idx="363">
                  <c:v>-28.8</c:v>
                </c:pt>
                <c:pt idx="364">
                  <c:v>-24.2</c:v>
                </c:pt>
                <c:pt idx="365">
                  <c:v>-28.6</c:v>
                </c:pt>
                <c:pt idx="366">
                  <c:v>-18.5</c:v>
                </c:pt>
                <c:pt idx="367">
                  <c:v>-22</c:v>
                </c:pt>
                <c:pt idx="368">
                  <c:v>-30.2</c:v>
                </c:pt>
                <c:pt idx="369">
                  <c:v>-30</c:v>
                </c:pt>
                <c:pt idx="370">
                  <c:v>-33</c:v>
                </c:pt>
                <c:pt idx="371">
                  <c:v>-29.1</c:v>
                </c:pt>
                <c:pt idx="372">
                  <c:v>-32.200000000000003</c:v>
                </c:pt>
                <c:pt idx="373">
                  <c:v>-20.5</c:v>
                </c:pt>
                <c:pt idx="374">
                  <c:v>-28.2</c:v>
                </c:pt>
                <c:pt idx="375">
                  <c:v>-24.6</c:v>
                </c:pt>
                <c:pt idx="376">
                  <c:v>-30.1</c:v>
                </c:pt>
                <c:pt idx="377">
                  <c:v>-24</c:v>
                </c:pt>
                <c:pt idx="378">
                  <c:v>-22.8</c:v>
                </c:pt>
                <c:pt idx="379">
                  <c:v>-26.6</c:v>
                </c:pt>
                <c:pt idx="380">
                  <c:v>-28.6</c:v>
                </c:pt>
                <c:pt idx="381">
                  <c:v>-25</c:v>
                </c:pt>
                <c:pt idx="382">
                  <c:v>-24.8</c:v>
                </c:pt>
                <c:pt idx="383">
                  <c:v>-23</c:v>
                </c:pt>
                <c:pt idx="384">
                  <c:v>-30.2</c:v>
                </c:pt>
                <c:pt idx="385">
                  <c:v>-21.5</c:v>
                </c:pt>
                <c:pt idx="386">
                  <c:v>-30.6</c:v>
                </c:pt>
                <c:pt idx="387">
                  <c:v>-28.4</c:v>
                </c:pt>
                <c:pt idx="388">
                  <c:v>-34.6</c:v>
                </c:pt>
                <c:pt idx="389">
                  <c:v>-24.5</c:v>
                </c:pt>
                <c:pt idx="390">
                  <c:v>-24.7</c:v>
                </c:pt>
                <c:pt idx="391">
                  <c:v>-21.3</c:v>
                </c:pt>
                <c:pt idx="392">
                  <c:v>-27.5</c:v>
                </c:pt>
                <c:pt idx="393">
                  <c:v>-29.7</c:v>
                </c:pt>
                <c:pt idx="394">
                  <c:v>-25.8</c:v>
                </c:pt>
                <c:pt idx="395">
                  <c:v>-22.9</c:v>
                </c:pt>
                <c:pt idx="396">
                  <c:v>-27.6</c:v>
                </c:pt>
                <c:pt idx="397">
                  <c:v>-20.6</c:v>
                </c:pt>
                <c:pt idx="398">
                  <c:v>-20</c:v>
                </c:pt>
                <c:pt idx="399">
                  <c:v>-27.7</c:v>
                </c:pt>
                <c:pt idx="400">
                  <c:v>-25.9</c:v>
                </c:pt>
                <c:pt idx="401">
                  <c:v>-29.9</c:v>
                </c:pt>
                <c:pt idx="402">
                  <c:v>-32.300000000000004</c:v>
                </c:pt>
                <c:pt idx="403">
                  <c:v>-26.8</c:v>
                </c:pt>
                <c:pt idx="404">
                  <c:v>-38.4</c:v>
                </c:pt>
                <c:pt idx="405">
                  <c:v>-23.4</c:v>
                </c:pt>
                <c:pt idx="406">
                  <c:v>-29.4</c:v>
                </c:pt>
                <c:pt idx="407">
                  <c:v>-25.2</c:v>
                </c:pt>
                <c:pt idx="408">
                  <c:v>-26.6</c:v>
                </c:pt>
                <c:pt idx="409">
                  <c:v>-25.3</c:v>
                </c:pt>
                <c:pt idx="410">
                  <c:v>-29.7</c:v>
                </c:pt>
                <c:pt idx="411">
                  <c:v>-27.9</c:v>
                </c:pt>
                <c:pt idx="412">
                  <c:v>-33.4</c:v>
                </c:pt>
                <c:pt idx="413">
                  <c:v>-29.9</c:v>
                </c:pt>
                <c:pt idx="414">
                  <c:v>-18.899999999999999</c:v>
                </c:pt>
                <c:pt idx="415">
                  <c:v>-25.4</c:v>
                </c:pt>
                <c:pt idx="416">
                  <c:v>-24.8</c:v>
                </c:pt>
                <c:pt idx="417">
                  <c:v>-18.899999999999999</c:v>
                </c:pt>
                <c:pt idx="418">
                  <c:v>-28.7</c:v>
                </c:pt>
                <c:pt idx="419">
                  <c:v>-27</c:v>
                </c:pt>
                <c:pt idx="420">
                  <c:v>-24.7</c:v>
                </c:pt>
                <c:pt idx="421">
                  <c:v>-25.6</c:v>
                </c:pt>
                <c:pt idx="422">
                  <c:v>-24.2</c:v>
                </c:pt>
                <c:pt idx="423">
                  <c:v>-22.1</c:v>
                </c:pt>
                <c:pt idx="424">
                  <c:v>-31.6</c:v>
                </c:pt>
                <c:pt idx="425">
                  <c:v>-31.4</c:v>
                </c:pt>
                <c:pt idx="426">
                  <c:v>-28.7</c:v>
                </c:pt>
                <c:pt idx="427">
                  <c:v>-26.5</c:v>
                </c:pt>
                <c:pt idx="428">
                  <c:v>-24.8</c:v>
                </c:pt>
                <c:pt idx="429">
                  <c:v>-27.1</c:v>
                </c:pt>
                <c:pt idx="430">
                  <c:v>-29.3</c:v>
                </c:pt>
                <c:pt idx="431">
                  <c:v>-27.1</c:v>
                </c:pt>
                <c:pt idx="432">
                  <c:v>-23.8</c:v>
                </c:pt>
                <c:pt idx="433">
                  <c:v>-31.4</c:v>
                </c:pt>
                <c:pt idx="434">
                  <c:v>-23.1</c:v>
                </c:pt>
                <c:pt idx="435">
                  <c:v>-31.4</c:v>
                </c:pt>
                <c:pt idx="436">
                  <c:v>-28.3</c:v>
                </c:pt>
                <c:pt idx="437">
                  <c:v>-26.1</c:v>
                </c:pt>
                <c:pt idx="438">
                  <c:v>-29.3</c:v>
                </c:pt>
                <c:pt idx="439">
                  <c:v>-31.4</c:v>
                </c:pt>
                <c:pt idx="440">
                  <c:v>-27.3</c:v>
                </c:pt>
                <c:pt idx="441">
                  <c:v>-31.3</c:v>
                </c:pt>
                <c:pt idx="442">
                  <c:v>-29.3</c:v>
                </c:pt>
                <c:pt idx="443">
                  <c:v>-28.4</c:v>
                </c:pt>
                <c:pt idx="444">
                  <c:v>-29.1</c:v>
                </c:pt>
                <c:pt idx="445">
                  <c:v>-29.7</c:v>
                </c:pt>
                <c:pt idx="446">
                  <c:v>-35</c:v>
                </c:pt>
                <c:pt idx="447">
                  <c:v>-33.9</c:v>
                </c:pt>
                <c:pt idx="448">
                  <c:v>-23.7</c:v>
                </c:pt>
                <c:pt idx="449">
                  <c:v>-26.5</c:v>
                </c:pt>
                <c:pt idx="450">
                  <c:v>-27.4</c:v>
                </c:pt>
                <c:pt idx="451">
                  <c:v>-23.8</c:v>
                </c:pt>
                <c:pt idx="452">
                  <c:v>-34.5</c:v>
                </c:pt>
                <c:pt idx="453">
                  <c:v>-25.7</c:v>
                </c:pt>
                <c:pt idx="454">
                  <c:v>-22.7</c:v>
                </c:pt>
                <c:pt idx="455">
                  <c:v>-27.3</c:v>
                </c:pt>
                <c:pt idx="456">
                  <c:v>-23.5</c:v>
                </c:pt>
                <c:pt idx="457">
                  <c:v>-32</c:v>
                </c:pt>
                <c:pt idx="458">
                  <c:v>-30.7</c:v>
                </c:pt>
                <c:pt idx="459">
                  <c:v>-23.7</c:v>
                </c:pt>
                <c:pt idx="460">
                  <c:v>-24.5</c:v>
                </c:pt>
                <c:pt idx="461">
                  <c:v>-38.800000000000004</c:v>
                </c:pt>
                <c:pt idx="462">
                  <c:v>-28.7</c:v>
                </c:pt>
                <c:pt idx="463">
                  <c:v>-22.2</c:v>
                </c:pt>
                <c:pt idx="464">
                  <c:v>-25.1</c:v>
                </c:pt>
                <c:pt idx="465">
                  <c:v>-29.1</c:v>
                </c:pt>
                <c:pt idx="466">
                  <c:v>-21.3</c:v>
                </c:pt>
                <c:pt idx="467">
                  <c:v>-29</c:v>
                </c:pt>
                <c:pt idx="468">
                  <c:v>-20.8</c:v>
                </c:pt>
                <c:pt idx="469">
                  <c:v>-28.3</c:v>
                </c:pt>
                <c:pt idx="470">
                  <c:v>-21.9</c:v>
                </c:pt>
                <c:pt idx="471">
                  <c:v>-26.9</c:v>
                </c:pt>
                <c:pt idx="472">
                  <c:v>-24.7</c:v>
                </c:pt>
                <c:pt idx="473">
                  <c:v>-31.2</c:v>
                </c:pt>
                <c:pt idx="474">
                  <c:v>-22.5</c:v>
                </c:pt>
                <c:pt idx="475">
                  <c:v>-26.1</c:v>
                </c:pt>
                <c:pt idx="476">
                  <c:v>-31.1</c:v>
                </c:pt>
                <c:pt idx="477">
                  <c:v>-26.1</c:v>
                </c:pt>
                <c:pt idx="478">
                  <c:v>-29.2</c:v>
                </c:pt>
                <c:pt idx="479">
                  <c:v>-28.6</c:v>
                </c:pt>
                <c:pt idx="480">
                  <c:v>-33.5</c:v>
                </c:pt>
                <c:pt idx="481">
                  <c:v>-31.5</c:v>
                </c:pt>
                <c:pt idx="482">
                  <c:v>-30.8</c:v>
                </c:pt>
                <c:pt idx="483">
                  <c:v>-26.2</c:v>
                </c:pt>
                <c:pt idx="484">
                  <c:v>-24.5</c:v>
                </c:pt>
                <c:pt idx="485">
                  <c:v>-30.7</c:v>
                </c:pt>
                <c:pt idx="486">
                  <c:v>-31.1</c:v>
                </c:pt>
                <c:pt idx="487">
                  <c:v>-25.8</c:v>
                </c:pt>
                <c:pt idx="488">
                  <c:v>-33</c:v>
                </c:pt>
                <c:pt idx="489">
                  <c:v>-23.1</c:v>
                </c:pt>
                <c:pt idx="490">
                  <c:v>-29.4</c:v>
                </c:pt>
                <c:pt idx="491">
                  <c:v>-28.6</c:v>
                </c:pt>
                <c:pt idx="492">
                  <c:v>-22.6</c:v>
                </c:pt>
                <c:pt idx="493">
                  <c:v>-24.8</c:v>
                </c:pt>
                <c:pt idx="494">
                  <c:v>-26.2</c:v>
                </c:pt>
                <c:pt idx="495">
                  <c:v>-21.3</c:v>
                </c:pt>
                <c:pt idx="496">
                  <c:v>-22.2</c:v>
                </c:pt>
                <c:pt idx="497">
                  <c:v>-21.7</c:v>
                </c:pt>
                <c:pt idx="498">
                  <c:v>-21.1</c:v>
                </c:pt>
                <c:pt idx="499">
                  <c:v>-32.800000000000004</c:v>
                </c:pt>
                <c:pt idx="500">
                  <c:v>-24.5</c:v>
                </c:pt>
                <c:pt idx="501">
                  <c:v>-23.2</c:v>
                </c:pt>
                <c:pt idx="502">
                  <c:v>-21.4</c:v>
                </c:pt>
                <c:pt idx="503">
                  <c:v>-24.5</c:v>
                </c:pt>
                <c:pt idx="504">
                  <c:v>-30.5</c:v>
                </c:pt>
                <c:pt idx="505">
                  <c:v>-28.2</c:v>
                </c:pt>
                <c:pt idx="506">
                  <c:v>-24.1</c:v>
                </c:pt>
                <c:pt idx="507">
                  <c:v>-26</c:v>
                </c:pt>
                <c:pt idx="508">
                  <c:v>-23.2</c:v>
                </c:pt>
                <c:pt idx="509">
                  <c:v>-29.1</c:v>
                </c:pt>
                <c:pt idx="510">
                  <c:v>-23.3</c:v>
                </c:pt>
                <c:pt idx="511">
                  <c:v>-27</c:v>
                </c:pt>
                <c:pt idx="512">
                  <c:v>-24.7</c:v>
                </c:pt>
                <c:pt idx="513">
                  <c:v>-33</c:v>
                </c:pt>
                <c:pt idx="514">
                  <c:v>-29.4</c:v>
                </c:pt>
                <c:pt idx="515">
                  <c:v>-19.899999999999999</c:v>
                </c:pt>
                <c:pt idx="516">
                  <c:v>-16.7</c:v>
                </c:pt>
                <c:pt idx="517">
                  <c:v>-21.3</c:v>
                </c:pt>
                <c:pt idx="518">
                  <c:v>-26.4</c:v>
                </c:pt>
                <c:pt idx="519">
                  <c:v>-20</c:v>
                </c:pt>
                <c:pt idx="520">
                  <c:v>-26.4</c:v>
                </c:pt>
                <c:pt idx="521">
                  <c:v>-18.2</c:v>
                </c:pt>
                <c:pt idx="522">
                  <c:v>-27</c:v>
                </c:pt>
                <c:pt idx="523">
                  <c:v>-27</c:v>
                </c:pt>
                <c:pt idx="524">
                  <c:v>-34.4</c:v>
                </c:pt>
                <c:pt idx="525">
                  <c:v>-25</c:v>
                </c:pt>
                <c:pt idx="526">
                  <c:v>-29.2</c:v>
                </c:pt>
                <c:pt idx="527">
                  <c:v>-30.3</c:v>
                </c:pt>
                <c:pt idx="528">
                  <c:v>-32.1</c:v>
                </c:pt>
                <c:pt idx="529">
                  <c:v>-14</c:v>
                </c:pt>
                <c:pt idx="530">
                  <c:v>-25.3</c:v>
                </c:pt>
                <c:pt idx="531">
                  <c:v>-27.4</c:v>
                </c:pt>
                <c:pt idx="532">
                  <c:v>-31.7</c:v>
                </c:pt>
                <c:pt idx="533">
                  <c:v>-28.3</c:v>
                </c:pt>
                <c:pt idx="534">
                  <c:v>-26.5</c:v>
                </c:pt>
                <c:pt idx="535">
                  <c:v>-22.7</c:v>
                </c:pt>
                <c:pt idx="536">
                  <c:v>-27.9</c:v>
                </c:pt>
                <c:pt idx="537">
                  <c:v>-28.8</c:v>
                </c:pt>
                <c:pt idx="538">
                  <c:v>-30.5</c:v>
                </c:pt>
                <c:pt idx="539">
                  <c:v>-26.3</c:v>
                </c:pt>
                <c:pt idx="540">
                  <c:v>-27.9</c:v>
                </c:pt>
                <c:pt idx="541">
                  <c:v>-23.6</c:v>
                </c:pt>
                <c:pt idx="542">
                  <c:v>-29.2</c:v>
                </c:pt>
                <c:pt idx="543">
                  <c:v>-27.4</c:v>
                </c:pt>
                <c:pt idx="544">
                  <c:v>-26.8</c:v>
                </c:pt>
                <c:pt idx="545">
                  <c:v>-25.5</c:v>
                </c:pt>
                <c:pt idx="546">
                  <c:v>-23.4</c:v>
                </c:pt>
                <c:pt idx="547">
                  <c:v>-28.8</c:v>
                </c:pt>
                <c:pt idx="548">
                  <c:v>-27.7</c:v>
                </c:pt>
                <c:pt idx="549">
                  <c:v>-24.6</c:v>
                </c:pt>
                <c:pt idx="550">
                  <c:v>-21.7</c:v>
                </c:pt>
                <c:pt idx="551">
                  <c:v>-26.7</c:v>
                </c:pt>
                <c:pt idx="552">
                  <c:v>-22.5</c:v>
                </c:pt>
                <c:pt idx="553">
                  <c:v>-31.3</c:v>
                </c:pt>
                <c:pt idx="554">
                  <c:v>-37.700000000000003</c:v>
                </c:pt>
                <c:pt idx="555">
                  <c:v>-25.2</c:v>
                </c:pt>
                <c:pt idx="556">
                  <c:v>-26.3</c:v>
                </c:pt>
                <c:pt idx="557">
                  <c:v>-30.7</c:v>
                </c:pt>
                <c:pt idx="558">
                  <c:v>-30.5</c:v>
                </c:pt>
                <c:pt idx="559">
                  <c:v>-33.5</c:v>
                </c:pt>
                <c:pt idx="560">
                  <c:v>-18.8</c:v>
                </c:pt>
                <c:pt idx="561">
                  <c:v>-29.7</c:v>
                </c:pt>
                <c:pt idx="562">
                  <c:v>-30.8</c:v>
                </c:pt>
                <c:pt idx="563">
                  <c:v>-30.9</c:v>
                </c:pt>
                <c:pt idx="564">
                  <c:v>-28.3</c:v>
                </c:pt>
                <c:pt idx="565">
                  <c:v>-33.9</c:v>
                </c:pt>
                <c:pt idx="566">
                  <c:v>-26.5</c:v>
                </c:pt>
                <c:pt idx="567">
                  <c:v>-21.6</c:v>
                </c:pt>
                <c:pt idx="568">
                  <c:v>-29.9</c:v>
                </c:pt>
                <c:pt idx="569">
                  <c:v>-29.8</c:v>
                </c:pt>
                <c:pt idx="570">
                  <c:v>-27.3</c:v>
                </c:pt>
                <c:pt idx="571">
                  <c:v>-34.9</c:v>
                </c:pt>
                <c:pt idx="572">
                  <c:v>-28.6</c:v>
                </c:pt>
                <c:pt idx="573">
                  <c:v>-26.7</c:v>
                </c:pt>
                <c:pt idx="574">
                  <c:v>-27.5</c:v>
                </c:pt>
                <c:pt idx="575">
                  <c:v>-25.5</c:v>
                </c:pt>
                <c:pt idx="576">
                  <c:v>-32.5</c:v>
                </c:pt>
                <c:pt idx="577">
                  <c:v>-26.8</c:v>
                </c:pt>
                <c:pt idx="578">
                  <c:v>-31.2</c:v>
                </c:pt>
                <c:pt idx="579">
                  <c:v>-26.9</c:v>
                </c:pt>
                <c:pt idx="580">
                  <c:v>-27.8</c:v>
                </c:pt>
                <c:pt idx="581">
                  <c:v>-33.700000000000003</c:v>
                </c:pt>
                <c:pt idx="582">
                  <c:v>-33.5</c:v>
                </c:pt>
                <c:pt idx="583">
                  <c:v>-31.4</c:v>
                </c:pt>
                <c:pt idx="584">
                  <c:v>-31</c:v>
                </c:pt>
                <c:pt idx="585">
                  <c:v>-25.4</c:v>
                </c:pt>
                <c:pt idx="586">
                  <c:v>-31.7</c:v>
                </c:pt>
                <c:pt idx="587">
                  <c:v>-24.4</c:v>
                </c:pt>
                <c:pt idx="588">
                  <c:v>-23.6</c:v>
                </c:pt>
                <c:pt idx="589">
                  <c:v>-25.9</c:v>
                </c:pt>
                <c:pt idx="590">
                  <c:v>-25.9</c:v>
                </c:pt>
                <c:pt idx="591">
                  <c:v>-31.2</c:v>
                </c:pt>
                <c:pt idx="592">
                  <c:v>-30.4</c:v>
                </c:pt>
                <c:pt idx="593">
                  <c:v>-26.8</c:v>
                </c:pt>
                <c:pt idx="594">
                  <c:v>-33.1</c:v>
                </c:pt>
                <c:pt idx="595">
                  <c:v>-24.2</c:v>
                </c:pt>
                <c:pt idx="596">
                  <c:v>-28.5</c:v>
                </c:pt>
                <c:pt idx="597">
                  <c:v>-34.300000000000004</c:v>
                </c:pt>
                <c:pt idx="598">
                  <c:v>-34.200000000000003</c:v>
                </c:pt>
                <c:pt idx="599">
                  <c:v>-24.2</c:v>
                </c:pt>
                <c:pt idx="600">
                  <c:v>-30.5</c:v>
                </c:pt>
                <c:pt idx="601">
                  <c:v>-28</c:v>
                </c:pt>
                <c:pt idx="602">
                  <c:v>-30.1</c:v>
                </c:pt>
                <c:pt idx="603">
                  <c:v>-25.4</c:v>
                </c:pt>
                <c:pt idx="604">
                  <c:v>-27.5</c:v>
                </c:pt>
                <c:pt idx="605">
                  <c:v>-32.1</c:v>
                </c:pt>
                <c:pt idx="606">
                  <c:v>-27.2</c:v>
                </c:pt>
                <c:pt idx="607">
                  <c:v>-21</c:v>
                </c:pt>
                <c:pt idx="608">
                  <c:v>-32.9</c:v>
                </c:pt>
                <c:pt idx="609">
                  <c:v>-32</c:v>
                </c:pt>
                <c:pt idx="610">
                  <c:v>-30.8</c:v>
                </c:pt>
                <c:pt idx="611">
                  <c:v>-30.1</c:v>
                </c:pt>
                <c:pt idx="612">
                  <c:v>-28.3</c:v>
                </c:pt>
                <c:pt idx="613">
                  <c:v>-28.4</c:v>
                </c:pt>
                <c:pt idx="614">
                  <c:v>-33</c:v>
                </c:pt>
                <c:pt idx="615">
                  <c:v>-20.7</c:v>
                </c:pt>
                <c:pt idx="616">
                  <c:v>-25.4</c:v>
                </c:pt>
                <c:pt idx="617">
                  <c:v>-26.1</c:v>
                </c:pt>
                <c:pt idx="618">
                  <c:v>-27.2</c:v>
                </c:pt>
                <c:pt idx="619">
                  <c:v>-27.1</c:v>
                </c:pt>
                <c:pt idx="620">
                  <c:v>-19.8</c:v>
                </c:pt>
                <c:pt idx="621">
                  <c:v>-32.800000000000004</c:v>
                </c:pt>
                <c:pt idx="622">
                  <c:v>-28.3</c:v>
                </c:pt>
                <c:pt idx="623">
                  <c:v>-33.1</c:v>
                </c:pt>
                <c:pt idx="624">
                  <c:v>-24.1</c:v>
                </c:pt>
                <c:pt idx="625">
                  <c:v>-32.5</c:v>
                </c:pt>
                <c:pt idx="626">
                  <c:v>-23.7</c:v>
                </c:pt>
                <c:pt idx="627">
                  <c:v>-31.5</c:v>
                </c:pt>
                <c:pt idx="628">
                  <c:v>-32.700000000000003</c:v>
                </c:pt>
                <c:pt idx="629">
                  <c:v>-28.6</c:v>
                </c:pt>
                <c:pt idx="630">
                  <c:v>-33.1</c:v>
                </c:pt>
                <c:pt idx="631">
                  <c:v>-30.6</c:v>
                </c:pt>
                <c:pt idx="632">
                  <c:v>-27.2</c:v>
                </c:pt>
                <c:pt idx="633">
                  <c:v>-29.5</c:v>
                </c:pt>
                <c:pt idx="634">
                  <c:v>-23.3</c:v>
                </c:pt>
                <c:pt idx="635">
                  <c:v>-29.3</c:v>
                </c:pt>
                <c:pt idx="636">
                  <c:v>-29.4</c:v>
                </c:pt>
                <c:pt idx="637">
                  <c:v>-28.3</c:v>
                </c:pt>
                <c:pt idx="638">
                  <c:v>-30.3</c:v>
                </c:pt>
                <c:pt idx="639">
                  <c:v>-31.4</c:v>
                </c:pt>
                <c:pt idx="640">
                  <c:v>-26.6</c:v>
                </c:pt>
                <c:pt idx="641">
                  <c:v>-31.9</c:v>
                </c:pt>
                <c:pt idx="642">
                  <c:v>-25.9</c:v>
                </c:pt>
                <c:pt idx="643">
                  <c:v>-24.3</c:v>
                </c:pt>
                <c:pt idx="644">
                  <c:v>-29.5</c:v>
                </c:pt>
                <c:pt idx="645">
                  <c:v>-29.4</c:v>
                </c:pt>
                <c:pt idx="646">
                  <c:v>-32.4</c:v>
                </c:pt>
                <c:pt idx="647">
                  <c:v>-26.5</c:v>
                </c:pt>
                <c:pt idx="648">
                  <c:v>-27.5</c:v>
                </c:pt>
              </c:numCache>
            </c:numRef>
          </c:xVal>
          <c:yVal>
            <c:numRef>
              <c:f>All!$C$2:$C$650</c:f>
              <c:numCache>
                <c:formatCode>General</c:formatCode>
                <c:ptCount val="649"/>
                <c:pt idx="0">
                  <c:v>-31.5</c:v>
                </c:pt>
                <c:pt idx="1">
                  <c:v>-37.800000000000004</c:v>
                </c:pt>
                <c:pt idx="2">
                  <c:v>-34.9</c:v>
                </c:pt>
                <c:pt idx="3">
                  <c:v>-34.6</c:v>
                </c:pt>
                <c:pt idx="4">
                  <c:v>-26.6</c:v>
                </c:pt>
                <c:pt idx="5">
                  <c:v>-29.1</c:v>
                </c:pt>
                <c:pt idx="6">
                  <c:v>-29.2</c:v>
                </c:pt>
                <c:pt idx="7">
                  <c:v>-29.7</c:v>
                </c:pt>
                <c:pt idx="8">
                  <c:v>-29.6</c:v>
                </c:pt>
                <c:pt idx="9">
                  <c:v>-33.700000000000003</c:v>
                </c:pt>
                <c:pt idx="10">
                  <c:v>-25</c:v>
                </c:pt>
                <c:pt idx="11">
                  <c:v>-26</c:v>
                </c:pt>
                <c:pt idx="12">
                  <c:v>-33.200000000000003</c:v>
                </c:pt>
                <c:pt idx="13">
                  <c:v>-34.4</c:v>
                </c:pt>
                <c:pt idx="14">
                  <c:v>-31.1</c:v>
                </c:pt>
                <c:pt idx="15">
                  <c:v>-30.2</c:v>
                </c:pt>
                <c:pt idx="16">
                  <c:v>-19.7</c:v>
                </c:pt>
                <c:pt idx="17">
                  <c:v>-37.700000000000003</c:v>
                </c:pt>
                <c:pt idx="18">
                  <c:v>-29.4</c:v>
                </c:pt>
                <c:pt idx="19">
                  <c:v>-28.6</c:v>
                </c:pt>
                <c:pt idx="20">
                  <c:v>-31.8</c:v>
                </c:pt>
                <c:pt idx="21">
                  <c:v>-30.4</c:v>
                </c:pt>
                <c:pt idx="22">
                  <c:v>-29.2</c:v>
                </c:pt>
                <c:pt idx="23">
                  <c:v>-26.1</c:v>
                </c:pt>
                <c:pt idx="24">
                  <c:v>-38</c:v>
                </c:pt>
                <c:pt idx="25">
                  <c:v>-25.8</c:v>
                </c:pt>
                <c:pt idx="26">
                  <c:v>-26.5</c:v>
                </c:pt>
                <c:pt idx="27">
                  <c:v>-34.800000000000004</c:v>
                </c:pt>
                <c:pt idx="28">
                  <c:v>-24.4</c:v>
                </c:pt>
                <c:pt idx="29">
                  <c:v>-30.4</c:v>
                </c:pt>
                <c:pt idx="30">
                  <c:v>-25.6</c:v>
                </c:pt>
                <c:pt idx="31">
                  <c:v>-28.6</c:v>
                </c:pt>
                <c:pt idx="32">
                  <c:v>-21.2</c:v>
                </c:pt>
                <c:pt idx="33">
                  <c:v>-24.3</c:v>
                </c:pt>
                <c:pt idx="34">
                  <c:v>-28.3</c:v>
                </c:pt>
                <c:pt idx="35">
                  <c:v>-36.200000000000003</c:v>
                </c:pt>
                <c:pt idx="36">
                  <c:v>-30.7</c:v>
                </c:pt>
                <c:pt idx="37">
                  <c:v>-30.8</c:v>
                </c:pt>
                <c:pt idx="38">
                  <c:v>-30.8</c:v>
                </c:pt>
                <c:pt idx="39">
                  <c:v>-27.8</c:v>
                </c:pt>
                <c:pt idx="40">
                  <c:v>-33.300000000000004</c:v>
                </c:pt>
                <c:pt idx="41">
                  <c:v>-31</c:v>
                </c:pt>
                <c:pt idx="42">
                  <c:v>-27.1</c:v>
                </c:pt>
                <c:pt idx="43">
                  <c:v>-17.3</c:v>
                </c:pt>
                <c:pt idx="44">
                  <c:v>-29</c:v>
                </c:pt>
                <c:pt idx="45">
                  <c:v>-33.6</c:v>
                </c:pt>
                <c:pt idx="46">
                  <c:v>-25.9</c:v>
                </c:pt>
                <c:pt idx="47">
                  <c:v>-29.7</c:v>
                </c:pt>
                <c:pt idx="48">
                  <c:v>-27.8</c:v>
                </c:pt>
                <c:pt idx="49">
                  <c:v>-30</c:v>
                </c:pt>
                <c:pt idx="50">
                  <c:v>-29.2</c:v>
                </c:pt>
                <c:pt idx="51">
                  <c:v>-20.3</c:v>
                </c:pt>
                <c:pt idx="52">
                  <c:v>-29.2</c:v>
                </c:pt>
                <c:pt idx="53">
                  <c:v>-21</c:v>
                </c:pt>
                <c:pt idx="54">
                  <c:v>-29.5</c:v>
                </c:pt>
                <c:pt idx="55">
                  <c:v>-25.9</c:v>
                </c:pt>
                <c:pt idx="56">
                  <c:v>-32.5</c:v>
                </c:pt>
                <c:pt idx="57">
                  <c:v>-28.4</c:v>
                </c:pt>
                <c:pt idx="58">
                  <c:v>-29.6</c:v>
                </c:pt>
                <c:pt idx="59">
                  <c:v>-26.7</c:v>
                </c:pt>
                <c:pt idx="60">
                  <c:v>-24.4</c:v>
                </c:pt>
                <c:pt idx="61">
                  <c:v>-21</c:v>
                </c:pt>
                <c:pt idx="62">
                  <c:v>-22.8</c:v>
                </c:pt>
                <c:pt idx="63">
                  <c:v>-34.300000000000004</c:v>
                </c:pt>
                <c:pt idx="64">
                  <c:v>-29.7</c:v>
                </c:pt>
                <c:pt idx="65">
                  <c:v>-23.9</c:v>
                </c:pt>
                <c:pt idx="66">
                  <c:v>-27.2</c:v>
                </c:pt>
                <c:pt idx="67">
                  <c:v>-22.7</c:v>
                </c:pt>
                <c:pt idx="68">
                  <c:v>-34.4</c:v>
                </c:pt>
                <c:pt idx="69">
                  <c:v>-38.200000000000003</c:v>
                </c:pt>
                <c:pt idx="70">
                  <c:v>-35.6</c:v>
                </c:pt>
                <c:pt idx="71">
                  <c:v>-24.8</c:v>
                </c:pt>
                <c:pt idx="72">
                  <c:v>-25.2</c:v>
                </c:pt>
                <c:pt idx="73">
                  <c:v>-30.2</c:v>
                </c:pt>
                <c:pt idx="74">
                  <c:v>-29.8</c:v>
                </c:pt>
                <c:pt idx="75">
                  <c:v>-31</c:v>
                </c:pt>
                <c:pt idx="76">
                  <c:v>-29.6</c:v>
                </c:pt>
                <c:pt idx="77">
                  <c:v>-31.5</c:v>
                </c:pt>
                <c:pt idx="78">
                  <c:v>-28.6</c:v>
                </c:pt>
                <c:pt idx="79">
                  <c:v>-34.4</c:v>
                </c:pt>
                <c:pt idx="80">
                  <c:v>-29.9</c:v>
                </c:pt>
                <c:pt idx="81">
                  <c:v>-32.300000000000004</c:v>
                </c:pt>
                <c:pt idx="82">
                  <c:v>-25.4</c:v>
                </c:pt>
                <c:pt idx="83">
                  <c:v>-32.200000000000003</c:v>
                </c:pt>
                <c:pt idx="84">
                  <c:v>-35</c:v>
                </c:pt>
                <c:pt idx="85">
                  <c:v>-30.7</c:v>
                </c:pt>
                <c:pt idx="86">
                  <c:v>-33.6</c:v>
                </c:pt>
                <c:pt idx="87">
                  <c:v>-28.6</c:v>
                </c:pt>
                <c:pt idx="88">
                  <c:v>-30.5</c:v>
                </c:pt>
                <c:pt idx="89">
                  <c:v>-33.4</c:v>
                </c:pt>
                <c:pt idx="90">
                  <c:v>-32.200000000000003</c:v>
                </c:pt>
                <c:pt idx="91">
                  <c:v>-29.4</c:v>
                </c:pt>
                <c:pt idx="92">
                  <c:v>-27.6</c:v>
                </c:pt>
                <c:pt idx="93">
                  <c:v>-35.800000000000004</c:v>
                </c:pt>
                <c:pt idx="94">
                  <c:v>-22.3</c:v>
                </c:pt>
                <c:pt idx="95">
                  <c:v>-27.8</c:v>
                </c:pt>
                <c:pt idx="96">
                  <c:v>-26.6</c:v>
                </c:pt>
                <c:pt idx="97">
                  <c:v>-32.300000000000004</c:v>
                </c:pt>
                <c:pt idx="98">
                  <c:v>-29.8</c:v>
                </c:pt>
                <c:pt idx="99">
                  <c:v>-30.9</c:v>
                </c:pt>
                <c:pt idx="100">
                  <c:v>-31.9</c:v>
                </c:pt>
                <c:pt idx="101">
                  <c:v>-31.6</c:v>
                </c:pt>
                <c:pt idx="102">
                  <c:v>-28.5</c:v>
                </c:pt>
                <c:pt idx="103">
                  <c:v>-34</c:v>
                </c:pt>
                <c:pt idx="104">
                  <c:v>-29.8</c:v>
                </c:pt>
                <c:pt idx="105">
                  <c:v>-34.6</c:v>
                </c:pt>
                <c:pt idx="106">
                  <c:v>-33.4</c:v>
                </c:pt>
                <c:pt idx="107">
                  <c:v>-27.6</c:v>
                </c:pt>
                <c:pt idx="108">
                  <c:v>-22.7</c:v>
                </c:pt>
                <c:pt idx="109">
                  <c:v>-31.2</c:v>
                </c:pt>
                <c:pt idx="110">
                  <c:v>-27.7</c:v>
                </c:pt>
                <c:pt idx="111">
                  <c:v>-32.300000000000004</c:v>
                </c:pt>
                <c:pt idx="112">
                  <c:v>-28.7</c:v>
                </c:pt>
                <c:pt idx="113">
                  <c:v>-28.7</c:v>
                </c:pt>
                <c:pt idx="114">
                  <c:v>-29.1</c:v>
                </c:pt>
                <c:pt idx="115">
                  <c:v>-26.4</c:v>
                </c:pt>
                <c:pt idx="116">
                  <c:v>-30.1</c:v>
                </c:pt>
                <c:pt idx="117">
                  <c:v>-31.4</c:v>
                </c:pt>
                <c:pt idx="118">
                  <c:v>-30.2</c:v>
                </c:pt>
                <c:pt idx="119">
                  <c:v>-27.1</c:v>
                </c:pt>
                <c:pt idx="120">
                  <c:v>-28.6</c:v>
                </c:pt>
                <c:pt idx="121">
                  <c:v>-30.9</c:v>
                </c:pt>
                <c:pt idx="122">
                  <c:v>-29.5</c:v>
                </c:pt>
                <c:pt idx="123">
                  <c:v>-33.1</c:v>
                </c:pt>
                <c:pt idx="124">
                  <c:v>-24.5</c:v>
                </c:pt>
                <c:pt idx="125">
                  <c:v>-26.2</c:v>
                </c:pt>
                <c:pt idx="126">
                  <c:v>-28.5</c:v>
                </c:pt>
                <c:pt idx="127">
                  <c:v>-24.4</c:v>
                </c:pt>
                <c:pt idx="128">
                  <c:v>-34.700000000000003</c:v>
                </c:pt>
                <c:pt idx="129">
                  <c:v>-36.6</c:v>
                </c:pt>
                <c:pt idx="130">
                  <c:v>-33.9</c:v>
                </c:pt>
                <c:pt idx="131">
                  <c:v>-27.1</c:v>
                </c:pt>
                <c:pt idx="132">
                  <c:v>-31.1</c:v>
                </c:pt>
                <c:pt idx="133">
                  <c:v>-33.800000000000004</c:v>
                </c:pt>
                <c:pt idx="134">
                  <c:v>-25.2</c:v>
                </c:pt>
                <c:pt idx="135">
                  <c:v>-33.300000000000004</c:v>
                </c:pt>
                <c:pt idx="136">
                  <c:v>-25.4</c:v>
                </c:pt>
                <c:pt idx="137">
                  <c:v>-32.800000000000004</c:v>
                </c:pt>
                <c:pt idx="138">
                  <c:v>-41.1</c:v>
                </c:pt>
                <c:pt idx="139">
                  <c:v>-28.9</c:v>
                </c:pt>
                <c:pt idx="140">
                  <c:v>-30.1</c:v>
                </c:pt>
                <c:pt idx="141">
                  <c:v>-35.1</c:v>
                </c:pt>
                <c:pt idx="142">
                  <c:v>-27.5</c:v>
                </c:pt>
                <c:pt idx="143">
                  <c:v>-34</c:v>
                </c:pt>
                <c:pt idx="144">
                  <c:v>-26.3</c:v>
                </c:pt>
                <c:pt idx="145">
                  <c:v>-30.9</c:v>
                </c:pt>
                <c:pt idx="146">
                  <c:v>-29.2</c:v>
                </c:pt>
                <c:pt idx="147">
                  <c:v>-38.6</c:v>
                </c:pt>
                <c:pt idx="148">
                  <c:v>-23.9</c:v>
                </c:pt>
                <c:pt idx="149">
                  <c:v>-32.6</c:v>
                </c:pt>
                <c:pt idx="150">
                  <c:v>-22.2</c:v>
                </c:pt>
                <c:pt idx="151">
                  <c:v>-35.1</c:v>
                </c:pt>
                <c:pt idx="152">
                  <c:v>-27.6</c:v>
                </c:pt>
                <c:pt idx="153">
                  <c:v>-27.1</c:v>
                </c:pt>
                <c:pt idx="154">
                  <c:v>-33.700000000000003</c:v>
                </c:pt>
                <c:pt idx="155">
                  <c:v>-32</c:v>
                </c:pt>
                <c:pt idx="156">
                  <c:v>-27.9</c:v>
                </c:pt>
                <c:pt idx="157">
                  <c:v>-36.1</c:v>
                </c:pt>
                <c:pt idx="158">
                  <c:v>-26.3</c:v>
                </c:pt>
                <c:pt idx="159">
                  <c:v>-29.6</c:v>
                </c:pt>
                <c:pt idx="160">
                  <c:v>-33.5</c:v>
                </c:pt>
                <c:pt idx="161">
                  <c:v>-25.8</c:v>
                </c:pt>
                <c:pt idx="162">
                  <c:v>-26.2</c:v>
                </c:pt>
                <c:pt idx="163">
                  <c:v>-35.300000000000004</c:v>
                </c:pt>
                <c:pt idx="164">
                  <c:v>-27</c:v>
                </c:pt>
                <c:pt idx="165">
                  <c:v>-25.5</c:v>
                </c:pt>
                <c:pt idx="166">
                  <c:v>-23.1</c:v>
                </c:pt>
                <c:pt idx="167">
                  <c:v>-30.7</c:v>
                </c:pt>
                <c:pt idx="168">
                  <c:v>-32.800000000000004</c:v>
                </c:pt>
                <c:pt idx="169">
                  <c:v>-37.200000000000003</c:v>
                </c:pt>
                <c:pt idx="170">
                  <c:v>-31.1</c:v>
                </c:pt>
                <c:pt idx="171">
                  <c:v>-27.5</c:v>
                </c:pt>
                <c:pt idx="172">
                  <c:v>-22.1</c:v>
                </c:pt>
                <c:pt idx="173">
                  <c:v>-32</c:v>
                </c:pt>
                <c:pt idx="174">
                  <c:v>-31.7</c:v>
                </c:pt>
                <c:pt idx="175">
                  <c:v>-29.3</c:v>
                </c:pt>
                <c:pt idx="176">
                  <c:v>-24.2</c:v>
                </c:pt>
                <c:pt idx="177">
                  <c:v>-40.9</c:v>
                </c:pt>
                <c:pt idx="178">
                  <c:v>-42</c:v>
                </c:pt>
                <c:pt idx="179">
                  <c:v>-26.1</c:v>
                </c:pt>
                <c:pt idx="180">
                  <c:v>-28.4</c:v>
                </c:pt>
                <c:pt idx="181">
                  <c:v>-34.6</c:v>
                </c:pt>
                <c:pt idx="182">
                  <c:v>-28</c:v>
                </c:pt>
                <c:pt idx="183">
                  <c:v>-32.300000000000004</c:v>
                </c:pt>
                <c:pt idx="184">
                  <c:v>-37.5</c:v>
                </c:pt>
                <c:pt idx="185">
                  <c:v>-32.300000000000004</c:v>
                </c:pt>
                <c:pt idx="186">
                  <c:v>-33.9</c:v>
                </c:pt>
                <c:pt idx="187">
                  <c:v>-30.4</c:v>
                </c:pt>
                <c:pt idx="188">
                  <c:v>-27.5</c:v>
                </c:pt>
                <c:pt idx="189">
                  <c:v>-38.4</c:v>
                </c:pt>
                <c:pt idx="190">
                  <c:v>-28.7</c:v>
                </c:pt>
                <c:pt idx="191">
                  <c:v>-23.7</c:v>
                </c:pt>
                <c:pt idx="192">
                  <c:v>-29.3</c:v>
                </c:pt>
                <c:pt idx="193">
                  <c:v>-33.200000000000003</c:v>
                </c:pt>
                <c:pt idx="194">
                  <c:v>-29.7</c:v>
                </c:pt>
                <c:pt idx="195">
                  <c:v>-27.2</c:v>
                </c:pt>
                <c:pt idx="196">
                  <c:v>-35.800000000000004</c:v>
                </c:pt>
                <c:pt idx="197">
                  <c:v>-31.6</c:v>
                </c:pt>
                <c:pt idx="198">
                  <c:v>-20.2</c:v>
                </c:pt>
                <c:pt idx="199">
                  <c:v>-26.6</c:v>
                </c:pt>
                <c:pt idx="200">
                  <c:v>-29.4</c:v>
                </c:pt>
                <c:pt idx="201">
                  <c:v>-25.3</c:v>
                </c:pt>
                <c:pt idx="202">
                  <c:v>-43.6</c:v>
                </c:pt>
                <c:pt idx="203">
                  <c:v>-35.200000000000003</c:v>
                </c:pt>
                <c:pt idx="204">
                  <c:v>-28.5</c:v>
                </c:pt>
                <c:pt idx="205">
                  <c:v>-33.800000000000004</c:v>
                </c:pt>
                <c:pt idx="206">
                  <c:v>-29.7</c:v>
                </c:pt>
                <c:pt idx="207">
                  <c:v>-26.5</c:v>
                </c:pt>
                <c:pt idx="208">
                  <c:v>-29.2</c:v>
                </c:pt>
                <c:pt idx="209">
                  <c:v>-31</c:v>
                </c:pt>
                <c:pt idx="210">
                  <c:v>-35.800000000000004</c:v>
                </c:pt>
                <c:pt idx="211">
                  <c:v>-28.1</c:v>
                </c:pt>
                <c:pt idx="212">
                  <c:v>-24.6</c:v>
                </c:pt>
                <c:pt idx="213">
                  <c:v>-22.1</c:v>
                </c:pt>
                <c:pt idx="214">
                  <c:v>-32.5</c:v>
                </c:pt>
                <c:pt idx="215">
                  <c:v>-27.8</c:v>
                </c:pt>
                <c:pt idx="216">
                  <c:v>-27.2</c:v>
                </c:pt>
                <c:pt idx="217">
                  <c:v>-34.6</c:v>
                </c:pt>
                <c:pt idx="218">
                  <c:v>-35.9</c:v>
                </c:pt>
                <c:pt idx="219">
                  <c:v>-28.9</c:v>
                </c:pt>
                <c:pt idx="220">
                  <c:v>-26.6</c:v>
                </c:pt>
                <c:pt idx="221">
                  <c:v>-26.2</c:v>
                </c:pt>
                <c:pt idx="222">
                  <c:v>-22.4</c:v>
                </c:pt>
                <c:pt idx="223">
                  <c:v>-26.9</c:v>
                </c:pt>
                <c:pt idx="224">
                  <c:v>-25.4</c:v>
                </c:pt>
                <c:pt idx="225">
                  <c:v>-35.800000000000004</c:v>
                </c:pt>
                <c:pt idx="226">
                  <c:v>-29.9</c:v>
                </c:pt>
                <c:pt idx="227">
                  <c:v>-28.7</c:v>
                </c:pt>
                <c:pt idx="228">
                  <c:v>-26.1</c:v>
                </c:pt>
                <c:pt idx="229">
                  <c:v>-29</c:v>
                </c:pt>
                <c:pt idx="230">
                  <c:v>-31.2</c:v>
                </c:pt>
                <c:pt idx="231">
                  <c:v>-24.1</c:v>
                </c:pt>
                <c:pt idx="232">
                  <c:v>-30.1</c:v>
                </c:pt>
                <c:pt idx="233">
                  <c:v>-30.7</c:v>
                </c:pt>
                <c:pt idx="234">
                  <c:v>-33.1</c:v>
                </c:pt>
                <c:pt idx="235">
                  <c:v>-28.1</c:v>
                </c:pt>
                <c:pt idx="236">
                  <c:v>-29.4</c:v>
                </c:pt>
                <c:pt idx="237">
                  <c:v>-31.4</c:v>
                </c:pt>
                <c:pt idx="238">
                  <c:v>-24.9</c:v>
                </c:pt>
                <c:pt idx="239">
                  <c:v>-29.3</c:v>
                </c:pt>
                <c:pt idx="240">
                  <c:v>-26.2</c:v>
                </c:pt>
                <c:pt idx="241">
                  <c:v>-34</c:v>
                </c:pt>
                <c:pt idx="242">
                  <c:v>-25.6</c:v>
                </c:pt>
                <c:pt idx="243">
                  <c:v>-36.200000000000003</c:v>
                </c:pt>
                <c:pt idx="244">
                  <c:v>-32.200000000000003</c:v>
                </c:pt>
                <c:pt idx="245">
                  <c:v>-25.9</c:v>
                </c:pt>
                <c:pt idx="246">
                  <c:v>-32.300000000000004</c:v>
                </c:pt>
                <c:pt idx="247">
                  <c:v>-32.4</c:v>
                </c:pt>
                <c:pt idx="248">
                  <c:v>-25</c:v>
                </c:pt>
                <c:pt idx="249">
                  <c:v>-33.6</c:v>
                </c:pt>
                <c:pt idx="250">
                  <c:v>-27</c:v>
                </c:pt>
                <c:pt idx="251">
                  <c:v>-28.6</c:v>
                </c:pt>
                <c:pt idx="252">
                  <c:v>-17.399999999999999</c:v>
                </c:pt>
                <c:pt idx="253">
                  <c:v>-37.4</c:v>
                </c:pt>
                <c:pt idx="254">
                  <c:v>-30.5</c:v>
                </c:pt>
                <c:pt idx="255">
                  <c:v>-40.4</c:v>
                </c:pt>
                <c:pt idx="256">
                  <c:v>-24.6</c:v>
                </c:pt>
                <c:pt idx="257">
                  <c:v>-27.2</c:v>
                </c:pt>
                <c:pt idx="258">
                  <c:v>-34.300000000000004</c:v>
                </c:pt>
                <c:pt idx="259">
                  <c:v>-31.4</c:v>
                </c:pt>
                <c:pt idx="260">
                  <c:v>-25.3</c:v>
                </c:pt>
                <c:pt idx="261">
                  <c:v>-35.4</c:v>
                </c:pt>
                <c:pt idx="262">
                  <c:v>-25.7</c:v>
                </c:pt>
                <c:pt idx="263">
                  <c:v>-27.2</c:v>
                </c:pt>
                <c:pt idx="264">
                  <c:v>-27.9</c:v>
                </c:pt>
                <c:pt idx="265">
                  <c:v>-28.1</c:v>
                </c:pt>
                <c:pt idx="266">
                  <c:v>-33</c:v>
                </c:pt>
                <c:pt idx="267">
                  <c:v>-30.4</c:v>
                </c:pt>
                <c:pt idx="268">
                  <c:v>-34.1</c:v>
                </c:pt>
                <c:pt idx="269">
                  <c:v>-29.5</c:v>
                </c:pt>
                <c:pt idx="270">
                  <c:v>-31.8</c:v>
                </c:pt>
                <c:pt idx="271">
                  <c:v>-34.9</c:v>
                </c:pt>
                <c:pt idx="272">
                  <c:v>-31.7</c:v>
                </c:pt>
                <c:pt idx="273">
                  <c:v>-19.3</c:v>
                </c:pt>
                <c:pt idx="274">
                  <c:v>-28.2</c:v>
                </c:pt>
                <c:pt idx="275">
                  <c:v>-30.1</c:v>
                </c:pt>
                <c:pt idx="276">
                  <c:v>-25.8</c:v>
                </c:pt>
                <c:pt idx="277">
                  <c:v>-24</c:v>
                </c:pt>
                <c:pt idx="278">
                  <c:v>-30</c:v>
                </c:pt>
                <c:pt idx="279">
                  <c:v>-27</c:v>
                </c:pt>
                <c:pt idx="280">
                  <c:v>-28</c:v>
                </c:pt>
                <c:pt idx="281">
                  <c:v>-29.1</c:v>
                </c:pt>
                <c:pt idx="282">
                  <c:v>-32.6</c:v>
                </c:pt>
                <c:pt idx="283">
                  <c:v>-26.1</c:v>
                </c:pt>
                <c:pt idx="284">
                  <c:v>-30.2</c:v>
                </c:pt>
                <c:pt idx="285">
                  <c:v>-29.6</c:v>
                </c:pt>
                <c:pt idx="286">
                  <c:v>-30.1</c:v>
                </c:pt>
                <c:pt idx="287">
                  <c:v>-32.4</c:v>
                </c:pt>
                <c:pt idx="288">
                  <c:v>-37</c:v>
                </c:pt>
                <c:pt idx="289">
                  <c:v>-31.9</c:v>
                </c:pt>
                <c:pt idx="290">
                  <c:v>-27.8</c:v>
                </c:pt>
                <c:pt idx="291">
                  <c:v>-27.4</c:v>
                </c:pt>
                <c:pt idx="292">
                  <c:v>-34.1</c:v>
                </c:pt>
                <c:pt idx="293">
                  <c:v>-24.7</c:v>
                </c:pt>
                <c:pt idx="294">
                  <c:v>-29.7</c:v>
                </c:pt>
                <c:pt idx="295">
                  <c:v>-26.3</c:v>
                </c:pt>
                <c:pt idx="296">
                  <c:v>-35.300000000000004</c:v>
                </c:pt>
                <c:pt idx="297">
                  <c:v>-36.300000000000004</c:v>
                </c:pt>
                <c:pt idx="298">
                  <c:v>-29.7</c:v>
                </c:pt>
                <c:pt idx="299">
                  <c:v>-33.6</c:v>
                </c:pt>
                <c:pt idx="300">
                  <c:v>-24</c:v>
                </c:pt>
                <c:pt idx="301">
                  <c:v>-33.200000000000003</c:v>
                </c:pt>
                <c:pt idx="302">
                  <c:v>-24.9</c:v>
                </c:pt>
                <c:pt idx="303">
                  <c:v>-25.4</c:v>
                </c:pt>
                <c:pt idx="304">
                  <c:v>-23.5</c:v>
                </c:pt>
                <c:pt idx="305">
                  <c:v>-32.6</c:v>
                </c:pt>
                <c:pt idx="306">
                  <c:v>-35.9</c:v>
                </c:pt>
                <c:pt idx="307">
                  <c:v>-35.4</c:v>
                </c:pt>
                <c:pt idx="308">
                  <c:v>-27.3</c:v>
                </c:pt>
                <c:pt idx="309">
                  <c:v>-26.4</c:v>
                </c:pt>
                <c:pt idx="310">
                  <c:v>-28.4</c:v>
                </c:pt>
                <c:pt idx="311">
                  <c:v>-35.9</c:v>
                </c:pt>
                <c:pt idx="312">
                  <c:v>-29.1</c:v>
                </c:pt>
                <c:pt idx="313">
                  <c:v>-30</c:v>
                </c:pt>
                <c:pt idx="314">
                  <c:v>-29.2</c:v>
                </c:pt>
                <c:pt idx="315">
                  <c:v>-23.6</c:v>
                </c:pt>
                <c:pt idx="316">
                  <c:v>-30.4</c:v>
                </c:pt>
                <c:pt idx="317">
                  <c:v>-32</c:v>
                </c:pt>
                <c:pt idx="318">
                  <c:v>-29.2</c:v>
                </c:pt>
                <c:pt idx="319">
                  <c:v>-31.5</c:v>
                </c:pt>
                <c:pt idx="320">
                  <c:v>-30.8</c:v>
                </c:pt>
                <c:pt idx="321">
                  <c:v>-28.3</c:v>
                </c:pt>
                <c:pt idx="322">
                  <c:v>-26.6</c:v>
                </c:pt>
                <c:pt idx="323">
                  <c:v>-25.7</c:v>
                </c:pt>
                <c:pt idx="324">
                  <c:v>-28.6</c:v>
                </c:pt>
                <c:pt idx="325">
                  <c:v>-30.1</c:v>
                </c:pt>
                <c:pt idx="326">
                  <c:v>-42.9</c:v>
                </c:pt>
                <c:pt idx="327">
                  <c:v>-30</c:v>
                </c:pt>
                <c:pt idx="328">
                  <c:v>-32</c:v>
                </c:pt>
                <c:pt idx="329">
                  <c:v>-31.3</c:v>
                </c:pt>
                <c:pt idx="330">
                  <c:v>-30.2</c:v>
                </c:pt>
                <c:pt idx="331">
                  <c:v>-32.800000000000004</c:v>
                </c:pt>
                <c:pt idx="332">
                  <c:v>-28.3</c:v>
                </c:pt>
                <c:pt idx="333">
                  <c:v>-25.7</c:v>
                </c:pt>
                <c:pt idx="334">
                  <c:v>-30.1</c:v>
                </c:pt>
                <c:pt idx="335">
                  <c:v>-21</c:v>
                </c:pt>
                <c:pt idx="336">
                  <c:v>-28.6</c:v>
                </c:pt>
                <c:pt idx="337">
                  <c:v>-29.8</c:v>
                </c:pt>
                <c:pt idx="338">
                  <c:v>-33.6</c:v>
                </c:pt>
                <c:pt idx="339">
                  <c:v>-27.8</c:v>
                </c:pt>
                <c:pt idx="340">
                  <c:v>-32.9</c:v>
                </c:pt>
                <c:pt idx="341">
                  <c:v>-33.200000000000003</c:v>
                </c:pt>
                <c:pt idx="342">
                  <c:v>-25</c:v>
                </c:pt>
                <c:pt idx="343">
                  <c:v>-29</c:v>
                </c:pt>
                <c:pt idx="344">
                  <c:v>-30.3</c:v>
                </c:pt>
                <c:pt idx="345">
                  <c:v>-31.9</c:v>
                </c:pt>
                <c:pt idx="346">
                  <c:v>-30</c:v>
                </c:pt>
                <c:pt idx="347">
                  <c:v>-29</c:v>
                </c:pt>
                <c:pt idx="348">
                  <c:v>-35.1</c:v>
                </c:pt>
                <c:pt idx="349">
                  <c:v>-32.800000000000004</c:v>
                </c:pt>
                <c:pt idx="350">
                  <c:v>-29.7</c:v>
                </c:pt>
                <c:pt idx="351">
                  <c:v>-41.3</c:v>
                </c:pt>
                <c:pt idx="352">
                  <c:v>-26.3</c:v>
                </c:pt>
                <c:pt idx="353">
                  <c:v>-32.200000000000003</c:v>
                </c:pt>
                <c:pt idx="354">
                  <c:v>-29</c:v>
                </c:pt>
                <c:pt idx="355">
                  <c:v>-26.8</c:v>
                </c:pt>
                <c:pt idx="356">
                  <c:v>-30.4</c:v>
                </c:pt>
                <c:pt idx="357">
                  <c:v>-28.6</c:v>
                </c:pt>
                <c:pt idx="358">
                  <c:v>-24.3</c:v>
                </c:pt>
                <c:pt idx="359">
                  <c:v>-34</c:v>
                </c:pt>
                <c:pt idx="360">
                  <c:v>-34.1</c:v>
                </c:pt>
                <c:pt idx="361">
                  <c:v>-28</c:v>
                </c:pt>
                <c:pt idx="362">
                  <c:v>-33.800000000000004</c:v>
                </c:pt>
                <c:pt idx="363">
                  <c:v>-30.9</c:v>
                </c:pt>
                <c:pt idx="364">
                  <c:v>-28.4</c:v>
                </c:pt>
                <c:pt idx="365">
                  <c:v>-30.3</c:v>
                </c:pt>
                <c:pt idx="366">
                  <c:v>-20.2</c:v>
                </c:pt>
                <c:pt idx="367">
                  <c:v>-24.7</c:v>
                </c:pt>
                <c:pt idx="368">
                  <c:v>-31.2</c:v>
                </c:pt>
                <c:pt idx="369">
                  <c:v>-30.9</c:v>
                </c:pt>
                <c:pt idx="370">
                  <c:v>-37.1</c:v>
                </c:pt>
                <c:pt idx="371">
                  <c:v>-31.2</c:v>
                </c:pt>
                <c:pt idx="372">
                  <c:v>-32.700000000000003</c:v>
                </c:pt>
                <c:pt idx="373">
                  <c:v>-23.2</c:v>
                </c:pt>
                <c:pt idx="374">
                  <c:v>-29.6</c:v>
                </c:pt>
                <c:pt idx="375">
                  <c:v>-25.8</c:v>
                </c:pt>
                <c:pt idx="376">
                  <c:v>-31.1</c:v>
                </c:pt>
                <c:pt idx="377">
                  <c:v>-27.1</c:v>
                </c:pt>
                <c:pt idx="378">
                  <c:v>-24.1</c:v>
                </c:pt>
                <c:pt idx="379">
                  <c:v>-30</c:v>
                </c:pt>
                <c:pt idx="380">
                  <c:v>-30.6</c:v>
                </c:pt>
                <c:pt idx="381">
                  <c:v>-26.6</c:v>
                </c:pt>
                <c:pt idx="382">
                  <c:v>-30</c:v>
                </c:pt>
                <c:pt idx="383">
                  <c:v>-24</c:v>
                </c:pt>
                <c:pt idx="384">
                  <c:v>-35.800000000000004</c:v>
                </c:pt>
                <c:pt idx="385">
                  <c:v>-23.6</c:v>
                </c:pt>
                <c:pt idx="386">
                  <c:v>-31.5</c:v>
                </c:pt>
                <c:pt idx="387">
                  <c:v>-32.4</c:v>
                </c:pt>
                <c:pt idx="388">
                  <c:v>-35.800000000000004</c:v>
                </c:pt>
                <c:pt idx="389">
                  <c:v>-26.7</c:v>
                </c:pt>
                <c:pt idx="390">
                  <c:v>-29.5</c:v>
                </c:pt>
                <c:pt idx="391">
                  <c:v>-21.9</c:v>
                </c:pt>
                <c:pt idx="392">
                  <c:v>-30.5</c:v>
                </c:pt>
                <c:pt idx="393">
                  <c:v>-30.7</c:v>
                </c:pt>
                <c:pt idx="394">
                  <c:v>-27.2</c:v>
                </c:pt>
                <c:pt idx="395">
                  <c:v>-24.3</c:v>
                </c:pt>
                <c:pt idx="396">
                  <c:v>-36.300000000000004</c:v>
                </c:pt>
                <c:pt idx="397">
                  <c:v>-21.7</c:v>
                </c:pt>
                <c:pt idx="398">
                  <c:v>-24.9</c:v>
                </c:pt>
                <c:pt idx="399">
                  <c:v>-29.6</c:v>
                </c:pt>
                <c:pt idx="400">
                  <c:v>-28</c:v>
                </c:pt>
                <c:pt idx="401">
                  <c:v>-31.2</c:v>
                </c:pt>
                <c:pt idx="402">
                  <c:v>-34.4</c:v>
                </c:pt>
                <c:pt idx="403">
                  <c:v>-26.9</c:v>
                </c:pt>
                <c:pt idx="404">
                  <c:v>-41.2</c:v>
                </c:pt>
                <c:pt idx="405">
                  <c:v>-25</c:v>
                </c:pt>
                <c:pt idx="406">
                  <c:v>-30.5</c:v>
                </c:pt>
                <c:pt idx="407">
                  <c:v>-25.3</c:v>
                </c:pt>
                <c:pt idx="408">
                  <c:v>-32.800000000000004</c:v>
                </c:pt>
                <c:pt idx="409">
                  <c:v>-26.7</c:v>
                </c:pt>
                <c:pt idx="410">
                  <c:v>-30.9</c:v>
                </c:pt>
                <c:pt idx="411">
                  <c:v>-30.2</c:v>
                </c:pt>
                <c:pt idx="412">
                  <c:v>-34.4</c:v>
                </c:pt>
                <c:pt idx="413">
                  <c:v>-32.6</c:v>
                </c:pt>
                <c:pt idx="414">
                  <c:v>-23.7</c:v>
                </c:pt>
                <c:pt idx="415">
                  <c:v>-30.5</c:v>
                </c:pt>
                <c:pt idx="416">
                  <c:v>-31.2</c:v>
                </c:pt>
                <c:pt idx="417">
                  <c:v>-23.9</c:v>
                </c:pt>
                <c:pt idx="418">
                  <c:v>-29.8</c:v>
                </c:pt>
                <c:pt idx="419">
                  <c:v>-30.5</c:v>
                </c:pt>
                <c:pt idx="420">
                  <c:v>-25.5</c:v>
                </c:pt>
                <c:pt idx="421">
                  <c:v>-28.2</c:v>
                </c:pt>
                <c:pt idx="422">
                  <c:v>-25.7</c:v>
                </c:pt>
                <c:pt idx="423">
                  <c:v>-26.2</c:v>
                </c:pt>
                <c:pt idx="424">
                  <c:v>-32.6</c:v>
                </c:pt>
                <c:pt idx="425">
                  <c:v>-32.6</c:v>
                </c:pt>
                <c:pt idx="426">
                  <c:v>-29.1</c:v>
                </c:pt>
                <c:pt idx="427">
                  <c:v>-27.6</c:v>
                </c:pt>
                <c:pt idx="428">
                  <c:v>-27.2</c:v>
                </c:pt>
                <c:pt idx="429">
                  <c:v>-28.5</c:v>
                </c:pt>
                <c:pt idx="430">
                  <c:v>-30.3</c:v>
                </c:pt>
                <c:pt idx="431">
                  <c:v>-29.2</c:v>
                </c:pt>
                <c:pt idx="432">
                  <c:v>-25.4</c:v>
                </c:pt>
                <c:pt idx="433">
                  <c:v>-33.800000000000004</c:v>
                </c:pt>
                <c:pt idx="434">
                  <c:v>-32.6</c:v>
                </c:pt>
                <c:pt idx="435">
                  <c:v>-34.800000000000004</c:v>
                </c:pt>
                <c:pt idx="436">
                  <c:v>-29.4</c:v>
                </c:pt>
                <c:pt idx="437">
                  <c:v>-27.5</c:v>
                </c:pt>
                <c:pt idx="438">
                  <c:v>-31.3</c:v>
                </c:pt>
                <c:pt idx="439">
                  <c:v>-32.6</c:v>
                </c:pt>
                <c:pt idx="440">
                  <c:v>-27.6</c:v>
                </c:pt>
                <c:pt idx="441">
                  <c:v>-36.700000000000003</c:v>
                </c:pt>
                <c:pt idx="442">
                  <c:v>-32.4</c:v>
                </c:pt>
                <c:pt idx="443">
                  <c:v>-31.8</c:v>
                </c:pt>
                <c:pt idx="444">
                  <c:v>-33.9</c:v>
                </c:pt>
                <c:pt idx="445">
                  <c:v>-30.8</c:v>
                </c:pt>
                <c:pt idx="446">
                  <c:v>-38.4</c:v>
                </c:pt>
                <c:pt idx="447">
                  <c:v>-34.9</c:v>
                </c:pt>
                <c:pt idx="448">
                  <c:v>-23.9</c:v>
                </c:pt>
                <c:pt idx="449">
                  <c:v>-28.6</c:v>
                </c:pt>
                <c:pt idx="450">
                  <c:v>-29.4</c:v>
                </c:pt>
                <c:pt idx="451">
                  <c:v>-27.6</c:v>
                </c:pt>
                <c:pt idx="452">
                  <c:v>-37.800000000000004</c:v>
                </c:pt>
                <c:pt idx="453">
                  <c:v>-26.3</c:v>
                </c:pt>
                <c:pt idx="454">
                  <c:v>-28</c:v>
                </c:pt>
                <c:pt idx="455">
                  <c:v>-30.1</c:v>
                </c:pt>
                <c:pt idx="456">
                  <c:v>-25.7</c:v>
                </c:pt>
                <c:pt idx="457">
                  <c:v>-32.200000000000003</c:v>
                </c:pt>
                <c:pt idx="458">
                  <c:v>-31.7</c:v>
                </c:pt>
                <c:pt idx="459">
                  <c:v>-26.6</c:v>
                </c:pt>
                <c:pt idx="460">
                  <c:v>-29.2</c:v>
                </c:pt>
                <c:pt idx="461">
                  <c:v>-45.8</c:v>
                </c:pt>
                <c:pt idx="462">
                  <c:v>-29.3</c:v>
                </c:pt>
                <c:pt idx="463">
                  <c:v>-22.9</c:v>
                </c:pt>
                <c:pt idx="464">
                  <c:v>-27.5</c:v>
                </c:pt>
                <c:pt idx="465">
                  <c:v>-30.2</c:v>
                </c:pt>
                <c:pt idx="466">
                  <c:v>-23.9</c:v>
                </c:pt>
                <c:pt idx="467">
                  <c:v>-29.5</c:v>
                </c:pt>
                <c:pt idx="468">
                  <c:v>-24.2</c:v>
                </c:pt>
                <c:pt idx="469">
                  <c:v>-29.3</c:v>
                </c:pt>
                <c:pt idx="470">
                  <c:v>-22.2</c:v>
                </c:pt>
                <c:pt idx="471">
                  <c:v>-28</c:v>
                </c:pt>
                <c:pt idx="472">
                  <c:v>-29.7</c:v>
                </c:pt>
                <c:pt idx="473">
                  <c:v>-32.200000000000003</c:v>
                </c:pt>
                <c:pt idx="474">
                  <c:v>-28.2</c:v>
                </c:pt>
                <c:pt idx="475">
                  <c:v>-30.3</c:v>
                </c:pt>
                <c:pt idx="476">
                  <c:v>-32.800000000000004</c:v>
                </c:pt>
                <c:pt idx="477">
                  <c:v>-28</c:v>
                </c:pt>
                <c:pt idx="478">
                  <c:v>-30.2</c:v>
                </c:pt>
                <c:pt idx="479">
                  <c:v>-29.6</c:v>
                </c:pt>
                <c:pt idx="480">
                  <c:v>-36.200000000000003</c:v>
                </c:pt>
                <c:pt idx="481">
                  <c:v>-33.300000000000004</c:v>
                </c:pt>
                <c:pt idx="482">
                  <c:v>-32</c:v>
                </c:pt>
                <c:pt idx="483">
                  <c:v>-28.2</c:v>
                </c:pt>
                <c:pt idx="484">
                  <c:v>-27.3</c:v>
                </c:pt>
                <c:pt idx="485">
                  <c:v>-32.9</c:v>
                </c:pt>
                <c:pt idx="486">
                  <c:v>-35.6</c:v>
                </c:pt>
                <c:pt idx="487">
                  <c:v>-27.4</c:v>
                </c:pt>
                <c:pt idx="488">
                  <c:v>-34</c:v>
                </c:pt>
                <c:pt idx="489">
                  <c:v>-23.4</c:v>
                </c:pt>
                <c:pt idx="490">
                  <c:v>-32.9</c:v>
                </c:pt>
                <c:pt idx="491">
                  <c:v>-30.6</c:v>
                </c:pt>
                <c:pt idx="492">
                  <c:v>-23.3</c:v>
                </c:pt>
                <c:pt idx="493">
                  <c:v>-28.1</c:v>
                </c:pt>
                <c:pt idx="494">
                  <c:v>-27.1</c:v>
                </c:pt>
                <c:pt idx="495">
                  <c:v>-25.7</c:v>
                </c:pt>
                <c:pt idx="496">
                  <c:v>-24.9</c:v>
                </c:pt>
                <c:pt idx="497">
                  <c:v>-22.9</c:v>
                </c:pt>
                <c:pt idx="498">
                  <c:v>-23.1</c:v>
                </c:pt>
                <c:pt idx="499">
                  <c:v>-35.5</c:v>
                </c:pt>
                <c:pt idx="500">
                  <c:v>-27.6</c:v>
                </c:pt>
                <c:pt idx="501">
                  <c:v>-26.3</c:v>
                </c:pt>
                <c:pt idx="502">
                  <c:v>-23.1</c:v>
                </c:pt>
                <c:pt idx="503">
                  <c:v>-29.1</c:v>
                </c:pt>
                <c:pt idx="504">
                  <c:v>-31.9</c:v>
                </c:pt>
                <c:pt idx="505">
                  <c:v>-30.1</c:v>
                </c:pt>
                <c:pt idx="506">
                  <c:v>-25.9</c:v>
                </c:pt>
                <c:pt idx="507">
                  <c:v>-29.2</c:v>
                </c:pt>
                <c:pt idx="508">
                  <c:v>-26.9</c:v>
                </c:pt>
                <c:pt idx="509">
                  <c:v>-31.7</c:v>
                </c:pt>
                <c:pt idx="510">
                  <c:v>-26.7</c:v>
                </c:pt>
                <c:pt idx="511">
                  <c:v>-28.5</c:v>
                </c:pt>
                <c:pt idx="512">
                  <c:v>-27.7</c:v>
                </c:pt>
                <c:pt idx="513">
                  <c:v>-35.1</c:v>
                </c:pt>
                <c:pt idx="514">
                  <c:v>-31.5</c:v>
                </c:pt>
                <c:pt idx="515">
                  <c:v>-22.9</c:v>
                </c:pt>
                <c:pt idx="516">
                  <c:v>-24</c:v>
                </c:pt>
                <c:pt idx="517">
                  <c:v>-27.8</c:v>
                </c:pt>
                <c:pt idx="518">
                  <c:v>-31.3</c:v>
                </c:pt>
                <c:pt idx="519">
                  <c:v>-26.6</c:v>
                </c:pt>
                <c:pt idx="520">
                  <c:v>-26.6</c:v>
                </c:pt>
                <c:pt idx="521">
                  <c:v>-22.8</c:v>
                </c:pt>
                <c:pt idx="522">
                  <c:v>-31.8</c:v>
                </c:pt>
                <c:pt idx="523">
                  <c:v>-28.4</c:v>
                </c:pt>
                <c:pt idx="524">
                  <c:v>-38.9</c:v>
                </c:pt>
                <c:pt idx="525">
                  <c:v>-26.1</c:v>
                </c:pt>
                <c:pt idx="526">
                  <c:v>-29.7</c:v>
                </c:pt>
                <c:pt idx="527">
                  <c:v>-31.4</c:v>
                </c:pt>
                <c:pt idx="528">
                  <c:v>-33.4</c:v>
                </c:pt>
                <c:pt idx="529">
                  <c:v>-32.1</c:v>
                </c:pt>
                <c:pt idx="530">
                  <c:v>-29.4</c:v>
                </c:pt>
                <c:pt idx="531">
                  <c:v>-31.4</c:v>
                </c:pt>
                <c:pt idx="532">
                  <c:v>-32.4</c:v>
                </c:pt>
                <c:pt idx="533">
                  <c:v>-29.2</c:v>
                </c:pt>
                <c:pt idx="534">
                  <c:v>-33.1</c:v>
                </c:pt>
                <c:pt idx="535">
                  <c:v>-25.7</c:v>
                </c:pt>
                <c:pt idx="536">
                  <c:v>-33.6</c:v>
                </c:pt>
                <c:pt idx="537">
                  <c:v>-30.4</c:v>
                </c:pt>
                <c:pt idx="538">
                  <c:v>-30.7</c:v>
                </c:pt>
                <c:pt idx="539">
                  <c:v>-29</c:v>
                </c:pt>
                <c:pt idx="540">
                  <c:v>-29.3</c:v>
                </c:pt>
                <c:pt idx="541">
                  <c:v>-26.8</c:v>
                </c:pt>
                <c:pt idx="542">
                  <c:v>-32.300000000000004</c:v>
                </c:pt>
                <c:pt idx="543">
                  <c:v>-29.3</c:v>
                </c:pt>
                <c:pt idx="544">
                  <c:v>-28</c:v>
                </c:pt>
                <c:pt idx="545">
                  <c:v>-26.3</c:v>
                </c:pt>
                <c:pt idx="546">
                  <c:v>-26.6</c:v>
                </c:pt>
                <c:pt idx="547">
                  <c:v>-30.5</c:v>
                </c:pt>
                <c:pt idx="548">
                  <c:v>-28.7</c:v>
                </c:pt>
                <c:pt idx="549">
                  <c:v>-27.6</c:v>
                </c:pt>
                <c:pt idx="550">
                  <c:v>-23.5</c:v>
                </c:pt>
                <c:pt idx="551">
                  <c:v>-34.5</c:v>
                </c:pt>
                <c:pt idx="552">
                  <c:v>-26.2</c:v>
                </c:pt>
                <c:pt idx="553">
                  <c:v>-33.9</c:v>
                </c:pt>
                <c:pt idx="554">
                  <c:v>-39.9</c:v>
                </c:pt>
                <c:pt idx="555">
                  <c:v>-32.4</c:v>
                </c:pt>
                <c:pt idx="556">
                  <c:v>-29</c:v>
                </c:pt>
                <c:pt idx="557">
                  <c:v>-35.4</c:v>
                </c:pt>
                <c:pt idx="558">
                  <c:v>-32.9</c:v>
                </c:pt>
                <c:pt idx="559">
                  <c:v>-37.1</c:v>
                </c:pt>
                <c:pt idx="560">
                  <c:v>-19.600000000000001</c:v>
                </c:pt>
                <c:pt idx="561">
                  <c:v>-32.200000000000003</c:v>
                </c:pt>
                <c:pt idx="562">
                  <c:v>-32</c:v>
                </c:pt>
                <c:pt idx="563">
                  <c:v>-31.4</c:v>
                </c:pt>
                <c:pt idx="564">
                  <c:v>-32</c:v>
                </c:pt>
                <c:pt idx="565">
                  <c:v>-37</c:v>
                </c:pt>
                <c:pt idx="566">
                  <c:v>-28.6</c:v>
                </c:pt>
                <c:pt idx="567">
                  <c:v>-23.4</c:v>
                </c:pt>
                <c:pt idx="568">
                  <c:v>-34.5</c:v>
                </c:pt>
                <c:pt idx="569">
                  <c:v>-30.4</c:v>
                </c:pt>
                <c:pt idx="570">
                  <c:v>-29.4</c:v>
                </c:pt>
                <c:pt idx="571">
                  <c:v>-40.4</c:v>
                </c:pt>
                <c:pt idx="572">
                  <c:v>-28.6</c:v>
                </c:pt>
                <c:pt idx="573">
                  <c:v>-26.7</c:v>
                </c:pt>
                <c:pt idx="574">
                  <c:v>-27.5</c:v>
                </c:pt>
                <c:pt idx="575">
                  <c:v>-25.5</c:v>
                </c:pt>
                <c:pt idx="576">
                  <c:v>-32.5</c:v>
                </c:pt>
                <c:pt idx="577">
                  <c:v>-26.8</c:v>
                </c:pt>
                <c:pt idx="578">
                  <c:v>-31.2</c:v>
                </c:pt>
                <c:pt idx="579">
                  <c:v>-26.9</c:v>
                </c:pt>
                <c:pt idx="580">
                  <c:v>-27.8</c:v>
                </c:pt>
                <c:pt idx="581">
                  <c:v>-33.700000000000003</c:v>
                </c:pt>
                <c:pt idx="582">
                  <c:v>-33.5</c:v>
                </c:pt>
                <c:pt idx="583">
                  <c:v>-31.4</c:v>
                </c:pt>
                <c:pt idx="584">
                  <c:v>-31</c:v>
                </c:pt>
                <c:pt idx="585">
                  <c:v>-25.4</c:v>
                </c:pt>
                <c:pt idx="586">
                  <c:v>-31.7</c:v>
                </c:pt>
                <c:pt idx="587">
                  <c:v>-24.4</c:v>
                </c:pt>
                <c:pt idx="588">
                  <c:v>-23.6</c:v>
                </c:pt>
                <c:pt idx="589">
                  <c:v>-25.9</c:v>
                </c:pt>
                <c:pt idx="590">
                  <c:v>-25.9</c:v>
                </c:pt>
                <c:pt idx="591">
                  <c:v>-31.2</c:v>
                </c:pt>
                <c:pt idx="592">
                  <c:v>-30.4</c:v>
                </c:pt>
                <c:pt idx="593">
                  <c:v>-26.8</c:v>
                </c:pt>
                <c:pt idx="594">
                  <c:v>-33.1</c:v>
                </c:pt>
                <c:pt idx="595">
                  <c:v>-24.2</c:v>
                </c:pt>
                <c:pt idx="596">
                  <c:v>-28.5</c:v>
                </c:pt>
                <c:pt idx="597">
                  <c:v>-34.300000000000004</c:v>
                </c:pt>
                <c:pt idx="598">
                  <c:v>-34.200000000000003</c:v>
                </c:pt>
                <c:pt idx="599">
                  <c:v>-24.2</c:v>
                </c:pt>
                <c:pt idx="600">
                  <c:v>-30.5</c:v>
                </c:pt>
                <c:pt idx="601">
                  <c:v>-28</c:v>
                </c:pt>
                <c:pt idx="602">
                  <c:v>-30.1</c:v>
                </c:pt>
                <c:pt idx="603">
                  <c:v>-25.4</c:v>
                </c:pt>
                <c:pt idx="604">
                  <c:v>-27.5</c:v>
                </c:pt>
                <c:pt idx="605">
                  <c:v>-32.1</c:v>
                </c:pt>
                <c:pt idx="606">
                  <c:v>-27.2</c:v>
                </c:pt>
                <c:pt idx="607">
                  <c:v>-21</c:v>
                </c:pt>
                <c:pt idx="608">
                  <c:v>-32.9</c:v>
                </c:pt>
                <c:pt idx="609">
                  <c:v>-32</c:v>
                </c:pt>
                <c:pt idx="610">
                  <c:v>-30.8</c:v>
                </c:pt>
                <c:pt idx="611">
                  <c:v>-30.1</c:v>
                </c:pt>
                <c:pt idx="612">
                  <c:v>-28.3</c:v>
                </c:pt>
                <c:pt idx="613">
                  <c:v>-28.4</c:v>
                </c:pt>
                <c:pt idx="614">
                  <c:v>-33</c:v>
                </c:pt>
                <c:pt idx="615">
                  <c:v>-20.7</c:v>
                </c:pt>
                <c:pt idx="616">
                  <c:v>-25.4</c:v>
                </c:pt>
                <c:pt idx="617">
                  <c:v>-26.1</c:v>
                </c:pt>
                <c:pt idx="618">
                  <c:v>-27.2</c:v>
                </c:pt>
                <c:pt idx="619">
                  <c:v>-27.1</c:v>
                </c:pt>
                <c:pt idx="620">
                  <c:v>-19.8</c:v>
                </c:pt>
                <c:pt idx="621">
                  <c:v>-32.800000000000004</c:v>
                </c:pt>
                <c:pt idx="622">
                  <c:v>-28.3</c:v>
                </c:pt>
                <c:pt idx="623">
                  <c:v>-33.1</c:v>
                </c:pt>
                <c:pt idx="624">
                  <c:v>-24.1</c:v>
                </c:pt>
                <c:pt idx="625">
                  <c:v>-32.5</c:v>
                </c:pt>
                <c:pt idx="626">
                  <c:v>-23.7</c:v>
                </c:pt>
                <c:pt idx="627">
                  <c:v>-31.5</c:v>
                </c:pt>
                <c:pt idx="628">
                  <c:v>-32.700000000000003</c:v>
                </c:pt>
                <c:pt idx="629">
                  <c:v>-28.6</c:v>
                </c:pt>
                <c:pt idx="630">
                  <c:v>-33.1</c:v>
                </c:pt>
                <c:pt idx="631">
                  <c:v>-30.6</c:v>
                </c:pt>
                <c:pt idx="632">
                  <c:v>-27.2</c:v>
                </c:pt>
                <c:pt idx="633">
                  <c:v>-29.5</c:v>
                </c:pt>
                <c:pt idx="634">
                  <c:v>-23.3</c:v>
                </c:pt>
                <c:pt idx="635">
                  <c:v>-29.3</c:v>
                </c:pt>
                <c:pt idx="636">
                  <c:v>-29.4</c:v>
                </c:pt>
                <c:pt idx="637">
                  <c:v>-28.3</c:v>
                </c:pt>
                <c:pt idx="638">
                  <c:v>-30.3</c:v>
                </c:pt>
                <c:pt idx="639">
                  <c:v>-31.4</c:v>
                </c:pt>
                <c:pt idx="640">
                  <c:v>-26.6</c:v>
                </c:pt>
                <c:pt idx="641">
                  <c:v>-31.9</c:v>
                </c:pt>
                <c:pt idx="642">
                  <c:v>-25.9</c:v>
                </c:pt>
                <c:pt idx="643">
                  <c:v>-24.3</c:v>
                </c:pt>
                <c:pt idx="644">
                  <c:v>-29.5</c:v>
                </c:pt>
                <c:pt idx="645">
                  <c:v>-29.4</c:v>
                </c:pt>
                <c:pt idx="646">
                  <c:v>-32.4</c:v>
                </c:pt>
                <c:pt idx="647">
                  <c:v>-26.5</c:v>
                </c:pt>
                <c:pt idx="648">
                  <c:v>-27.5</c:v>
                </c:pt>
              </c:numCache>
            </c:numRef>
          </c:yVal>
        </c:ser>
        <c:axId val="22500096"/>
        <c:axId val="22502016"/>
      </c:scatterChart>
      <c:valAx>
        <c:axId val="22500096"/>
        <c:scaling>
          <c:orientation val="maxMin"/>
          <c:max val="-10"/>
          <c:min val="-40"/>
        </c:scaling>
        <c:axPos val="t"/>
        <c:title>
          <c:tx>
            <c:rich>
              <a:bodyPr/>
              <a:lstStyle/>
              <a:p>
                <a:pPr>
                  <a:defRPr/>
                </a:pPr>
                <a:r>
                  <a:rPr lang="en-US" dirty="0"/>
                  <a:t>Energy of Comparative Structure</a:t>
                </a:r>
              </a:p>
            </c:rich>
          </c:tx>
          <c:layout>
            <c:manualLayout>
              <c:xMode val="edge"/>
              <c:yMode val="edge"/>
              <c:x val="0.37966811904288333"/>
              <c:y val="0.96517871629683605"/>
            </c:manualLayout>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2502016"/>
        <c:crosses val="autoZero"/>
        <c:crossBetween val="midCat"/>
      </c:valAx>
      <c:valAx>
        <c:axId val="22502016"/>
        <c:scaling>
          <c:orientation val="maxMin"/>
          <c:max val="-10"/>
          <c:min val="-40"/>
        </c:scaling>
        <c:axPos val="r"/>
        <c:title>
          <c:tx>
            <c:rich>
              <a:bodyPr rot="0" vert="horz"/>
              <a:lstStyle/>
              <a:p>
                <a:pPr>
                  <a:defRPr/>
                </a:pPr>
                <a:r>
                  <a:rPr lang="en-US" baseline="0" dirty="0"/>
                  <a:t>Energy</a:t>
                </a:r>
              </a:p>
              <a:p>
                <a:pPr>
                  <a:defRPr/>
                </a:pPr>
                <a:r>
                  <a:rPr lang="en-US" baseline="0" dirty="0"/>
                  <a:t>of Most</a:t>
                </a:r>
              </a:p>
              <a:p>
                <a:pPr>
                  <a:defRPr/>
                </a:pPr>
                <a:r>
                  <a:rPr lang="en-US" baseline="0" dirty="0"/>
                  <a:t>Stable</a:t>
                </a:r>
              </a:p>
              <a:p>
                <a:pPr>
                  <a:defRPr/>
                </a:pPr>
                <a:r>
                  <a:rPr lang="en-US" baseline="0" dirty="0"/>
                  <a:t>Potential</a:t>
                </a:r>
              </a:p>
              <a:p>
                <a:pPr>
                  <a:defRPr/>
                </a:pPr>
                <a:r>
                  <a:rPr lang="en-US" baseline="0" dirty="0"/>
                  <a:t>Structure</a:t>
                </a:r>
              </a:p>
            </c:rich>
          </c:tx>
          <c:layout>
            <c:manualLayout>
              <c:xMode val="edge"/>
              <c:yMode val="edge"/>
              <c:x val="1.5893846602508301E-4"/>
              <c:y val="0.40974241283015356"/>
            </c:manualLayout>
          </c:layout>
        </c:title>
        <c:numFmt formatCode="General" sourceLinked="1"/>
        <c:tickLblPos val="nextTo"/>
        <c:crossAx val="22500096"/>
        <c:crosses val="autoZero"/>
        <c:crossBetween val="midCat"/>
      </c:valAx>
    </c:plotArea>
    <c:legend>
      <c:legendPos val="r"/>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0.18409084562157371"/>
          <c:y val="1.5287090465651779E-2"/>
          <c:w val="0.59115754450758251"/>
          <c:h val="0.86914410015885113"/>
        </c:manualLayout>
      </c:layout>
      <c:scatterChart>
        <c:scatterStyle val="lineMarker"/>
        <c:ser>
          <c:idx val="0"/>
          <c:order val="0"/>
          <c:tx>
            <c:v>Statistical Potential Vs Experimental Energy</c:v>
          </c:tx>
          <c:spPr>
            <a:ln w="28575">
              <a:noFill/>
            </a:ln>
          </c:spPr>
          <c:trendline>
            <c:trendlineType val="linear"/>
          </c:trendline>
          <c:xVal>
            <c:numRef>
              <c:f>Sheet1!$D$2:$D$37</c:f>
              <c:numCache>
                <c:formatCode>General</c:formatCode>
                <c:ptCount val="36"/>
                <c:pt idx="0">
                  <c:v>-1.9700000000000109</c:v>
                </c:pt>
                <c:pt idx="1">
                  <c:v>-3.05</c:v>
                </c:pt>
                <c:pt idx="2">
                  <c:v>-3.11</c:v>
                </c:pt>
                <c:pt idx="3">
                  <c:v>-0.48000000000000032</c:v>
                </c:pt>
                <c:pt idx="4">
                  <c:v>-1.9500000000000108</c:v>
                </c:pt>
                <c:pt idx="5">
                  <c:v>-1.35</c:v>
                </c:pt>
                <c:pt idx="6">
                  <c:v>-2.8699999999999997</c:v>
                </c:pt>
                <c:pt idx="7">
                  <c:v>-3.3</c:v>
                </c:pt>
                <c:pt idx="8">
                  <c:v>-3.03</c:v>
                </c:pt>
                <c:pt idx="9">
                  <c:v>-1.08</c:v>
                </c:pt>
                <c:pt idx="10">
                  <c:v>-2.72</c:v>
                </c:pt>
                <c:pt idx="11">
                  <c:v>-1.9400000000000108</c:v>
                </c:pt>
                <c:pt idx="12">
                  <c:v>-2.48</c:v>
                </c:pt>
                <c:pt idx="13">
                  <c:v>-3.3099999999999987</c:v>
                </c:pt>
                <c:pt idx="14">
                  <c:v>-3.4</c:v>
                </c:pt>
                <c:pt idx="15">
                  <c:v>-1.7700000000000009</c:v>
                </c:pt>
                <c:pt idx="16">
                  <c:v>-2.9299999999999997</c:v>
                </c:pt>
                <c:pt idx="17">
                  <c:v>-2.3299999999999987</c:v>
                </c:pt>
                <c:pt idx="18">
                  <c:v>-1.32</c:v>
                </c:pt>
                <c:pt idx="19">
                  <c:v>-1.8</c:v>
                </c:pt>
                <c:pt idx="20">
                  <c:v>-2.13</c:v>
                </c:pt>
                <c:pt idx="21">
                  <c:v>-0.11000000000000006</c:v>
                </c:pt>
                <c:pt idx="22">
                  <c:v>-2.0299999999999998</c:v>
                </c:pt>
                <c:pt idx="23">
                  <c:v>5.0000000000000093E-2</c:v>
                </c:pt>
                <c:pt idx="24">
                  <c:v>-2.5</c:v>
                </c:pt>
                <c:pt idx="25">
                  <c:v>-2.8299999999999987</c:v>
                </c:pt>
                <c:pt idx="26">
                  <c:v>-3.2</c:v>
                </c:pt>
                <c:pt idx="27">
                  <c:v>-8.0000000000000127E-2</c:v>
                </c:pt>
                <c:pt idx="28">
                  <c:v>-2.42</c:v>
                </c:pt>
                <c:pt idx="29">
                  <c:v>-0.93</c:v>
                </c:pt>
                <c:pt idx="30">
                  <c:v>-0.6700000000000077</c:v>
                </c:pt>
                <c:pt idx="31">
                  <c:v>-1.49</c:v>
                </c:pt>
                <c:pt idx="32">
                  <c:v>-1.36</c:v>
                </c:pt>
                <c:pt idx="33">
                  <c:v>-1.6600000000000001</c:v>
                </c:pt>
                <c:pt idx="34">
                  <c:v>-1.1599999999999873</c:v>
                </c:pt>
                <c:pt idx="35">
                  <c:v>-0.61000000000000065</c:v>
                </c:pt>
              </c:numCache>
            </c:numRef>
          </c:xVal>
          <c:yVal>
            <c:numRef>
              <c:f>Sheet1!$E$2:$E$37</c:f>
              <c:numCache>
                <c:formatCode>General</c:formatCode>
                <c:ptCount val="36"/>
                <c:pt idx="0">
                  <c:v>-0.9</c:v>
                </c:pt>
                <c:pt idx="1">
                  <c:v>-2.2000000000000002</c:v>
                </c:pt>
                <c:pt idx="2">
                  <c:v>-2.1</c:v>
                </c:pt>
                <c:pt idx="3">
                  <c:v>-0.60000000000000064</c:v>
                </c:pt>
                <c:pt idx="4">
                  <c:v>-1.1000000000000001</c:v>
                </c:pt>
                <c:pt idx="5">
                  <c:v>-1.4</c:v>
                </c:pt>
                <c:pt idx="6">
                  <c:v>-2.1</c:v>
                </c:pt>
                <c:pt idx="7">
                  <c:v>-3.3</c:v>
                </c:pt>
                <c:pt idx="8">
                  <c:v>-2.4</c:v>
                </c:pt>
                <c:pt idx="9">
                  <c:v>-1.4</c:v>
                </c:pt>
                <c:pt idx="10">
                  <c:v>-2.1</c:v>
                </c:pt>
                <c:pt idx="11">
                  <c:v>-2.1</c:v>
                </c:pt>
                <c:pt idx="12">
                  <c:v>-2.4</c:v>
                </c:pt>
                <c:pt idx="13">
                  <c:v>-3.4</c:v>
                </c:pt>
                <c:pt idx="14">
                  <c:v>-3.3</c:v>
                </c:pt>
                <c:pt idx="15">
                  <c:v>-1.5</c:v>
                </c:pt>
                <c:pt idx="16">
                  <c:v>-2.2000000000000002</c:v>
                </c:pt>
                <c:pt idx="17">
                  <c:v>-2.5</c:v>
                </c:pt>
                <c:pt idx="18">
                  <c:v>-1.3</c:v>
                </c:pt>
                <c:pt idx="19">
                  <c:v>-2.5</c:v>
                </c:pt>
                <c:pt idx="20">
                  <c:v>-2.1</c:v>
                </c:pt>
                <c:pt idx="21">
                  <c:v>-0.5</c:v>
                </c:pt>
                <c:pt idx="22">
                  <c:v>-1.4</c:v>
                </c:pt>
                <c:pt idx="23">
                  <c:v>1.3</c:v>
                </c:pt>
                <c:pt idx="24">
                  <c:v>-1.3</c:v>
                </c:pt>
                <c:pt idx="25">
                  <c:v>-2.4</c:v>
                </c:pt>
                <c:pt idx="26">
                  <c:v>-2.1</c:v>
                </c:pt>
                <c:pt idx="27">
                  <c:v>-1</c:v>
                </c:pt>
                <c:pt idx="28">
                  <c:v>-0.9</c:v>
                </c:pt>
                <c:pt idx="29">
                  <c:v>-1.3</c:v>
                </c:pt>
                <c:pt idx="30">
                  <c:v>-1</c:v>
                </c:pt>
                <c:pt idx="31">
                  <c:v>-1.5</c:v>
                </c:pt>
                <c:pt idx="32">
                  <c:v>-1.4</c:v>
                </c:pt>
                <c:pt idx="33">
                  <c:v>0.30000000000000032</c:v>
                </c:pt>
                <c:pt idx="34">
                  <c:v>-0.60000000000000064</c:v>
                </c:pt>
                <c:pt idx="35">
                  <c:v>-0.5</c:v>
                </c:pt>
              </c:numCache>
            </c:numRef>
          </c:yVal>
        </c:ser>
        <c:axId val="23209856"/>
        <c:axId val="23224320"/>
      </c:scatterChart>
      <c:valAx>
        <c:axId val="23209856"/>
        <c:scaling>
          <c:orientation val="minMax"/>
          <c:max val="2"/>
          <c:min val="-4"/>
        </c:scaling>
        <c:axPos val="b"/>
        <c:title>
          <c:tx>
            <c:rich>
              <a:bodyPr/>
              <a:lstStyle/>
              <a:p>
                <a:pPr>
                  <a:defRPr/>
                </a:pPr>
                <a:r>
                  <a:rPr lang="en-US"/>
                  <a:t>Statistical Potential</a:t>
                </a:r>
              </a:p>
            </c:rich>
          </c:tx>
        </c:title>
        <c:numFmt formatCode="General" sourceLinked="1"/>
        <c:tickLblPos val="nextTo"/>
        <c:crossAx val="23224320"/>
        <c:crossesAt val="-4"/>
        <c:crossBetween val="midCat"/>
      </c:valAx>
      <c:valAx>
        <c:axId val="23224320"/>
        <c:scaling>
          <c:orientation val="minMax"/>
          <c:max val="2"/>
          <c:min val="-4"/>
        </c:scaling>
        <c:axPos val="l"/>
        <c:title>
          <c:tx>
            <c:rich>
              <a:bodyPr/>
              <a:lstStyle/>
              <a:p>
                <a:pPr>
                  <a:defRPr/>
                </a:pPr>
                <a:r>
                  <a:rPr lang="en-US"/>
                  <a:t>Experimental Energy</a:t>
                </a:r>
              </a:p>
            </c:rich>
          </c:tx>
        </c:title>
        <c:numFmt formatCode="General" sourceLinked="1"/>
        <c:tickLblPos val="nextTo"/>
        <c:crossAx val="23209856"/>
        <c:crossesAt val="-4"/>
        <c:crossBetween val="midCat"/>
      </c:valAx>
    </c:plotArea>
    <c:legend>
      <c:legendPos val="r"/>
      <c:layout>
        <c:manualLayout>
          <c:xMode val="edge"/>
          <c:yMode val="edge"/>
          <c:x val="0.68447120003895912"/>
          <c:y val="0.40894412836212407"/>
          <c:w val="0.27302742498443888"/>
          <c:h val="0.28654243264858575"/>
        </c:manualLayout>
      </c:layout>
    </c:legend>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DBAC0-9F23-47AB-B2CC-1AE9D724CCE7}"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2DE51F02-6447-4EF6-828F-15DC471816FB}">
      <dgm:prSet phldrT="[Text]"/>
      <dgm:spPr/>
      <dgm:t>
        <a:bodyPr/>
        <a:lstStyle/>
        <a:p>
          <a:r>
            <a:rPr lang="en-US" dirty="0" smtClean="0">
              <a:solidFill>
                <a:schemeClr val="tx1"/>
              </a:solidFill>
            </a:rPr>
            <a:t>Principles of RNA Structure</a:t>
          </a:r>
          <a:endParaRPr lang="en-US" dirty="0">
            <a:solidFill>
              <a:schemeClr val="tx1"/>
            </a:solidFill>
          </a:endParaRPr>
        </a:p>
      </dgm:t>
    </dgm:pt>
    <dgm:pt modelId="{160ACCBC-B01A-4B56-AA95-24FF103469FE}" type="parTrans" cxnId="{05D4614D-D8CC-4E89-9ED1-5CC1E56ABD33}">
      <dgm:prSet/>
      <dgm:spPr/>
      <dgm:t>
        <a:bodyPr/>
        <a:lstStyle/>
        <a:p>
          <a:endParaRPr lang="en-US"/>
        </a:p>
      </dgm:t>
    </dgm:pt>
    <dgm:pt modelId="{D15300D9-309F-43D6-9A8A-E7F7C5FC6EB8}" type="sibTrans" cxnId="{05D4614D-D8CC-4E89-9ED1-5CC1E56ABD33}">
      <dgm:prSet/>
      <dgm:spPr/>
      <dgm:t>
        <a:bodyPr/>
        <a:lstStyle/>
        <a:p>
          <a:endParaRPr lang="en-US"/>
        </a:p>
      </dgm:t>
    </dgm:pt>
    <dgm:pt modelId="{DB9F5050-C675-49EB-BE47-E650972B7D25}">
      <dgm:prSet phldrT="[Text]"/>
      <dgm:spPr/>
      <dgm:t>
        <a:bodyPr/>
        <a:lstStyle/>
        <a:p>
          <a:r>
            <a:rPr lang="en-US" dirty="0" smtClean="0">
              <a:solidFill>
                <a:schemeClr val="tx1"/>
              </a:solidFill>
            </a:rPr>
            <a:t>Database-Knowledgebase (Computational)</a:t>
          </a:r>
          <a:endParaRPr lang="en-US" dirty="0">
            <a:solidFill>
              <a:schemeClr val="tx1"/>
            </a:solidFill>
          </a:endParaRPr>
        </a:p>
      </dgm:t>
    </dgm:pt>
    <dgm:pt modelId="{B910E78F-876E-411B-A3E4-24087FA5931A}" type="parTrans" cxnId="{6188A887-1CD2-4538-9895-08F5A4F1EFD6}">
      <dgm:prSet/>
      <dgm:spPr/>
      <dgm:t>
        <a:bodyPr/>
        <a:lstStyle/>
        <a:p>
          <a:endParaRPr lang="en-US"/>
        </a:p>
      </dgm:t>
    </dgm:pt>
    <dgm:pt modelId="{4AB1CE02-23C2-4F44-A2A3-5F3F4D0577A4}" type="sibTrans" cxnId="{6188A887-1CD2-4538-9895-08F5A4F1EFD6}">
      <dgm:prSet/>
      <dgm:spPr/>
      <dgm:t>
        <a:bodyPr/>
        <a:lstStyle/>
        <a:p>
          <a:endParaRPr lang="en-US"/>
        </a:p>
      </dgm:t>
    </dgm:pt>
    <dgm:pt modelId="{8EC51068-C09D-4B97-9CBD-6EEDACFD8EFC}">
      <dgm:prSet phldrT="[Text]"/>
      <dgm:spPr/>
      <dgm:t>
        <a:bodyPr/>
        <a:lstStyle/>
        <a:p>
          <a:r>
            <a:rPr lang="en-US" dirty="0" smtClean="0">
              <a:solidFill>
                <a:schemeClr val="tx1"/>
              </a:solidFill>
            </a:rPr>
            <a:t>RNA Structure (Biological)</a:t>
          </a:r>
          <a:endParaRPr lang="en-US" dirty="0">
            <a:solidFill>
              <a:schemeClr val="tx1"/>
            </a:solidFill>
          </a:endParaRPr>
        </a:p>
      </dgm:t>
    </dgm:pt>
    <dgm:pt modelId="{12182E59-D23B-4944-A60A-69464173F241}" type="parTrans" cxnId="{E5723226-F667-44DA-9345-7A0194B2A695}">
      <dgm:prSet/>
      <dgm:spPr/>
      <dgm:t>
        <a:bodyPr/>
        <a:lstStyle/>
        <a:p>
          <a:endParaRPr lang="en-US"/>
        </a:p>
      </dgm:t>
    </dgm:pt>
    <dgm:pt modelId="{23CD3F8C-5EDC-4255-A2AE-38E472AF5D6C}" type="sibTrans" cxnId="{E5723226-F667-44DA-9345-7A0194B2A695}">
      <dgm:prSet/>
      <dgm:spPr/>
      <dgm:t>
        <a:bodyPr/>
        <a:lstStyle/>
        <a:p>
          <a:endParaRPr lang="en-US"/>
        </a:p>
      </dgm:t>
    </dgm:pt>
    <dgm:pt modelId="{E100178B-B273-4502-B778-04525B4B3D82}">
      <dgm:prSet phldrT="[Text]"/>
      <dgm:spPr/>
      <dgm:t>
        <a:bodyPr/>
        <a:lstStyle/>
        <a:p>
          <a:r>
            <a:rPr lang="en-US" dirty="0" smtClean="0">
              <a:solidFill>
                <a:schemeClr val="tx1"/>
              </a:solidFill>
            </a:rPr>
            <a:t>Hardware/Software (Computational)</a:t>
          </a:r>
          <a:endParaRPr lang="en-US" dirty="0">
            <a:solidFill>
              <a:schemeClr val="tx1"/>
            </a:solidFill>
          </a:endParaRPr>
        </a:p>
      </dgm:t>
    </dgm:pt>
    <dgm:pt modelId="{2505A23F-8CFB-45C6-A8C2-BC378ED98C3F}" type="parTrans" cxnId="{3C2E4EE4-F6B0-4A7C-8CFE-63419F4948ED}">
      <dgm:prSet/>
      <dgm:spPr/>
      <dgm:t>
        <a:bodyPr/>
        <a:lstStyle/>
        <a:p>
          <a:endParaRPr lang="en-US"/>
        </a:p>
      </dgm:t>
    </dgm:pt>
    <dgm:pt modelId="{3F9CD2EE-BA6E-4743-B7EA-BE8E68E117AC}" type="sibTrans" cxnId="{3C2E4EE4-F6B0-4A7C-8CFE-63419F4948ED}">
      <dgm:prSet/>
      <dgm:spPr/>
      <dgm:t>
        <a:bodyPr/>
        <a:lstStyle/>
        <a:p>
          <a:endParaRPr lang="en-US"/>
        </a:p>
      </dgm:t>
    </dgm:pt>
    <dgm:pt modelId="{50E11CC7-8F11-41CD-8A44-D6F876B77C50}">
      <dgm:prSet phldrT="[Text]"/>
      <dgm:spPr/>
      <dgm:t>
        <a:bodyPr/>
        <a:lstStyle/>
        <a:p>
          <a:r>
            <a:rPr lang="en-US" dirty="0" smtClean="0">
              <a:solidFill>
                <a:schemeClr val="tx1"/>
              </a:solidFill>
            </a:rPr>
            <a:t>Phylogenetic (Biological)</a:t>
          </a:r>
          <a:endParaRPr lang="en-US" dirty="0">
            <a:solidFill>
              <a:schemeClr val="tx1"/>
            </a:solidFill>
          </a:endParaRPr>
        </a:p>
      </dgm:t>
    </dgm:pt>
    <dgm:pt modelId="{D8140B19-3821-456A-8435-5F60D4F60343}" type="parTrans" cxnId="{0024A899-59B4-48EE-9BBC-5F358E9DBB2A}">
      <dgm:prSet/>
      <dgm:spPr/>
      <dgm:t>
        <a:bodyPr/>
        <a:lstStyle/>
        <a:p>
          <a:endParaRPr lang="en-US"/>
        </a:p>
      </dgm:t>
    </dgm:pt>
    <dgm:pt modelId="{BD4079BE-66B2-48EC-82BB-6E4F301AD05A}" type="sibTrans" cxnId="{0024A899-59B4-48EE-9BBC-5F358E9DBB2A}">
      <dgm:prSet/>
      <dgm:spPr/>
      <dgm:t>
        <a:bodyPr/>
        <a:lstStyle/>
        <a:p>
          <a:endParaRPr lang="en-US"/>
        </a:p>
      </dgm:t>
    </dgm:pt>
    <dgm:pt modelId="{0E6C73F6-ADF2-4D08-8D72-9EC6F7474CBC}" type="pres">
      <dgm:prSet presAssocID="{4CADBAC0-9F23-47AB-B2CC-1AE9D724CCE7}" presName="cycle" presStyleCnt="0">
        <dgm:presLayoutVars>
          <dgm:chMax val="1"/>
          <dgm:dir/>
          <dgm:animLvl val="ctr"/>
          <dgm:resizeHandles val="exact"/>
        </dgm:presLayoutVars>
      </dgm:prSet>
      <dgm:spPr/>
      <dgm:t>
        <a:bodyPr/>
        <a:lstStyle/>
        <a:p>
          <a:endParaRPr lang="en-US"/>
        </a:p>
      </dgm:t>
    </dgm:pt>
    <dgm:pt modelId="{B10B1B4D-4A30-45A9-AF5E-9A8B07215DC9}" type="pres">
      <dgm:prSet presAssocID="{2DE51F02-6447-4EF6-828F-15DC471816FB}" presName="centerShape" presStyleLbl="node0" presStyleIdx="0" presStyleCnt="1"/>
      <dgm:spPr/>
      <dgm:t>
        <a:bodyPr/>
        <a:lstStyle/>
        <a:p>
          <a:endParaRPr lang="en-US"/>
        </a:p>
      </dgm:t>
    </dgm:pt>
    <dgm:pt modelId="{4148395D-4EB8-4C1A-8C3F-0D870A6F5D9E}" type="pres">
      <dgm:prSet presAssocID="{2505A23F-8CFB-45C6-A8C2-BC378ED98C3F}" presName="parTrans" presStyleLbl="bgSibTrans2D1" presStyleIdx="0" presStyleCnt="4"/>
      <dgm:spPr/>
      <dgm:t>
        <a:bodyPr/>
        <a:lstStyle/>
        <a:p>
          <a:endParaRPr lang="en-US"/>
        </a:p>
      </dgm:t>
    </dgm:pt>
    <dgm:pt modelId="{E0CEE570-77FF-4151-B348-79B92EFD8081}" type="pres">
      <dgm:prSet presAssocID="{E100178B-B273-4502-B778-04525B4B3D82}" presName="node" presStyleLbl="node1" presStyleIdx="0" presStyleCnt="4">
        <dgm:presLayoutVars>
          <dgm:bulletEnabled val="1"/>
        </dgm:presLayoutVars>
      </dgm:prSet>
      <dgm:spPr/>
      <dgm:t>
        <a:bodyPr/>
        <a:lstStyle/>
        <a:p>
          <a:endParaRPr lang="en-US"/>
        </a:p>
      </dgm:t>
    </dgm:pt>
    <dgm:pt modelId="{A1057F24-CF22-4D75-85B7-638E5B5B2CD7}" type="pres">
      <dgm:prSet presAssocID="{B910E78F-876E-411B-A3E4-24087FA5931A}" presName="parTrans" presStyleLbl="bgSibTrans2D1" presStyleIdx="1" presStyleCnt="4"/>
      <dgm:spPr/>
      <dgm:t>
        <a:bodyPr/>
        <a:lstStyle/>
        <a:p>
          <a:endParaRPr lang="en-US"/>
        </a:p>
      </dgm:t>
    </dgm:pt>
    <dgm:pt modelId="{BC438BDC-BCD3-4D88-B465-B90E9118A325}" type="pres">
      <dgm:prSet presAssocID="{DB9F5050-C675-49EB-BE47-E650972B7D25}" presName="node" presStyleLbl="node1" presStyleIdx="1" presStyleCnt="4" custRadScaleRad="101418" custRadScaleInc="929">
        <dgm:presLayoutVars>
          <dgm:bulletEnabled val="1"/>
        </dgm:presLayoutVars>
      </dgm:prSet>
      <dgm:spPr/>
      <dgm:t>
        <a:bodyPr/>
        <a:lstStyle/>
        <a:p>
          <a:endParaRPr lang="en-US"/>
        </a:p>
      </dgm:t>
    </dgm:pt>
    <dgm:pt modelId="{6A8BADAC-598C-4EF7-B48C-8DA935D67366}" type="pres">
      <dgm:prSet presAssocID="{12182E59-D23B-4944-A60A-69464173F241}" presName="parTrans" presStyleLbl="bgSibTrans2D1" presStyleIdx="2" presStyleCnt="4"/>
      <dgm:spPr/>
      <dgm:t>
        <a:bodyPr/>
        <a:lstStyle/>
        <a:p>
          <a:endParaRPr lang="en-US"/>
        </a:p>
      </dgm:t>
    </dgm:pt>
    <dgm:pt modelId="{E395E181-EA2B-4787-9BB2-1A20094A9876}" type="pres">
      <dgm:prSet presAssocID="{8EC51068-C09D-4B97-9CBD-6EEDACFD8EFC}" presName="node" presStyleLbl="node1" presStyleIdx="2" presStyleCnt="4">
        <dgm:presLayoutVars>
          <dgm:bulletEnabled val="1"/>
        </dgm:presLayoutVars>
      </dgm:prSet>
      <dgm:spPr/>
      <dgm:t>
        <a:bodyPr/>
        <a:lstStyle/>
        <a:p>
          <a:endParaRPr lang="en-US"/>
        </a:p>
      </dgm:t>
    </dgm:pt>
    <dgm:pt modelId="{19C82684-BC8F-48D3-81F4-8F36C05E9A94}" type="pres">
      <dgm:prSet presAssocID="{D8140B19-3821-456A-8435-5F60D4F60343}" presName="parTrans" presStyleLbl="bgSibTrans2D1" presStyleIdx="3" presStyleCnt="4"/>
      <dgm:spPr/>
      <dgm:t>
        <a:bodyPr/>
        <a:lstStyle/>
        <a:p>
          <a:endParaRPr lang="en-US"/>
        </a:p>
      </dgm:t>
    </dgm:pt>
    <dgm:pt modelId="{611FFB6E-BC56-46B0-BAB4-CC0881F26456}" type="pres">
      <dgm:prSet presAssocID="{50E11CC7-8F11-41CD-8A44-D6F876B77C50}" presName="node" presStyleLbl="node1" presStyleIdx="3" presStyleCnt="4">
        <dgm:presLayoutVars>
          <dgm:bulletEnabled val="1"/>
        </dgm:presLayoutVars>
      </dgm:prSet>
      <dgm:spPr/>
      <dgm:t>
        <a:bodyPr/>
        <a:lstStyle/>
        <a:p>
          <a:endParaRPr lang="en-US"/>
        </a:p>
      </dgm:t>
    </dgm:pt>
  </dgm:ptLst>
  <dgm:cxnLst>
    <dgm:cxn modelId="{62E34C20-9450-43A5-A87E-C9B6500F5A2A}" type="presOf" srcId="{E100178B-B273-4502-B778-04525B4B3D82}" destId="{E0CEE570-77FF-4151-B348-79B92EFD8081}" srcOrd="0" destOrd="0" presId="urn:microsoft.com/office/officeart/2005/8/layout/radial4"/>
    <dgm:cxn modelId="{430C2B62-B806-434D-B19C-22C47219F0CB}" type="presOf" srcId="{B910E78F-876E-411B-A3E4-24087FA5931A}" destId="{A1057F24-CF22-4D75-85B7-638E5B5B2CD7}" srcOrd="0" destOrd="0" presId="urn:microsoft.com/office/officeart/2005/8/layout/radial4"/>
    <dgm:cxn modelId="{95C1D62B-6260-4BA4-95AE-8A2288667AA5}" type="presOf" srcId="{50E11CC7-8F11-41CD-8A44-D6F876B77C50}" destId="{611FFB6E-BC56-46B0-BAB4-CC0881F26456}" srcOrd="0" destOrd="0" presId="urn:microsoft.com/office/officeart/2005/8/layout/radial4"/>
    <dgm:cxn modelId="{37562BDD-DD1A-4015-84EA-5E4B9BAD449F}" type="presOf" srcId="{4CADBAC0-9F23-47AB-B2CC-1AE9D724CCE7}" destId="{0E6C73F6-ADF2-4D08-8D72-9EC6F7474CBC}" srcOrd="0" destOrd="0" presId="urn:microsoft.com/office/officeart/2005/8/layout/radial4"/>
    <dgm:cxn modelId="{1BEFB8D4-B727-48D8-9AB0-A99E3B411AFC}" type="presOf" srcId="{2DE51F02-6447-4EF6-828F-15DC471816FB}" destId="{B10B1B4D-4A30-45A9-AF5E-9A8B07215DC9}" srcOrd="0" destOrd="0" presId="urn:microsoft.com/office/officeart/2005/8/layout/radial4"/>
    <dgm:cxn modelId="{3C2E4EE4-F6B0-4A7C-8CFE-63419F4948ED}" srcId="{2DE51F02-6447-4EF6-828F-15DC471816FB}" destId="{E100178B-B273-4502-B778-04525B4B3D82}" srcOrd="0" destOrd="0" parTransId="{2505A23F-8CFB-45C6-A8C2-BC378ED98C3F}" sibTransId="{3F9CD2EE-BA6E-4743-B7EA-BE8E68E117AC}"/>
    <dgm:cxn modelId="{F3EB184A-98C4-429C-95B2-0CE21252C038}" type="presOf" srcId="{8EC51068-C09D-4B97-9CBD-6EEDACFD8EFC}" destId="{E395E181-EA2B-4787-9BB2-1A20094A9876}" srcOrd="0" destOrd="0" presId="urn:microsoft.com/office/officeart/2005/8/layout/radial4"/>
    <dgm:cxn modelId="{E5723226-F667-44DA-9345-7A0194B2A695}" srcId="{2DE51F02-6447-4EF6-828F-15DC471816FB}" destId="{8EC51068-C09D-4B97-9CBD-6EEDACFD8EFC}" srcOrd="2" destOrd="0" parTransId="{12182E59-D23B-4944-A60A-69464173F241}" sibTransId="{23CD3F8C-5EDC-4255-A2AE-38E472AF5D6C}"/>
    <dgm:cxn modelId="{0024A899-59B4-48EE-9BBC-5F358E9DBB2A}" srcId="{2DE51F02-6447-4EF6-828F-15DC471816FB}" destId="{50E11CC7-8F11-41CD-8A44-D6F876B77C50}" srcOrd="3" destOrd="0" parTransId="{D8140B19-3821-456A-8435-5F60D4F60343}" sibTransId="{BD4079BE-66B2-48EC-82BB-6E4F301AD05A}"/>
    <dgm:cxn modelId="{6EE0F83B-71C7-475F-BF2F-D7B3A3CF3BFC}" type="presOf" srcId="{D8140B19-3821-456A-8435-5F60D4F60343}" destId="{19C82684-BC8F-48D3-81F4-8F36C05E9A94}" srcOrd="0" destOrd="0" presId="urn:microsoft.com/office/officeart/2005/8/layout/radial4"/>
    <dgm:cxn modelId="{B9C64295-662A-496A-AB3C-684548311561}" type="presOf" srcId="{DB9F5050-C675-49EB-BE47-E650972B7D25}" destId="{BC438BDC-BCD3-4D88-B465-B90E9118A325}" srcOrd="0" destOrd="0" presId="urn:microsoft.com/office/officeart/2005/8/layout/radial4"/>
    <dgm:cxn modelId="{05D4614D-D8CC-4E89-9ED1-5CC1E56ABD33}" srcId="{4CADBAC0-9F23-47AB-B2CC-1AE9D724CCE7}" destId="{2DE51F02-6447-4EF6-828F-15DC471816FB}" srcOrd="0" destOrd="0" parTransId="{160ACCBC-B01A-4B56-AA95-24FF103469FE}" sibTransId="{D15300D9-309F-43D6-9A8A-E7F7C5FC6EB8}"/>
    <dgm:cxn modelId="{A76A54D7-E584-4B24-BC68-C93A98574C3B}" type="presOf" srcId="{2505A23F-8CFB-45C6-A8C2-BC378ED98C3F}" destId="{4148395D-4EB8-4C1A-8C3F-0D870A6F5D9E}" srcOrd="0" destOrd="0" presId="urn:microsoft.com/office/officeart/2005/8/layout/radial4"/>
    <dgm:cxn modelId="{823B3BD9-81A2-4AC5-B5FE-417A9472457D}" type="presOf" srcId="{12182E59-D23B-4944-A60A-69464173F241}" destId="{6A8BADAC-598C-4EF7-B48C-8DA935D67366}" srcOrd="0" destOrd="0" presId="urn:microsoft.com/office/officeart/2005/8/layout/radial4"/>
    <dgm:cxn modelId="{6188A887-1CD2-4538-9895-08F5A4F1EFD6}" srcId="{2DE51F02-6447-4EF6-828F-15DC471816FB}" destId="{DB9F5050-C675-49EB-BE47-E650972B7D25}" srcOrd="1" destOrd="0" parTransId="{B910E78F-876E-411B-A3E4-24087FA5931A}" sibTransId="{4AB1CE02-23C2-4F44-A2A3-5F3F4D0577A4}"/>
    <dgm:cxn modelId="{8E3C18AB-C100-467E-94F2-7D74650BD886}" type="presParOf" srcId="{0E6C73F6-ADF2-4D08-8D72-9EC6F7474CBC}" destId="{B10B1B4D-4A30-45A9-AF5E-9A8B07215DC9}" srcOrd="0" destOrd="0" presId="urn:microsoft.com/office/officeart/2005/8/layout/radial4"/>
    <dgm:cxn modelId="{BE805DB3-A594-4814-8326-A1294932E2E3}" type="presParOf" srcId="{0E6C73F6-ADF2-4D08-8D72-9EC6F7474CBC}" destId="{4148395D-4EB8-4C1A-8C3F-0D870A6F5D9E}" srcOrd="1" destOrd="0" presId="urn:microsoft.com/office/officeart/2005/8/layout/radial4"/>
    <dgm:cxn modelId="{11D66C35-4EAD-456B-86BE-830B5CF90D59}" type="presParOf" srcId="{0E6C73F6-ADF2-4D08-8D72-9EC6F7474CBC}" destId="{E0CEE570-77FF-4151-B348-79B92EFD8081}" srcOrd="2" destOrd="0" presId="urn:microsoft.com/office/officeart/2005/8/layout/radial4"/>
    <dgm:cxn modelId="{85A40314-3BB0-45AB-BEAB-E67A991230D1}" type="presParOf" srcId="{0E6C73F6-ADF2-4D08-8D72-9EC6F7474CBC}" destId="{A1057F24-CF22-4D75-85B7-638E5B5B2CD7}" srcOrd="3" destOrd="0" presId="urn:microsoft.com/office/officeart/2005/8/layout/radial4"/>
    <dgm:cxn modelId="{8039D507-A4C1-4E74-968B-524488715CF6}" type="presParOf" srcId="{0E6C73F6-ADF2-4D08-8D72-9EC6F7474CBC}" destId="{BC438BDC-BCD3-4D88-B465-B90E9118A325}" srcOrd="4" destOrd="0" presId="urn:microsoft.com/office/officeart/2005/8/layout/radial4"/>
    <dgm:cxn modelId="{051A91F2-D5B6-4226-96C2-E2F2EC62927B}" type="presParOf" srcId="{0E6C73F6-ADF2-4D08-8D72-9EC6F7474CBC}" destId="{6A8BADAC-598C-4EF7-B48C-8DA935D67366}" srcOrd="5" destOrd="0" presId="urn:microsoft.com/office/officeart/2005/8/layout/radial4"/>
    <dgm:cxn modelId="{192712A0-38EE-49DF-9E2C-3E3C83B68EEE}" type="presParOf" srcId="{0E6C73F6-ADF2-4D08-8D72-9EC6F7474CBC}" destId="{E395E181-EA2B-4787-9BB2-1A20094A9876}" srcOrd="6" destOrd="0" presId="urn:microsoft.com/office/officeart/2005/8/layout/radial4"/>
    <dgm:cxn modelId="{FBA7A2FA-627D-4A09-B591-E03A6574E67D}" type="presParOf" srcId="{0E6C73F6-ADF2-4D08-8D72-9EC6F7474CBC}" destId="{19C82684-BC8F-48D3-81F4-8F36C05E9A94}" srcOrd="7" destOrd="0" presId="urn:microsoft.com/office/officeart/2005/8/layout/radial4"/>
    <dgm:cxn modelId="{00871D21-C2B5-47A3-8927-A6947E74BA7B}" type="presParOf" srcId="{0E6C73F6-ADF2-4D08-8D72-9EC6F7474CBC}" destId="{611FFB6E-BC56-46B0-BAB4-CC0881F26456}" srcOrd="8" destOrd="0" presId="urn:microsoft.com/office/officeart/2005/8/layout/radial4"/>
  </dgm:cxnLst>
  <dgm:bg>
    <a:solidFill>
      <a:schemeClr val="bg1"/>
    </a:solidFill>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3.x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drawing1.xml><?xml version="1.0" encoding="utf-8"?>
<c:userShapes xmlns:c="http://schemas.openxmlformats.org/drawingml/2006/chart">
  <cdr:relSizeAnchor xmlns:cdr="http://schemas.openxmlformats.org/drawingml/2006/chartDrawing">
    <cdr:from>
      <cdr:x>0.0943</cdr:x>
      <cdr:y>0.00114</cdr:y>
    </cdr:from>
    <cdr:to>
      <cdr:x>0.99835</cdr:x>
      <cdr:y>0.9501</cdr:y>
    </cdr:to>
    <cdr:sp macro="" textlink="">
      <cdr:nvSpPr>
        <cdr:cNvPr id="5" name="Straight Connector 4"/>
        <cdr:cNvSpPr/>
      </cdr:nvSpPr>
      <cdr:spPr>
        <a:xfrm xmlns:a="http://schemas.openxmlformats.org/drawingml/2006/main" flipV="1">
          <a:off x="816429" y="7166"/>
          <a:ext cx="7827510" cy="59656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0.0976</cdr:x>
      <cdr:y>0.00114</cdr:y>
    </cdr:from>
    <cdr:to>
      <cdr:x>0.99835</cdr:x>
      <cdr:y>0.94555</cdr:y>
    </cdr:to>
    <cdr:sp macro="" textlink="">
      <cdr:nvSpPr>
        <cdr:cNvPr id="5" name="Straight Connector 4"/>
        <cdr:cNvSpPr/>
      </cdr:nvSpPr>
      <cdr:spPr>
        <a:xfrm xmlns:a="http://schemas.openxmlformats.org/drawingml/2006/main" flipV="1">
          <a:off x="845075" y="7165"/>
          <a:ext cx="7798863" cy="593700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0.69468</cdr:x>
      <cdr:y>0.10565</cdr:y>
    </cdr:from>
    <cdr:to>
      <cdr:x>0.94089</cdr:x>
      <cdr:y>0.33223</cdr:y>
    </cdr:to>
    <cdr:pic>
      <cdr:nvPicPr>
        <cdr:cNvPr id="2" name="Picture 1" descr="welch.p7.pn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019800" y="533400"/>
          <a:ext cx="2133600" cy="1144003"/>
        </a:xfrm>
        <a:prstGeom xmlns:a="http://schemas.openxmlformats.org/drawingml/2006/main" prst="rect">
          <a:avLst/>
        </a:prstGeom>
        <a:ln xmlns:a="http://schemas.openxmlformats.org/drawingml/2006/main">
          <a:solidFill>
            <a:schemeClr val="accent1"/>
          </a:solidFill>
        </a:l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2" y="1"/>
            <a:ext cx="3031538" cy="462709"/>
          </a:xfrm>
          <a:prstGeom prst="rect">
            <a:avLst/>
          </a:prstGeom>
        </p:spPr>
        <p:txBody>
          <a:bodyPr vert="horz" lIns="91337" tIns="45669" rIns="91337" bIns="45669" rtlCol="0"/>
          <a:lstStyle>
            <a:lvl1pPr algn="l">
              <a:defRPr sz="1200" smtClean="0">
                <a:latin typeface="Arial" charset="0"/>
              </a:defRPr>
            </a:lvl1pPr>
          </a:lstStyle>
          <a:p>
            <a:pPr>
              <a:defRPr/>
            </a:pPr>
            <a:endParaRPr lang="en-US"/>
          </a:p>
        </p:txBody>
      </p:sp>
      <p:sp>
        <p:nvSpPr>
          <p:cNvPr id="7" name="Date Placeholder 6"/>
          <p:cNvSpPr>
            <a:spLocks noGrp="1"/>
          </p:cNvSpPr>
          <p:nvPr>
            <p:ph type="dt" sz="quarter" idx="1"/>
          </p:nvPr>
        </p:nvSpPr>
        <p:spPr>
          <a:xfrm>
            <a:off x="3963768" y="1"/>
            <a:ext cx="3032736" cy="462709"/>
          </a:xfrm>
          <a:prstGeom prst="rect">
            <a:avLst/>
          </a:prstGeom>
        </p:spPr>
        <p:txBody>
          <a:bodyPr vert="horz" lIns="91337" tIns="45669" rIns="91337" bIns="45669" rtlCol="0"/>
          <a:lstStyle>
            <a:lvl1pPr algn="r">
              <a:defRPr sz="1200">
                <a:latin typeface="Arial" charset="0"/>
              </a:defRPr>
            </a:lvl1pPr>
          </a:lstStyle>
          <a:p>
            <a:pPr>
              <a:defRPr/>
            </a:pPr>
            <a:fld id="{5D805710-E516-4E1F-ADFD-21932A59715E}" type="datetimeFigureOut">
              <a:rPr lang="en-US"/>
              <a:pPr>
                <a:defRPr/>
              </a:pPr>
              <a:t>12/8/2008</a:t>
            </a:fld>
            <a:endParaRPr lang="en-US" dirty="0"/>
          </a:p>
        </p:txBody>
      </p:sp>
      <p:sp>
        <p:nvSpPr>
          <p:cNvPr id="8" name="Slide Number Placeholder 7"/>
          <p:cNvSpPr>
            <a:spLocks noGrp="1"/>
          </p:cNvSpPr>
          <p:nvPr>
            <p:ph type="sldNum" sz="quarter" idx="3"/>
          </p:nvPr>
        </p:nvSpPr>
        <p:spPr>
          <a:xfrm>
            <a:off x="3963768" y="8806190"/>
            <a:ext cx="3032736" cy="462709"/>
          </a:xfrm>
          <a:prstGeom prst="rect">
            <a:avLst/>
          </a:prstGeom>
        </p:spPr>
        <p:txBody>
          <a:bodyPr vert="horz" lIns="91337" tIns="45669" rIns="91337" bIns="45669" rtlCol="0" anchor="b"/>
          <a:lstStyle>
            <a:lvl1pPr algn="r">
              <a:defRPr sz="1200">
                <a:latin typeface="Arial" charset="0"/>
              </a:defRPr>
            </a:lvl1pPr>
          </a:lstStyle>
          <a:p>
            <a:pPr>
              <a:defRPr/>
            </a:pPr>
            <a:fld id="{715B859F-5806-47B6-ACF8-F48E6C11F361}" type="slidenum">
              <a:rPr lang="en-US"/>
              <a:pPr>
                <a:defRPr/>
              </a:pPr>
              <a:t>‹#›</a:t>
            </a:fld>
            <a:endParaRPr lang="en-US" dirty="0"/>
          </a:p>
        </p:txBody>
      </p:sp>
      <p:sp>
        <p:nvSpPr>
          <p:cNvPr id="9" name="Footer Placeholder 8"/>
          <p:cNvSpPr>
            <a:spLocks noGrp="1"/>
          </p:cNvSpPr>
          <p:nvPr>
            <p:ph type="ftr" sz="quarter" idx="2"/>
          </p:nvPr>
        </p:nvSpPr>
        <p:spPr>
          <a:xfrm>
            <a:off x="2" y="8806190"/>
            <a:ext cx="3031538" cy="462709"/>
          </a:xfrm>
          <a:prstGeom prst="rect">
            <a:avLst/>
          </a:prstGeom>
        </p:spPr>
        <p:txBody>
          <a:bodyPr vert="horz" lIns="91337" tIns="45669" rIns="91337" bIns="45669" rtlCol="0" anchor="b"/>
          <a:lstStyle>
            <a:lvl1pPr algn="l">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1538" cy="462709"/>
          </a:xfrm>
          <a:prstGeom prst="rect">
            <a:avLst/>
          </a:prstGeom>
        </p:spPr>
        <p:txBody>
          <a:bodyPr vert="horz" lIns="92848" tIns="46424" rIns="92848" bIns="46424"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963768" y="1"/>
            <a:ext cx="3032736" cy="462709"/>
          </a:xfrm>
          <a:prstGeom prst="rect">
            <a:avLst/>
          </a:prstGeom>
        </p:spPr>
        <p:txBody>
          <a:bodyPr vert="horz" lIns="92848" tIns="46424" rIns="92848" bIns="46424" rtlCol="0"/>
          <a:lstStyle>
            <a:lvl1pPr algn="r" fontAlgn="auto">
              <a:spcBef>
                <a:spcPts val="0"/>
              </a:spcBef>
              <a:spcAft>
                <a:spcPts val="0"/>
              </a:spcAft>
              <a:defRPr sz="1200">
                <a:latin typeface="+mn-lt"/>
              </a:defRPr>
            </a:lvl1pPr>
          </a:lstStyle>
          <a:p>
            <a:pPr>
              <a:defRPr/>
            </a:pPr>
            <a:fld id="{5D2CF9B9-A044-4426-80C0-18A816A5A32A}" type="datetimeFigureOut">
              <a:rPr lang="en-US"/>
              <a:pPr>
                <a:defRPr/>
              </a:pPr>
              <a:t>12/8/2008</a:t>
            </a:fld>
            <a:endParaRPr lang="en-US"/>
          </a:p>
        </p:txBody>
      </p:sp>
      <p:sp>
        <p:nvSpPr>
          <p:cNvPr id="4" name="Slide Image Placeholder 3"/>
          <p:cNvSpPr>
            <a:spLocks noGrp="1" noRot="1" noChangeAspect="1"/>
          </p:cNvSpPr>
          <p:nvPr>
            <p:ph type="sldImg" idx="2"/>
          </p:nvPr>
        </p:nvSpPr>
        <p:spPr>
          <a:xfrm>
            <a:off x="1181100" y="696913"/>
            <a:ext cx="4635500" cy="3476625"/>
          </a:xfrm>
          <a:prstGeom prst="rect">
            <a:avLst/>
          </a:prstGeom>
          <a:noFill/>
          <a:ln w="12700">
            <a:solidFill>
              <a:prstClr val="black"/>
            </a:solidFill>
          </a:ln>
        </p:spPr>
        <p:txBody>
          <a:bodyPr vert="horz" lIns="92848" tIns="46424" rIns="92848" bIns="46424" rtlCol="0" anchor="ctr"/>
          <a:lstStyle/>
          <a:p>
            <a:pPr lvl="0"/>
            <a:endParaRPr lang="en-US" noProof="0" smtClean="0"/>
          </a:p>
        </p:txBody>
      </p:sp>
      <p:sp>
        <p:nvSpPr>
          <p:cNvPr id="5" name="Notes Placeholder 4"/>
          <p:cNvSpPr>
            <a:spLocks noGrp="1"/>
          </p:cNvSpPr>
          <p:nvPr>
            <p:ph type="body" sz="quarter" idx="3"/>
          </p:nvPr>
        </p:nvSpPr>
        <p:spPr>
          <a:xfrm>
            <a:off x="699770" y="4404150"/>
            <a:ext cx="5598160" cy="4170689"/>
          </a:xfrm>
          <a:prstGeom prst="rect">
            <a:avLst/>
          </a:prstGeom>
        </p:spPr>
        <p:txBody>
          <a:bodyPr vert="horz" lIns="92848" tIns="46424" rIns="92848" bIns="464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06190"/>
            <a:ext cx="3031538" cy="462709"/>
          </a:xfrm>
          <a:prstGeom prst="rect">
            <a:avLst/>
          </a:prstGeom>
        </p:spPr>
        <p:txBody>
          <a:bodyPr vert="horz" lIns="92848" tIns="46424" rIns="92848" bIns="4642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63768" y="8806190"/>
            <a:ext cx="3032736" cy="462709"/>
          </a:xfrm>
          <a:prstGeom prst="rect">
            <a:avLst/>
          </a:prstGeom>
        </p:spPr>
        <p:txBody>
          <a:bodyPr vert="horz" lIns="92848" tIns="46424" rIns="92848" bIns="46424" rtlCol="0" anchor="b"/>
          <a:lstStyle>
            <a:lvl1pPr algn="r" fontAlgn="auto">
              <a:spcBef>
                <a:spcPts val="0"/>
              </a:spcBef>
              <a:spcAft>
                <a:spcPts val="0"/>
              </a:spcAft>
              <a:defRPr sz="1200">
                <a:latin typeface="+mn-lt"/>
              </a:defRPr>
            </a:lvl1pPr>
          </a:lstStyle>
          <a:p>
            <a:pPr>
              <a:defRPr/>
            </a:pPr>
            <a:fld id="{B664AA5E-DB69-4FBF-A56A-FDD452009B37}" type="slidenum">
              <a:rPr lang="en-US"/>
              <a:pPr>
                <a:defRPr/>
              </a:pPr>
              <a:t>‹#›</a:t>
            </a:fld>
            <a:endParaRPr 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043EFF5-3696-4B93-B5F0-7D63A9CBDC4A}" type="slidenum">
              <a:rPr lang="en-US" smtClean="0"/>
              <a:pPr>
                <a:defRPr/>
              </a:pPr>
              <a:t>1</a:t>
            </a:fld>
            <a:endParaRPr lang="en-US"/>
          </a:p>
        </p:txBody>
      </p:sp>
      <p:sp>
        <p:nvSpPr>
          <p:cNvPr id="6" name="Header Placeholder 5"/>
          <p:cNvSpPr>
            <a:spLocks noGrp="1"/>
          </p:cNvSpPr>
          <p:nvPr>
            <p:ph type="hdr" sz="quarter" idx="10"/>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664AA5E-DB69-4FBF-A56A-FDD452009B37}" type="slidenum">
              <a:rPr lang="en-US" smtClean="0"/>
              <a:pPr>
                <a:defRPr/>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Comparison molecular weights (in Daltons):  water (18), aspirin (180), caffeine (194), ibuprofen (206), Xanax (309), insulin (5808), hemoglobin (monomer, 17,000; tetramer, 68,000)</a:t>
            </a:r>
          </a:p>
        </p:txBody>
      </p:sp>
      <p:sp>
        <p:nvSpPr>
          <p:cNvPr id="4" name="Slide Number Placeholder 3"/>
          <p:cNvSpPr>
            <a:spLocks noGrp="1"/>
          </p:cNvSpPr>
          <p:nvPr>
            <p:ph type="sldNum" sz="quarter" idx="5"/>
          </p:nvPr>
        </p:nvSpPr>
        <p:spPr/>
        <p:txBody>
          <a:bodyPr/>
          <a:lstStyle/>
          <a:p>
            <a:pPr>
              <a:defRPr/>
            </a:pPr>
            <a:fld id="{18D1DC24-E17E-46A2-8E7B-9DD5C5FD98F3}" type="slidenum">
              <a:rPr lang="en-US" smtClean="0"/>
              <a:pPr>
                <a:defRPr/>
              </a:pPr>
              <a:t>27</a:t>
            </a:fld>
            <a:endParaRPr lang="en-US"/>
          </a:p>
        </p:txBody>
      </p:sp>
      <p:sp>
        <p:nvSpPr>
          <p:cNvPr id="6" name="Header Placeholder 5"/>
          <p:cNvSpPr>
            <a:spLocks noGrp="1"/>
          </p:cNvSpPr>
          <p:nvPr>
            <p:ph type="hdr" sz="quarter" idx="10"/>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379,160 species nodes (109,796 Bacteria; 3,493 Archaea; 225,046 Eukaryota; 35,978 Viruses; 58 </a:t>
            </a:r>
            <a:r>
              <a:rPr lang="en-US" dirty="0" err="1" smtClean="0"/>
              <a:t>Viroids</a:t>
            </a:r>
            <a:r>
              <a:rPr lang="en-US" dirty="0" smtClean="0"/>
              <a:t>; 271 “unclassified sequences”; 4,516 “other sequences”; 2 UNRESOLVED NODES).</a:t>
            </a:r>
          </a:p>
        </p:txBody>
      </p:sp>
      <p:sp>
        <p:nvSpPr>
          <p:cNvPr id="4" name="Slide Number Placeholder 3"/>
          <p:cNvSpPr>
            <a:spLocks noGrp="1"/>
          </p:cNvSpPr>
          <p:nvPr>
            <p:ph type="sldNum" sz="quarter" idx="5"/>
          </p:nvPr>
        </p:nvSpPr>
        <p:spPr/>
        <p:txBody>
          <a:bodyPr/>
          <a:lstStyle/>
          <a:p>
            <a:pPr>
              <a:defRPr/>
            </a:pPr>
            <a:fld id="{B15A4F94-FAE3-4E08-9388-063DDAAE21D5}" type="slidenum">
              <a:rPr lang="en-US" smtClean="0"/>
              <a:pPr>
                <a:defRPr/>
              </a:pPr>
              <a:t>28</a:t>
            </a:fld>
            <a:endParaRPr lang="en-US"/>
          </a:p>
        </p:txBody>
      </p:sp>
      <p:sp>
        <p:nvSpPr>
          <p:cNvPr id="6" name="Header Placeholder 5"/>
          <p:cNvSpPr>
            <a:spLocks noGrp="1"/>
          </p:cNvSpPr>
          <p:nvPr>
            <p:ph type="hdr" sz="quarter" idx="10"/>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3380">
              <a:defRPr/>
            </a:pPr>
            <a:r>
              <a:rPr lang="en-US" dirty="0" smtClean="0"/>
              <a:t>For a CAT slide:</a:t>
            </a:r>
            <a:r>
              <a:rPr lang="en-US" baseline="0" dirty="0" smtClean="0"/>
              <a:t>  use a drawing</a:t>
            </a:r>
            <a:r>
              <a:rPr lang="en-US" dirty="0" smtClean="0"/>
              <a:t> from Kishore’s Thesis? (showing GB, annotation, IISTR, motifs, 3D, </a:t>
            </a:r>
            <a:r>
              <a:rPr lang="en-US" dirty="0" err="1" smtClean="0"/>
              <a:t>phylo</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664AA5E-DB69-4FBF-A56A-FDD452009B37}" type="slidenum">
              <a:rPr lang="en-US" smtClean="0"/>
              <a:pPr>
                <a:defRPr/>
              </a:pPr>
              <a:t>30</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9C59DE5-473E-49BC-B437-F773D943BFE2}" type="slidenum">
              <a:rPr lang="en-US" smtClean="0"/>
              <a:pPr>
                <a:defRPr/>
              </a:pPr>
              <a:t>32</a:t>
            </a:fld>
            <a:endParaRPr lang="en-US"/>
          </a:p>
        </p:txBody>
      </p:sp>
      <p:sp>
        <p:nvSpPr>
          <p:cNvPr id="6" name="Header Placeholder 5"/>
          <p:cNvSpPr>
            <a:spLocks noGrp="1"/>
          </p:cNvSpPr>
          <p:nvPr>
            <p:ph type="hdr" sz="quarter" idx="10"/>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Comparative</a:t>
            </a:r>
            <a:r>
              <a:rPr lang="en-US" baseline="0" dirty="0" smtClean="0"/>
              <a:t> analysis used to determine correct secondary structure. This was used as the baseline. </a:t>
            </a:r>
          </a:p>
          <a:p>
            <a:endParaRPr lang="en-US" baseline="0" dirty="0" smtClean="0"/>
          </a:p>
          <a:p>
            <a:r>
              <a:rPr lang="en-US" baseline="0" dirty="0" smtClean="0"/>
              <a:t>After a correct secondary structure prediction, the idea is to pass that structure over to a molecular modeling program which will then predict the tertiary structure.</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664AA5E-DB69-4FBF-A56A-FDD452009B37}" type="slidenum">
              <a:rPr lang="en-US" smtClean="0"/>
              <a:pPr>
                <a:defRPr/>
              </a:pPr>
              <a:t>41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structural</a:t>
            </a:r>
            <a:r>
              <a:rPr lang="en-US" baseline="0" dirty="0" smtClean="0"/>
              <a:t> element is given a free-energy value. Many of these values have been experimentally determined. </a:t>
            </a:r>
          </a:p>
          <a:p>
            <a:endParaRPr lang="en-US" baseline="0" dirty="0" smtClean="0"/>
          </a:p>
          <a:p>
            <a:r>
              <a:rPr lang="en-US" baseline="0" dirty="0" smtClean="0"/>
              <a:t>For example, hairpin energy is determined through an algorithm that takes into account the length and the NTs at the intersection.</a:t>
            </a:r>
          </a:p>
          <a:p>
            <a:endParaRPr lang="en-US" baseline="0" dirty="0" smtClean="0"/>
          </a:p>
          <a:p>
            <a:r>
              <a:rPr lang="en-US" baseline="0" dirty="0" err="1" smtClean="0"/>
              <a:t>Basepair</a:t>
            </a:r>
            <a:r>
              <a:rPr lang="en-US" baseline="0" dirty="0" smtClean="0"/>
              <a:t> energies were talked about by Johnny. </a:t>
            </a:r>
            <a:r>
              <a:rPr lang="en-US" baseline="0" dirty="0" err="1" smtClean="0"/>
              <a:t>ILoops</a:t>
            </a:r>
            <a:r>
              <a:rPr lang="en-US" baseline="0" dirty="0" smtClean="0"/>
              <a:t> follow a similar approach as hairpins.</a:t>
            </a:r>
          </a:p>
          <a:p>
            <a:endParaRPr lang="en-US" baseline="0" dirty="0" smtClean="0"/>
          </a:p>
          <a:p>
            <a:r>
              <a:rPr lang="en-US" baseline="0" dirty="0" err="1" smtClean="0"/>
              <a:t>mFold</a:t>
            </a:r>
            <a:r>
              <a:rPr lang="en-US" baseline="0" dirty="0" smtClean="0"/>
              <a:t> uses the energy values and does an intelligent, but brute-force approach to look for the structure that gives the lowest estimate free-energy. It does this very well.</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664AA5E-DB69-4FBF-A56A-FDD452009B37}" type="slidenum">
              <a:rPr lang="en-US" smtClean="0"/>
              <a:pPr>
                <a:defRPr/>
              </a:pPr>
              <a:t>42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a:t>
            </a:r>
            <a:r>
              <a:rPr lang="en-US" baseline="0" dirty="0" smtClean="0"/>
              <a:t> evidence.</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664AA5E-DB69-4FBF-A56A-FDD452009B37}" type="slidenum">
              <a:rPr lang="en-US" smtClean="0"/>
              <a:pPr>
                <a:defRPr/>
              </a:pPr>
              <a:t>44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smaller molecules, this brute-force approach has much better results.</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664AA5E-DB69-4FBF-A56A-FDD452009B37}" type="slidenum">
              <a:rPr lang="en-US" smtClean="0"/>
              <a:pPr>
                <a:defRPr/>
              </a:pPr>
              <a:t>45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664AA5E-DB69-4FBF-A56A-FDD452009B37}" type="slidenum">
              <a:rPr lang="en-US" smtClean="0"/>
              <a:pPr>
                <a:defRPr/>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205">
              <a:defRPr/>
            </a:pPr>
            <a:r>
              <a:rPr lang="en-US" dirty="0" smtClean="0"/>
              <a:t>All possible helices (left to right):  tRNA, 16S</a:t>
            </a:r>
            <a:r>
              <a:rPr lang="en-US" baseline="0" dirty="0" smtClean="0"/>
              <a:t> rRNA, 23S rRNA.</a:t>
            </a:r>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664AA5E-DB69-4FBF-A56A-FDD452009B37}" type="slidenum">
              <a:rPr lang="en-US" smtClean="0"/>
              <a:pPr>
                <a:defRPr/>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664AA5E-DB69-4FBF-A56A-FDD452009B37}" type="slidenum">
              <a:rPr lang="en-US" smtClean="0"/>
              <a:pPr>
                <a:defRPr/>
              </a:pPr>
              <a:t>47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look for specific motifs. While we can’t know</a:t>
            </a:r>
            <a:r>
              <a:rPr lang="en-US" baseline="0" dirty="0" smtClean="0"/>
              <a:t> what it will look like in 3-D, motifs that occur frequently should have a physical explanation. </a:t>
            </a:r>
          </a:p>
          <a:p>
            <a:endParaRPr lang="en-US" baseline="0" dirty="0" smtClean="0"/>
          </a:p>
          <a:p>
            <a:r>
              <a:rPr lang="en-US" baseline="0" dirty="0" smtClean="0"/>
              <a:t>Frequency </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664AA5E-DB69-4FBF-A56A-FDD452009B37}" type="slidenum">
              <a:rPr lang="en-US" smtClean="0"/>
              <a:pPr>
                <a:defRPr/>
              </a:pPr>
              <a:t>52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EBDEE13-B8C7-4A0A-A764-9F87C27B1F10}" type="slidenum">
              <a:rPr lang="en-US" smtClean="0"/>
              <a:pPr>
                <a:defRPr/>
              </a:pPr>
              <a:t>55</a:t>
            </a:fld>
            <a:endParaRPr lang="en-US"/>
          </a:p>
        </p:txBody>
      </p:sp>
      <p:sp>
        <p:nvSpPr>
          <p:cNvPr id="6" name="Header Placeholder 5"/>
          <p:cNvSpPr>
            <a:spLocks noGrp="1"/>
          </p:cNvSpPr>
          <p:nvPr>
            <p:ph type="hdr" sz="quarter" idx="10"/>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 roles for each person to this slide – let people read while you talk.</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0B2F1-F7F1-4C36-BF7F-29878BC88991}" type="slidenum">
              <a:rPr lang="en-US" smtClean="0"/>
              <a:pPr fontAlgn="base">
                <a:spcBef>
                  <a:spcPct val="0"/>
                </a:spcBef>
                <a:spcAft>
                  <a:spcPct val="0"/>
                </a:spcAft>
                <a:defRPr/>
              </a:pPr>
              <a:t>64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380">
              <a:defRPr/>
            </a:pPr>
            <a:r>
              <a:rPr lang="en-US" dirty="0" smtClean="0"/>
              <a:t>Sequence similarities (</a:t>
            </a:r>
            <a:r>
              <a:rPr lang="en-US" dirty="0" err="1" smtClean="0"/>
              <a:t>pairwise</a:t>
            </a:r>
            <a:r>
              <a:rPr lang="en-US" dirty="0" smtClean="0"/>
              <a:t>): 1-2 (43.8%), 1-3 (45.2%), 2-3 (40.2%)</a:t>
            </a:r>
          </a:p>
        </p:txBody>
      </p:sp>
      <p:sp>
        <p:nvSpPr>
          <p:cNvPr id="4" name="Slide Number Placeholder 3"/>
          <p:cNvSpPr>
            <a:spLocks noGrp="1"/>
          </p:cNvSpPr>
          <p:nvPr>
            <p:ph type="sldNum" sz="quarter" idx="10"/>
          </p:nvPr>
        </p:nvSpPr>
        <p:spPr/>
        <p:txBody>
          <a:bodyPr/>
          <a:lstStyle/>
          <a:p>
            <a:pPr>
              <a:defRPr/>
            </a:pPr>
            <a:fld id="{B664AA5E-DB69-4FBF-A56A-FDD452009B37}" type="slidenum">
              <a:rPr lang="en-US" smtClean="0"/>
              <a:pPr>
                <a:defRPr/>
              </a:pPr>
              <a:t>13</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4AA5E-DB69-4FBF-A56A-FDD452009B37}" type="slidenum">
              <a:rPr lang="en-US" smtClean="0"/>
              <a:pPr>
                <a:defRPr/>
              </a:pPr>
              <a:t>17</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4AA5E-DB69-4FBF-A56A-FDD452009B37}" type="slidenum">
              <a:rPr lang="en-US" smtClean="0"/>
              <a:pPr>
                <a:defRPr/>
              </a:pPr>
              <a:t>18</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4AA5E-DB69-4FBF-A56A-FDD452009B37}" type="slidenum">
              <a:rPr lang="en-US" smtClean="0"/>
              <a:pPr>
                <a:defRPr/>
              </a:pPr>
              <a:t>19</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4AA5E-DB69-4FBF-A56A-FDD452009B37}" type="slidenum">
              <a:rPr lang="en-US" smtClean="0"/>
              <a:pPr>
                <a:defRPr/>
              </a:pPr>
              <a:t>20</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4AA5E-DB69-4FBF-A56A-FDD452009B37}" type="slidenum">
              <a:rPr lang="en-US" smtClean="0"/>
              <a:pPr>
                <a:defRPr/>
              </a:pPr>
              <a:t>21</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4AA5E-DB69-4FBF-A56A-FDD452009B37}" type="slidenum">
              <a:rPr lang="en-US" smtClean="0"/>
              <a:pPr>
                <a:defRPr/>
              </a:pPr>
              <a:t>22</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722376" y="2688336"/>
            <a:ext cx="7772400" cy="3108960"/>
          </a:xfrm>
        </p:spPr>
        <p:txBody>
          <a:bodyPr anchor="t" anchorCtr="0">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pPr>
              <a:defRPr/>
            </a:pPr>
            <a:fld id="{D089D0EF-71D1-436C-8B24-9DFA18EA761F}" type="datetime1">
              <a:rPr lang="en-US" smtClean="0"/>
              <a:pPr>
                <a:defRPr/>
              </a:pPr>
              <a:t>12/8/2008</a:t>
            </a:fld>
            <a:endParaRPr lang="en-US" sz="1600" dirty="0"/>
          </a:p>
        </p:txBody>
      </p:sp>
      <p:sp>
        <p:nvSpPr>
          <p:cNvPr id="9" name="Rectangle 14"/>
          <p:cNvSpPr>
            <a:spLocks noGrp="1"/>
          </p:cNvSpPr>
          <p:nvPr>
            <p:ph type="sldNum" sz="quarter" idx="11"/>
          </p:nvPr>
        </p:nvSpPr>
        <p:spPr/>
        <p:txBody>
          <a:bodyPr/>
          <a:lstStyle>
            <a:lvl1pPr>
              <a:defRPr lang="en-US" smtClean="0"/>
            </a:lvl1pPr>
          </a:lstStyle>
          <a:p>
            <a:pPr>
              <a:defRPr/>
            </a:pPr>
            <a:fld id="{47B3ABEC-3854-4E8A-A494-5D4F6FC76555}" type="slidenum">
              <a:rPr lang="en-US" smtClean="0"/>
              <a:pPr>
                <a:defRPr/>
              </a:pPr>
              <a:t>‹#›</a:t>
            </a:fld>
            <a:endParaRPr lang="en-US" dirty="0"/>
          </a:p>
        </p:txBody>
      </p:sp>
      <p:sp>
        <p:nvSpPr>
          <p:cNvPr id="25" name="Rectangle 27"/>
          <p:cNvSpPr>
            <a:spLocks noGrp="1"/>
          </p:cNvSpPr>
          <p:nvPr>
            <p:ph type="ftr" sz="quarter" idx="12"/>
          </p:nvPr>
        </p:nvSpPr>
        <p:spPr/>
        <p:txBody>
          <a:bodyPr/>
          <a:lstStyle>
            <a:lvl1pPr>
              <a:defRPr lang="en-US" smtClean="0"/>
            </a:lvl1pPr>
          </a:lstStyle>
          <a:p>
            <a:pPr>
              <a:defRPr/>
            </a:pPr>
            <a:r>
              <a:rPr lang="en-US" dirty="0" err="1" smtClean="0"/>
              <a:t>eScience</a:t>
            </a:r>
            <a:r>
              <a:rPr lang="en-US" dirty="0" smtClean="0"/>
              <a:t>(September 2008)</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hasCustomPrompt="1"/>
          </p:nvPr>
        </p:nvSpPr>
        <p:spPr/>
        <p:txBody>
          <a:bodyPr vert="eaVert"/>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89C614A4-DEDF-4C4D-9955-99A5BAD9B2A1}" type="datetime1">
              <a:rPr lang="en-US" smtClean="0"/>
              <a:pPr>
                <a:defRPr/>
              </a:pPr>
              <a:t>12/8/2008</a:t>
            </a:fld>
            <a:endParaRPr lang="en-US"/>
          </a:p>
        </p:txBody>
      </p:sp>
      <p:sp>
        <p:nvSpPr>
          <p:cNvPr id="5" name="Footer Placeholder 4"/>
          <p:cNvSpPr>
            <a:spLocks noGrp="1"/>
          </p:cNvSpPr>
          <p:nvPr>
            <p:ph type="ftr" sz="quarter" idx="11"/>
          </p:nvPr>
        </p:nvSpPr>
        <p:spPr/>
        <p:txBody>
          <a:bodyPr/>
          <a:lstStyle/>
          <a:p>
            <a:pPr>
              <a:defRPr/>
            </a:pPr>
            <a:r>
              <a:rPr lang="en-US" smtClean="0"/>
              <a:t>Promotion Seminar (September 2008)</a:t>
            </a:r>
            <a:endParaRPr lang="en-US" dirty="0"/>
          </a:p>
        </p:txBody>
      </p:sp>
      <p:sp>
        <p:nvSpPr>
          <p:cNvPr id="6" name="Slide Number Placeholder 5"/>
          <p:cNvSpPr>
            <a:spLocks noGrp="1"/>
          </p:cNvSpPr>
          <p:nvPr>
            <p:ph type="sldNum" sz="quarter" idx="12"/>
          </p:nvPr>
        </p:nvSpPr>
        <p:spPr/>
        <p:txBody>
          <a:bodyPr/>
          <a:lstStyle/>
          <a:p>
            <a:pPr>
              <a:defRPr/>
            </a:pPr>
            <a:fld id="{D6546398-FC5D-4F9E-9BC7-21B26D35BA7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hasCustomPrompt="1"/>
          </p:nvPr>
        </p:nvSpPr>
        <p:spPr>
          <a:xfrm>
            <a:off x="457200" y="274638"/>
            <a:ext cx="6019800" cy="5851525"/>
          </a:xfrm>
        </p:spPr>
        <p:txBody>
          <a:bodyPr vert="eaVert"/>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E7ED6972-91EB-4B9B-BCFD-FE579DC20EB6}" type="datetime1">
              <a:rPr lang="en-US" smtClean="0"/>
              <a:pPr>
                <a:defRPr/>
              </a:pPr>
              <a:t>12/8/2008</a:t>
            </a:fld>
            <a:endParaRPr lang="en-US"/>
          </a:p>
        </p:txBody>
      </p:sp>
      <p:sp>
        <p:nvSpPr>
          <p:cNvPr id="5" name="Footer Placeholder 4"/>
          <p:cNvSpPr>
            <a:spLocks noGrp="1"/>
          </p:cNvSpPr>
          <p:nvPr>
            <p:ph type="ftr" sz="quarter" idx="11"/>
          </p:nvPr>
        </p:nvSpPr>
        <p:spPr/>
        <p:txBody>
          <a:bodyPr/>
          <a:lstStyle/>
          <a:p>
            <a:pPr>
              <a:defRPr/>
            </a:pPr>
            <a:r>
              <a:rPr lang="en-US" smtClean="0"/>
              <a:t>Promotion Seminar (September 2008)</a:t>
            </a:r>
            <a:endParaRPr lang="en-US" dirty="0"/>
          </a:p>
        </p:txBody>
      </p:sp>
      <p:sp>
        <p:nvSpPr>
          <p:cNvPr id="6" name="Slide Number Placeholder 5"/>
          <p:cNvSpPr>
            <a:spLocks noGrp="1"/>
          </p:cNvSpPr>
          <p:nvPr>
            <p:ph type="sldNum" sz="quarter" idx="12"/>
          </p:nvPr>
        </p:nvSpPr>
        <p:spPr/>
        <p:txBody>
          <a:bodyPr/>
          <a:lstStyle/>
          <a:p>
            <a:pPr>
              <a:defRPr/>
            </a:pPr>
            <a:fld id="{C526E80F-1F64-47D7-9853-FFF1730F96A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our-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4"/>
          <p:cNvSpPr>
            <a:spLocks noGrp="1"/>
          </p:cNvSpPr>
          <p:nvPr>
            <p:ph sz="quarter" idx="14" hasCustomPrompt="1"/>
          </p:nvPr>
        </p:nvSpPr>
        <p:spPr>
          <a:xfrm>
            <a:off x="1143000" y="19050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10" name="Content Placeholder 4"/>
          <p:cNvSpPr>
            <a:spLocks noGrp="1"/>
          </p:cNvSpPr>
          <p:nvPr>
            <p:ph sz="quarter" idx="15" hasCustomPrompt="1"/>
          </p:nvPr>
        </p:nvSpPr>
        <p:spPr>
          <a:xfrm>
            <a:off x="1143000" y="41148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11" name="Content Placeholder 4"/>
          <p:cNvSpPr>
            <a:spLocks noGrp="1"/>
          </p:cNvSpPr>
          <p:nvPr>
            <p:ph sz="quarter" idx="16" hasCustomPrompt="1"/>
          </p:nvPr>
        </p:nvSpPr>
        <p:spPr>
          <a:xfrm>
            <a:off x="5105400" y="19050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7" hasCustomPrompt="1"/>
          </p:nvPr>
        </p:nvSpPr>
        <p:spPr>
          <a:xfrm>
            <a:off x="5105400" y="41148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7" name="Footer Placeholder 21"/>
          <p:cNvSpPr>
            <a:spLocks noGrp="1"/>
          </p:cNvSpPr>
          <p:nvPr>
            <p:ph type="ftr" sz="quarter" idx="18"/>
          </p:nvPr>
        </p:nvSpPr>
        <p:spPr/>
        <p:txBody>
          <a:bodyPr/>
          <a:lstStyle>
            <a:lvl1pPr>
              <a:defRPr/>
            </a:lvl1pPr>
          </a:lstStyle>
          <a:p>
            <a:pPr>
              <a:defRPr/>
            </a:pPr>
            <a:r>
              <a:rPr lang="en-US" smtClean="0"/>
              <a:t>Promotion Seminar (September 2008)</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Four-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4"/>
          <p:cNvSpPr>
            <a:spLocks noGrp="1"/>
          </p:cNvSpPr>
          <p:nvPr>
            <p:ph sz="quarter" idx="14" hasCustomPrompt="1"/>
          </p:nvPr>
        </p:nvSpPr>
        <p:spPr>
          <a:xfrm>
            <a:off x="1143000" y="19050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10" name="Content Placeholder 4"/>
          <p:cNvSpPr>
            <a:spLocks noGrp="1"/>
          </p:cNvSpPr>
          <p:nvPr>
            <p:ph sz="quarter" idx="15" hasCustomPrompt="1"/>
          </p:nvPr>
        </p:nvSpPr>
        <p:spPr>
          <a:xfrm>
            <a:off x="1143000" y="41148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11" name="Content Placeholder 4"/>
          <p:cNvSpPr>
            <a:spLocks noGrp="1"/>
          </p:cNvSpPr>
          <p:nvPr>
            <p:ph sz="quarter" idx="16" hasCustomPrompt="1"/>
          </p:nvPr>
        </p:nvSpPr>
        <p:spPr>
          <a:xfrm>
            <a:off x="5105400" y="19050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7" hasCustomPrompt="1"/>
          </p:nvPr>
        </p:nvSpPr>
        <p:spPr>
          <a:xfrm>
            <a:off x="5105400" y="41148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7" name="Footer Placeholder 21"/>
          <p:cNvSpPr>
            <a:spLocks noGrp="1"/>
          </p:cNvSpPr>
          <p:nvPr>
            <p:ph type="ftr" sz="quarter" idx="18"/>
          </p:nvPr>
        </p:nvSpPr>
        <p:spPr/>
        <p:txBody>
          <a:bodyPr/>
          <a:lstStyle>
            <a:lvl1pPr>
              <a:defRPr/>
            </a:lvl1pPr>
          </a:lstStyle>
          <a:p>
            <a:pPr>
              <a:defRPr/>
            </a:pPr>
            <a:r>
              <a:rPr lang="en-US" smtClean="0"/>
              <a:t>Promotion Seminar (September 2008)</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RG Title">
    <p:spTree>
      <p:nvGrpSpPr>
        <p:cNvPr id="1" name=""/>
        <p:cNvGrpSpPr/>
        <p:nvPr/>
      </p:nvGrpSpPr>
      <p:grpSpPr>
        <a:xfrm>
          <a:off x="0" y="0"/>
          <a:ext cx="0" cy="0"/>
          <a:chOff x="0" y="0"/>
          <a:chExt cx="0" cy="0"/>
        </a:xfrm>
      </p:grpSpPr>
      <p:sp>
        <p:nvSpPr>
          <p:cNvPr id="2" name="Title 1"/>
          <p:cNvSpPr>
            <a:spLocks noGrp="1"/>
          </p:cNvSpPr>
          <p:nvPr>
            <p:ph type="title"/>
          </p:nvPr>
        </p:nvSpPr>
        <p:spPr>
          <a:xfrm>
            <a:off x="4495800" y="704850"/>
            <a:ext cx="4191000" cy="2266950"/>
          </a:xfrm>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533400" y="609600"/>
            <a:ext cx="3733800" cy="5638800"/>
          </a:xfrm>
        </p:spPr>
        <p:txBody>
          <a:bodyPr>
            <a:normAutofit/>
          </a:bodyPr>
          <a:lstStyle/>
          <a:p>
            <a:pPr lvl="0"/>
            <a:r>
              <a:rPr lang="en-US" noProof="0" smtClean="0"/>
              <a:t>Click icon to add picture</a:t>
            </a:r>
            <a:endParaRPr lang="en-US" noProof="0" dirty="0"/>
          </a:p>
        </p:txBody>
      </p:sp>
      <p:sp>
        <p:nvSpPr>
          <p:cNvPr id="7" name="Text Placeholder 6"/>
          <p:cNvSpPr>
            <a:spLocks noGrp="1"/>
          </p:cNvSpPr>
          <p:nvPr>
            <p:ph type="body" sz="quarter" idx="12" hasCustomPrompt="1"/>
          </p:nvPr>
        </p:nvSpPr>
        <p:spPr>
          <a:xfrm>
            <a:off x="4495800" y="3124200"/>
            <a:ext cx="4191000" cy="312420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6" name="Footer Placeholder 21"/>
          <p:cNvSpPr>
            <a:spLocks noGrp="1"/>
          </p:cNvSpPr>
          <p:nvPr>
            <p:ph type="ftr" sz="quarter" idx="13"/>
          </p:nvPr>
        </p:nvSpPr>
        <p:spPr/>
        <p:txBody>
          <a:bodyPr/>
          <a:lstStyle>
            <a:lvl1pPr>
              <a:defRPr/>
            </a:lvl1pPr>
          </a:lstStyle>
          <a:p>
            <a:pPr>
              <a:defRPr/>
            </a:pPr>
            <a:r>
              <a:rPr lang="en-US" smtClean="0"/>
              <a:t>Promotion Seminar (September 2008)</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Four-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4"/>
          <p:cNvSpPr>
            <a:spLocks noGrp="1"/>
          </p:cNvSpPr>
          <p:nvPr>
            <p:ph sz="quarter" idx="14" hasCustomPrompt="1"/>
          </p:nvPr>
        </p:nvSpPr>
        <p:spPr>
          <a:xfrm>
            <a:off x="1143000" y="19050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10" name="Content Placeholder 4"/>
          <p:cNvSpPr>
            <a:spLocks noGrp="1"/>
          </p:cNvSpPr>
          <p:nvPr>
            <p:ph sz="quarter" idx="15" hasCustomPrompt="1"/>
          </p:nvPr>
        </p:nvSpPr>
        <p:spPr>
          <a:xfrm>
            <a:off x="1143000" y="41148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11" name="Content Placeholder 4"/>
          <p:cNvSpPr>
            <a:spLocks noGrp="1"/>
          </p:cNvSpPr>
          <p:nvPr>
            <p:ph sz="quarter" idx="16" hasCustomPrompt="1"/>
          </p:nvPr>
        </p:nvSpPr>
        <p:spPr>
          <a:xfrm>
            <a:off x="5105400" y="19050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7" hasCustomPrompt="1"/>
          </p:nvPr>
        </p:nvSpPr>
        <p:spPr>
          <a:xfrm>
            <a:off x="5105400" y="41148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7" name="Footer Placeholder 21"/>
          <p:cNvSpPr>
            <a:spLocks noGrp="1"/>
          </p:cNvSpPr>
          <p:nvPr>
            <p:ph type="ftr" sz="quarter" idx="18"/>
          </p:nvPr>
        </p:nvSpPr>
        <p:spPr/>
        <p:txBody>
          <a:bodyPr/>
          <a:lstStyle>
            <a:lvl1pPr>
              <a:defRPr/>
            </a:lvl1pPr>
          </a:lstStyle>
          <a:p>
            <a:pPr>
              <a:defRPr/>
            </a:pPr>
            <a:r>
              <a:rPr lang="en-US" smtClean="0"/>
              <a:t>Promotion Seminar (September 2008)</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Four-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4"/>
          <p:cNvSpPr>
            <a:spLocks noGrp="1"/>
          </p:cNvSpPr>
          <p:nvPr>
            <p:ph sz="quarter" idx="14" hasCustomPrompt="1"/>
          </p:nvPr>
        </p:nvSpPr>
        <p:spPr>
          <a:xfrm>
            <a:off x="1143000" y="19050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10" name="Content Placeholder 4"/>
          <p:cNvSpPr>
            <a:spLocks noGrp="1"/>
          </p:cNvSpPr>
          <p:nvPr>
            <p:ph sz="quarter" idx="15" hasCustomPrompt="1"/>
          </p:nvPr>
        </p:nvSpPr>
        <p:spPr>
          <a:xfrm>
            <a:off x="1143000" y="41148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11" name="Content Placeholder 4"/>
          <p:cNvSpPr>
            <a:spLocks noGrp="1"/>
          </p:cNvSpPr>
          <p:nvPr>
            <p:ph sz="quarter" idx="16" hasCustomPrompt="1"/>
          </p:nvPr>
        </p:nvSpPr>
        <p:spPr>
          <a:xfrm>
            <a:off x="5105400" y="19050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7" hasCustomPrompt="1"/>
          </p:nvPr>
        </p:nvSpPr>
        <p:spPr>
          <a:xfrm>
            <a:off x="5105400" y="4114801"/>
            <a:ext cx="2895600" cy="2127380"/>
          </a:xfrm>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7" name="Footer Placeholder 21"/>
          <p:cNvSpPr>
            <a:spLocks noGrp="1"/>
          </p:cNvSpPr>
          <p:nvPr>
            <p:ph type="ftr" sz="quarter" idx="18"/>
          </p:nvPr>
        </p:nvSpPr>
        <p:spPr/>
        <p:txBody>
          <a:bodyPr/>
          <a:lstStyle>
            <a:lvl1pPr>
              <a:defRPr/>
            </a:lvl1pPr>
          </a:lstStyle>
          <a:p>
            <a:pPr>
              <a:defRPr/>
            </a:pPr>
            <a:r>
              <a:rPr lang="en-US" smtClean="0"/>
              <a:t>Promotion Seminar (September 2008)</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dirty="0"/>
          </a:p>
        </p:txBody>
      </p:sp>
      <p:sp>
        <p:nvSpPr>
          <p:cNvPr id="3" name="Rectangle 3"/>
          <p:cNvSpPr>
            <a:spLocks noGrp="1"/>
          </p:cNvSpPr>
          <p:nvPr>
            <p:ph idx="1" hasCustomPrompt="1"/>
          </p:nvPr>
        </p:nvSpPr>
        <p:spPr/>
        <p:txBody>
          <a:bodyPr/>
          <a:lstStyle>
            <a:lvl1pPr>
              <a:defRPr/>
            </a:lvl1pPr>
            <a:lvl2pPr>
              <a:defRPr/>
            </a:lvl2pPr>
            <a:lvl3pPr>
              <a:defRPr/>
            </a:lvl3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pPr>
              <a:defRPr/>
            </a:pPr>
            <a:fld id="{05876F5A-9D22-4E27-8299-A6584A44D428}" type="datetime1">
              <a:rPr lang="en-US" smtClean="0"/>
              <a:pPr>
                <a:defRPr/>
              </a:pPr>
              <a:t>12/8/2008</a:t>
            </a:fld>
            <a:endParaRPr lang="en-US" dirty="0"/>
          </a:p>
        </p:txBody>
      </p:sp>
      <p:sp>
        <p:nvSpPr>
          <p:cNvPr id="5" name="Rectangle 5"/>
          <p:cNvSpPr>
            <a:spLocks noGrp="1"/>
          </p:cNvSpPr>
          <p:nvPr>
            <p:ph type="ftr" sz="quarter" idx="11"/>
          </p:nvPr>
        </p:nvSpPr>
        <p:spPr/>
        <p:txBody>
          <a:bodyPr/>
          <a:lstStyle/>
          <a:p>
            <a:pPr>
              <a:defRPr/>
            </a:pPr>
            <a:r>
              <a:rPr lang="en-US" dirty="0" err="1" smtClean="0"/>
              <a:t>eScience</a:t>
            </a:r>
            <a:r>
              <a:rPr lang="en-US" dirty="0" smtClean="0"/>
              <a:t> (September 2008)</a:t>
            </a:r>
            <a:endParaRPr lang="en-US" dirty="0"/>
          </a:p>
        </p:txBody>
      </p:sp>
      <p:sp>
        <p:nvSpPr>
          <p:cNvPr id="6" name="Rectangle 6"/>
          <p:cNvSpPr>
            <a:spLocks noGrp="1"/>
          </p:cNvSpPr>
          <p:nvPr>
            <p:ph type="sldNum" sz="quarter" idx="12"/>
          </p:nvPr>
        </p:nvSpPr>
        <p:spPr/>
        <p:txBody>
          <a:bodyPr/>
          <a:lstStyle/>
          <a:p>
            <a:pPr>
              <a:defRPr/>
            </a:pPr>
            <a:fld id="{8771E250-94BB-45E2-9545-4494A0DF767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7"/>
            <a:ext cx="7589520" cy="1642404"/>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hasCustomPrompt="1"/>
          </p:nvPr>
        </p:nvSpPr>
        <p:spPr>
          <a:xfrm>
            <a:off x="777240" y="2590800"/>
            <a:ext cx="7589520" cy="2867464"/>
          </a:xfrm>
        </p:spPr>
        <p:txBody>
          <a:bodyPr anchor="t">
            <a:normAutofit/>
          </a:bodyPr>
          <a:lstStyle>
            <a:lvl1pPr indent="0" algn="l">
              <a:spcBef>
                <a:spcPts val="600"/>
              </a:spcBef>
              <a:spcAft>
                <a:spcPts val="600"/>
              </a:spcAft>
              <a:buFont typeface="Arial" pitchFamily="34" charset="0"/>
              <a:buChar char="•"/>
              <a:defRPr lang="en-US" sz="2200" b="0" smtClean="0">
                <a:solidFill>
                  <a:schemeClr val="tx2"/>
                </a:solidFill>
              </a:defRPr>
            </a:lvl1pPr>
            <a:lvl2pPr marL="1033463" indent="-228600">
              <a:spcBef>
                <a:spcPts val="300"/>
              </a:spcBef>
              <a:spcAft>
                <a:spcPts val="300"/>
              </a:spcAft>
              <a:buFont typeface="Courier New" pitchFamily="49" charset="0"/>
              <a:buChar char="o"/>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 Click to edit Master text styles</a:t>
            </a:r>
          </a:p>
          <a:p>
            <a:pPr lvl="1"/>
            <a:endParaRPr lang="en-US" dirty="0" smtClean="0"/>
          </a:p>
        </p:txBody>
      </p:sp>
      <p:sp>
        <p:nvSpPr>
          <p:cNvPr id="4" name="Rectangle 4"/>
          <p:cNvSpPr>
            <a:spLocks noGrp="1"/>
          </p:cNvSpPr>
          <p:nvPr>
            <p:ph type="dt" sz="half" idx="10"/>
          </p:nvPr>
        </p:nvSpPr>
        <p:spPr>
          <a:xfrm>
            <a:off x="762000" y="5958840"/>
            <a:ext cx="2133600" cy="365760"/>
          </a:xfrm>
        </p:spPr>
        <p:txBody>
          <a:bodyPr/>
          <a:lstStyle/>
          <a:p>
            <a:pPr>
              <a:defRPr/>
            </a:pPr>
            <a:fld id="{D39BED56-9A7F-41A2-9FBD-C6A57D4979A3}" type="datetime1">
              <a:rPr lang="en-US" smtClean="0"/>
              <a:pPr>
                <a:defRPr/>
              </a:pPr>
              <a:t>12/8/2008</a:t>
            </a:fld>
            <a:endParaRPr lang="en-US"/>
          </a:p>
        </p:txBody>
      </p:sp>
      <p:sp>
        <p:nvSpPr>
          <p:cNvPr id="5" name="Rectangle 5"/>
          <p:cNvSpPr>
            <a:spLocks noGrp="1"/>
          </p:cNvSpPr>
          <p:nvPr>
            <p:ph type="ftr" sz="quarter" idx="11"/>
          </p:nvPr>
        </p:nvSpPr>
        <p:spPr>
          <a:xfrm>
            <a:off x="3124200" y="5958840"/>
            <a:ext cx="2895600" cy="365760"/>
          </a:xfrm>
        </p:spPr>
        <p:txBody>
          <a:bodyPr/>
          <a:lstStyle/>
          <a:p>
            <a:pPr>
              <a:defRPr/>
            </a:pPr>
            <a:r>
              <a:rPr lang="en-US" dirty="0" err="1" smtClean="0"/>
              <a:t>eScience</a:t>
            </a:r>
            <a:r>
              <a:rPr lang="en-US" dirty="0" smtClean="0"/>
              <a:t> (December 2008)</a:t>
            </a:r>
            <a:endParaRPr lang="en-US" dirty="0"/>
          </a:p>
        </p:txBody>
      </p:sp>
      <p:sp>
        <p:nvSpPr>
          <p:cNvPr id="6" name="Rectangle 6"/>
          <p:cNvSpPr>
            <a:spLocks noGrp="1"/>
          </p:cNvSpPr>
          <p:nvPr>
            <p:ph type="sldNum" sz="quarter" idx="12"/>
          </p:nvPr>
        </p:nvSpPr>
        <p:spPr>
          <a:xfrm>
            <a:off x="6248400" y="5958840"/>
            <a:ext cx="2133600" cy="365760"/>
          </a:xfrm>
        </p:spPr>
        <p:txBody>
          <a:bodyPr/>
          <a:lstStyle/>
          <a:p>
            <a:pPr>
              <a:defRPr/>
            </a:pPr>
            <a:fld id="{AF44BC0D-E9E3-4A37-A49D-9FF06DAF36E6}"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sz="half" idx="1" hasCustomPrompt="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4" name="Rectangle 3"/>
          <p:cNvSpPr>
            <a:spLocks noGrp="1"/>
          </p:cNvSpPr>
          <p:nvPr>
            <p:ph sz="half" idx="2" hasCustomPrompt="1"/>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5" name="Rectangle 4"/>
          <p:cNvSpPr>
            <a:spLocks noGrp="1"/>
          </p:cNvSpPr>
          <p:nvPr>
            <p:ph type="dt" sz="half" idx="10"/>
          </p:nvPr>
        </p:nvSpPr>
        <p:spPr/>
        <p:txBody>
          <a:bodyPr/>
          <a:lstStyle/>
          <a:p>
            <a:pPr>
              <a:defRPr/>
            </a:pPr>
            <a:fld id="{7134AEAA-9172-427A-A478-70A581D06AFB}" type="datetime1">
              <a:rPr lang="en-US" smtClean="0"/>
              <a:pPr>
                <a:defRPr/>
              </a:pPr>
              <a:t>12/8/2008</a:t>
            </a:fld>
            <a:endParaRPr lang="en-US"/>
          </a:p>
        </p:txBody>
      </p:sp>
      <p:sp>
        <p:nvSpPr>
          <p:cNvPr id="6" name="Rectangle 5"/>
          <p:cNvSpPr>
            <a:spLocks noGrp="1"/>
          </p:cNvSpPr>
          <p:nvPr>
            <p:ph type="ftr" sz="quarter" idx="11"/>
          </p:nvPr>
        </p:nvSpPr>
        <p:spPr/>
        <p:txBody>
          <a:bodyPr/>
          <a:lstStyle/>
          <a:p>
            <a:pPr>
              <a:defRPr/>
            </a:pPr>
            <a:r>
              <a:rPr lang="en-US" dirty="0" smtClean="0"/>
              <a:t>Promotion Seminar (September 2008)</a:t>
            </a:r>
            <a:endParaRPr lang="en-US" dirty="0"/>
          </a:p>
        </p:txBody>
      </p:sp>
      <p:sp>
        <p:nvSpPr>
          <p:cNvPr id="7" name="Rectangle 6"/>
          <p:cNvSpPr>
            <a:spLocks noGrp="1"/>
          </p:cNvSpPr>
          <p:nvPr>
            <p:ph type="sldNum" sz="quarter" idx="12"/>
          </p:nvPr>
        </p:nvSpPr>
        <p:spPr/>
        <p:txBody>
          <a:bodyPr/>
          <a:lstStyle/>
          <a:p>
            <a:pPr>
              <a:defRPr/>
            </a:pPr>
            <a:fld id="{62DF61D1-EF0C-410F-B4EE-B4C0706CE4F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pPr>
              <a:defRPr/>
            </a:pPr>
            <a:fld id="{2FC145C3-E804-4322-B41B-ED82E266AE28}" type="datetime1">
              <a:rPr lang="en-US" smtClean="0"/>
              <a:pPr>
                <a:defRPr/>
              </a:pPr>
              <a:t>12/8/2008</a:t>
            </a:fld>
            <a:endParaRPr lang="en-US"/>
          </a:p>
        </p:txBody>
      </p:sp>
      <p:sp>
        <p:nvSpPr>
          <p:cNvPr id="8" name="Rectangle 7"/>
          <p:cNvSpPr>
            <a:spLocks noGrp="1"/>
          </p:cNvSpPr>
          <p:nvPr>
            <p:ph type="ftr" sz="quarter" idx="11"/>
          </p:nvPr>
        </p:nvSpPr>
        <p:spPr/>
        <p:txBody>
          <a:bodyPr/>
          <a:lstStyle/>
          <a:p>
            <a:pPr>
              <a:defRPr/>
            </a:pPr>
            <a:r>
              <a:rPr lang="en-US" dirty="0" smtClean="0"/>
              <a:t>Promotion Seminar (September 2008)</a:t>
            </a:r>
            <a:endParaRPr lang="en-US" dirty="0"/>
          </a:p>
        </p:txBody>
      </p:sp>
      <p:sp>
        <p:nvSpPr>
          <p:cNvPr id="9" name="Rectangle 8"/>
          <p:cNvSpPr>
            <a:spLocks noGrp="1"/>
          </p:cNvSpPr>
          <p:nvPr>
            <p:ph type="sldNum" sz="quarter" idx="12"/>
          </p:nvPr>
        </p:nvSpPr>
        <p:spPr>
          <a:xfrm>
            <a:off x="6553200" y="6214404"/>
            <a:ext cx="2133600" cy="365760"/>
          </a:xfrm>
        </p:spPr>
        <p:txBody>
          <a:bodyPr/>
          <a:lstStyle/>
          <a:p>
            <a:pPr>
              <a:defRPr/>
            </a:pPr>
            <a:fld id="{C37CAC35-E381-4663-95D8-20FE82860EB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pPr>
              <a:defRPr/>
            </a:pPr>
            <a:fld id="{40017424-18BE-4A83-8837-F68E391E25F6}" type="datetime1">
              <a:rPr lang="en-US" smtClean="0"/>
              <a:pPr>
                <a:defRPr/>
              </a:pPr>
              <a:t>12/8/2008</a:t>
            </a:fld>
            <a:endParaRPr lang="en-US"/>
          </a:p>
        </p:txBody>
      </p:sp>
      <p:sp>
        <p:nvSpPr>
          <p:cNvPr id="4" name="Rectangle 4"/>
          <p:cNvSpPr>
            <a:spLocks noGrp="1"/>
          </p:cNvSpPr>
          <p:nvPr>
            <p:ph type="ftr" sz="quarter" idx="11"/>
          </p:nvPr>
        </p:nvSpPr>
        <p:spPr/>
        <p:txBody>
          <a:bodyPr/>
          <a:lstStyle/>
          <a:p>
            <a:pPr>
              <a:defRPr/>
            </a:pPr>
            <a:r>
              <a:rPr lang="en-US" dirty="0" smtClean="0"/>
              <a:t>Promotion Seminar (September 2008)</a:t>
            </a:r>
            <a:endParaRPr lang="en-US" dirty="0"/>
          </a:p>
        </p:txBody>
      </p:sp>
      <p:sp>
        <p:nvSpPr>
          <p:cNvPr id="5" name="Rectangle 5"/>
          <p:cNvSpPr>
            <a:spLocks noGrp="1"/>
          </p:cNvSpPr>
          <p:nvPr>
            <p:ph type="sldNum" sz="quarter" idx="12"/>
          </p:nvPr>
        </p:nvSpPr>
        <p:spPr/>
        <p:txBody>
          <a:bodyPr/>
          <a:lstStyle/>
          <a:p>
            <a:pPr>
              <a:defRPr/>
            </a:pPr>
            <a:fld id="{1C7F8F71-F9D3-4D35-8EF0-A81DF97EAA8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pPr>
              <a:defRPr/>
            </a:pPr>
            <a:fld id="{E375570C-3163-46C9-94FC-992307F3C3A3}" type="datetime1">
              <a:rPr lang="en-US" smtClean="0"/>
              <a:pPr>
                <a:defRPr/>
              </a:pPr>
              <a:t>12/8/2008</a:t>
            </a:fld>
            <a:endParaRPr lang="en-US"/>
          </a:p>
        </p:txBody>
      </p:sp>
      <p:sp>
        <p:nvSpPr>
          <p:cNvPr id="3" name="Rectangle 3"/>
          <p:cNvSpPr>
            <a:spLocks noGrp="1"/>
          </p:cNvSpPr>
          <p:nvPr>
            <p:ph type="ftr" sz="quarter" idx="11"/>
          </p:nvPr>
        </p:nvSpPr>
        <p:spPr/>
        <p:txBody>
          <a:bodyPr/>
          <a:lstStyle/>
          <a:p>
            <a:pPr>
              <a:defRPr/>
            </a:pPr>
            <a:r>
              <a:rPr lang="en-US" smtClean="0"/>
              <a:t>Promotion Seminar (September 2008)</a:t>
            </a:r>
            <a:endParaRPr lang="en-US" dirty="0"/>
          </a:p>
        </p:txBody>
      </p:sp>
      <p:sp>
        <p:nvSpPr>
          <p:cNvPr id="4" name="Rectangle 4"/>
          <p:cNvSpPr>
            <a:spLocks noGrp="1"/>
          </p:cNvSpPr>
          <p:nvPr>
            <p:ph type="sldNum" sz="quarter" idx="12"/>
          </p:nvPr>
        </p:nvSpPr>
        <p:spPr/>
        <p:txBody>
          <a:bodyPr/>
          <a:lstStyle/>
          <a:p>
            <a:pPr>
              <a:defRPr/>
            </a:pPr>
            <a:fld id="{946E1D74-11D9-4EFA-ACC6-6D1E7B95D2B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hasCustomPrompt="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pPr>
              <a:defRPr/>
            </a:pPr>
            <a:fld id="{60D00833-9C4F-472A-96CD-A60A1E1B6309}" type="datetime1">
              <a:rPr lang="en-US" smtClean="0"/>
              <a:pPr>
                <a:defRPr/>
              </a:pPr>
              <a:t>12/8/2008</a:t>
            </a:fld>
            <a:endParaRPr lang="en-US"/>
          </a:p>
        </p:txBody>
      </p:sp>
      <p:sp>
        <p:nvSpPr>
          <p:cNvPr id="6" name="Rectangle 5"/>
          <p:cNvSpPr>
            <a:spLocks noGrp="1"/>
          </p:cNvSpPr>
          <p:nvPr>
            <p:ph type="ftr" sz="quarter" idx="11"/>
          </p:nvPr>
        </p:nvSpPr>
        <p:spPr/>
        <p:txBody>
          <a:bodyPr/>
          <a:lstStyle/>
          <a:p>
            <a:pPr>
              <a:defRPr/>
            </a:pPr>
            <a:r>
              <a:rPr lang="en-US" smtClean="0"/>
              <a:t>Promotion Seminar (September 2008)</a:t>
            </a:r>
            <a:endParaRPr lang="en-US" dirty="0"/>
          </a:p>
        </p:txBody>
      </p:sp>
      <p:sp>
        <p:nvSpPr>
          <p:cNvPr id="7" name="Rectangle 6"/>
          <p:cNvSpPr>
            <a:spLocks noGrp="1"/>
          </p:cNvSpPr>
          <p:nvPr>
            <p:ph type="sldNum" sz="quarter" idx="12"/>
          </p:nvPr>
        </p:nvSpPr>
        <p:spPr>
          <a:xfrm>
            <a:off x="6553200" y="6214404"/>
            <a:ext cx="2133600" cy="365760"/>
          </a:xfrm>
        </p:spPr>
        <p:txBody>
          <a:bodyPr/>
          <a:lstStyle/>
          <a:p>
            <a:pPr>
              <a:defRPr/>
            </a:pPr>
            <a:fld id="{835C788E-CCDF-46C0-A59D-204F0C5D0BCA}"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pPr>
              <a:defRPr/>
            </a:pPr>
            <a:fld id="{35687409-B837-49FD-8BB2-450F8E905C0E}" type="datetime1">
              <a:rPr lang="en-US" smtClean="0"/>
              <a:pPr>
                <a:defRPr/>
              </a:pPr>
              <a:t>12/8/2008</a:t>
            </a:fld>
            <a:endParaRPr lang="en-US"/>
          </a:p>
        </p:txBody>
      </p:sp>
      <p:sp>
        <p:nvSpPr>
          <p:cNvPr id="6" name="Rectangle 6"/>
          <p:cNvSpPr>
            <a:spLocks noGrp="1"/>
          </p:cNvSpPr>
          <p:nvPr>
            <p:ph type="ftr" sz="quarter" idx="11"/>
          </p:nvPr>
        </p:nvSpPr>
        <p:spPr/>
        <p:txBody>
          <a:bodyPr/>
          <a:lstStyle/>
          <a:p>
            <a:pPr>
              <a:defRPr/>
            </a:pPr>
            <a:r>
              <a:rPr lang="en-US" smtClean="0"/>
              <a:t>Promotion Seminar (September 2008)</a:t>
            </a:r>
            <a:endParaRPr lang="en-US" dirty="0"/>
          </a:p>
        </p:txBody>
      </p:sp>
      <p:sp>
        <p:nvSpPr>
          <p:cNvPr id="7" name="Rectangle 7"/>
          <p:cNvSpPr>
            <a:spLocks noGrp="1"/>
          </p:cNvSpPr>
          <p:nvPr>
            <p:ph type="sldNum" sz="quarter" idx="12"/>
          </p:nvPr>
        </p:nvSpPr>
        <p:spPr/>
        <p:txBody>
          <a:bodyPr/>
          <a:lstStyle/>
          <a:p>
            <a:pPr>
              <a:defRPr/>
            </a:pPr>
            <a:fld id="{B1210680-0226-4D33-90D7-FA20B513788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152400" y="152400"/>
            <a:ext cx="8839200" cy="6553200"/>
          </a:xfrm>
          <a:prstGeom prst="roundRect">
            <a:avLst>
              <a:gd name="adj" fmla="val 2238"/>
            </a:avLst>
          </a:prstGeom>
          <a:solidFill>
            <a:schemeClr val="bg1"/>
          </a:soli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chor="t">
            <a:normAutofit/>
          </a:body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Arial" pitchFamily="34" charset="0"/>
                <a:ea typeface="+mn-lt"/>
                <a:cs typeface="Arial" pitchFamily="34" charset="0"/>
              </a:defRPr>
            </a:lvl1pPr>
          </a:lstStyle>
          <a:p>
            <a:pPr>
              <a:defRPr/>
            </a:pPr>
            <a:fld id="{9CCEBF40-C53E-4556-B1F4-9084D19CCF45}" type="datetime1">
              <a:rPr lang="en-US" smtClean="0"/>
              <a:pPr>
                <a:defRPr/>
              </a:pPr>
              <a:t>12/8/2008</a:t>
            </a:fld>
            <a:endParaRPr lang="en-US" sz="1400" dirty="0">
              <a:solidFill>
                <a:schemeClr val="tx2"/>
              </a:solidFill>
            </a:endParaRPr>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Arial" pitchFamily="34" charset="0"/>
                <a:ea typeface="+mn-lt"/>
                <a:cs typeface="Arial" pitchFamily="34" charset="0"/>
              </a:defRPr>
            </a:lvl1pPr>
          </a:lstStyle>
          <a:p>
            <a:pPr>
              <a:defRPr/>
            </a:pPr>
            <a:r>
              <a:rPr lang="en-US" dirty="0" err="1" smtClean="0"/>
              <a:t>eScience</a:t>
            </a:r>
            <a:r>
              <a:rPr lang="en-US" dirty="0" smtClean="0"/>
              <a:t> (December 2008)</a:t>
            </a:r>
            <a:endParaRPr lang="en-US" dirty="0"/>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Arial" pitchFamily="34" charset="0"/>
                <a:ea typeface="+mn-lt"/>
                <a:cs typeface="Arial" pitchFamily="34" charset="0"/>
              </a:defRPr>
            </a:lvl1pPr>
          </a:lstStyle>
          <a:p>
            <a:pPr>
              <a:defRPr/>
            </a:pPr>
            <a:fld id="{5B78B7E3-F89B-40FB-B898-2243B91C2967}" type="slidenum">
              <a:rPr lang="en-US" smtClean="0"/>
              <a:pPr>
                <a:defRPr/>
              </a:pPr>
              <a:t>‹#›</a:t>
            </a:fld>
            <a:endParaRPr lang="en-US" sz="16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8" r:id="rId12"/>
    <p:sldLayoutId id="2147484289" r:id="rId13"/>
    <p:sldLayoutId id="2147484273" r:id="rId14"/>
    <p:sldLayoutId id="2147484274" r:id="rId15"/>
    <p:sldLayoutId id="2147484219" r:id="rId16"/>
  </p:sldLayoutIdLst>
  <p:hf hdr="0" dt="0"/>
  <p:txStyles>
    <p:titleStyle>
      <a:defPPr>
        <a:defRPr sz="4400">
          <a:solidFill>
            <a:schemeClr val="tx2">
              <a:shade val="80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150000"/>
        <a:buFont typeface="Wingdings 2" pitchFamily="18" charset="2"/>
        <a:buChar char=""/>
        <a:defRPr sz="2800" baseline="0">
          <a:solidFill>
            <a:schemeClr val="tx1"/>
          </a:solidFill>
          <a:latin typeface="+mn-lt"/>
          <a:ea typeface="+mn-lt"/>
          <a:cs typeface="Arial" pitchFamily="34" charset="0"/>
        </a:defRPr>
      </a:lvl1pPr>
      <a:lvl2pPr marL="758952" indent="-228600" algn="l" eaLnBrk="1" hangingPunct="1">
        <a:buClr>
          <a:schemeClr val="accent2"/>
        </a:buClr>
        <a:buFont typeface="Wingdings" pitchFamily="2" charset="2"/>
        <a:buChar char="Ø"/>
        <a:defRPr sz="2200">
          <a:solidFill>
            <a:schemeClr val="tx1"/>
          </a:solidFill>
          <a:latin typeface="+mn-lt"/>
          <a:ea typeface="+mn-lt"/>
          <a:cs typeface="Arial" pitchFamily="34" charset="0"/>
        </a:defRPr>
      </a:lvl2pPr>
      <a:lvl3pPr marL="1033272" indent="-228600" algn="l" eaLnBrk="1" hangingPunct="1">
        <a:buClr>
          <a:schemeClr val="accent3"/>
        </a:buClr>
        <a:buFont typeface="Wingdings" pitchFamily="2" charset="2"/>
        <a:buChar char="q"/>
        <a:defRPr sz="2000">
          <a:solidFill>
            <a:schemeClr val="tx1"/>
          </a:solidFill>
          <a:latin typeface="+mn-lt"/>
          <a:ea typeface="+mn-lt"/>
          <a:cs typeface="Arial" pitchFamily="34" charset="0"/>
        </a:defRPr>
      </a:lvl3pPr>
      <a:lvl4pPr marL="1298448" indent="-228600" algn="l" eaLnBrk="1" hangingPunct="1">
        <a:buClr>
          <a:schemeClr val="accent4"/>
        </a:buClr>
        <a:buFont typeface="Arial" pitchFamily="34" charset="0"/>
        <a:buChar char="•"/>
        <a:defRPr sz="1800">
          <a:solidFill>
            <a:schemeClr val="tx1"/>
          </a:solidFill>
          <a:latin typeface="+mn-lt"/>
          <a:ea typeface="+mn-lt"/>
          <a:cs typeface="Arial" pitchFamily="34" charset="0"/>
        </a:defRPr>
      </a:lvl4pPr>
      <a:lvl5pPr marL="1554480" indent="-228600" algn="l" eaLnBrk="1" hangingPunct="1">
        <a:buClr>
          <a:schemeClr val="accent5"/>
        </a:buClr>
        <a:buFont typeface="Courier New" pitchFamily="49" charset="0"/>
        <a:buChar char="o"/>
        <a:defRPr sz="1800">
          <a:solidFill>
            <a:schemeClr val="tx1"/>
          </a:solidFill>
          <a:latin typeface="+mn-lt"/>
          <a:ea typeface="+mn-lt"/>
          <a:cs typeface="Arial" pitchFamily="34" charset="0"/>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686800" cy="1752600"/>
          </a:xfrm>
        </p:spPr>
        <p:txBody>
          <a:bodyPr>
            <a:noAutofit/>
          </a:bodyPr>
          <a:lstStyle/>
          <a:p>
            <a:pPr eaLnBrk="1" fontAlgn="auto" hangingPunct="1">
              <a:spcAft>
                <a:spcPts val="0"/>
              </a:spcAft>
              <a:defRPr/>
            </a:pPr>
            <a:r>
              <a:rPr lang="en-US" sz="3800" b="0" dirty="0" smtClean="0">
                <a:solidFill>
                  <a:srgbClr val="C00000"/>
                </a:solidFill>
              </a:rPr>
              <a:t>Utilizing Comparative Analysis to Determine and Characterize the Higher-Order Structure of RNA</a:t>
            </a:r>
            <a:endParaRPr lang="en-US" sz="3800" dirty="0"/>
          </a:p>
        </p:txBody>
      </p:sp>
      <p:sp>
        <p:nvSpPr>
          <p:cNvPr id="8" name="Slide Number Placeholder 7"/>
          <p:cNvSpPr>
            <a:spLocks noGrp="1"/>
          </p:cNvSpPr>
          <p:nvPr>
            <p:ph type="sldNum" sz="quarter" idx="12"/>
          </p:nvPr>
        </p:nvSpPr>
        <p:spPr/>
        <p:txBody>
          <a:bodyPr/>
          <a:lstStyle/>
          <a:p>
            <a:pPr>
              <a:defRPr/>
            </a:pPr>
            <a:fld id="{8771E250-94BB-45E2-9545-4494A0DF7676}" type="slidenum">
              <a:rPr lang="en-US" smtClean="0"/>
              <a:pPr>
                <a:defRPr/>
              </a:pPr>
              <a:t>1</a:t>
            </a:fld>
            <a:endParaRPr lang="en-US" dirty="0"/>
          </a:p>
        </p:txBody>
      </p:sp>
      <p:pic>
        <p:nvPicPr>
          <p:cNvPr id="17412" name="Picture 4"/>
          <p:cNvPicPr>
            <a:picLocks noChangeAspect="1" noChangeArrowheads="1"/>
          </p:cNvPicPr>
          <p:nvPr/>
        </p:nvPicPr>
        <p:blipFill>
          <a:blip r:embed="rId3"/>
          <a:srcRect/>
          <a:stretch>
            <a:fillRect/>
          </a:stretch>
        </p:blipFill>
        <p:spPr bwMode="auto">
          <a:xfrm>
            <a:off x="381001" y="2209800"/>
            <a:ext cx="2667000" cy="3654778"/>
          </a:xfrm>
          <a:prstGeom prst="rect">
            <a:avLst/>
          </a:prstGeom>
          <a:noFill/>
          <a:ln w="9525">
            <a:noFill/>
            <a:miter lim="800000"/>
            <a:headEnd/>
            <a:tailEnd/>
          </a:ln>
        </p:spPr>
      </p:pic>
      <p:sp>
        <p:nvSpPr>
          <p:cNvPr id="7" name="Text Placeholder 4"/>
          <p:cNvSpPr txBox="1">
            <a:spLocks/>
          </p:cNvSpPr>
          <p:nvPr/>
        </p:nvSpPr>
        <p:spPr>
          <a:xfrm>
            <a:off x="381000" y="6248400"/>
            <a:ext cx="8382000" cy="381000"/>
          </a:xfrm>
          <a:prstGeom prst="rect">
            <a:avLst/>
          </a:prstGeom>
        </p:spPr>
        <p:txBody>
          <a:bodyPr/>
          <a:lstStyle/>
          <a:p>
            <a:pPr marL="273050" algn="ctr" eaLnBrk="0" hangingPunct="0">
              <a:spcBef>
                <a:spcPct val="20000"/>
              </a:spcBef>
              <a:buClr>
                <a:schemeClr val="accent1"/>
              </a:buClr>
              <a:buSzPct val="95000"/>
              <a:defRPr/>
            </a:pPr>
            <a:r>
              <a:rPr lang="en-US" sz="2000" dirty="0">
                <a:latin typeface="+mn-lt"/>
              </a:rPr>
              <a:t>The Gutell </a:t>
            </a:r>
            <a:r>
              <a:rPr lang="en-US" sz="2000" dirty="0" smtClean="0">
                <a:latin typeface="+mn-lt"/>
              </a:rPr>
              <a:t>Lab @ The </a:t>
            </a:r>
            <a:r>
              <a:rPr lang="en-US" sz="2000" dirty="0">
                <a:latin typeface="+mn-lt"/>
              </a:rPr>
              <a:t>University of Texas at </a:t>
            </a:r>
            <a:r>
              <a:rPr lang="en-US" sz="2000" dirty="0" smtClean="0">
                <a:latin typeface="+mn-lt"/>
              </a:rPr>
              <a:t>Austin</a:t>
            </a:r>
            <a:endParaRPr lang="en-US" sz="2000" dirty="0">
              <a:latin typeface="+mn-lt"/>
            </a:endParaRPr>
          </a:p>
        </p:txBody>
      </p:sp>
      <p:pic>
        <p:nvPicPr>
          <p:cNvPr id="12" name="Picture 11" descr="mattick-rna-machine.png"/>
          <p:cNvPicPr>
            <a:picLocks noChangeAspect="1"/>
          </p:cNvPicPr>
          <p:nvPr/>
        </p:nvPicPr>
        <p:blipFill>
          <a:blip r:embed="rId4"/>
          <a:stretch>
            <a:fillRect/>
          </a:stretch>
        </p:blipFill>
        <p:spPr>
          <a:xfrm>
            <a:off x="5791199" y="2286000"/>
            <a:ext cx="3168289" cy="2133600"/>
          </a:xfrm>
          <a:prstGeom prst="rect">
            <a:avLst/>
          </a:prstGeom>
        </p:spPr>
      </p:pic>
      <p:pic>
        <p:nvPicPr>
          <p:cNvPr id="14" name="Content Placeholder 10" descr="woese-tree-potrait.jpg"/>
          <p:cNvPicPr>
            <a:picLocks noGrp="1" noChangeAspect="1"/>
          </p:cNvPicPr>
          <p:nvPr>
            <p:ph sz="half" idx="1"/>
          </p:nvPr>
        </p:nvPicPr>
        <p:blipFill>
          <a:blip r:embed="rId5"/>
          <a:stretch>
            <a:fillRect/>
          </a:stretch>
        </p:blipFill>
        <p:spPr>
          <a:xfrm>
            <a:off x="3247555" y="2332037"/>
            <a:ext cx="2467445" cy="3382963"/>
          </a:xfrm>
        </p:spPr>
      </p:pic>
      <p:pic>
        <p:nvPicPr>
          <p:cNvPr id="9" name="Picture 8" descr="hayden-miRNAs.png"/>
          <p:cNvPicPr>
            <a:picLocks noChangeAspect="1"/>
          </p:cNvPicPr>
          <p:nvPr/>
        </p:nvPicPr>
        <p:blipFill>
          <a:blip r:embed="rId6"/>
          <a:stretch>
            <a:fillRect/>
          </a:stretch>
        </p:blipFill>
        <p:spPr>
          <a:xfrm>
            <a:off x="5638799" y="5235673"/>
            <a:ext cx="3276601" cy="5555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a:t>RNA Folding:  </a:t>
            </a:r>
            <a:r>
              <a:rPr i="1" smtClean="0"/>
              <a:t>Mfold</a:t>
            </a:r>
            <a:r>
              <a:rPr smtClean="0"/>
              <a:t> </a:t>
            </a:r>
            <a:r>
              <a:rPr/>
              <a:t>Evaluation</a:t>
            </a:r>
            <a:endParaRPr lang="en-US" dirty="0"/>
          </a:p>
        </p:txBody>
      </p:sp>
      <p:sp>
        <p:nvSpPr>
          <p:cNvPr id="6" name="Slide Number Placeholder 5"/>
          <p:cNvSpPr>
            <a:spLocks noGrp="1"/>
          </p:cNvSpPr>
          <p:nvPr>
            <p:ph type="sldNum" sz="quarter" idx="12"/>
          </p:nvPr>
        </p:nvSpPr>
        <p:spPr/>
        <p:txBody>
          <a:bodyPr/>
          <a:lstStyle/>
          <a:p>
            <a:pPr>
              <a:defRPr/>
            </a:pPr>
            <a:fld id="{62DF61D1-EF0C-410F-B4EE-B4C0706CE4FD}" type="slidenum">
              <a:rPr lang="en-US" smtClean="0"/>
              <a:pPr>
                <a:defRPr/>
              </a:pPr>
              <a:t>10</a:t>
            </a:fld>
            <a:endParaRPr lang="en-US"/>
          </a:p>
        </p:txBody>
      </p:sp>
      <p:sp>
        <p:nvSpPr>
          <p:cNvPr id="8" name="TextBox 7"/>
          <p:cNvSpPr txBox="1"/>
          <p:nvPr/>
        </p:nvSpPr>
        <p:spPr>
          <a:xfrm>
            <a:off x="1219200" y="5638800"/>
            <a:ext cx="6096000" cy="954107"/>
          </a:xfrm>
          <a:prstGeom prst="rect">
            <a:avLst/>
          </a:prstGeom>
          <a:noFill/>
        </p:spPr>
        <p:txBody>
          <a:bodyPr wrap="square" rtlCol="0">
            <a:spAutoFit/>
          </a:bodyPr>
          <a:lstStyle/>
          <a:p>
            <a:r>
              <a:rPr lang="en-US" sz="1400" b="1" dirty="0" smtClean="0"/>
              <a:t>Evaluation of the suitability of free-energy using nearest-neighbor energy parameters for RNA secondary structure prediction – </a:t>
            </a:r>
            <a:r>
              <a:rPr lang="en-US" sz="1400" dirty="0" err="1" smtClean="0"/>
              <a:t>Kishore</a:t>
            </a:r>
            <a:r>
              <a:rPr lang="en-US" sz="1400" dirty="0" smtClean="0"/>
              <a:t> J </a:t>
            </a:r>
            <a:r>
              <a:rPr lang="en-US" sz="1400" dirty="0" err="1" smtClean="0"/>
              <a:t>Doshi</a:t>
            </a:r>
            <a:r>
              <a:rPr lang="en-US" sz="1400" dirty="0" smtClean="0"/>
              <a:t>, Jamie J </a:t>
            </a:r>
            <a:r>
              <a:rPr lang="en-US" sz="1400" dirty="0" err="1" smtClean="0"/>
              <a:t>Cannone</a:t>
            </a:r>
            <a:r>
              <a:rPr lang="en-US" sz="1400" dirty="0" smtClean="0"/>
              <a:t>, Christian W </a:t>
            </a:r>
            <a:r>
              <a:rPr lang="en-US" sz="1400" dirty="0" err="1" smtClean="0"/>
              <a:t>Cobaugh</a:t>
            </a:r>
            <a:r>
              <a:rPr lang="en-US" sz="1400" dirty="0" smtClean="0"/>
              <a:t> and Robin R Gutell</a:t>
            </a:r>
          </a:p>
          <a:p>
            <a:r>
              <a:rPr lang="en-US" sz="1400" b="1" dirty="0" smtClean="0"/>
              <a:t>BMC Bioinformatics 2004, 5:105</a:t>
            </a:r>
            <a:endParaRPr lang="en-US" sz="1400" b="1" dirty="0"/>
          </a:p>
        </p:txBody>
      </p:sp>
      <p:sp>
        <p:nvSpPr>
          <p:cNvPr id="9" name="TextBox 8"/>
          <p:cNvSpPr txBox="1"/>
          <p:nvPr/>
        </p:nvSpPr>
        <p:spPr>
          <a:xfrm>
            <a:off x="4953000" y="4953000"/>
            <a:ext cx="510076" cy="246221"/>
          </a:xfrm>
          <a:prstGeom prst="rect">
            <a:avLst/>
          </a:prstGeom>
          <a:noFill/>
        </p:spPr>
        <p:txBody>
          <a:bodyPr wrap="none" rtlCol="0">
            <a:spAutoFit/>
          </a:bodyPr>
          <a:lstStyle/>
          <a:p>
            <a:r>
              <a:rPr lang="en-US" sz="1000" b="1" dirty="0" smtClean="0"/>
              <a:t>2-100</a:t>
            </a:r>
            <a:endParaRPr lang="en-US" sz="1000" b="1" dirty="0"/>
          </a:p>
        </p:txBody>
      </p:sp>
      <p:sp>
        <p:nvSpPr>
          <p:cNvPr id="10" name="TextBox 9"/>
          <p:cNvSpPr txBox="1"/>
          <p:nvPr/>
        </p:nvSpPr>
        <p:spPr>
          <a:xfrm>
            <a:off x="5444860" y="4953000"/>
            <a:ext cx="651140" cy="246221"/>
          </a:xfrm>
          <a:prstGeom prst="rect">
            <a:avLst/>
          </a:prstGeom>
          <a:noFill/>
        </p:spPr>
        <p:txBody>
          <a:bodyPr wrap="none" rtlCol="0">
            <a:spAutoFit/>
          </a:bodyPr>
          <a:lstStyle/>
          <a:p>
            <a:r>
              <a:rPr lang="en-US" sz="1000" b="1" dirty="0" smtClean="0"/>
              <a:t>101-200</a:t>
            </a:r>
            <a:endParaRPr lang="en-US" sz="1000" b="1" dirty="0"/>
          </a:p>
        </p:txBody>
      </p:sp>
      <p:sp>
        <p:nvSpPr>
          <p:cNvPr id="11" name="TextBox 10"/>
          <p:cNvSpPr txBox="1"/>
          <p:nvPr/>
        </p:nvSpPr>
        <p:spPr>
          <a:xfrm>
            <a:off x="6096000" y="4953000"/>
            <a:ext cx="651140" cy="246221"/>
          </a:xfrm>
          <a:prstGeom prst="rect">
            <a:avLst/>
          </a:prstGeom>
          <a:noFill/>
        </p:spPr>
        <p:txBody>
          <a:bodyPr wrap="none" rtlCol="0">
            <a:spAutoFit/>
          </a:bodyPr>
          <a:lstStyle/>
          <a:p>
            <a:r>
              <a:rPr lang="en-US" sz="1000" b="1" dirty="0" smtClean="0"/>
              <a:t>201-300</a:t>
            </a:r>
            <a:endParaRPr lang="en-US" sz="1000" b="1" dirty="0"/>
          </a:p>
        </p:txBody>
      </p:sp>
      <p:sp>
        <p:nvSpPr>
          <p:cNvPr id="12" name="TextBox 11"/>
          <p:cNvSpPr txBox="1"/>
          <p:nvPr/>
        </p:nvSpPr>
        <p:spPr>
          <a:xfrm>
            <a:off x="6705600" y="4953000"/>
            <a:ext cx="651140" cy="246221"/>
          </a:xfrm>
          <a:prstGeom prst="rect">
            <a:avLst/>
          </a:prstGeom>
          <a:noFill/>
        </p:spPr>
        <p:txBody>
          <a:bodyPr wrap="none" rtlCol="0">
            <a:spAutoFit/>
          </a:bodyPr>
          <a:lstStyle/>
          <a:p>
            <a:r>
              <a:rPr lang="en-US" sz="1000" b="1" dirty="0" smtClean="0"/>
              <a:t>301-400</a:t>
            </a:r>
            <a:endParaRPr lang="en-US" sz="1000" b="1" dirty="0"/>
          </a:p>
        </p:txBody>
      </p:sp>
      <p:sp>
        <p:nvSpPr>
          <p:cNvPr id="13" name="TextBox 12"/>
          <p:cNvSpPr txBox="1"/>
          <p:nvPr/>
        </p:nvSpPr>
        <p:spPr>
          <a:xfrm>
            <a:off x="7391400" y="4953000"/>
            <a:ext cx="651140" cy="246221"/>
          </a:xfrm>
          <a:prstGeom prst="rect">
            <a:avLst/>
          </a:prstGeom>
          <a:noFill/>
        </p:spPr>
        <p:txBody>
          <a:bodyPr wrap="none" rtlCol="0">
            <a:spAutoFit/>
          </a:bodyPr>
          <a:lstStyle/>
          <a:p>
            <a:r>
              <a:rPr lang="en-US" sz="1000" b="1" dirty="0" smtClean="0"/>
              <a:t>401-500</a:t>
            </a:r>
            <a:endParaRPr lang="en-US" sz="1000" b="1" dirty="0"/>
          </a:p>
        </p:txBody>
      </p:sp>
      <p:sp>
        <p:nvSpPr>
          <p:cNvPr id="14" name="TextBox 13"/>
          <p:cNvSpPr txBox="1"/>
          <p:nvPr/>
        </p:nvSpPr>
        <p:spPr>
          <a:xfrm>
            <a:off x="8077200" y="4953000"/>
            <a:ext cx="471604" cy="246221"/>
          </a:xfrm>
          <a:prstGeom prst="rect">
            <a:avLst/>
          </a:prstGeom>
          <a:noFill/>
        </p:spPr>
        <p:txBody>
          <a:bodyPr wrap="none" rtlCol="0">
            <a:spAutoFit/>
          </a:bodyPr>
          <a:lstStyle/>
          <a:p>
            <a:r>
              <a:rPr lang="en-US" sz="1000" b="1" dirty="0" smtClean="0"/>
              <a:t>501+</a:t>
            </a:r>
            <a:endParaRPr lang="en-US" sz="1000" b="1" dirty="0"/>
          </a:p>
        </p:txBody>
      </p:sp>
      <p:sp>
        <p:nvSpPr>
          <p:cNvPr id="15" name="TextBox 14"/>
          <p:cNvSpPr txBox="1"/>
          <p:nvPr/>
        </p:nvSpPr>
        <p:spPr>
          <a:xfrm>
            <a:off x="457200" y="4953000"/>
            <a:ext cx="513282" cy="400110"/>
          </a:xfrm>
          <a:prstGeom prst="rect">
            <a:avLst/>
          </a:prstGeom>
          <a:noFill/>
        </p:spPr>
        <p:txBody>
          <a:bodyPr wrap="none" rtlCol="0">
            <a:spAutoFit/>
          </a:bodyPr>
          <a:lstStyle/>
          <a:p>
            <a:r>
              <a:rPr lang="en-US" sz="1000" b="1" dirty="0" smtClean="0"/>
              <a:t>16S</a:t>
            </a:r>
          </a:p>
          <a:p>
            <a:r>
              <a:rPr lang="en-US" sz="1000" b="1" dirty="0" err="1" smtClean="0"/>
              <a:t>rRNA</a:t>
            </a:r>
            <a:endParaRPr lang="en-US" sz="1000" b="1" dirty="0"/>
          </a:p>
        </p:txBody>
      </p:sp>
      <p:sp>
        <p:nvSpPr>
          <p:cNvPr id="16" name="TextBox 15"/>
          <p:cNvSpPr txBox="1"/>
          <p:nvPr/>
        </p:nvSpPr>
        <p:spPr>
          <a:xfrm>
            <a:off x="990600" y="4953000"/>
            <a:ext cx="790601" cy="400110"/>
          </a:xfrm>
          <a:prstGeom prst="rect">
            <a:avLst/>
          </a:prstGeom>
          <a:noFill/>
        </p:spPr>
        <p:txBody>
          <a:bodyPr wrap="none" rtlCol="0">
            <a:spAutoFit/>
          </a:bodyPr>
          <a:lstStyle/>
          <a:p>
            <a:r>
              <a:rPr lang="en-US" sz="1000" b="1" dirty="0" smtClean="0"/>
              <a:t>    16S</a:t>
            </a:r>
          </a:p>
          <a:p>
            <a:r>
              <a:rPr lang="en-US" sz="1000" b="1" dirty="0" err="1" smtClean="0"/>
              <a:t>rRNA</a:t>
            </a:r>
            <a:r>
              <a:rPr lang="en-US" sz="1000" b="1" dirty="0" smtClean="0"/>
              <a:t> (P1)</a:t>
            </a:r>
            <a:endParaRPr lang="en-US" sz="1000" b="1" dirty="0"/>
          </a:p>
        </p:txBody>
      </p:sp>
      <p:sp>
        <p:nvSpPr>
          <p:cNvPr id="17" name="TextBox 16"/>
          <p:cNvSpPr txBox="1"/>
          <p:nvPr/>
        </p:nvSpPr>
        <p:spPr>
          <a:xfrm>
            <a:off x="1752600" y="4953000"/>
            <a:ext cx="513282" cy="400110"/>
          </a:xfrm>
          <a:prstGeom prst="rect">
            <a:avLst/>
          </a:prstGeom>
          <a:noFill/>
        </p:spPr>
        <p:txBody>
          <a:bodyPr wrap="none" rtlCol="0">
            <a:spAutoFit/>
          </a:bodyPr>
          <a:lstStyle/>
          <a:p>
            <a:r>
              <a:rPr lang="en-US" sz="1000" b="1" dirty="0" smtClean="0"/>
              <a:t> 23S</a:t>
            </a:r>
          </a:p>
          <a:p>
            <a:r>
              <a:rPr lang="en-US" sz="1000" b="1" dirty="0" err="1" smtClean="0"/>
              <a:t>rRNA</a:t>
            </a:r>
            <a:endParaRPr lang="en-US" sz="1000" b="1" dirty="0"/>
          </a:p>
        </p:txBody>
      </p:sp>
      <p:sp>
        <p:nvSpPr>
          <p:cNvPr id="18" name="TextBox 17"/>
          <p:cNvSpPr txBox="1"/>
          <p:nvPr/>
        </p:nvSpPr>
        <p:spPr>
          <a:xfrm>
            <a:off x="2286000" y="4953000"/>
            <a:ext cx="790601" cy="400110"/>
          </a:xfrm>
          <a:prstGeom prst="rect">
            <a:avLst/>
          </a:prstGeom>
          <a:noFill/>
        </p:spPr>
        <p:txBody>
          <a:bodyPr wrap="none" rtlCol="0">
            <a:spAutoFit/>
          </a:bodyPr>
          <a:lstStyle/>
          <a:p>
            <a:r>
              <a:rPr lang="en-US" sz="1000" b="1" dirty="0" smtClean="0"/>
              <a:t>    23S</a:t>
            </a:r>
          </a:p>
          <a:p>
            <a:r>
              <a:rPr lang="en-US" sz="1000" b="1" dirty="0" err="1" smtClean="0"/>
              <a:t>rRNA</a:t>
            </a:r>
            <a:r>
              <a:rPr lang="en-US" sz="1000" b="1" dirty="0" smtClean="0"/>
              <a:t> (P2)</a:t>
            </a:r>
            <a:endParaRPr lang="en-US" sz="1000" b="1" dirty="0"/>
          </a:p>
        </p:txBody>
      </p:sp>
      <p:sp>
        <p:nvSpPr>
          <p:cNvPr id="19" name="TextBox 18"/>
          <p:cNvSpPr txBox="1"/>
          <p:nvPr/>
        </p:nvSpPr>
        <p:spPr>
          <a:xfrm>
            <a:off x="3048000" y="4953000"/>
            <a:ext cx="513282" cy="400110"/>
          </a:xfrm>
          <a:prstGeom prst="rect">
            <a:avLst/>
          </a:prstGeom>
          <a:noFill/>
        </p:spPr>
        <p:txBody>
          <a:bodyPr wrap="none" rtlCol="0">
            <a:spAutoFit/>
          </a:bodyPr>
          <a:lstStyle/>
          <a:p>
            <a:r>
              <a:rPr lang="en-US" sz="1000" b="1" dirty="0" smtClean="0"/>
              <a:t>  5S</a:t>
            </a:r>
          </a:p>
          <a:p>
            <a:r>
              <a:rPr lang="en-US" sz="1000" b="1" dirty="0" err="1" smtClean="0"/>
              <a:t>rRNA</a:t>
            </a:r>
            <a:endParaRPr lang="en-US" sz="1000" b="1" dirty="0"/>
          </a:p>
        </p:txBody>
      </p:sp>
      <p:sp>
        <p:nvSpPr>
          <p:cNvPr id="20" name="TextBox 19"/>
          <p:cNvSpPr txBox="1"/>
          <p:nvPr/>
        </p:nvSpPr>
        <p:spPr>
          <a:xfrm>
            <a:off x="3657600" y="4953000"/>
            <a:ext cx="506870" cy="246221"/>
          </a:xfrm>
          <a:prstGeom prst="rect">
            <a:avLst/>
          </a:prstGeom>
          <a:noFill/>
        </p:spPr>
        <p:txBody>
          <a:bodyPr wrap="none" rtlCol="0">
            <a:spAutoFit/>
          </a:bodyPr>
          <a:lstStyle/>
          <a:p>
            <a:r>
              <a:rPr lang="en-US" sz="1000" b="1" dirty="0" err="1" smtClean="0"/>
              <a:t>tRNA</a:t>
            </a:r>
            <a:endParaRPr lang="en-US" sz="1000" b="1" dirty="0"/>
          </a:p>
        </p:txBody>
      </p:sp>
      <p:pic>
        <p:nvPicPr>
          <p:cNvPr id="687106" name="Picture 2"/>
          <p:cNvPicPr>
            <a:picLocks noChangeAspect="1" noChangeArrowheads="1"/>
          </p:cNvPicPr>
          <p:nvPr/>
        </p:nvPicPr>
        <p:blipFill>
          <a:blip r:embed="rId2"/>
          <a:srcRect/>
          <a:stretch>
            <a:fillRect/>
          </a:stretch>
        </p:blipFill>
        <p:spPr bwMode="auto">
          <a:xfrm>
            <a:off x="4572000" y="1371600"/>
            <a:ext cx="4343400" cy="3629025"/>
          </a:xfrm>
          <a:prstGeom prst="rect">
            <a:avLst/>
          </a:prstGeom>
          <a:noFill/>
          <a:ln w="9525">
            <a:noFill/>
            <a:miter lim="800000"/>
            <a:headEnd/>
            <a:tailEnd/>
          </a:ln>
          <a:effectLst/>
        </p:spPr>
      </p:pic>
      <p:pic>
        <p:nvPicPr>
          <p:cNvPr id="687107" name="Picture 3"/>
          <p:cNvPicPr>
            <a:picLocks noChangeAspect="1" noChangeArrowheads="1"/>
          </p:cNvPicPr>
          <p:nvPr/>
        </p:nvPicPr>
        <p:blipFill>
          <a:blip r:embed="rId3"/>
          <a:srcRect/>
          <a:stretch>
            <a:fillRect/>
          </a:stretch>
        </p:blipFill>
        <p:spPr bwMode="auto">
          <a:xfrm>
            <a:off x="152400" y="1143000"/>
            <a:ext cx="4401615"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62000"/>
          </a:xfrm>
        </p:spPr>
        <p:txBody>
          <a:bodyPr>
            <a:normAutofit/>
          </a:bodyPr>
          <a:lstStyle/>
          <a:p>
            <a:pPr eaLnBrk="1" fontAlgn="auto" hangingPunct="1">
              <a:spcAft>
                <a:spcPts val="0"/>
              </a:spcAft>
              <a:defRPr/>
            </a:pPr>
            <a:r>
              <a:rPr lang="en-US" sz="4400" b="0" dirty="0" smtClean="0"/>
              <a:t>Grand Challenges in Biology II:</a:t>
            </a:r>
            <a:endParaRPr lang="en-US" dirty="0"/>
          </a:p>
        </p:txBody>
      </p:sp>
      <p:sp>
        <p:nvSpPr>
          <p:cNvPr id="7" name="Slide Number Placeholder 6"/>
          <p:cNvSpPr>
            <a:spLocks noGrp="1"/>
          </p:cNvSpPr>
          <p:nvPr>
            <p:ph type="sldNum" sz="quarter" idx="12"/>
          </p:nvPr>
        </p:nvSpPr>
        <p:spPr/>
        <p:txBody>
          <a:bodyPr/>
          <a:lstStyle/>
          <a:p>
            <a:pPr>
              <a:defRPr/>
            </a:pPr>
            <a:fld id="{8771E250-94BB-45E2-9545-4494A0DF7676}" type="slidenum">
              <a:rPr lang="en-US" smtClean="0"/>
              <a:pPr>
                <a:defRPr/>
              </a:pPr>
              <a:t>11</a:t>
            </a:fld>
            <a:endParaRPr lang="en-US" dirty="0"/>
          </a:p>
        </p:txBody>
      </p:sp>
      <p:sp>
        <p:nvSpPr>
          <p:cNvPr id="5" name="Content Placeholder 2"/>
          <p:cNvSpPr txBox="1">
            <a:spLocks/>
          </p:cNvSpPr>
          <p:nvPr/>
        </p:nvSpPr>
        <p:spPr>
          <a:xfrm>
            <a:off x="457200" y="1371600"/>
            <a:ext cx="8229600" cy="1219200"/>
          </a:xfrm>
          <a:prstGeom prst="rect">
            <a:avLst/>
          </a:prstGeom>
        </p:spPr>
        <p:txBody>
          <a:bodyPr/>
          <a:lstStyle/>
          <a:p>
            <a:pPr eaLnBrk="0" hangingPunct="0">
              <a:spcBef>
                <a:spcPct val="20000"/>
              </a:spcBef>
              <a:buClr>
                <a:srgbClr val="0BD0D9"/>
              </a:buClr>
              <a:buSzPct val="95000"/>
              <a:buFont typeface="Wingdings 2" pitchFamily="18" charset="2"/>
              <a:buNone/>
              <a:defRPr/>
            </a:pPr>
            <a:r>
              <a:rPr lang="en-US" sz="2600" dirty="0">
                <a:latin typeface="+mn-lt"/>
              </a:rPr>
              <a:t>Determining the phylogenetic/taxonomic relationships for organisms that span the entire tree of </a:t>
            </a:r>
            <a:r>
              <a:rPr lang="en-US" sz="2600" dirty="0" smtClean="0">
                <a:latin typeface="+mn-lt"/>
              </a:rPr>
              <a:t>life [rRNA – Carl </a:t>
            </a:r>
            <a:r>
              <a:rPr lang="en-US" sz="2600" dirty="0" err="1" smtClean="0">
                <a:latin typeface="+mn-lt"/>
              </a:rPr>
              <a:t>Woese</a:t>
            </a:r>
            <a:r>
              <a:rPr lang="en-US" sz="2600" dirty="0" smtClean="0">
                <a:latin typeface="+mn-lt"/>
              </a:rPr>
              <a:t>].</a:t>
            </a:r>
            <a:endParaRPr lang="en-US" sz="2600" dirty="0">
              <a:latin typeface="+mn-lt"/>
            </a:endParaRPr>
          </a:p>
        </p:txBody>
      </p:sp>
      <p:pic>
        <p:nvPicPr>
          <p:cNvPr id="6" name="Picture 5" descr="1.17.jpg"/>
          <p:cNvPicPr>
            <a:picLocks noChangeAspect="1"/>
          </p:cNvPicPr>
          <p:nvPr/>
        </p:nvPicPr>
        <p:blipFill>
          <a:blip r:embed="rId2"/>
          <a:stretch>
            <a:fillRect/>
          </a:stretch>
        </p:blipFill>
        <p:spPr>
          <a:xfrm>
            <a:off x="228600" y="2667000"/>
            <a:ext cx="8665234" cy="3124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2057400"/>
          </a:xfrm>
        </p:spPr>
        <p:txBody>
          <a:bodyPr>
            <a:normAutofit/>
          </a:bodyPr>
          <a:lstStyle/>
          <a:p>
            <a:pPr marL="0" indent="0" algn="ctr" eaLnBrk="1" fontAlgn="auto" hangingPunct="1">
              <a:spcAft>
                <a:spcPts val="0"/>
              </a:spcAft>
              <a:buFont typeface="Wingdings 3"/>
              <a:buNone/>
              <a:defRPr/>
            </a:pPr>
            <a:r>
              <a:rPr lang="en-US" sz="4400" b="1" dirty="0" smtClean="0">
                <a:solidFill>
                  <a:schemeClr val="tx2"/>
                </a:solidFill>
                <a:latin typeface="Albertus" pitchFamily="18" charset="0"/>
              </a:rPr>
              <a:t>Nothing in Biology Makes Sense Except in the Light of Evolution.</a:t>
            </a:r>
          </a:p>
          <a:p>
            <a:pPr marL="365760" indent="-256032" algn="r" eaLnBrk="1" fontAlgn="auto" hangingPunct="1">
              <a:spcAft>
                <a:spcPts val="0"/>
              </a:spcAft>
              <a:buFont typeface="Wingdings 3"/>
              <a:buNone/>
              <a:defRPr/>
            </a:pPr>
            <a:r>
              <a:rPr lang="en-US" sz="2000" i="1" dirty="0" smtClean="0"/>
              <a:t>--Theodosius </a:t>
            </a:r>
            <a:r>
              <a:rPr lang="en-US" sz="2000" i="1" dirty="0" err="1" smtClean="0"/>
              <a:t>Grygorovych</a:t>
            </a:r>
            <a:r>
              <a:rPr lang="en-US" sz="2000" i="1" dirty="0" smtClean="0"/>
              <a:t> </a:t>
            </a:r>
            <a:r>
              <a:rPr lang="en-US" sz="2000" i="1" dirty="0" err="1" smtClean="0"/>
              <a:t>Dobzhansky</a:t>
            </a:r>
            <a:endParaRPr lang="en-US" sz="2000" i="1" dirty="0" smtClean="0"/>
          </a:p>
          <a:p>
            <a:pPr marL="365760" indent="-256032" algn="r" eaLnBrk="1" fontAlgn="auto" hangingPunct="1">
              <a:spcAft>
                <a:spcPts val="0"/>
              </a:spcAft>
              <a:buFont typeface="Wingdings 3"/>
              <a:buNone/>
              <a:defRPr/>
            </a:pPr>
            <a:r>
              <a:rPr lang="en-US" sz="1800" dirty="0" smtClean="0"/>
              <a:t>from </a:t>
            </a:r>
            <a:r>
              <a:rPr lang="en-US" sz="1800" i="1" dirty="0" smtClean="0"/>
              <a:t>The American Biology Teacher</a:t>
            </a:r>
            <a:r>
              <a:rPr lang="en-US" sz="1800" dirty="0" smtClean="0"/>
              <a:t>, March 1973 (</a:t>
            </a:r>
            <a:r>
              <a:rPr lang="en-US" sz="1800" b="1" dirty="0" smtClean="0"/>
              <a:t>35</a:t>
            </a:r>
            <a:r>
              <a:rPr lang="en-US" sz="1800" dirty="0" smtClean="0"/>
              <a:t>:125-129)</a:t>
            </a:r>
            <a:endParaRPr lang="en-US" sz="1800" i="1"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12</a:t>
            </a:fld>
            <a:endParaRPr lang="en-US" dirty="0"/>
          </a:p>
        </p:txBody>
      </p:sp>
      <p:sp>
        <p:nvSpPr>
          <p:cNvPr id="6" name="TextBox 5"/>
          <p:cNvSpPr txBox="1"/>
          <p:nvPr/>
        </p:nvSpPr>
        <p:spPr>
          <a:xfrm>
            <a:off x="457200" y="2990433"/>
            <a:ext cx="8279087" cy="2800767"/>
          </a:xfrm>
          <a:prstGeom prst="rect">
            <a:avLst/>
          </a:prstGeom>
          <a:noFill/>
        </p:spPr>
        <p:txBody>
          <a:bodyPr wrap="square" rtlCol="0">
            <a:spAutoFit/>
          </a:bodyPr>
          <a:lstStyle/>
          <a:p>
            <a:pPr algn="just"/>
            <a:r>
              <a:rPr lang="en-US" sz="2400" dirty="0" smtClean="0">
                <a:latin typeface="+mn-lt"/>
              </a:rPr>
              <a:t>Nothing makes sense in Evolution without a strong understanding of the Biological System.  And in particular, a more complete understanding of the Structure and Function of a macromolecule is dependent on our knowledge of its Evolution</a:t>
            </a:r>
            <a:r>
              <a:rPr lang="en-US" sz="2400" dirty="0" smtClean="0"/>
              <a:t>.</a:t>
            </a:r>
          </a:p>
          <a:p>
            <a:pPr algn="r"/>
            <a:r>
              <a:rPr lang="en-US" sz="2800" dirty="0" smtClean="0"/>
              <a:t>                                        </a:t>
            </a:r>
            <a:r>
              <a:rPr lang="en-US" sz="2800" dirty="0" smtClean="0">
                <a:cs typeface="Arial" pitchFamily="34" charset="0"/>
              </a:rPr>
              <a:t>--</a:t>
            </a:r>
            <a:r>
              <a:rPr lang="en-US" sz="2000" i="1" dirty="0" smtClean="0">
                <a:cs typeface="Arial" pitchFamily="34" charset="0"/>
              </a:rPr>
              <a:t>Robin Gutell</a:t>
            </a:r>
          </a:p>
          <a:p>
            <a:pPr algn="just"/>
            <a:endParaRPr lang="en-US" sz="28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800" dirty="0" smtClean="0"/>
              <a:t>Comparative Analysis:  Common Structure from Different Sequences</a:t>
            </a:r>
            <a:endParaRPr lang="en-US" sz="2800" dirty="0"/>
          </a:p>
        </p:txBody>
      </p:sp>
      <p:sp>
        <p:nvSpPr>
          <p:cNvPr id="11" name="Slide Number Placeholder 10"/>
          <p:cNvSpPr>
            <a:spLocks noGrp="1"/>
          </p:cNvSpPr>
          <p:nvPr>
            <p:ph type="sldNum" sz="quarter" idx="12"/>
          </p:nvPr>
        </p:nvSpPr>
        <p:spPr/>
        <p:txBody>
          <a:bodyPr/>
          <a:lstStyle/>
          <a:p>
            <a:pPr>
              <a:defRPr/>
            </a:pPr>
            <a:fld id="{1C7F8F71-F9D3-4D35-8EF0-A81DF97EAA87}" type="slidenum">
              <a:rPr lang="en-US" smtClean="0"/>
              <a:pPr>
                <a:defRPr/>
              </a:pPr>
              <a:t>13</a:t>
            </a:fld>
            <a:endParaRPr lang="en-US"/>
          </a:p>
        </p:txBody>
      </p:sp>
      <p:pic>
        <p:nvPicPr>
          <p:cNvPr id="8" name="Picture 7" descr="6tna.gif"/>
          <p:cNvPicPr>
            <a:picLocks noChangeAspect="1"/>
          </p:cNvPicPr>
          <p:nvPr/>
        </p:nvPicPr>
        <p:blipFill>
          <a:blip r:embed="rId3"/>
          <a:stretch>
            <a:fillRect/>
          </a:stretch>
        </p:blipFill>
        <p:spPr>
          <a:xfrm>
            <a:off x="335316" y="1219200"/>
            <a:ext cx="1628378" cy="1507613"/>
          </a:xfrm>
          <a:prstGeom prst="rect">
            <a:avLst/>
          </a:prstGeom>
        </p:spPr>
      </p:pic>
      <p:pic>
        <p:nvPicPr>
          <p:cNvPr id="6" name="Picture 5" descr="F1660.png"/>
          <p:cNvPicPr>
            <a:picLocks noChangeAspect="1"/>
          </p:cNvPicPr>
          <p:nvPr/>
        </p:nvPicPr>
        <p:blipFill>
          <a:blip r:embed="rId4" cstate="print"/>
          <a:stretch>
            <a:fillRect/>
          </a:stretch>
        </p:blipFill>
        <p:spPr>
          <a:xfrm>
            <a:off x="1447800" y="1295400"/>
            <a:ext cx="1487051" cy="2157118"/>
          </a:xfrm>
          <a:prstGeom prst="rect">
            <a:avLst/>
          </a:prstGeom>
        </p:spPr>
      </p:pic>
      <p:pic>
        <p:nvPicPr>
          <p:cNvPr id="9" name="Picture 8" descr="2tra.gif"/>
          <p:cNvPicPr>
            <a:picLocks noChangeAspect="1"/>
          </p:cNvPicPr>
          <p:nvPr/>
        </p:nvPicPr>
        <p:blipFill>
          <a:blip r:embed="rId5"/>
          <a:stretch>
            <a:fillRect/>
          </a:stretch>
        </p:blipFill>
        <p:spPr>
          <a:xfrm>
            <a:off x="3078516" y="1219201"/>
            <a:ext cx="1633663" cy="1512507"/>
          </a:xfrm>
          <a:prstGeom prst="rect">
            <a:avLst/>
          </a:prstGeom>
        </p:spPr>
      </p:pic>
      <p:pic>
        <p:nvPicPr>
          <p:cNvPr id="5" name="Picture 4" descr="D6280.png"/>
          <p:cNvPicPr>
            <a:picLocks noChangeAspect="1"/>
          </p:cNvPicPr>
          <p:nvPr/>
        </p:nvPicPr>
        <p:blipFill>
          <a:blip r:embed="rId6" cstate="print"/>
          <a:stretch>
            <a:fillRect/>
          </a:stretch>
        </p:blipFill>
        <p:spPr>
          <a:xfrm>
            <a:off x="4191000" y="1371600"/>
            <a:ext cx="1560086" cy="2198249"/>
          </a:xfrm>
          <a:prstGeom prst="rect">
            <a:avLst/>
          </a:prstGeom>
        </p:spPr>
      </p:pic>
      <p:pic>
        <p:nvPicPr>
          <p:cNvPr id="10" name="Picture 9" descr="1gtr.gif"/>
          <p:cNvPicPr>
            <a:picLocks noChangeAspect="1"/>
          </p:cNvPicPr>
          <p:nvPr/>
        </p:nvPicPr>
        <p:blipFill>
          <a:blip r:embed="rId7"/>
          <a:stretch>
            <a:fillRect/>
          </a:stretch>
        </p:blipFill>
        <p:spPr>
          <a:xfrm>
            <a:off x="5973922" y="1219200"/>
            <a:ext cx="1646078" cy="1524000"/>
          </a:xfrm>
          <a:prstGeom prst="rect">
            <a:avLst/>
          </a:prstGeom>
        </p:spPr>
      </p:pic>
      <p:pic>
        <p:nvPicPr>
          <p:cNvPr id="7" name="Picture 6" descr="Q1660.png"/>
          <p:cNvPicPr>
            <a:picLocks noChangeAspect="1"/>
          </p:cNvPicPr>
          <p:nvPr/>
        </p:nvPicPr>
        <p:blipFill>
          <a:blip r:embed="rId8" cstate="print"/>
          <a:stretch>
            <a:fillRect/>
          </a:stretch>
        </p:blipFill>
        <p:spPr>
          <a:xfrm>
            <a:off x="6761617" y="1371600"/>
            <a:ext cx="1620383" cy="2133600"/>
          </a:xfrm>
          <a:prstGeom prst="rect">
            <a:avLst/>
          </a:prstGeom>
        </p:spPr>
      </p:pic>
      <p:pic>
        <p:nvPicPr>
          <p:cNvPr id="12" name="Picture 11" descr="trna-sim-aln-only.png"/>
          <p:cNvPicPr>
            <a:picLocks noChangeAspect="1"/>
          </p:cNvPicPr>
          <p:nvPr/>
        </p:nvPicPr>
        <p:blipFill>
          <a:blip r:embed="rId9"/>
          <a:stretch>
            <a:fillRect/>
          </a:stretch>
        </p:blipFill>
        <p:spPr>
          <a:xfrm>
            <a:off x="914400" y="3718455"/>
            <a:ext cx="7315200" cy="1082145"/>
          </a:xfrm>
          <a:prstGeom prst="rect">
            <a:avLst/>
          </a:prstGeom>
        </p:spPr>
      </p:pic>
      <p:graphicFrame>
        <p:nvGraphicFramePr>
          <p:cNvPr id="13" name="Table 12"/>
          <p:cNvGraphicFramePr>
            <a:graphicFrameLocks noGrp="1"/>
          </p:cNvGraphicFramePr>
          <p:nvPr/>
        </p:nvGraphicFramePr>
        <p:xfrm>
          <a:off x="1981200" y="4953000"/>
          <a:ext cx="5105400" cy="1219200"/>
        </p:xfrm>
        <a:graphic>
          <a:graphicData uri="http://schemas.openxmlformats.org/drawingml/2006/table">
            <a:tbl>
              <a:tblPr firstRow="1" bandRow="1">
                <a:tableStyleId>{5C22544A-7EE6-4342-B048-85BDC9FD1C3A}</a:tableStyleId>
              </a:tblPr>
              <a:tblGrid>
                <a:gridCol w="3540842"/>
                <a:gridCol w="1564558"/>
              </a:tblGrid>
              <a:tr h="274320">
                <a:tc>
                  <a:txBody>
                    <a:bodyPr/>
                    <a:lstStyle/>
                    <a:p>
                      <a:pPr algn="ctr"/>
                      <a:r>
                        <a:rPr lang="en-US" sz="1400" dirty="0" smtClean="0"/>
                        <a:t>Sequence</a:t>
                      </a:r>
                      <a:r>
                        <a:rPr lang="en-US" sz="1400" baseline="0" dirty="0" smtClean="0"/>
                        <a:t> Pair</a:t>
                      </a:r>
                      <a:endParaRPr lang="en-US" sz="1400" dirty="0"/>
                    </a:p>
                  </a:txBody>
                  <a:tcPr/>
                </a:tc>
                <a:tc>
                  <a:txBody>
                    <a:bodyPr/>
                    <a:lstStyle/>
                    <a:p>
                      <a:pPr algn="ctr"/>
                      <a:r>
                        <a:rPr lang="en-US" sz="1400" dirty="0" smtClean="0"/>
                        <a:t>% Similarity</a:t>
                      </a:r>
                      <a:endParaRPr lang="en-US" sz="1400" dirty="0"/>
                    </a:p>
                  </a:txBody>
                  <a:tcPr/>
                </a:tc>
              </a:tr>
              <a:tr h="274320">
                <a:tc>
                  <a:txBody>
                    <a:bodyPr/>
                    <a:lstStyle/>
                    <a:p>
                      <a:r>
                        <a:rPr lang="en-US" sz="1400" dirty="0" smtClean="0"/>
                        <a:t>Yeast-</a:t>
                      </a:r>
                      <a:r>
                        <a:rPr lang="en-US" sz="1400" dirty="0" err="1" smtClean="0"/>
                        <a:t>Phe</a:t>
                      </a:r>
                      <a:r>
                        <a:rPr lang="en-US" sz="1400" baseline="0" dirty="0" smtClean="0"/>
                        <a:t> and Yeast-Asp (1 and 2)</a:t>
                      </a:r>
                      <a:endParaRPr lang="en-US" sz="1400" dirty="0"/>
                    </a:p>
                  </a:txBody>
                  <a:tcPr/>
                </a:tc>
                <a:tc>
                  <a:txBody>
                    <a:bodyPr/>
                    <a:lstStyle/>
                    <a:p>
                      <a:pPr algn="r"/>
                      <a:r>
                        <a:rPr lang="en-US" sz="1400" dirty="0" smtClean="0"/>
                        <a:t>43.8 %</a:t>
                      </a:r>
                      <a:endParaRPr lang="en-US" sz="1400" dirty="0"/>
                    </a:p>
                  </a:txBody>
                  <a:tcPr/>
                </a:tc>
              </a:tr>
              <a:tr h="274320">
                <a:tc>
                  <a:txBody>
                    <a:bodyPr/>
                    <a:lstStyle/>
                    <a:p>
                      <a:r>
                        <a:rPr lang="en-US" sz="1400" dirty="0" smtClean="0"/>
                        <a:t>Yeast-</a:t>
                      </a:r>
                      <a:r>
                        <a:rPr lang="en-US" sz="1400" dirty="0" err="1" smtClean="0"/>
                        <a:t>Phe</a:t>
                      </a:r>
                      <a:r>
                        <a:rPr lang="en-US" sz="1400" dirty="0" smtClean="0"/>
                        <a:t> and E.coli-</a:t>
                      </a:r>
                      <a:r>
                        <a:rPr lang="en-US" sz="1400" dirty="0" err="1" smtClean="0"/>
                        <a:t>Gln</a:t>
                      </a:r>
                      <a:r>
                        <a:rPr lang="en-US" sz="1400" dirty="0" smtClean="0"/>
                        <a:t> (1 and 3)</a:t>
                      </a:r>
                      <a:endParaRPr lang="en-US" sz="1400" dirty="0"/>
                    </a:p>
                  </a:txBody>
                  <a:tcPr/>
                </a:tc>
                <a:tc>
                  <a:txBody>
                    <a:bodyPr/>
                    <a:lstStyle/>
                    <a:p>
                      <a:pPr algn="r"/>
                      <a:r>
                        <a:rPr lang="en-US" sz="1400" dirty="0" smtClean="0"/>
                        <a:t>45.2 %</a:t>
                      </a:r>
                      <a:endParaRPr lang="en-US" sz="1400" dirty="0"/>
                    </a:p>
                  </a:txBody>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Yeast-Asp and E.coli-</a:t>
                      </a:r>
                      <a:r>
                        <a:rPr lang="en-US" sz="1400" dirty="0" err="1" smtClean="0"/>
                        <a:t>Gln</a:t>
                      </a:r>
                      <a:r>
                        <a:rPr lang="en-US" sz="1400" dirty="0" smtClean="0"/>
                        <a:t> (2 and 3)</a:t>
                      </a:r>
                      <a:endParaRPr lang="en-US" sz="1400" dirty="0"/>
                    </a:p>
                  </a:txBody>
                  <a:tcPr/>
                </a:tc>
                <a:tc>
                  <a:txBody>
                    <a:bodyPr/>
                    <a:lstStyle/>
                    <a:p>
                      <a:pPr algn="r"/>
                      <a:r>
                        <a:rPr lang="en-US" sz="1400" dirty="0" smtClean="0"/>
                        <a:t>40.2</a:t>
                      </a:r>
                      <a:r>
                        <a:rPr lang="en-US" sz="1400" baseline="0" dirty="0" smtClean="0"/>
                        <a:t> %</a:t>
                      </a:r>
                      <a:endParaRPr lang="en-US" sz="1400" dirty="0"/>
                    </a:p>
                  </a:txBody>
                  <a:tcPr/>
                </a:tc>
              </a:tr>
            </a:tbl>
          </a:graphicData>
        </a:graphic>
      </p:graphicFrame>
      <p:sp>
        <p:nvSpPr>
          <p:cNvPr id="14" name="TextBox 13"/>
          <p:cNvSpPr txBox="1"/>
          <p:nvPr/>
        </p:nvSpPr>
        <p:spPr>
          <a:xfrm>
            <a:off x="815666" y="2895600"/>
            <a:ext cx="327334" cy="400110"/>
          </a:xfrm>
          <a:prstGeom prst="rect">
            <a:avLst/>
          </a:prstGeom>
          <a:noFill/>
        </p:spPr>
        <p:txBody>
          <a:bodyPr wrap="none" rtlCol="0">
            <a:spAutoFit/>
          </a:bodyPr>
          <a:lstStyle/>
          <a:p>
            <a:r>
              <a:rPr lang="en-US" sz="2000" b="1" dirty="0" smtClean="0"/>
              <a:t>1</a:t>
            </a:r>
            <a:endParaRPr lang="en-US" sz="2000" b="1" dirty="0"/>
          </a:p>
        </p:txBody>
      </p:sp>
      <p:sp>
        <p:nvSpPr>
          <p:cNvPr id="15" name="TextBox 14"/>
          <p:cNvSpPr txBox="1"/>
          <p:nvPr/>
        </p:nvSpPr>
        <p:spPr>
          <a:xfrm>
            <a:off x="3657600" y="2895600"/>
            <a:ext cx="327334" cy="400110"/>
          </a:xfrm>
          <a:prstGeom prst="rect">
            <a:avLst/>
          </a:prstGeom>
          <a:noFill/>
        </p:spPr>
        <p:txBody>
          <a:bodyPr wrap="none" rtlCol="0">
            <a:spAutoFit/>
          </a:bodyPr>
          <a:lstStyle/>
          <a:p>
            <a:r>
              <a:rPr lang="en-US" sz="2000" b="1" dirty="0" smtClean="0"/>
              <a:t>2</a:t>
            </a:r>
            <a:endParaRPr lang="en-US" sz="2000" b="1" dirty="0"/>
          </a:p>
        </p:txBody>
      </p:sp>
      <p:sp>
        <p:nvSpPr>
          <p:cNvPr id="16" name="TextBox 15"/>
          <p:cNvSpPr txBox="1"/>
          <p:nvPr/>
        </p:nvSpPr>
        <p:spPr>
          <a:xfrm>
            <a:off x="6225866" y="2895600"/>
            <a:ext cx="327334" cy="400110"/>
          </a:xfrm>
          <a:prstGeom prst="rect">
            <a:avLst/>
          </a:prstGeom>
          <a:noFill/>
        </p:spPr>
        <p:txBody>
          <a:bodyPr wrap="none" rtlCol="0">
            <a:spAutoFit/>
          </a:bodyPr>
          <a:lstStyle/>
          <a:p>
            <a:r>
              <a:rPr lang="en-US" sz="2000" b="1" dirty="0" smtClean="0"/>
              <a:t>3</a:t>
            </a:r>
            <a:endParaRPr lang="en-US" sz="2000" b="1" dirty="0"/>
          </a:p>
        </p:txBody>
      </p:sp>
      <p:cxnSp>
        <p:nvCxnSpPr>
          <p:cNvPr id="18" name="Straight Connector 17"/>
          <p:cNvCxnSpPr/>
          <p:nvPr/>
        </p:nvCxnSpPr>
        <p:spPr>
          <a:xfrm rot="5400000" flipH="1" flipV="1">
            <a:off x="2057400" y="2362200"/>
            <a:ext cx="2133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4801394" y="2361406"/>
            <a:ext cx="2133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Accuracy of the Comparative Structure Models for rRNA</a:t>
            </a:r>
            <a:endParaRPr lang="en-US" dirty="0"/>
          </a:p>
        </p:txBody>
      </p:sp>
      <p:pic>
        <p:nvPicPr>
          <p:cNvPr id="6" name="Content Placeholder 5" descr="30s50s.gif"/>
          <p:cNvPicPr>
            <a:picLocks noGrp="1" noChangeAspect="1"/>
          </p:cNvPicPr>
          <p:nvPr>
            <p:ph idx="1"/>
          </p:nvPr>
        </p:nvPicPr>
        <p:blipFill>
          <a:blip r:embed="rId2"/>
          <a:stretch>
            <a:fillRect/>
          </a:stretch>
        </p:blipFill>
        <p:spPr>
          <a:xfrm>
            <a:off x="2667000" y="1600200"/>
            <a:ext cx="6174198" cy="4525963"/>
          </a:xfrm>
        </p:spPr>
      </p:pic>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14</a:t>
            </a:fld>
            <a:endParaRPr lang="en-US" dirty="0"/>
          </a:p>
        </p:txBody>
      </p:sp>
      <p:graphicFrame>
        <p:nvGraphicFramePr>
          <p:cNvPr id="9" name="Table 8"/>
          <p:cNvGraphicFramePr>
            <a:graphicFrameLocks noGrp="1"/>
          </p:cNvGraphicFramePr>
          <p:nvPr/>
        </p:nvGraphicFramePr>
        <p:xfrm>
          <a:off x="304800" y="2362200"/>
          <a:ext cx="2667000" cy="2072640"/>
        </p:xfrm>
        <a:graphic>
          <a:graphicData uri="http://schemas.openxmlformats.org/drawingml/2006/table">
            <a:tbl>
              <a:tblPr firstRow="1" bandRow="1">
                <a:tableStyleId>{5C22544A-7EE6-4342-B048-85BDC9FD1C3A}</a:tableStyleId>
              </a:tblPr>
              <a:tblGrid>
                <a:gridCol w="1333500"/>
                <a:gridCol w="13335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Model Base Pairs</a:t>
                      </a:r>
                      <a:endParaRPr lang="en-US" sz="1400" dirty="0"/>
                    </a:p>
                  </a:txBody>
                  <a:tcPr/>
                </a:tc>
                <a:tc>
                  <a:txBody>
                    <a:bodyPr/>
                    <a:lstStyle/>
                    <a:p>
                      <a:pPr algn="ctr"/>
                      <a:r>
                        <a:rPr lang="en-US" sz="1400" dirty="0" smtClean="0"/>
                        <a:t>Predictions</a:t>
                      </a:r>
                      <a:endParaRPr lang="en-US" sz="1400" dirty="0"/>
                    </a:p>
                  </a:txBody>
                  <a:tcPr/>
                </a:tc>
              </a:tr>
              <a:tr h="370840">
                <a:tc>
                  <a:txBody>
                    <a:bodyPr/>
                    <a:lstStyle/>
                    <a:p>
                      <a:r>
                        <a:rPr lang="en-US" sz="1400" dirty="0" smtClean="0"/>
                        <a:t>16S rRNA</a:t>
                      </a:r>
                      <a:endParaRPr lang="en-US" sz="1400" dirty="0"/>
                    </a:p>
                  </a:txBody>
                  <a:tcPr/>
                </a:tc>
                <a:tc>
                  <a:txBody>
                    <a:bodyPr/>
                    <a:lstStyle/>
                    <a:p>
                      <a:pPr algn="r"/>
                      <a:r>
                        <a:rPr lang="en-US" sz="1400" dirty="0" smtClean="0"/>
                        <a:t>461/476</a:t>
                      </a:r>
                      <a:r>
                        <a:rPr lang="en-US" sz="1400" baseline="0" dirty="0" smtClean="0"/>
                        <a:t> </a:t>
                      </a:r>
                    </a:p>
                    <a:p>
                      <a:pPr algn="r"/>
                      <a:r>
                        <a:rPr lang="en-US" sz="1400" dirty="0" smtClean="0"/>
                        <a:t>= 97%</a:t>
                      </a:r>
                      <a:endParaRPr lang="en-US" sz="1400" dirty="0"/>
                    </a:p>
                  </a:txBody>
                  <a:tcPr/>
                </a:tc>
              </a:tr>
              <a:tr h="370840">
                <a:tc>
                  <a:txBody>
                    <a:bodyPr/>
                    <a:lstStyle/>
                    <a:p>
                      <a:r>
                        <a:rPr lang="en-US" sz="1400" dirty="0" smtClean="0"/>
                        <a:t>23S rRNA</a:t>
                      </a:r>
                      <a:endParaRPr lang="en-US" sz="1400" dirty="0"/>
                    </a:p>
                  </a:txBody>
                  <a:tcPr/>
                </a:tc>
                <a:tc>
                  <a:txBody>
                    <a:bodyPr/>
                    <a:lstStyle/>
                    <a:p>
                      <a:pPr algn="r"/>
                      <a:r>
                        <a:rPr lang="en-US" sz="1400" dirty="0" smtClean="0"/>
                        <a:t>779/797</a:t>
                      </a:r>
                      <a:endParaRPr lang="en-US" sz="1400" baseline="0" dirty="0" smtClean="0"/>
                    </a:p>
                    <a:p>
                      <a:pPr algn="r"/>
                      <a:r>
                        <a:rPr lang="en-US" sz="1400" dirty="0" smtClean="0"/>
                        <a:t>= 98%</a:t>
                      </a:r>
                      <a:endParaRPr lang="en-US" sz="1400" dirty="0"/>
                    </a:p>
                  </a:txBody>
                  <a:tcPr/>
                </a:tc>
              </a:tr>
              <a:tr h="370840">
                <a:tc>
                  <a:txBody>
                    <a:bodyPr/>
                    <a:lstStyle/>
                    <a:p>
                      <a:r>
                        <a:rPr lang="en-US" sz="1400" dirty="0" smtClean="0"/>
                        <a:t>TOTAL</a:t>
                      </a:r>
                      <a:endParaRPr lang="en-US" sz="1400" dirty="0"/>
                    </a:p>
                  </a:txBody>
                  <a:tcPr/>
                </a:tc>
                <a:tc>
                  <a:txBody>
                    <a:bodyPr/>
                    <a:lstStyle/>
                    <a:p>
                      <a:pPr algn="r"/>
                      <a:r>
                        <a:rPr lang="en-US" sz="1400" dirty="0" smtClean="0"/>
                        <a:t>1240/1273</a:t>
                      </a:r>
                    </a:p>
                    <a:p>
                      <a:pPr algn="r"/>
                      <a:r>
                        <a:rPr lang="en-US" sz="1400" dirty="0" smtClean="0"/>
                        <a:t>= 97%</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3600" smtClean="0"/>
              <a:t>Comparative vs. Crystal Structures  </a:t>
            </a:r>
            <a:r>
              <a:rPr sz="3600" i="1" smtClean="0"/>
              <a:t>(Thermus thermophilus)</a:t>
            </a:r>
            <a:endParaRPr lang="en-US" sz="3600" i="1"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15</a:t>
            </a:fld>
            <a:endParaRPr lang="en-US" dirty="0"/>
          </a:p>
        </p:txBody>
      </p:sp>
      <p:pic>
        <p:nvPicPr>
          <p:cNvPr id="10" name="Content Placeholder 9" descr="thermus-comp-crystal-2.png"/>
          <p:cNvPicPr>
            <a:picLocks noGrp="1" noChangeAspect="1"/>
          </p:cNvPicPr>
          <p:nvPr>
            <p:ph idx="1"/>
          </p:nvPr>
        </p:nvPicPr>
        <p:blipFill>
          <a:blip r:embed="rId2"/>
          <a:stretch>
            <a:fillRect/>
          </a:stretch>
        </p:blipFill>
        <p:spPr>
          <a:xfrm>
            <a:off x="967254" y="1524000"/>
            <a:ext cx="7186146" cy="4602163"/>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Autofit/>
          </a:bodyPr>
          <a:lstStyle/>
          <a:p>
            <a:r>
              <a:rPr sz="2800" smtClean="0"/>
              <a:t>RNA Structure:  Secondary Structure, Energetics, Base Stacking, and High-Resolution 3D Structure</a:t>
            </a:r>
            <a:endParaRPr lang="en-US" sz="2800"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16</a:t>
            </a:fld>
            <a:endParaRPr lang="en-US" dirty="0"/>
          </a:p>
        </p:txBody>
      </p:sp>
      <p:pic>
        <p:nvPicPr>
          <p:cNvPr id="10" name="Content Placeholder 9" descr="thermus-stability-v8.png"/>
          <p:cNvPicPr>
            <a:picLocks noGrp="1" noChangeAspect="1"/>
          </p:cNvPicPr>
          <p:nvPr>
            <p:ph idx="1"/>
          </p:nvPr>
        </p:nvPicPr>
        <p:blipFill>
          <a:blip r:embed="rId2"/>
          <a:stretch>
            <a:fillRect/>
          </a:stretch>
        </p:blipFill>
        <p:spPr>
          <a:xfrm>
            <a:off x="261212" y="1214230"/>
            <a:ext cx="8577988" cy="495797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609600"/>
          </a:xfrm>
        </p:spPr>
        <p:txBody>
          <a:bodyPr>
            <a:noAutofit/>
          </a:bodyPr>
          <a:lstStyle/>
          <a:p>
            <a:pPr>
              <a:defRPr/>
            </a:pPr>
            <a:r>
              <a:rPr lang="en-US" sz="3600" b="0" dirty="0" smtClean="0"/>
              <a:t>The Comparative RNA Web (CRW) Site</a:t>
            </a:r>
            <a:r>
              <a:rPr sz="3600" b="0"/>
              <a:t/>
            </a:r>
            <a:br>
              <a:rPr sz="3600" b="0"/>
            </a:br>
            <a:r>
              <a:rPr sz="2400" b="0"/>
              <a:t>http://www.rna.ccbb.utexas.edu/</a:t>
            </a:r>
            <a:endParaRPr lang="en-US" sz="2400" dirty="0"/>
          </a:p>
        </p:txBody>
      </p:sp>
      <p:sp>
        <p:nvSpPr>
          <p:cNvPr id="11" name="Slide Number Placeholder 10"/>
          <p:cNvSpPr>
            <a:spLocks noGrp="1"/>
          </p:cNvSpPr>
          <p:nvPr>
            <p:ph type="sldNum" sz="quarter" idx="12"/>
          </p:nvPr>
        </p:nvSpPr>
        <p:spPr/>
        <p:txBody>
          <a:bodyPr/>
          <a:lstStyle/>
          <a:p>
            <a:pPr>
              <a:defRPr/>
            </a:pPr>
            <a:fld id="{8771E250-94BB-45E2-9545-4494A0DF7676}" type="slidenum">
              <a:rPr lang="en-US" smtClean="0"/>
              <a:pPr>
                <a:defRPr/>
              </a:pPr>
              <a:t>17</a:t>
            </a:fld>
            <a:endParaRPr lang="en-US" dirty="0"/>
          </a:p>
        </p:txBody>
      </p:sp>
      <p:pic>
        <p:nvPicPr>
          <p:cNvPr id="13" name="Picture 12" descr="crwfront.png"/>
          <p:cNvPicPr>
            <a:picLocks noChangeAspect="1"/>
          </p:cNvPicPr>
          <p:nvPr/>
        </p:nvPicPr>
        <p:blipFill>
          <a:blip r:embed="rId3"/>
          <a:stretch>
            <a:fillRect/>
          </a:stretch>
        </p:blipFill>
        <p:spPr>
          <a:xfrm>
            <a:off x="397404" y="1120999"/>
            <a:ext cx="8289396" cy="535600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09600"/>
          </a:xfrm>
        </p:spPr>
        <p:txBody>
          <a:bodyPr>
            <a:noAutofit/>
          </a:bodyPr>
          <a:lstStyle/>
          <a:p>
            <a:pPr eaLnBrk="1" fontAlgn="auto" hangingPunct="1">
              <a:spcAft>
                <a:spcPts val="0"/>
              </a:spcAft>
              <a:defRPr/>
            </a:pPr>
            <a:r>
              <a:rPr lang="en-US" sz="3600" b="0" dirty="0" smtClean="0"/>
              <a:t>The Comparative RNA Web (CRW) Site</a:t>
            </a:r>
            <a:endParaRPr lang="en-US" sz="4000" dirty="0"/>
          </a:p>
        </p:txBody>
      </p:sp>
      <p:sp>
        <p:nvSpPr>
          <p:cNvPr id="11" name="Slide Number Placeholder 10"/>
          <p:cNvSpPr>
            <a:spLocks noGrp="1"/>
          </p:cNvSpPr>
          <p:nvPr>
            <p:ph type="sldNum" sz="quarter" idx="12"/>
          </p:nvPr>
        </p:nvSpPr>
        <p:spPr/>
        <p:txBody>
          <a:bodyPr/>
          <a:lstStyle/>
          <a:p>
            <a:pPr>
              <a:defRPr/>
            </a:pPr>
            <a:fld id="{8771E250-94BB-45E2-9545-4494A0DF7676}" type="slidenum">
              <a:rPr lang="en-US" smtClean="0"/>
              <a:pPr>
                <a:defRPr/>
              </a:pPr>
              <a:t>18</a:t>
            </a:fld>
            <a:endParaRPr lang="en-US" dirty="0"/>
          </a:p>
        </p:txBody>
      </p:sp>
      <p:pic>
        <p:nvPicPr>
          <p:cNvPr id="14" name="Picture 13" descr="crw1.png"/>
          <p:cNvPicPr>
            <a:picLocks noChangeAspect="1"/>
          </p:cNvPicPr>
          <p:nvPr/>
        </p:nvPicPr>
        <p:blipFill>
          <a:blip r:embed="rId3"/>
          <a:stretch>
            <a:fillRect/>
          </a:stretch>
        </p:blipFill>
        <p:spPr>
          <a:xfrm>
            <a:off x="369748" y="914400"/>
            <a:ext cx="8393252" cy="52578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09600"/>
          </a:xfrm>
        </p:spPr>
        <p:txBody>
          <a:bodyPr>
            <a:noAutofit/>
          </a:bodyPr>
          <a:lstStyle/>
          <a:p>
            <a:pPr eaLnBrk="1" fontAlgn="auto" hangingPunct="1">
              <a:spcAft>
                <a:spcPts val="0"/>
              </a:spcAft>
              <a:defRPr/>
            </a:pPr>
            <a:r>
              <a:rPr lang="en-US" sz="3600" b="0" dirty="0" smtClean="0"/>
              <a:t>The Comparative RNA Web (CRW) Site</a:t>
            </a:r>
            <a:endParaRPr lang="en-US" sz="4000" dirty="0"/>
          </a:p>
        </p:txBody>
      </p:sp>
      <p:sp>
        <p:nvSpPr>
          <p:cNvPr id="11" name="Slide Number Placeholder 10"/>
          <p:cNvSpPr>
            <a:spLocks noGrp="1"/>
          </p:cNvSpPr>
          <p:nvPr>
            <p:ph type="sldNum" sz="quarter" idx="12"/>
          </p:nvPr>
        </p:nvSpPr>
        <p:spPr/>
        <p:txBody>
          <a:bodyPr/>
          <a:lstStyle/>
          <a:p>
            <a:pPr>
              <a:defRPr/>
            </a:pPr>
            <a:fld id="{8771E250-94BB-45E2-9545-4494A0DF7676}" type="slidenum">
              <a:rPr lang="en-US" smtClean="0"/>
              <a:pPr>
                <a:defRPr/>
              </a:pPr>
              <a:t>19</a:t>
            </a:fld>
            <a:endParaRPr lang="en-US" dirty="0"/>
          </a:p>
        </p:txBody>
      </p:sp>
      <p:pic>
        <p:nvPicPr>
          <p:cNvPr id="17" name="Picture 16" descr="crw2.png"/>
          <p:cNvPicPr>
            <a:picLocks noChangeAspect="1"/>
          </p:cNvPicPr>
          <p:nvPr/>
        </p:nvPicPr>
        <p:blipFill>
          <a:blip r:embed="rId3" cstate="print"/>
          <a:stretch>
            <a:fillRect/>
          </a:stretch>
        </p:blipFill>
        <p:spPr>
          <a:xfrm>
            <a:off x="310525" y="914401"/>
            <a:ext cx="8528676" cy="5156698"/>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77240" y="533400"/>
            <a:ext cx="7589520" cy="804203"/>
          </a:xfrm>
        </p:spPr>
        <p:txBody>
          <a:bodyPr>
            <a:normAutofit fontScale="90000"/>
          </a:bodyPr>
          <a:lstStyle/>
          <a:p>
            <a:r>
              <a:rPr smtClean="0"/>
              <a:t>Major Topics</a:t>
            </a:r>
            <a:endParaRPr lang="en-US" dirty="0"/>
          </a:p>
        </p:txBody>
      </p:sp>
      <p:sp>
        <p:nvSpPr>
          <p:cNvPr id="7" name="Text Placeholder 6"/>
          <p:cNvSpPr>
            <a:spLocks noGrp="1"/>
          </p:cNvSpPr>
          <p:nvPr>
            <p:ph type="body" idx="1"/>
          </p:nvPr>
        </p:nvSpPr>
        <p:spPr>
          <a:xfrm>
            <a:off x="762000" y="1295400"/>
            <a:ext cx="7620000" cy="4724400"/>
          </a:xfrm>
        </p:spPr>
        <p:txBody>
          <a:bodyPr>
            <a:normAutofit fontScale="92500" lnSpcReduction="20000"/>
          </a:bodyPr>
          <a:lstStyle/>
          <a:p>
            <a:pPr marL="111125" indent="-4763">
              <a:buFont typeface="Courier New" pitchFamily="49" charset="0"/>
              <a:buChar char="o"/>
            </a:pPr>
            <a:r>
              <a:rPr smtClean="0"/>
              <a:t> Importance of RNA in the Cell</a:t>
            </a:r>
          </a:p>
          <a:p>
            <a:pPr marL="687388" lvl="1" indent="-4763"/>
            <a:r>
              <a:rPr lang="en-US" dirty="0" smtClean="0"/>
              <a:t>Major Changes in Paradigms</a:t>
            </a:r>
            <a:endParaRPr smtClean="0"/>
          </a:p>
          <a:p>
            <a:pPr marL="111125" indent="-4763">
              <a:buFont typeface="Courier New" pitchFamily="49" charset="0"/>
              <a:buChar char="o"/>
            </a:pPr>
            <a:r>
              <a:rPr smtClean="0"/>
              <a:t> </a:t>
            </a:r>
            <a:r>
              <a:rPr lang="en-US" dirty="0" smtClean="0"/>
              <a:t>Grand Challenges in Biology</a:t>
            </a:r>
          </a:p>
          <a:p>
            <a:pPr marL="687388" lvl="1" indent="-4763"/>
            <a:r>
              <a:rPr lang="en-US" dirty="0" smtClean="0"/>
              <a:t>Identification and Characterization of RNA Structure</a:t>
            </a:r>
          </a:p>
          <a:p>
            <a:pPr marL="687388" lvl="1" indent="-4763"/>
            <a:r>
              <a:rPr smtClean="0"/>
              <a:t>Predicting RNA Structur</a:t>
            </a:r>
            <a:r>
              <a:rPr lang="en-US" dirty="0" smtClean="0"/>
              <a:t>e</a:t>
            </a:r>
          </a:p>
          <a:p>
            <a:pPr marL="952373" lvl="3" indent="-4763">
              <a:buFont typeface="Courier New" pitchFamily="49" charset="0"/>
              <a:buChar char="o"/>
            </a:pPr>
            <a:r>
              <a:rPr lang="en-US" dirty="0" smtClean="0"/>
              <a:t>T</a:t>
            </a:r>
            <a:r>
              <a:rPr smtClean="0"/>
              <a:t>raditional </a:t>
            </a:r>
            <a:r>
              <a:rPr lang="en-US" dirty="0" smtClean="0"/>
              <a:t>E</a:t>
            </a:r>
            <a:r>
              <a:rPr smtClean="0"/>
              <a:t>nergy-</a:t>
            </a:r>
            <a:r>
              <a:rPr lang="en-US" dirty="0" smtClean="0"/>
              <a:t>B</a:t>
            </a:r>
            <a:r>
              <a:rPr smtClean="0"/>
              <a:t>ased </a:t>
            </a:r>
            <a:r>
              <a:rPr lang="en-US" dirty="0" smtClean="0"/>
              <a:t>M</a:t>
            </a:r>
            <a:r>
              <a:rPr smtClean="0"/>
              <a:t>ethod</a:t>
            </a:r>
            <a:endParaRPr lang="en-US" dirty="0" smtClean="0"/>
          </a:p>
          <a:p>
            <a:pPr marL="952373" lvl="3" indent="-4763">
              <a:buFont typeface="Courier New" pitchFamily="49" charset="0"/>
              <a:buChar char="o"/>
            </a:pPr>
            <a:r>
              <a:rPr smtClean="0"/>
              <a:t>Comparative </a:t>
            </a:r>
            <a:r>
              <a:rPr/>
              <a:t>Analysis </a:t>
            </a:r>
            <a:endParaRPr smtClean="0"/>
          </a:p>
          <a:p>
            <a:pPr marL="106363">
              <a:buFont typeface="Courier New" pitchFamily="49" charset="0"/>
              <a:buChar char="o"/>
            </a:pPr>
            <a:r>
              <a:rPr smtClean="0"/>
              <a:t>Comparative Analysis</a:t>
            </a:r>
          </a:p>
          <a:p>
            <a:pPr marL="682626" lvl="1"/>
            <a:r>
              <a:rPr lang="en-US" dirty="0" smtClean="0"/>
              <a:t>Biological Rational and Computational Methodology</a:t>
            </a:r>
          </a:p>
          <a:p>
            <a:pPr marL="682626" lvl="1"/>
            <a:r>
              <a:rPr lang="en-US" dirty="0" smtClean="0"/>
              <a:t>Accuracy of the identification of structures that are common to a set of functionally equivalent sequences</a:t>
            </a:r>
          </a:p>
          <a:p>
            <a:pPr marL="106363" indent="-4763">
              <a:buFont typeface="Courier New" pitchFamily="49" charset="0"/>
              <a:buChar char="o"/>
            </a:pPr>
            <a:r>
              <a:rPr smtClean="0"/>
              <a:t> Development of Novel Comparative Analysis Database</a:t>
            </a:r>
          </a:p>
          <a:p>
            <a:pPr marL="106363">
              <a:buFont typeface="Courier New" pitchFamily="49" charset="0"/>
              <a:buChar char="o"/>
            </a:pPr>
            <a:r>
              <a:rPr smtClean="0"/>
              <a:t> Applications to RNA Structure Prediction</a:t>
            </a:r>
            <a:endParaRPr dirty="0"/>
          </a:p>
          <a:p>
            <a:pPr marL="682626" lvl="1"/>
            <a:r>
              <a:rPr lang="en-US" dirty="0" smtClean="0"/>
              <a:t>Identifying fundamental principles of RNA structure to improve the accuracy of the prediction of RNA secondary and tertiary structure</a:t>
            </a:r>
          </a:p>
          <a:p>
            <a:pPr marL="682626" lvl="1"/>
            <a:endParaRPr smtClean="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09600"/>
          </a:xfrm>
        </p:spPr>
        <p:txBody>
          <a:bodyPr>
            <a:noAutofit/>
          </a:bodyPr>
          <a:lstStyle/>
          <a:p>
            <a:pPr eaLnBrk="1" fontAlgn="auto" hangingPunct="1">
              <a:spcAft>
                <a:spcPts val="0"/>
              </a:spcAft>
              <a:defRPr/>
            </a:pPr>
            <a:r>
              <a:rPr lang="en-US" sz="3600" b="0" dirty="0" smtClean="0"/>
              <a:t>The Comparative RNA Web (CRW) Site</a:t>
            </a:r>
            <a:endParaRPr lang="en-US" sz="4000" dirty="0"/>
          </a:p>
        </p:txBody>
      </p:sp>
      <p:sp>
        <p:nvSpPr>
          <p:cNvPr id="11" name="Slide Number Placeholder 10"/>
          <p:cNvSpPr>
            <a:spLocks noGrp="1"/>
          </p:cNvSpPr>
          <p:nvPr>
            <p:ph type="sldNum" sz="quarter" idx="12"/>
          </p:nvPr>
        </p:nvSpPr>
        <p:spPr/>
        <p:txBody>
          <a:bodyPr/>
          <a:lstStyle/>
          <a:p>
            <a:pPr>
              <a:defRPr/>
            </a:pPr>
            <a:fld id="{8771E250-94BB-45E2-9545-4494A0DF7676}" type="slidenum">
              <a:rPr lang="en-US" smtClean="0"/>
              <a:pPr>
                <a:defRPr/>
              </a:pPr>
              <a:t>20</a:t>
            </a:fld>
            <a:endParaRPr lang="en-US" dirty="0"/>
          </a:p>
        </p:txBody>
      </p:sp>
      <p:pic>
        <p:nvPicPr>
          <p:cNvPr id="18" name="Picture 17" descr="crw3.png"/>
          <p:cNvPicPr>
            <a:picLocks noChangeAspect="1"/>
          </p:cNvPicPr>
          <p:nvPr/>
        </p:nvPicPr>
        <p:blipFill>
          <a:blip r:embed="rId3" cstate="print"/>
          <a:stretch>
            <a:fillRect/>
          </a:stretch>
        </p:blipFill>
        <p:spPr>
          <a:xfrm>
            <a:off x="381000" y="914400"/>
            <a:ext cx="8326728" cy="526445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09600"/>
          </a:xfrm>
        </p:spPr>
        <p:txBody>
          <a:bodyPr>
            <a:noAutofit/>
          </a:bodyPr>
          <a:lstStyle/>
          <a:p>
            <a:pPr eaLnBrk="1" fontAlgn="auto" hangingPunct="1">
              <a:spcAft>
                <a:spcPts val="0"/>
              </a:spcAft>
              <a:defRPr/>
            </a:pPr>
            <a:r>
              <a:rPr lang="en-US" sz="3600" b="0" dirty="0" smtClean="0"/>
              <a:t>The Comparative RNA Web (CRW) Site</a:t>
            </a:r>
            <a:endParaRPr lang="en-US" sz="4000" dirty="0"/>
          </a:p>
        </p:txBody>
      </p:sp>
      <p:sp>
        <p:nvSpPr>
          <p:cNvPr id="11" name="Slide Number Placeholder 10"/>
          <p:cNvSpPr>
            <a:spLocks noGrp="1"/>
          </p:cNvSpPr>
          <p:nvPr>
            <p:ph type="sldNum" sz="quarter" idx="12"/>
          </p:nvPr>
        </p:nvSpPr>
        <p:spPr/>
        <p:txBody>
          <a:bodyPr/>
          <a:lstStyle/>
          <a:p>
            <a:pPr>
              <a:defRPr/>
            </a:pPr>
            <a:fld id="{8771E250-94BB-45E2-9545-4494A0DF7676}" type="slidenum">
              <a:rPr lang="en-US" smtClean="0"/>
              <a:pPr>
                <a:defRPr/>
              </a:pPr>
              <a:t>21</a:t>
            </a:fld>
            <a:endParaRPr lang="en-US" dirty="0"/>
          </a:p>
        </p:txBody>
      </p:sp>
      <p:pic>
        <p:nvPicPr>
          <p:cNvPr id="19" name="Picture 18" descr="crw4.png"/>
          <p:cNvPicPr>
            <a:picLocks noChangeAspect="1"/>
          </p:cNvPicPr>
          <p:nvPr/>
        </p:nvPicPr>
        <p:blipFill>
          <a:blip r:embed="rId3"/>
          <a:stretch>
            <a:fillRect/>
          </a:stretch>
        </p:blipFill>
        <p:spPr>
          <a:xfrm>
            <a:off x="533400" y="852018"/>
            <a:ext cx="8077200" cy="5320182"/>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09600"/>
          </a:xfrm>
        </p:spPr>
        <p:txBody>
          <a:bodyPr>
            <a:noAutofit/>
          </a:bodyPr>
          <a:lstStyle/>
          <a:p>
            <a:pPr eaLnBrk="1" fontAlgn="auto" hangingPunct="1">
              <a:spcAft>
                <a:spcPts val="0"/>
              </a:spcAft>
              <a:defRPr/>
            </a:pPr>
            <a:r>
              <a:rPr lang="en-US" sz="3600" b="0" dirty="0" smtClean="0"/>
              <a:t>The Comparative RNA Web (CRW) Site</a:t>
            </a:r>
            <a:endParaRPr lang="en-US" sz="4000" dirty="0"/>
          </a:p>
        </p:txBody>
      </p:sp>
      <p:sp>
        <p:nvSpPr>
          <p:cNvPr id="11" name="Slide Number Placeholder 10"/>
          <p:cNvSpPr>
            <a:spLocks noGrp="1"/>
          </p:cNvSpPr>
          <p:nvPr>
            <p:ph type="sldNum" sz="quarter" idx="12"/>
          </p:nvPr>
        </p:nvSpPr>
        <p:spPr/>
        <p:txBody>
          <a:bodyPr/>
          <a:lstStyle/>
          <a:p>
            <a:pPr>
              <a:defRPr/>
            </a:pPr>
            <a:fld id="{8771E250-94BB-45E2-9545-4494A0DF7676}" type="slidenum">
              <a:rPr lang="en-US" smtClean="0"/>
              <a:pPr>
                <a:defRPr/>
              </a:pPr>
              <a:t>22</a:t>
            </a:fld>
            <a:endParaRPr lang="en-US" dirty="0"/>
          </a:p>
        </p:txBody>
      </p:sp>
      <p:pic>
        <p:nvPicPr>
          <p:cNvPr id="20" name="Picture 19" descr="amemap.png"/>
          <p:cNvPicPr>
            <a:picLocks noChangeAspect="1"/>
          </p:cNvPicPr>
          <p:nvPr/>
        </p:nvPicPr>
        <p:blipFill>
          <a:blip r:embed="rId3"/>
          <a:stretch>
            <a:fillRect/>
          </a:stretch>
        </p:blipFill>
        <p:spPr>
          <a:xfrm>
            <a:off x="909025" y="914400"/>
            <a:ext cx="7244375" cy="52578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r>
              <a:rPr sz="3600" b="0"/>
              <a:t>The Comparative RNA Web (CRW) Site</a:t>
            </a:r>
            <a:endParaRPr lang="en-US" sz="3600" dirty="0"/>
          </a:p>
        </p:txBody>
      </p:sp>
      <p:pic>
        <p:nvPicPr>
          <p:cNvPr id="6" name="Content Placeholder 5" descr="rnamap1.png"/>
          <p:cNvPicPr>
            <a:picLocks noGrp="1" noChangeAspect="1"/>
          </p:cNvPicPr>
          <p:nvPr>
            <p:ph idx="1"/>
          </p:nvPr>
        </p:nvPicPr>
        <p:blipFill>
          <a:blip r:embed="rId2"/>
          <a:stretch>
            <a:fillRect/>
          </a:stretch>
        </p:blipFill>
        <p:spPr>
          <a:xfrm>
            <a:off x="1040595" y="842510"/>
            <a:ext cx="7036605" cy="5341497"/>
          </a:xfrm>
        </p:spPr>
      </p:pic>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2. From Past to Future…</a:t>
            </a:r>
            <a:endParaRPr lang="en-US" dirty="0"/>
          </a:p>
        </p:txBody>
      </p:sp>
      <p:sp>
        <p:nvSpPr>
          <p:cNvPr id="32771" name="Text Placeholder 2"/>
          <p:cNvSpPr>
            <a:spLocks noGrp="1"/>
          </p:cNvSpPr>
          <p:nvPr>
            <p:ph type="body" idx="1"/>
          </p:nvPr>
        </p:nvSpPr>
        <p:spPr/>
        <p:txBody>
          <a:bodyPr>
            <a:normAutofit fontScale="92500" lnSpcReduction="10000"/>
          </a:bodyPr>
          <a:lstStyle/>
          <a:p>
            <a:r>
              <a:rPr lang="en-US" sz="3000" dirty="0" smtClean="0"/>
              <a:t>The Impact: Lessons from Evolving RNAs</a:t>
            </a:r>
          </a:p>
          <a:p>
            <a:r>
              <a:rPr lang="en-US" sz="3000" dirty="0" smtClean="0"/>
              <a:t>The Problem: Effectively Using Large Volumes of Information Spanning Several Dimensions</a:t>
            </a:r>
          </a:p>
          <a:p>
            <a:r>
              <a:rPr lang="en-US" sz="3000" dirty="0" smtClean="0"/>
              <a:t>The Project: Goals and Approaches</a:t>
            </a:r>
          </a:p>
          <a:p>
            <a:pPr>
              <a:buNone/>
            </a:pPr>
            <a:endParaRPr lang="en-US" sz="3000" dirty="0" smtClean="0"/>
          </a:p>
        </p:txBody>
      </p:sp>
      <p:sp>
        <p:nvSpPr>
          <p:cNvPr id="5" name="Slide Number Placeholder 4"/>
          <p:cNvSpPr>
            <a:spLocks noGrp="1"/>
          </p:cNvSpPr>
          <p:nvPr>
            <p:ph type="sldNum" sz="quarter" idx="12"/>
          </p:nvPr>
        </p:nvSpPr>
        <p:spPr/>
        <p:txBody>
          <a:bodyPr/>
          <a:lstStyle/>
          <a:p>
            <a:pPr>
              <a:defRPr/>
            </a:pPr>
            <a:fld id="{AF44BC0D-E9E3-4A37-A49D-9FF06DAF36E6}"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914400"/>
          </a:xfrm>
        </p:spPr>
        <p:txBody>
          <a:bodyPr>
            <a:normAutofit/>
          </a:bodyPr>
          <a:lstStyle/>
          <a:p>
            <a:pPr eaLnBrk="1" fontAlgn="auto" hangingPunct="1">
              <a:spcAft>
                <a:spcPts val="0"/>
              </a:spcAft>
              <a:defRPr/>
            </a:pPr>
            <a:r>
              <a:rPr lang="en-US" sz="5400" b="0" dirty="0" smtClean="0">
                <a:solidFill>
                  <a:schemeClr val="accent1">
                    <a:lumMod val="75000"/>
                  </a:schemeClr>
                </a:solidFill>
              </a:rPr>
              <a:t>Carl R Woese - Insight</a:t>
            </a:r>
            <a:endParaRPr lang="en-US" sz="6000" dirty="0">
              <a:solidFill>
                <a:schemeClr val="accent1">
                  <a:lumMod val="75000"/>
                </a:schemeClr>
              </a:solidFill>
            </a:endParaRPr>
          </a:p>
        </p:txBody>
      </p:sp>
      <p:sp>
        <p:nvSpPr>
          <p:cNvPr id="5" name="Content Placeholder 2"/>
          <p:cNvSpPr txBox="1">
            <a:spLocks noGrp="1"/>
          </p:cNvSpPr>
          <p:nvPr>
            <p:ph idx="1"/>
          </p:nvPr>
        </p:nvSpPr>
        <p:spPr/>
        <p:txBody>
          <a:bodyPr>
            <a:normAutofit lnSpcReduction="10000"/>
          </a:bodyPr>
          <a:lstStyle/>
          <a:p>
            <a:pPr marL="0" indent="0" algn="just">
              <a:spcBef>
                <a:spcPct val="20000"/>
              </a:spcBef>
              <a:buClr>
                <a:srgbClr val="0BD0D9"/>
              </a:buClr>
              <a:buSzPct val="95000"/>
              <a:buFont typeface="Wingdings 2" pitchFamily="18" charset="2"/>
              <a:buNone/>
              <a:defRPr/>
            </a:pPr>
            <a:r>
              <a:rPr lang="en-US" sz="2400" dirty="0" smtClean="0"/>
              <a:t>The comparative approach indicates far more than the mere existence of a secondary structural element; it ultimately provides the detailed rules for constructing the functional form of each helix. Such rules are a transformation of the detailed physical relationships of a helix and perhaps even reflection of its detailed energetics as well. (One might envision a future time when comparative sequencing provides energetic measurements too subtle for physical chemical measurements to determine.)</a:t>
            </a:r>
          </a:p>
          <a:p>
            <a:pPr marL="0" indent="0" algn="r">
              <a:spcBef>
                <a:spcPct val="20000"/>
              </a:spcBef>
              <a:buClr>
                <a:srgbClr val="0BD0D9"/>
              </a:buClr>
              <a:buSzPct val="95000"/>
              <a:buFont typeface="Wingdings 2" pitchFamily="18" charset="2"/>
              <a:buNone/>
              <a:defRPr/>
            </a:pPr>
            <a:r>
              <a:rPr lang="en-US" sz="2400" i="1" dirty="0" smtClean="0"/>
              <a:t>--Carl Woese (1983)</a:t>
            </a:r>
          </a:p>
          <a:p>
            <a:pPr marL="273050" indent="-273050">
              <a:spcBef>
                <a:spcPct val="20000"/>
              </a:spcBef>
              <a:buClr>
                <a:srgbClr val="0BD0D9"/>
              </a:buClr>
              <a:buSzPct val="95000"/>
              <a:buFont typeface="Wingdings 2" pitchFamily="18" charset="2"/>
              <a:buChar char=""/>
              <a:defRPr/>
            </a:pPr>
            <a:endParaRPr lang="en-US" sz="2600" dirty="0" smtClean="0"/>
          </a:p>
          <a:p>
            <a:pPr marL="273050" indent="-273050">
              <a:spcBef>
                <a:spcPct val="20000"/>
              </a:spcBef>
              <a:buClr>
                <a:srgbClr val="0BD0D9"/>
              </a:buClr>
              <a:buSzPct val="95000"/>
              <a:buFont typeface="Wingdings 2" pitchFamily="18" charset="2"/>
              <a:buChar char=""/>
              <a:defRPr/>
            </a:pPr>
            <a:endParaRPr lang="en-US" sz="2600" dirty="0"/>
          </a:p>
        </p:txBody>
      </p:sp>
      <p:sp>
        <p:nvSpPr>
          <p:cNvPr id="6" name="Slide Number Placeholder 5"/>
          <p:cNvSpPr>
            <a:spLocks noGrp="1"/>
          </p:cNvSpPr>
          <p:nvPr>
            <p:ph type="sldNum" sz="quarter" idx="12"/>
          </p:nvPr>
        </p:nvSpPr>
        <p:spPr/>
        <p:txBody>
          <a:bodyPr/>
          <a:lstStyle/>
          <a:p>
            <a:pPr>
              <a:defRPr/>
            </a:pPr>
            <a:fld id="{8771E250-94BB-45E2-9545-4494A0DF7676}"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62000"/>
          </a:xfrm>
        </p:spPr>
        <p:txBody>
          <a:bodyPr>
            <a:normAutofit/>
          </a:bodyPr>
          <a:lstStyle/>
          <a:p>
            <a:pPr eaLnBrk="1" fontAlgn="auto" hangingPunct="1">
              <a:spcAft>
                <a:spcPts val="0"/>
              </a:spcAft>
              <a:defRPr/>
            </a:pPr>
            <a:r>
              <a:rPr lang="en-US" sz="4400" dirty="0" smtClean="0">
                <a:solidFill>
                  <a:schemeClr val="accent1">
                    <a:lumMod val="75000"/>
                  </a:schemeClr>
                </a:solidFill>
              </a:rPr>
              <a:t>How Much Comparative Data?</a:t>
            </a:r>
            <a:endParaRPr lang="en-US" dirty="0"/>
          </a:p>
        </p:txBody>
      </p:sp>
      <p:sp>
        <p:nvSpPr>
          <p:cNvPr id="7" name="Slide Number Placeholder 6"/>
          <p:cNvSpPr>
            <a:spLocks noGrp="1"/>
          </p:cNvSpPr>
          <p:nvPr>
            <p:ph type="sldNum" sz="quarter" idx="12"/>
          </p:nvPr>
        </p:nvSpPr>
        <p:spPr/>
        <p:txBody>
          <a:bodyPr/>
          <a:lstStyle/>
          <a:p>
            <a:pPr>
              <a:defRPr/>
            </a:pPr>
            <a:fld id="{8771E250-94BB-45E2-9545-4494A0DF7676}" type="slidenum">
              <a:rPr lang="en-US" smtClean="0"/>
              <a:pPr>
                <a:defRPr/>
              </a:pPr>
              <a:t>26</a:t>
            </a:fld>
            <a:endParaRPr lang="en-US" dirty="0"/>
          </a:p>
        </p:txBody>
      </p:sp>
      <p:graphicFrame>
        <p:nvGraphicFramePr>
          <p:cNvPr id="5" name="Content Placeholder 7"/>
          <p:cNvGraphicFramePr>
            <a:graphicFrameLocks/>
          </p:cNvGraphicFramePr>
          <p:nvPr/>
        </p:nvGraphicFramePr>
        <p:xfrm>
          <a:off x="228600" y="1295400"/>
          <a:ext cx="8686800" cy="3591560"/>
        </p:xfrm>
        <a:graphic>
          <a:graphicData uri="http://schemas.openxmlformats.org/drawingml/2006/table">
            <a:tbl>
              <a:tblPr firstRow="1" bandRow="1">
                <a:tableStyleId>{5C22544A-7EE6-4342-B048-85BDC9FD1C3A}</a:tableStyleId>
              </a:tblPr>
              <a:tblGrid>
                <a:gridCol w="1295400"/>
                <a:gridCol w="1447800"/>
                <a:gridCol w="1447800"/>
                <a:gridCol w="1524000"/>
                <a:gridCol w="1371600"/>
                <a:gridCol w="1600200"/>
              </a:tblGrid>
              <a:tr h="370840">
                <a:tc>
                  <a:txBody>
                    <a:bodyPr/>
                    <a:lstStyle/>
                    <a:p>
                      <a:pPr algn="ctr"/>
                      <a:r>
                        <a:rPr lang="en-US" sz="1600" dirty="0" smtClean="0"/>
                        <a:t>Molecule</a:t>
                      </a:r>
                      <a:endParaRPr lang="en-US" sz="1600" dirty="0"/>
                    </a:p>
                  </a:txBody>
                  <a:tcPr/>
                </a:tc>
                <a:tc>
                  <a:txBody>
                    <a:bodyPr/>
                    <a:lstStyle/>
                    <a:p>
                      <a:pPr algn="ctr"/>
                      <a:r>
                        <a:rPr lang="en-US" sz="1600" dirty="0" smtClean="0"/>
                        <a:t>Raw Sequences</a:t>
                      </a:r>
                      <a:endParaRPr lang="en-US" sz="1600" dirty="0"/>
                    </a:p>
                  </a:txBody>
                  <a:tcPr/>
                </a:tc>
                <a:tc>
                  <a:txBody>
                    <a:bodyPr/>
                    <a:lstStyle/>
                    <a:p>
                      <a:pPr algn="ctr"/>
                      <a:r>
                        <a:rPr lang="en-US" sz="1600" dirty="0" smtClean="0"/>
                        <a:t>Aligned</a:t>
                      </a:r>
                      <a:r>
                        <a:rPr lang="en-US" sz="1600" baseline="0" dirty="0" smtClean="0"/>
                        <a:t> Sequences</a:t>
                      </a:r>
                      <a:endParaRPr lang="en-US" sz="1600" dirty="0"/>
                    </a:p>
                  </a:txBody>
                  <a:tcPr/>
                </a:tc>
                <a:tc>
                  <a:txBody>
                    <a:bodyPr/>
                    <a:lstStyle/>
                    <a:p>
                      <a:pPr algn="ctr"/>
                      <a:r>
                        <a:rPr lang="en-US" sz="1600" dirty="0" smtClean="0"/>
                        <a:t>Alignments</a:t>
                      </a:r>
                      <a:endParaRPr lang="en-US" sz="1600" dirty="0"/>
                    </a:p>
                  </a:txBody>
                  <a:tcPr/>
                </a:tc>
                <a:tc>
                  <a:txBody>
                    <a:bodyPr/>
                    <a:lstStyle/>
                    <a:p>
                      <a:pPr algn="ctr"/>
                      <a:r>
                        <a:rPr lang="en-US" sz="1600" dirty="0" smtClean="0"/>
                        <a:t>Structure Models</a:t>
                      </a:r>
                      <a:endParaRPr lang="en-US" sz="1600" dirty="0"/>
                    </a:p>
                  </a:txBody>
                  <a:tcPr/>
                </a:tc>
                <a:tc>
                  <a:txBody>
                    <a:bodyPr/>
                    <a:lstStyle/>
                    <a:p>
                      <a:pPr algn="ctr"/>
                      <a:r>
                        <a:rPr lang="en-US" sz="1600" dirty="0" smtClean="0"/>
                        <a:t>Structure Information</a:t>
                      </a:r>
                      <a:endParaRPr lang="en-US" sz="1600" dirty="0"/>
                    </a:p>
                  </a:txBody>
                  <a:tcPr/>
                </a:tc>
              </a:tr>
              <a:tr h="370840">
                <a:tc>
                  <a:txBody>
                    <a:bodyPr/>
                    <a:lstStyle/>
                    <a:p>
                      <a:pPr algn="ctr"/>
                      <a:r>
                        <a:rPr lang="en-US" sz="1600" b="1" dirty="0" smtClean="0"/>
                        <a:t>16S rRNA</a:t>
                      </a:r>
                      <a:endParaRPr lang="en-US" sz="1600" b="1" dirty="0"/>
                    </a:p>
                  </a:txBody>
                  <a:tcPr/>
                </a:tc>
                <a:tc>
                  <a:txBody>
                    <a:bodyPr/>
                    <a:lstStyle/>
                    <a:p>
                      <a:pPr algn="r"/>
                      <a:r>
                        <a:rPr lang="en-US" sz="1400" dirty="0" smtClean="0"/>
                        <a:t>1,042,700</a:t>
                      </a:r>
                      <a:endParaRPr lang="en-US" sz="1400" dirty="0"/>
                    </a:p>
                  </a:txBody>
                  <a:tcPr/>
                </a:tc>
                <a:tc>
                  <a:txBody>
                    <a:bodyPr/>
                    <a:lstStyle/>
                    <a:p>
                      <a:pPr algn="r"/>
                      <a:r>
                        <a:rPr lang="en-US" sz="1600" dirty="0" smtClean="0"/>
                        <a:t>127,000</a:t>
                      </a:r>
                      <a:endParaRPr lang="en-US" sz="1600" dirty="0"/>
                    </a:p>
                  </a:txBody>
                  <a:tcPr/>
                </a:tc>
                <a:tc>
                  <a:txBody>
                    <a:bodyPr/>
                    <a:lstStyle/>
                    <a:p>
                      <a:pPr algn="r"/>
                      <a:r>
                        <a:rPr lang="en-US" sz="1600" dirty="0" smtClean="0"/>
                        <a:t>33</a:t>
                      </a:r>
                      <a:endParaRPr lang="en-US" sz="1600" dirty="0"/>
                    </a:p>
                  </a:txBody>
                  <a:tcPr/>
                </a:tc>
                <a:tc>
                  <a:txBody>
                    <a:bodyPr/>
                    <a:lstStyle/>
                    <a:p>
                      <a:pPr algn="r"/>
                      <a:r>
                        <a:rPr lang="en-US" sz="1600" dirty="0" smtClean="0"/>
                        <a:t>774</a:t>
                      </a:r>
                      <a:endParaRPr lang="en-US" sz="1600" dirty="0"/>
                    </a:p>
                  </a:txBody>
                  <a:tcPr/>
                </a:tc>
                <a:tc>
                  <a:txBody>
                    <a:bodyPr/>
                    <a:lstStyle/>
                    <a:p>
                      <a:pPr algn="r"/>
                      <a:r>
                        <a:rPr lang="en-US" sz="1600" dirty="0" smtClean="0"/>
                        <a:t>17,051</a:t>
                      </a:r>
                      <a:endParaRPr lang="en-US" sz="1600" dirty="0"/>
                    </a:p>
                  </a:txBody>
                  <a:tcPr/>
                </a:tc>
              </a:tr>
              <a:tr h="370840">
                <a:tc>
                  <a:txBody>
                    <a:bodyPr/>
                    <a:lstStyle/>
                    <a:p>
                      <a:pPr algn="ctr"/>
                      <a:r>
                        <a:rPr lang="en-US" sz="1600" b="1" dirty="0" smtClean="0"/>
                        <a:t>23S rRNA</a:t>
                      </a:r>
                      <a:endParaRPr lang="en-US" sz="1600" b="1" dirty="0"/>
                    </a:p>
                  </a:txBody>
                  <a:tcPr/>
                </a:tc>
                <a:tc>
                  <a:txBody>
                    <a:bodyPr/>
                    <a:lstStyle/>
                    <a:p>
                      <a:pPr algn="r"/>
                      <a:r>
                        <a:rPr lang="en-US" sz="1400" dirty="0" smtClean="0"/>
                        <a:t>317,200</a:t>
                      </a:r>
                      <a:endParaRPr lang="en-US" sz="1400" dirty="0"/>
                    </a:p>
                  </a:txBody>
                  <a:tcPr/>
                </a:tc>
                <a:tc>
                  <a:txBody>
                    <a:bodyPr/>
                    <a:lstStyle/>
                    <a:p>
                      <a:pPr algn="r"/>
                      <a:r>
                        <a:rPr lang="en-US" sz="1600" dirty="0" smtClean="0"/>
                        <a:t>49,200</a:t>
                      </a:r>
                      <a:endParaRPr lang="en-US" sz="1600" dirty="0"/>
                    </a:p>
                  </a:txBody>
                  <a:tcPr/>
                </a:tc>
                <a:tc>
                  <a:txBody>
                    <a:bodyPr/>
                    <a:lstStyle/>
                    <a:p>
                      <a:pPr algn="r"/>
                      <a:r>
                        <a:rPr lang="en-US" sz="1600" dirty="0" smtClean="0"/>
                        <a:t>11</a:t>
                      </a:r>
                      <a:endParaRPr lang="en-US" sz="1600" dirty="0"/>
                    </a:p>
                  </a:txBody>
                  <a:tcPr/>
                </a:tc>
                <a:tc>
                  <a:txBody>
                    <a:bodyPr/>
                    <a:lstStyle/>
                    <a:p>
                      <a:pPr algn="r"/>
                      <a:r>
                        <a:rPr lang="en-US" sz="1600" dirty="0" smtClean="0"/>
                        <a:t>86</a:t>
                      </a:r>
                      <a:endParaRPr lang="en-US" sz="1600" dirty="0"/>
                    </a:p>
                  </a:txBody>
                  <a:tcPr/>
                </a:tc>
                <a:tc>
                  <a:txBody>
                    <a:bodyPr/>
                    <a:lstStyle/>
                    <a:p>
                      <a:pPr algn="r"/>
                      <a:r>
                        <a:rPr lang="en-US" sz="1600" dirty="0" smtClean="0"/>
                        <a:t>86</a:t>
                      </a:r>
                      <a:endParaRPr lang="en-US" sz="1600" dirty="0"/>
                    </a:p>
                  </a:txBody>
                  <a:tcPr/>
                </a:tc>
              </a:tr>
              <a:tr h="370840">
                <a:tc>
                  <a:txBody>
                    <a:bodyPr/>
                    <a:lstStyle/>
                    <a:p>
                      <a:pPr algn="ctr"/>
                      <a:r>
                        <a:rPr lang="en-US" sz="1600" b="1" dirty="0" smtClean="0"/>
                        <a:t>5S rRNA</a:t>
                      </a:r>
                      <a:endParaRPr lang="en-US" sz="1600" b="1" dirty="0"/>
                    </a:p>
                  </a:txBody>
                  <a:tcPr/>
                </a:tc>
                <a:tc>
                  <a:txBody>
                    <a:bodyPr/>
                    <a:lstStyle/>
                    <a:p>
                      <a:pPr algn="r"/>
                      <a:r>
                        <a:rPr lang="en-US" sz="1400" dirty="0" smtClean="0"/>
                        <a:t>9,200</a:t>
                      </a:r>
                      <a:endParaRPr lang="en-US" sz="1400" dirty="0"/>
                    </a:p>
                  </a:txBody>
                  <a:tcPr/>
                </a:tc>
                <a:tc>
                  <a:txBody>
                    <a:bodyPr/>
                    <a:lstStyle/>
                    <a:p>
                      <a:pPr algn="r"/>
                      <a:r>
                        <a:rPr lang="en-US" sz="1600" dirty="0" smtClean="0"/>
                        <a:t>7,000</a:t>
                      </a:r>
                      <a:endParaRPr lang="en-US" sz="1600" dirty="0"/>
                    </a:p>
                  </a:txBody>
                  <a:tcPr/>
                </a:tc>
                <a:tc>
                  <a:txBody>
                    <a:bodyPr/>
                    <a:lstStyle/>
                    <a:p>
                      <a:pPr algn="r"/>
                      <a:r>
                        <a:rPr lang="en-US" sz="1600" dirty="0" smtClean="0"/>
                        <a:t>14</a:t>
                      </a:r>
                      <a:endParaRPr lang="en-US" sz="1600" dirty="0"/>
                    </a:p>
                  </a:txBody>
                  <a:tcPr/>
                </a:tc>
                <a:tc>
                  <a:txBody>
                    <a:bodyPr/>
                    <a:lstStyle/>
                    <a:p>
                      <a:pPr algn="r"/>
                      <a:r>
                        <a:rPr lang="en-US" sz="1600" dirty="0" smtClean="0"/>
                        <a:t>266</a:t>
                      </a:r>
                      <a:endParaRPr lang="en-US" sz="1600" dirty="0"/>
                    </a:p>
                  </a:txBody>
                  <a:tcPr/>
                </a:tc>
                <a:tc>
                  <a:txBody>
                    <a:bodyPr/>
                    <a:lstStyle/>
                    <a:p>
                      <a:pPr algn="r"/>
                      <a:r>
                        <a:rPr lang="en-US" sz="1600" dirty="0" smtClean="0"/>
                        <a:t>3,684</a:t>
                      </a:r>
                      <a:endParaRPr lang="en-US" sz="1600" dirty="0"/>
                    </a:p>
                  </a:txBody>
                  <a:tcPr/>
                </a:tc>
              </a:tr>
              <a:tr h="370840">
                <a:tc>
                  <a:txBody>
                    <a:bodyPr/>
                    <a:lstStyle/>
                    <a:p>
                      <a:pPr algn="ctr"/>
                      <a:r>
                        <a:rPr lang="en-US" sz="1600" b="1" dirty="0" smtClean="0"/>
                        <a:t>Group I Intron</a:t>
                      </a:r>
                      <a:endParaRPr lang="en-US" sz="1600" b="1" dirty="0"/>
                    </a:p>
                  </a:txBody>
                  <a:tcPr/>
                </a:tc>
                <a:tc>
                  <a:txBody>
                    <a:bodyPr/>
                    <a:lstStyle/>
                    <a:p>
                      <a:pPr algn="r"/>
                      <a:r>
                        <a:rPr lang="en-US" sz="1400" dirty="0" smtClean="0"/>
                        <a:t>4,000</a:t>
                      </a:r>
                      <a:endParaRPr lang="en-US" sz="1400" dirty="0"/>
                    </a:p>
                  </a:txBody>
                  <a:tcPr/>
                </a:tc>
                <a:tc>
                  <a:txBody>
                    <a:bodyPr/>
                    <a:lstStyle/>
                    <a:p>
                      <a:pPr algn="r"/>
                      <a:r>
                        <a:rPr lang="en-US" sz="1600" dirty="0" smtClean="0"/>
                        <a:t>3,100</a:t>
                      </a:r>
                      <a:endParaRPr lang="en-US" sz="1600" dirty="0"/>
                    </a:p>
                  </a:txBody>
                  <a:tcPr/>
                </a:tc>
                <a:tc>
                  <a:txBody>
                    <a:bodyPr/>
                    <a:lstStyle/>
                    <a:p>
                      <a:pPr algn="r"/>
                      <a:r>
                        <a:rPr lang="en-US" sz="1600" dirty="0" smtClean="0"/>
                        <a:t>10</a:t>
                      </a:r>
                      <a:endParaRPr lang="en-US" sz="1600" dirty="0"/>
                    </a:p>
                  </a:txBody>
                  <a:tcPr/>
                </a:tc>
                <a:tc>
                  <a:txBody>
                    <a:bodyPr/>
                    <a:lstStyle/>
                    <a:p>
                      <a:pPr algn="r"/>
                      <a:r>
                        <a:rPr lang="en-US" sz="1600" dirty="0" smtClean="0"/>
                        <a:t>145</a:t>
                      </a:r>
                      <a:endParaRPr lang="en-US" sz="1600" dirty="0"/>
                    </a:p>
                  </a:txBody>
                  <a:tcPr/>
                </a:tc>
                <a:tc>
                  <a:txBody>
                    <a:bodyPr/>
                    <a:lstStyle/>
                    <a:p>
                      <a:pPr algn="r"/>
                      <a:r>
                        <a:rPr lang="en-US" sz="1600" dirty="0" smtClean="0"/>
                        <a:t>145</a:t>
                      </a:r>
                      <a:endParaRPr lang="en-US" sz="1600" dirty="0"/>
                    </a:p>
                  </a:txBody>
                  <a:tcPr/>
                </a:tc>
              </a:tr>
              <a:tr h="370840">
                <a:tc>
                  <a:txBody>
                    <a:bodyPr/>
                    <a:lstStyle/>
                    <a:p>
                      <a:pPr algn="ctr"/>
                      <a:r>
                        <a:rPr lang="en-US" sz="1600" b="1" dirty="0" smtClean="0"/>
                        <a:t>Group</a:t>
                      </a:r>
                      <a:r>
                        <a:rPr lang="en-US" sz="1600" b="1" baseline="0" dirty="0" smtClean="0"/>
                        <a:t> II Intron</a:t>
                      </a:r>
                      <a:endParaRPr lang="en-US" sz="1600" b="1" dirty="0"/>
                    </a:p>
                  </a:txBody>
                  <a:tcPr/>
                </a:tc>
                <a:tc>
                  <a:txBody>
                    <a:bodyPr/>
                    <a:lstStyle/>
                    <a:p>
                      <a:pPr algn="r"/>
                      <a:r>
                        <a:rPr lang="en-US" sz="1400" dirty="0" smtClean="0"/>
                        <a:t>1,400</a:t>
                      </a:r>
                      <a:endParaRPr lang="en-US" sz="1400" dirty="0"/>
                    </a:p>
                  </a:txBody>
                  <a:tcPr/>
                </a:tc>
                <a:tc>
                  <a:txBody>
                    <a:bodyPr/>
                    <a:lstStyle/>
                    <a:p>
                      <a:pPr algn="r"/>
                      <a:r>
                        <a:rPr lang="en-US" sz="1600" dirty="0" smtClean="0"/>
                        <a:t>800</a:t>
                      </a:r>
                      <a:endParaRPr lang="en-US" sz="1600" dirty="0"/>
                    </a:p>
                  </a:txBody>
                  <a:tcPr/>
                </a:tc>
                <a:tc>
                  <a:txBody>
                    <a:bodyPr/>
                    <a:lstStyle/>
                    <a:p>
                      <a:pPr algn="r"/>
                      <a:r>
                        <a:rPr lang="en-US" sz="1600" dirty="0" smtClean="0"/>
                        <a:t>2</a:t>
                      </a:r>
                      <a:endParaRPr lang="en-US" sz="1600" dirty="0"/>
                    </a:p>
                  </a:txBody>
                  <a:tcPr/>
                </a:tc>
                <a:tc>
                  <a:txBody>
                    <a:bodyPr/>
                    <a:lstStyle/>
                    <a:p>
                      <a:pPr algn="r"/>
                      <a:r>
                        <a:rPr lang="en-US" sz="1600" dirty="0" smtClean="0"/>
                        <a:t>38</a:t>
                      </a:r>
                      <a:endParaRPr lang="en-US" sz="1600" dirty="0"/>
                    </a:p>
                  </a:txBody>
                  <a:tcPr/>
                </a:tc>
                <a:tc>
                  <a:txBody>
                    <a:bodyPr/>
                    <a:lstStyle/>
                    <a:p>
                      <a:pPr algn="r"/>
                      <a:r>
                        <a:rPr lang="en-US" sz="1600" dirty="0" smtClean="0"/>
                        <a:t>38</a:t>
                      </a:r>
                      <a:endParaRPr lang="en-US" sz="1600" dirty="0"/>
                    </a:p>
                  </a:txBody>
                  <a:tcPr/>
                </a:tc>
              </a:tr>
              <a:tr h="370840">
                <a:tc>
                  <a:txBody>
                    <a:bodyPr/>
                    <a:lstStyle/>
                    <a:p>
                      <a:pPr algn="ctr"/>
                      <a:r>
                        <a:rPr lang="en-US" sz="1600" b="1" dirty="0" smtClean="0"/>
                        <a:t>tRNA</a:t>
                      </a:r>
                      <a:endParaRPr lang="en-US" sz="1600" b="1" dirty="0"/>
                    </a:p>
                  </a:txBody>
                  <a:tcPr/>
                </a:tc>
                <a:tc>
                  <a:txBody>
                    <a:bodyPr/>
                    <a:lstStyle/>
                    <a:p>
                      <a:pPr algn="r"/>
                      <a:r>
                        <a:rPr lang="en-US" sz="1400" dirty="0" smtClean="0"/>
                        <a:t>253,500</a:t>
                      </a:r>
                      <a:endParaRPr lang="en-US" sz="1400" dirty="0"/>
                    </a:p>
                  </a:txBody>
                  <a:tcPr/>
                </a:tc>
                <a:tc>
                  <a:txBody>
                    <a:bodyPr/>
                    <a:lstStyle/>
                    <a:p>
                      <a:pPr algn="r"/>
                      <a:r>
                        <a:rPr lang="en-US" sz="1600" dirty="0" smtClean="0"/>
                        <a:t>36,600</a:t>
                      </a:r>
                      <a:endParaRPr lang="en-US" sz="1600" dirty="0"/>
                    </a:p>
                  </a:txBody>
                  <a:tcPr/>
                </a:tc>
                <a:tc>
                  <a:txBody>
                    <a:bodyPr/>
                    <a:lstStyle/>
                    <a:p>
                      <a:pPr algn="r"/>
                      <a:r>
                        <a:rPr lang="en-US" sz="1600" dirty="0" smtClean="0"/>
                        <a:t>15</a:t>
                      </a:r>
                      <a:endParaRPr lang="en-US" sz="1600" dirty="0"/>
                    </a:p>
                  </a:txBody>
                  <a:tcPr/>
                </a:tc>
                <a:tc>
                  <a:txBody>
                    <a:bodyPr/>
                    <a:lstStyle/>
                    <a:p>
                      <a:pPr algn="r"/>
                      <a:r>
                        <a:rPr lang="en-US" sz="1600" dirty="0" smtClean="0"/>
                        <a:t>1</a:t>
                      </a:r>
                      <a:endParaRPr lang="en-US" sz="1600" dirty="0"/>
                    </a:p>
                  </a:txBody>
                  <a:tcPr/>
                </a:tc>
                <a:tc>
                  <a:txBody>
                    <a:bodyPr/>
                    <a:lstStyle/>
                    <a:p>
                      <a:pPr algn="r"/>
                      <a:r>
                        <a:rPr lang="en-US" sz="1600" dirty="0" smtClean="0"/>
                        <a:t>33,790</a:t>
                      </a:r>
                      <a:endParaRPr lang="en-US" sz="1600" dirty="0"/>
                    </a:p>
                  </a:txBody>
                  <a:tcPr/>
                </a:tc>
              </a:tr>
              <a:tr h="370840">
                <a:tc>
                  <a:txBody>
                    <a:bodyPr/>
                    <a:lstStyle/>
                    <a:p>
                      <a:pPr algn="ctr"/>
                      <a:r>
                        <a:rPr lang="en-US" sz="1600" b="1" dirty="0" smtClean="0"/>
                        <a:t>Total</a:t>
                      </a:r>
                      <a:endParaRPr lang="en-US" sz="1600" b="1" dirty="0"/>
                    </a:p>
                  </a:txBody>
                  <a:tcPr/>
                </a:tc>
                <a:tc>
                  <a:txBody>
                    <a:bodyPr/>
                    <a:lstStyle/>
                    <a:p>
                      <a:pPr algn="r"/>
                      <a:r>
                        <a:rPr lang="en-US" sz="1400" dirty="0" smtClean="0"/>
                        <a:t>1,628,000</a:t>
                      </a:r>
                      <a:endParaRPr lang="en-US" sz="1400" dirty="0"/>
                    </a:p>
                  </a:txBody>
                  <a:tcPr/>
                </a:tc>
                <a:tc>
                  <a:txBody>
                    <a:bodyPr/>
                    <a:lstStyle/>
                    <a:p>
                      <a:pPr algn="r"/>
                      <a:r>
                        <a:rPr lang="en-US" sz="1600" dirty="0" smtClean="0"/>
                        <a:t>223,700</a:t>
                      </a:r>
                      <a:endParaRPr lang="en-US" sz="1600" dirty="0"/>
                    </a:p>
                  </a:txBody>
                  <a:tcPr/>
                </a:tc>
                <a:tc>
                  <a:txBody>
                    <a:bodyPr/>
                    <a:lstStyle/>
                    <a:p>
                      <a:pPr algn="r"/>
                      <a:r>
                        <a:rPr lang="en-US" sz="1600" dirty="0" smtClean="0"/>
                        <a:t>85</a:t>
                      </a:r>
                      <a:endParaRPr lang="en-US" sz="1600" dirty="0"/>
                    </a:p>
                  </a:txBody>
                  <a:tcPr/>
                </a:tc>
                <a:tc>
                  <a:txBody>
                    <a:bodyPr/>
                    <a:lstStyle/>
                    <a:p>
                      <a:pPr algn="r"/>
                      <a:r>
                        <a:rPr lang="en-US" sz="1600" dirty="0" smtClean="0"/>
                        <a:t>1,310</a:t>
                      </a:r>
                      <a:endParaRPr lang="en-US" sz="1600" dirty="0"/>
                    </a:p>
                  </a:txBody>
                  <a:tcPr/>
                </a:tc>
                <a:tc>
                  <a:txBody>
                    <a:bodyPr/>
                    <a:lstStyle/>
                    <a:p>
                      <a:pPr algn="r"/>
                      <a:r>
                        <a:rPr lang="en-US" sz="1600" dirty="0" smtClean="0"/>
                        <a:t>54,800</a:t>
                      </a:r>
                      <a:endParaRPr lang="en-US" sz="1600" dirty="0"/>
                    </a:p>
                  </a:txBody>
                  <a:tcPr/>
                </a:tc>
              </a:tr>
            </a:tbl>
          </a:graphicData>
        </a:graphic>
      </p:graphicFrame>
      <p:sp>
        <p:nvSpPr>
          <p:cNvPr id="6" name="TextBox 8"/>
          <p:cNvSpPr txBox="1">
            <a:spLocks noChangeArrowheads="1"/>
          </p:cNvSpPr>
          <p:nvPr/>
        </p:nvSpPr>
        <p:spPr bwMode="auto">
          <a:xfrm>
            <a:off x="2286000" y="5257800"/>
            <a:ext cx="4572000" cy="461665"/>
          </a:xfrm>
          <a:prstGeom prst="rect">
            <a:avLst/>
          </a:prstGeom>
          <a:noFill/>
          <a:ln w="9525">
            <a:noFill/>
            <a:miter lim="800000"/>
            <a:headEnd/>
            <a:tailEnd/>
          </a:ln>
        </p:spPr>
        <p:txBody>
          <a:bodyPr wrap="square">
            <a:spAutoFit/>
          </a:bodyPr>
          <a:lstStyle/>
          <a:p>
            <a:pPr algn="ctr">
              <a:defRPr/>
            </a:pPr>
            <a:r>
              <a:rPr lang="en-US" sz="2400" b="1" dirty="0">
                <a:solidFill>
                  <a:schemeClr val="accent1">
                    <a:lumMod val="75000"/>
                  </a:schemeClr>
                </a:solidFill>
                <a:latin typeface="Arial" charset="0"/>
              </a:rPr>
              <a:t>(Data from </a:t>
            </a:r>
            <a:r>
              <a:rPr lang="en-US" sz="2400" b="1" dirty="0" smtClean="0">
                <a:solidFill>
                  <a:schemeClr val="accent1">
                    <a:lumMod val="75000"/>
                  </a:schemeClr>
                </a:solidFill>
                <a:latin typeface="Arial" charset="0"/>
              </a:rPr>
              <a:t>September 2008)</a:t>
            </a:r>
            <a:endParaRPr lang="en-US" sz="2400" b="1" dirty="0">
              <a:solidFill>
                <a:schemeClr val="accent1">
                  <a:lumMod val="75000"/>
                </a:schemeClr>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normAutofit fontScale="90000"/>
          </a:bodyPr>
          <a:lstStyle/>
          <a:p>
            <a:pPr eaLnBrk="1" fontAlgn="auto" hangingPunct="1">
              <a:spcAft>
                <a:spcPts val="0"/>
              </a:spcAft>
              <a:defRPr/>
            </a:pPr>
            <a:r>
              <a:rPr lang="en-US" sz="4400" b="0" dirty="0" smtClean="0">
                <a:solidFill>
                  <a:schemeClr val="accent1">
                    <a:lumMod val="75000"/>
                  </a:schemeClr>
                </a:solidFill>
              </a:rPr>
              <a:t>Three-Dimensional Structure</a:t>
            </a:r>
            <a:endParaRPr lang="en-US" dirty="0">
              <a:solidFill>
                <a:schemeClr val="accent1">
                  <a:lumMod val="75000"/>
                </a:schemeClr>
              </a:solidFill>
            </a:endParaRPr>
          </a:p>
        </p:txBody>
      </p:sp>
      <p:sp>
        <p:nvSpPr>
          <p:cNvPr id="7" name="Slide Number Placeholder 6"/>
          <p:cNvSpPr>
            <a:spLocks noGrp="1"/>
          </p:cNvSpPr>
          <p:nvPr>
            <p:ph type="sldNum" sz="quarter" idx="12"/>
          </p:nvPr>
        </p:nvSpPr>
        <p:spPr/>
        <p:txBody>
          <a:bodyPr/>
          <a:lstStyle/>
          <a:p>
            <a:pPr>
              <a:defRPr/>
            </a:pPr>
            <a:fld id="{8771E250-94BB-45E2-9545-4494A0DF7676}" type="slidenum">
              <a:rPr lang="en-US" smtClean="0"/>
              <a:pPr>
                <a:defRPr/>
              </a:pPr>
              <a:t>27</a:t>
            </a:fld>
            <a:endParaRPr lang="en-US" dirty="0"/>
          </a:p>
        </p:txBody>
      </p:sp>
      <p:pic>
        <p:nvPicPr>
          <p:cNvPr id="37892" name="Content Placeholder 4" descr="Fig1-ud-crop.jpg"/>
          <p:cNvPicPr>
            <a:picLocks noChangeAspect="1"/>
          </p:cNvPicPr>
          <p:nvPr/>
        </p:nvPicPr>
        <p:blipFill>
          <a:blip r:embed="rId3"/>
          <a:srcRect/>
          <a:stretch>
            <a:fillRect/>
          </a:stretch>
        </p:blipFill>
        <p:spPr bwMode="auto">
          <a:xfrm>
            <a:off x="1350963" y="1219200"/>
            <a:ext cx="6421437" cy="3554413"/>
          </a:xfrm>
          <a:prstGeom prst="rect">
            <a:avLst/>
          </a:prstGeom>
          <a:noFill/>
          <a:ln w="9525">
            <a:noFill/>
            <a:miter lim="800000"/>
            <a:headEnd/>
            <a:tailEnd/>
          </a:ln>
        </p:spPr>
      </p:pic>
      <p:graphicFrame>
        <p:nvGraphicFramePr>
          <p:cNvPr id="6" name="Table 5"/>
          <p:cNvGraphicFramePr>
            <a:graphicFrameLocks noGrp="1"/>
          </p:cNvGraphicFramePr>
          <p:nvPr/>
        </p:nvGraphicFramePr>
        <p:xfrm>
          <a:off x="457200" y="5029200"/>
          <a:ext cx="8229600" cy="1066800"/>
        </p:xfrm>
        <a:graphic>
          <a:graphicData uri="http://schemas.openxmlformats.org/drawingml/2006/table">
            <a:tbl>
              <a:tblPr firstRow="1" bandRow="1">
                <a:tableStyleId>{2D5ABB26-0587-4C30-8999-92F81FD0307C}</a:tableStyleId>
              </a:tblPr>
              <a:tblGrid>
                <a:gridCol w="4114800"/>
                <a:gridCol w="4114800"/>
              </a:tblGrid>
              <a:tr h="838200">
                <a:tc>
                  <a:txBody>
                    <a:bodyPr/>
                    <a:lstStyle/>
                    <a:p>
                      <a:pPr marL="225425" indent="-225425" algn="l">
                        <a:buFont typeface="Arial" pitchFamily="34" charset="0"/>
                        <a:buChar char="•"/>
                      </a:pPr>
                      <a:r>
                        <a:rPr lang="en-US" sz="1600" dirty="0" smtClean="0">
                          <a:solidFill>
                            <a:schemeClr val="tx1"/>
                          </a:solidFill>
                        </a:rPr>
                        <a:t>23S and 5S rRNAs (2904 + 120 </a:t>
                      </a:r>
                      <a:r>
                        <a:rPr lang="en-US" sz="1600" dirty="0" err="1" smtClean="0">
                          <a:solidFill>
                            <a:schemeClr val="tx1"/>
                          </a:solidFill>
                        </a:rPr>
                        <a:t>nt</a:t>
                      </a:r>
                      <a:r>
                        <a:rPr lang="en-US" sz="1600" dirty="0" smtClean="0">
                          <a:solidFill>
                            <a:schemeClr val="tx1"/>
                          </a:solidFill>
                        </a:rPr>
                        <a:t>)</a:t>
                      </a:r>
                    </a:p>
                    <a:p>
                      <a:pPr marL="225425" indent="-225425" algn="l">
                        <a:buFont typeface="Arial" pitchFamily="34" charset="0"/>
                        <a:buChar char="•"/>
                      </a:pPr>
                      <a:r>
                        <a:rPr lang="en-US" sz="1600" dirty="0" smtClean="0">
                          <a:solidFill>
                            <a:schemeClr val="tx1"/>
                          </a:solidFill>
                        </a:rPr>
                        <a:t>34 ribosomal proteins</a:t>
                      </a:r>
                    </a:p>
                    <a:p>
                      <a:pPr marL="225425" indent="-225425" algn="l">
                        <a:buFont typeface="Arial" pitchFamily="34" charset="0"/>
                        <a:buChar char="•"/>
                      </a:pPr>
                      <a:r>
                        <a:rPr lang="en-US" sz="1600" dirty="0" smtClean="0">
                          <a:solidFill>
                            <a:schemeClr val="tx1"/>
                          </a:solidFill>
                        </a:rPr>
                        <a:t>molecular weight: 1,450,000 </a:t>
                      </a:r>
                      <a:r>
                        <a:rPr lang="en-US" sz="1600" dirty="0" err="1" smtClean="0">
                          <a:solidFill>
                            <a:schemeClr val="tx1"/>
                          </a:solidFill>
                        </a:rPr>
                        <a:t>Da</a:t>
                      </a:r>
                      <a:endParaRPr lang="en-US" sz="1600" dirty="0" smtClean="0">
                        <a:solidFill>
                          <a:schemeClr val="tx1"/>
                        </a:solidFill>
                      </a:endParaRPr>
                    </a:p>
                    <a:p>
                      <a:pPr marL="225425" indent="-225425" algn="l">
                        <a:buFont typeface="Arial" pitchFamily="34" charset="0"/>
                        <a:buChar char="•"/>
                      </a:pPr>
                      <a:r>
                        <a:rPr lang="en-US" sz="1600" dirty="0" smtClean="0">
                          <a:solidFill>
                            <a:schemeClr val="tx1"/>
                          </a:solidFill>
                        </a:rPr>
                        <a:t>Resolution: ~3.0 </a:t>
                      </a:r>
                      <a:r>
                        <a:rPr lang="en-US" sz="1600" dirty="0" smtClean="0">
                          <a:solidFill>
                            <a:schemeClr val="tx1"/>
                          </a:solidFill>
                          <a:latin typeface="Verdana"/>
                        </a:rPr>
                        <a:t>Å</a:t>
                      </a:r>
                      <a:endParaRPr lang="en-US" sz="1600" dirty="0" smtClean="0">
                        <a:solidFill>
                          <a:schemeClr val="tx1"/>
                        </a:solidFill>
                      </a:endParaRPr>
                    </a:p>
                  </a:txBody>
                  <a:tcPr/>
                </a:tc>
                <a:tc>
                  <a:txBody>
                    <a:bodyPr/>
                    <a:lstStyle/>
                    <a:p>
                      <a:pPr marL="225425" indent="-225425" algn="l">
                        <a:buFont typeface="Arial" pitchFamily="34" charset="0"/>
                        <a:buChar char="•"/>
                      </a:pPr>
                      <a:r>
                        <a:rPr lang="en-US" sz="1600" dirty="0" smtClean="0">
                          <a:solidFill>
                            <a:schemeClr val="tx1"/>
                          </a:solidFill>
                        </a:rPr>
                        <a:t>16S rRNA (1542 </a:t>
                      </a:r>
                      <a:r>
                        <a:rPr lang="en-US" sz="1600" dirty="0" err="1" smtClean="0">
                          <a:solidFill>
                            <a:schemeClr val="tx1"/>
                          </a:solidFill>
                        </a:rPr>
                        <a:t>nt</a:t>
                      </a:r>
                      <a:r>
                        <a:rPr lang="en-US" sz="1600" dirty="0" smtClean="0">
                          <a:solidFill>
                            <a:schemeClr val="tx1"/>
                          </a:solidFill>
                        </a:rPr>
                        <a:t>)</a:t>
                      </a:r>
                    </a:p>
                    <a:p>
                      <a:pPr marL="225425" indent="-225425" algn="l">
                        <a:buFont typeface="Arial" pitchFamily="34" charset="0"/>
                        <a:buChar char="•"/>
                      </a:pPr>
                      <a:r>
                        <a:rPr lang="en-US" sz="1600" dirty="0" smtClean="0">
                          <a:solidFill>
                            <a:schemeClr val="tx1"/>
                          </a:solidFill>
                        </a:rPr>
                        <a:t>21 ribosomal proteins</a:t>
                      </a:r>
                    </a:p>
                    <a:p>
                      <a:pPr marL="225425" indent="-225425" algn="l">
                        <a:buFont typeface="Arial" pitchFamily="34" charset="0"/>
                        <a:buChar char="•"/>
                      </a:pPr>
                      <a:r>
                        <a:rPr lang="en-US" sz="1600" dirty="0" smtClean="0">
                          <a:solidFill>
                            <a:schemeClr val="tx1"/>
                          </a:solidFill>
                        </a:rPr>
                        <a:t>molecular weight: 860,000 </a:t>
                      </a:r>
                      <a:r>
                        <a:rPr lang="en-US" sz="1600" dirty="0" err="1" smtClean="0">
                          <a:solidFill>
                            <a:schemeClr val="tx1"/>
                          </a:solidFill>
                        </a:rPr>
                        <a:t>Da</a:t>
                      </a:r>
                      <a:endParaRPr lang="en-US" sz="1600" dirty="0" smtClean="0">
                        <a:solidFill>
                          <a:schemeClr val="tx1"/>
                        </a:solidFill>
                      </a:endParaRPr>
                    </a:p>
                    <a:p>
                      <a:pPr marL="225425" indent="-225425" algn="l">
                        <a:buFont typeface="Arial" pitchFamily="34" charset="0"/>
                        <a:buChar char="•"/>
                      </a:pPr>
                      <a:r>
                        <a:rPr lang="en-US" sz="1600" dirty="0" smtClean="0">
                          <a:solidFill>
                            <a:schemeClr val="tx1"/>
                          </a:solidFill>
                        </a:rPr>
                        <a:t>Resolution: ~3.0 </a:t>
                      </a:r>
                      <a:r>
                        <a:rPr lang="en-US" sz="1600" dirty="0" smtClean="0">
                          <a:solidFill>
                            <a:schemeClr val="tx1"/>
                          </a:solidFill>
                          <a:latin typeface="+mn-lt"/>
                        </a:rPr>
                        <a:t>Å</a:t>
                      </a:r>
                      <a:endParaRPr lang="en-US" sz="1600" dirty="0" smtClean="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762000"/>
          </a:xfrm>
        </p:spPr>
        <p:txBody>
          <a:bodyPr>
            <a:noAutofit/>
          </a:bodyPr>
          <a:lstStyle/>
          <a:p>
            <a:pPr eaLnBrk="1" fontAlgn="auto" hangingPunct="1">
              <a:spcAft>
                <a:spcPts val="0"/>
              </a:spcAft>
              <a:defRPr/>
            </a:pPr>
            <a:r>
              <a:rPr lang="en-US" sz="3600" b="0" dirty="0" smtClean="0">
                <a:solidFill>
                  <a:schemeClr val="accent1">
                    <a:lumMod val="75000"/>
                  </a:schemeClr>
                </a:solidFill>
              </a:rPr>
              <a:t>Phylogenetic Relationships (Taxonomy)</a:t>
            </a:r>
            <a:endParaRPr lang="en-US" sz="3600" dirty="0">
              <a:solidFill>
                <a:schemeClr val="accent1">
                  <a:lumMod val="75000"/>
                </a:schemeClr>
              </a:solidFill>
            </a:endParaRPr>
          </a:p>
        </p:txBody>
      </p:sp>
      <p:pic>
        <p:nvPicPr>
          <p:cNvPr id="36868" name="Content Placeholder 6" descr="evolution-tol-3d-low.jpg"/>
          <p:cNvPicPr>
            <a:picLocks noGrp="1" noChangeAspect="1"/>
          </p:cNvPicPr>
          <p:nvPr>
            <p:ph idx="1"/>
          </p:nvPr>
        </p:nvPicPr>
        <p:blipFill>
          <a:blip r:embed="rId3"/>
          <a:srcRect/>
          <a:stretch>
            <a:fillRect/>
          </a:stretch>
        </p:blipFill>
        <p:spPr>
          <a:xfrm>
            <a:off x="3124200" y="1447800"/>
            <a:ext cx="5708650" cy="4267200"/>
          </a:xfrm>
        </p:spPr>
      </p:pic>
      <p:sp>
        <p:nvSpPr>
          <p:cNvPr id="6" name="Slide Number Placeholder 5"/>
          <p:cNvSpPr>
            <a:spLocks noGrp="1"/>
          </p:cNvSpPr>
          <p:nvPr>
            <p:ph type="sldNum" sz="quarter" idx="12"/>
          </p:nvPr>
        </p:nvSpPr>
        <p:spPr/>
        <p:txBody>
          <a:bodyPr/>
          <a:lstStyle/>
          <a:p>
            <a:pPr>
              <a:defRPr/>
            </a:pPr>
            <a:fld id="{8771E250-94BB-45E2-9545-4494A0DF7676}" type="slidenum">
              <a:rPr lang="en-US" smtClean="0"/>
              <a:pPr>
                <a:defRPr/>
              </a:pPr>
              <a:t>28</a:t>
            </a:fld>
            <a:endParaRPr lang="en-US" dirty="0"/>
          </a:p>
        </p:txBody>
      </p:sp>
      <p:graphicFrame>
        <p:nvGraphicFramePr>
          <p:cNvPr id="5" name="Table 4"/>
          <p:cNvGraphicFramePr>
            <a:graphicFrameLocks noGrp="1"/>
          </p:cNvGraphicFramePr>
          <p:nvPr/>
        </p:nvGraphicFramePr>
        <p:xfrm>
          <a:off x="304800" y="1676400"/>
          <a:ext cx="2743200" cy="2225040"/>
        </p:xfrm>
        <a:graphic>
          <a:graphicData uri="http://schemas.openxmlformats.org/drawingml/2006/table">
            <a:tbl>
              <a:tblPr firstRow="1" bandRow="1">
                <a:tableStyleId>{5C22544A-7EE6-4342-B048-85BDC9FD1C3A}</a:tableStyleId>
              </a:tblPr>
              <a:tblGrid>
                <a:gridCol w="1415845"/>
                <a:gridCol w="1327355"/>
              </a:tblGrid>
              <a:tr h="370840">
                <a:tc>
                  <a:txBody>
                    <a:bodyPr/>
                    <a:lstStyle/>
                    <a:p>
                      <a:pPr algn="ctr"/>
                      <a:r>
                        <a:rPr lang="en-US" dirty="0" smtClean="0"/>
                        <a:t>Group</a:t>
                      </a:r>
                      <a:endParaRPr lang="en-US" dirty="0"/>
                    </a:p>
                  </a:txBody>
                  <a:tcPr/>
                </a:tc>
                <a:tc>
                  <a:txBody>
                    <a:bodyPr/>
                    <a:lstStyle/>
                    <a:p>
                      <a:pPr algn="ctr"/>
                      <a:r>
                        <a:rPr lang="en-US" dirty="0" smtClean="0"/>
                        <a:t># </a:t>
                      </a:r>
                      <a:r>
                        <a:rPr lang="en-US" baseline="0" dirty="0" smtClean="0"/>
                        <a:t>Nodes</a:t>
                      </a:r>
                      <a:endParaRPr lang="en-US" dirty="0"/>
                    </a:p>
                  </a:txBody>
                  <a:tcPr/>
                </a:tc>
              </a:tr>
              <a:tr h="370840">
                <a:tc>
                  <a:txBody>
                    <a:bodyPr/>
                    <a:lstStyle/>
                    <a:p>
                      <a:r>
                        <a:rPr lang="en-US" sz="1600" dirty="0" smtClean="0"/>
                        <a:t>Bacteria</a:t>
                      </a:r>
                      <a:endParaRPr lang="en-US" sz="1600" dirty="0"/>
                    </a:p>
                  </a:txBody>
                  <a:tcPr/>
                </a:tc>
                <a:tc>
                  <a:txBody>
                    <a:bodyPr/>
                    <a:lstStyle/>
                    <a:p>
                      <a:pPr algn="r"/>
                      <a:r>
                        <a:rPr lang="en-US" sz="1600" dirty="0" smtClean="0"/>
                        <a:t>109,796</a:t>
                      </a:r>
                      <a:endParaRPr lang="en-US" sz="1600" dirty="0"/>
                    </a:p>
                  </a:txBody>
                  <a:tcPr/>
                </a:tc>
              </a:tr>
              <a:tr h="370840">
                <a:tc>
                  <a:txBody>
                    <a:bodyPr/>
                    <a:lstStyle/>
                    <a:p>
                      <a:r>
                        <a:rPr lang="en-US" sz="1600" dirty="0" smtClean="0"/>
                        <a:t>Archaea</a:t>
                      </a:r>
                      <a:endParaRPr lang="en-US" sz="1600" dirty="0"/>
                    </a:p>
                  </a:txBody>
                  <a:tcPr/>
                </a:tc>
                <a:tc>
                  <a:txBody>
                    <a:bodyPr/>
                    <a:lstStyle/>
                    <a:p>
                      <a:pPr algn="r"/>
                      <a:r>
                        <a:rPr lang="en-US" sz="1600" dirty="0" smtClean="0"/>
                        <a:t>3,493</a:t>
                      </a:r>
                      <a:endParaRPr lang="en-US" sz="1600" dirty="0"/>
                    </a:p>
                  </a:txBody>
                  <a:tcPr/>
                </a:tc>
              </a:tr>
              <a:tr h="370840">
                <a:tc>
                  <a:txBody>
                    <a:bodyPr/>
                    <a:lstStyle/>
                    <a:p>
                      <a:r>
                        <a:rPr lang="en-US" sz="1600" dirty="0" smtClean="0"/>
                        <a:t>Eukaryota</a:t>
                      </a:r>
                      <a:endParaRPr lang="en-US" sz="1600" dirty="0"/>
                    </a:p>
                  </a:txBody>
                  <a:tcPr/>
                </a:tc>
                <a:tc>
                  <a:txBody>
                    <a:bodyPr/>
                    <a:lstStyle/>
                    <a:p>
                      <a:pPr algn="r"/>
                      <a:r>
                        <a:rPr lang="en-US" sz="1600" dirty="0" smtClean="0"/>
                        <a:t>225,046</a:t>
                      </a:r>
                      <a:endParaRPr lang="en-US" sz="1600" dirty="0"/>
                    </a:p>
                  </a:txBody>
                  <a:tcPr/>
                </a:tc>
              </a:tr>
              <a:tr h="370840">
                <a:tc>
                  <a:txBody>
                    <a:bodyPr/>
                    <a:lstStyle/>
                    <a:p>
                      <a:r>
                        <a:rPr lang="en-US" sz="1600" dirty="0" smtClean="0"/>
                        <a:t>Other</a:t>
                      </a:r>
                      <a:endParaRPr lang="en-US" sz="1600" dirty="0"/>
                    </a:p>
                  </a:txBody>
                  <a:tcPr/>
                </a:tc>
                <a:tc>
                  <a:txBody>
                    <a:bodyPr/>
                    <a:lstStyle/>
                    <a:p>
                      <a:pPr algn="r"/>
                      <a:r>
                        <a:rPr lang="en-US" sz="1600" dirty="0" smtClean="0"/>
                        <a:t>40,825</a:t>
                      </a:r>
                      <a:endParaRPr lang="en-US" sz="1600" dirty="0"/>
                    </a:p>
                  </a:txBody>
                  <a:tcPr/>
                </a:tc>
              </a:tr>
              <a:tr h="370840">
                <a:tc>
                  <a:txBody>
                    <a:bodyPr/>
                    <a:lstStyle/>
                    <a:p>
                      <a:r>
                        <a:rPr lang="en-US" sz="1800" dirty="0" smtClean="0">
                          <a:solidFill>
                            <a:schemeClr val="accent1">
                              <a:lumMod val="75000"/>
                            </a:schemeClr>
                          </a:solidFill>
                        </a:rPr>
                        <a:t>TOTAL</a:t>
                      </a:r>
                      <a:endParaRPr lang="en-US" sz="1800" dirty="0">
                        <a:solidFill>
                          <a:schemeClr val="accent1">
                            <a:lumMod val="75000"/>
                          </a:schemeClr>
                        </a:solidFill>
                      </a:endParaRPr>
                    </a:p>
                  </a:txBody>
                  <a:tcPr/>
                </a:tc>
                <a:tc>
                  <a:txBody>
                    <a:bodyPr/>
                    <a:lstStyle/>
                    <a:p>
                      <a:pPr algn="r"/>
                      <a:r>
                        <a:rPr lang="en-US" sz="1800" dirty="0" smtClean="0">
                          <a:solidFill>
                            <a:schemeClr val="accent1">
                              <a:lumMod val="75000"/>
                            </a:schemeClr>
                          </a:solidFill>
                        </a:rPr>
                        <a:t>379,160</a:t>
                      </a:r>
                      <a:endParaRPr lang="en-US" sz="1800" dirty="0">
                        <a:solidFill>
                          <a:schemeClr val="accent1">
                            <a:lumMod val="75000"/>
                          </a:schemeClr>
                        </a:solidFill>
                      </a:endParaRPr>
                    </a:p>
                  </a:txBody>
                  <a:tcPr/>
                </a:tc>
              </a:tr>
            </a:tbl>
          </a:graphicData>
        </a:graphic>
      </p:graphicFrame>
      <p:sp>
        <p:nvSpPr>
          <p:cNvPr id="7" name="TextBox 8"/>
          <p:cNvSpPr txBox="1">
            <a:spLocks noChangeArrowheads="1"/>
          </p:cNvSpPr>
          <p:nvPr/>
        </p:nvSpPr>
        <p:spPr bwMode="auto">
          <a:xfrm>
            <a:off x="533400" y="4206875"/>
            <a:ext cx="2362200" cy="1200329"/>
          </a:xfrm>
          <a:prstGeom prst="rect">
            <a:avLst/>
          </a:prstGeom>
          <a:noFill/>
          <a:ln w="9525">
            <a:noFill/>
            <a:miter lim="800000"/>
            <a:headEnd/>
            <a:tailEnd/>
          </a:ln>
        </p:spPr>
        <p:txBody>
          <a:bodyPr wrap="square">
            <a:spAutoFit/>
          </a:bodyPr>
          <a:lstStyle/>
          <a:p>
            <a:pPr algn="ctr">
              <a:defRPr/>
            </a:pPr>
            <a:r>
              <a:rPr lang="en-US" sz="2400" b="1" dirty="0">
                <a:solidFill>
                  <a:schemeClr val="accent1">
                    <a:lumMod val="75000"/>
                  </a:schemeClr>
                </a:solidFill>
                <a:latin typeface="Arial" charset="0"/>
              </a:rPr>
              <a:t>(Data from </a:t>
            </a:r>
            <a:r>
              <a:rPr lang="en-US" sz="2400" b="1" dirty="0" smtClean="0">
                <a:solidFill>
                  <a:schemeClr val="accent1">
                    <a:lumMod val="75000"/>
                  </a:schemeClr>
                </a:solidFill>
                <a:latin typeface="Arial" charset="0"/>
              </a:rPr>
              <a:t>September 2008)</a:t>
            </a:r>
            <a:endParaRPr lang="en-US" sz="2400" b="1" dirty="0">
              <a:solidFill>
                <a:schemeClr val="accent1">
                  <a:lumMod val="75000"/>
                </a:schemeClr>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990600"/>
          </a:xfrm>
        </p:spPr>
        <p:txBody>
          <a:bodyPr>
            <a:normAutofit fontScale="90000"/>
          </a:bodyPr>
          <a:lstStyle/>
          <a:p>
            <a:pPr eaLnBrk="1" fontAlgn="auto" hangingPunct="1">
              <a:spcAft>
                <a:spcPts val="0"/>
              </a:spcAft>
              <a:defRPr/>
            </a:pPr>
            <a:r>
              <a:rPr lang="en-US" sz="3200" dirty="0" smtClean="0">
                <a:solidFill>
                  <a:schemeClr val="accent1"/>
                </a:solidFill>
              </a:rPr>
              <a:t>Goal: Integrate Multiple Dimensions of Comparative and Structural Information</a:t>
            </a:r>
            <a:endParaRPr lang="en-US" sz="3200" dirty="0">
              <a:solidFill>
                <a:schemeClr val="accent1"/>
              </a:solidFill>
            </a:endParaRPr>
          </a:p>
        </p:txBody>
      </p:sp>
      <p:sp>
        <p:nvSpPr>
          <p:cNvPr id="8" name="Slide Number Placeholder 7"/>
          <p:cNvSpPr>
            <a:spLocks noGrp="1"/>
          </p:cNvSpPr>
          <p:nvPr>
            <p:ph type="sldNum" sz="quarter" idx="12"/>
          </p:nvPr>
        </p:nvSpPr>
        <p:spPr/>
        <p:txBody>
          <a:bodyPr/>
          <a:lstStyle/>
          <a:p>
            <a:pPr>
              <a:defRPr/>
            </a:pPr>
            <a:fld id="{8771E250-94BB-45E2-9545-4494A0DF7676}" type="slidenum">
              <a:rPr lang="en-US" smtClean="0"/>
              <a:pPr>
                <a:defRPr/>
              </a:pPr>
              <a:t>29</a:t>
            </a:fld>
            <a:endParaRPr lang="en-US" dirty="0"/>
          </a:p>
        </p:txBody>
      </p:sp>
      <p:pic>
        <p:nvPicPr>
          <p:cNvPr id="41988" name="Content Placeholder 8" descr="alignment.png"/>
          <p:cNvPicPr>
            <a:picLocks noChangeAspect="1"/>
          </p:cNvPicPr>
          <p:nvPr/>
        </p:nvPicPr>
        <p:blipFill>
          <a:blip r:embed="rId2" cstate="print"/>
          <a:srcRect/>
          <a:stretch>
            <a:fillRect/>
          </a:stretch>
        </p:blipFill>
        <p:spPr bwMode="auto">
          <a:xfrm>
            <a:off x="304800" y="1258136"/>
            <a:ext cx="2722960" cy="1866064"/>
          </a:xfrm>
          <a:prstGeom prst="rect">
            <a:avLst/>
          </a:prstGeom>
          <a:noFill/>
          <a:ln w="9525">
            <a:noFill/>
            <a:miter lim="800000"/>
            <a:headEnd/>
            <a:tailEnd/>
          </a:ln>
        </p:spPr>
      </p:pic>
      <p:pic>
        <p:nvPicPr>
          <p:cNvPr id="41990" name="Content Placeholder 9" descr="evolution-tol-3d-low.jpg"/>
          <p:cNvPicPr>
            <a:picLocks noChangeAspect="1"/>
          </p:cNvPicPr>
          <p:nvPr/>
        </p:nvPicPr>
        <p:blipFill>
          <a:blip r:embed="rId3" cstate="print"/>
          <a:srcRect/>
          <a:stretch>
            <a:fillRect/>
          </a:stretch>
        </p:blipFill>
        <p:spPr bwMode="auto">
          <a:xfrm>
            <a:off x="3124200" y="1256467"/>
            <a:ext cx="2514600" cy="1882437"/>
          </a:xfrm>
          <a:prstGeom prst="rect">
            <a:avLst/>
          </a:prstGeom>
          <a:noFill/>
          <a:ln w="9525">
            <a:noFill/>
            <a:miter lim="800000"/>
            <a:headEnd/>
            <a:tailEnd/>
          </a:ln>
        </p:spPr>
      </p:pic>
      <p:pic>
        <p:nvPicPr>
          <p:cNvPr id="41991" name="Content Placeholder 10" descr="Fig1-ud-crop.jpg"/>
          <p:cNvPicPr>
            <a:picLocks noChangeAspect="1"/>
          </p:cNvPicPr>
          <p:nvPr/>
        </p:nvPicPr>
        <p:blipFill>
          <a:blip r:embed="rId4"/>
          <a:srcRect/>
          <a:stretch>
            <a:fillRect/>
          </a:stretch>
        </p:blipFill>
        <p:spPr bwMode="auto">
          <a:xfrm>
            <a:off x="5715000" y="1295400"/>
            <a:ext cx="3165091" cy="1752600"/>
          </a:xfrm>
          <a:prstGeom prst="rect">
            <a:avLst/>
          </a:prstGeom>
          <a:noFill/>
          <a:ln w="9525">
            <a:noFill/>
            <a:miter lim="800000"/>
            <a:headEnd/>
            <a:tailEnd/>
          </a:ln>
        </p:spPr>
      </p:pic>
      <p:pic>
        <p:nvPicPr>
          <p:cNvPr id="9" name="Picture 8" descr="Ec-SSU-black-schematic.png"/>
          <p:cNvPicPr>
            <a:picLocks noChangeAspect="1"/>
          </p:cNvPicPr>
          <p:nvPr/>
        </p:nvPicPr>
        <p:blipFill>
          <a:blip r:embed="rId5" cstate="print"/>
          <a:stretch>
            <a:fillRect/>
          </a:stretch>
        </p:blipFill>
        <p:spPr>
          <a:xfrm>
            <a:off x="381000" y="3255697"/>
            <a:ext cx="2286001" cy="2916504"/>
          </a:xfrm>
          <a:prstGeom prst="rect">
            <a:avLst/>
          </a:prstGeom>
        </p:spPr>
      </p:pic>
      <p:pic>
        <p:nvPicPr>
          <p:cNvPr id="11" name="Picture 10" descr="seminar.motif.v1.png"/>
          <p:cNvPicPr>
            <a:picLocks noChangeAspect="1"/>
          </p:cNvPicPr>
          <p:nvPr/>
        </p:nvPicPr>
        <p:blipFill>
          <a:blip r:embed="rId6"/>
          <a:stretch>
            <a:fillRect/>
          </a:stretch>
        </p:blipFill>
        <p:spPr>
          <a:xfrm>
            <a:off x="2743200" y="3276600"/>
            <a:ext cx="3346522" cy="2929942"/>
          </a:xfrm>
          <a:prstGeom prst="rect">
            <a:avLst/>
          </a:prstGeom>
        </p:spPr>
      </p:pic>
      <p:pic>
        <p:nvPicPr>
          <p:cNvPr id="13" name="Picture 12" descr="stacking-panel-v1.png"/>
          <p:cNvPicPr>
            <a:picLocks noChangeAspect="1"/>
          </p:cNvPicPr>
          <p:nvPr/>
        </p:nvPicPr>
        <p:blipFill>
          <a:blip r:embed="rId7"/>
          <a:stretch>
            <a:fillRect/>
          </a:stretch>
        </p:blipFill>
        <p:spPr>
          <a:xfrm>
            <a:off x="6324600" y="3505200"/>
            <a:ext cx="2559295" cy="25418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795997"/>
            <a:ext cx="7589520" cy="880403"/>
          </a:xfrm>
        </p:spPr>
        <p:txBody>
          <a:bodyPr>
            <a:normAutofit fontScale="90000"/>
          </a:bodyPr>
          <a:lstStyle/>
          <a:p>
            <a:r>
              <a:rPr smtClean="0"/>
              <a:t>Cellular Complexity</a:t>
            </a:r>
            <a:endParaRPr lang="en-US" dirty="0"/>
          </a:p>
        </p:txBody>
      </p:sp>
      <p:sp>
        <p:nvSpPr>
          <p:cNvPr id="5" name="Slide Number Placeholder 4"/>
          <p:cNvSpPr>
            <a:spLocks noGrp="1"/>
          </p:cNvSpPr>
          <p:nvPr>
            <p:ph type="sldNum" sz="quarter" idx="12"/>
          </p:nvPr>
        </p:nvSpPr>
        <p:spPr/>
        <p:txBody>
          <a:bodyPr/>
          <a:lstStyle/>
          <a:p>
            <a:pPr>
              <a:defRPr/>
            </a:pPr>
            <a:fld id="{AF44BC0D-E9E3-4A37-A49D-9FF06DAF36E6}" type="slidenum">
              <a:rPr lang="en-US" smtClean="0"/>
              <a:pPr>
                <a:defRPr/>
              </a:pPr>
              <a:t>3</a:t>
            </a:fld>
            <a:endParaRPr lang="en-US"/>
          </a:p>
        </p:txBody>
      </p:sp>
      <p:pic>
        <p:nvPicPr>
          <p:cNvPr id="6" name="Picture 5" descr="03b_lg.gif"/>
          <p:cNvPicPr>
            <a:picLocks noChangeAspect="1"/>
          </p:cNvPicPr>
          <p:nvPr/>
        </p:nvPicPr>
        <p:blipFill>
          <a:blip r:embed="rId2"/>
          <a:stretch>
            <a:fillRect/>
          </a:stretch>
        </p:blipFill>
        <p:spPr>
          <a:xfrm>
            <a:off x="4648200" y="1981200"/>
            <a:ext cx="3762375" cy="3886200"/>
          </a:xfrm>
          <a:prstGeom prst="rect">
            <a:avLst/>
          </a:prstGeom>
        </p:spPr>
      </p:pic>
      <p:pic>
        <p:nvPicPr>
          <p:cNvPr id="7" name="Picture 6" descr="553px-Animal_cell_structure_en.svg.png"/>
          <p:cNvPicPr>
            <a:picLocks noChangeAspect="1"/>
          </p:cNvPicPr>
          <p:nvPr/>
        </p:nvPicPr>
        <p:blipFill>
          <a:blip r:embed="rId3"/>
          <a:stretch>
            <a:fillRect/>
          </a:stretch>
        </p:blipFill>
        <p:spPr>
          <a:xfrm>
            <a:off x="685799" y="1981200"/>
            <a:ext cx="3963531" cy="3886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33400"/>
            <a:ext cx="7589520" cy="2514601"/>
          </a:xfrm>
        </p:spPr>
        <p:txBody>
          <a:bodyPr>
            <a:noAutofit/>
          </a:bodyPr>
          <a:lstStyle/>
          <a:p>
            <a:pPr>
              <a:defRPr/>
            </a:pPr>
            <a:r>
              <a:rPr lang="en-US" sz="5400" dirty="0" smtClean="0"/>
              <a:t>3. Tool Development funded with MSR – TCI Grant– Integrated CAT</a:t>
            </a:r>
            <a:endParaRPr lang="en-US" sz="5400" dirty="0"/>
          </a:p>
        </p:txBody>
      </p:sp>
      <p:sp>
        <p:nvSpPr>
          <p:cNvPr id="3" name="Text Placeholder 2"/>
          <p:cNvSpPr>
            <a:spLocks noGrp="1"/>
          </p:cNvSpPr>
          <p:nvPr>
            <p:ph type="body" idx="1"/>
          </p:nvPr>
        </p:nvSpPr>
        <p:spPr>
          <a:xfrm>
            <a:off x="777240" y="3200400"/>
            <a:ext cx="7589520" cy="2867464"/>
          </a:xfrm>
        </p:spPr>
        <p:txBody>
          <a:bodyPr>
            <a:normAutofit fontScale="92500" lnSpcReduction="20000"/>
          </a:bodyPr>
          <a:lstStyle/>
          <a:p>
            <a:pPr>
              <a:defRPr/>
            </a:pPr>
            <a:r>
              <a:rPr lang="en-US" dirty="0" smtClean="0"/>
              <a:t> </a:t>
            </a:r>
            <a:r>
              <a:rPr lang="en-US" dirty="0" err="1" smtClean="0"/>
              <a:t>rCAD</a:t>
            </a:r>
            <a:r>
              <a:rPr lang="en-US" dirty="0" smtClean="0"/>
              <a:t> [RNA Comparative Analysis Database]</a:t>
            </a:r>
          </a:p>
          <a:p>
            <a:pPr lvl="1">
              <a:defRPr/>
            </a:pPr>
            <a:r>
              <a:rPr lang="en-US" dirty="0" smtClean="0"/>
              <a:t>Integration of multiple dimensions of information into MS-</a:t>
            </a:r>
            <a:r>
              <a:rPr lang="en-US" dirty="0" err="1" smtClean="0"/>
              <a:t>SQLServer</a:t>
            </a:r>
            <a:endParaRPr lang="en-US" dirty="0" smtClean="0"/>
          </a:p>
          <a:p>
            <a:pPr>
              <a:defRPr/>
            </a:pPr>
            <a:r>
              <a:rPr lang="en-US" dirty="0" smtClean="0"/>
              <a:t> Visualization </a:t>
            </a:r>
          </a:p>
          <a:p>
            <a:pPr lvl="1">
              <a:defRPr/>
            </a:pPr>
            <a:r>
              <a:rPr lang="en-US" dirty="0" smtClean="0"/>
              <a:t>Graphical User Interface integrating multiple dimensions of sequence, </a:t>
            </a:r>
            <a:r>
              <a:rPr lang="en-US" dirty="0" err="1" smtClean="0"/>
              <a:t>phylogenetic</a:t>
            </a:r>
            <a:r>
              <a:rPr lang="en-US" dirty="0" smtClean="0"/>
              <a:t>, and structure information</a:t>
            </a:r>
          </a:p>
          <a:p>
            <a:pPr>
              <a:defRPr/>
            </a:pPr>
            <a:r>
              <a:rPr lang="en-US" dirty="0" smtClean="0"/>
              <a:t> CAT (Comparative Analysis Toolkit)</a:t>
            </a:r>
          </a:p>
          <a:p>
            <a:pPr lvl="1">
              <a:defRPr/>
            </a:pPr>
            <a:r>
              <a:rPr lang="en-US" dirty="0" smtClean="0"/>
              <a:t>Sophisticated tool to cross-index multiple dimensions of information</a:t>
            </a:r>
          </a:p>
        </p:txBody>
      </p:sp>
      <p:sp>
        <p:nvSpPr>
          <p:cNvPr id="5" name="Slide Number Placeholder 4"/>
          <p:cNvSpPr>
            <a:spLocks noGrp="1"/>
          </p:cNvSpPr>
          <p:nvPr>
            <p:ph type="sldNum" sz="quarter" idx="12"/>
          </p:nvPr>
        </p:nvSpPr>
        <p:spPr/>
        <p:txBody>
          <a:bodyPr/>
          <a:lstStyle/>
          <a:p>
            <a:pPr>
              <a:defRPr/>
            </a:pPr>
            <a:fld id="{AF44BC0D-E9E3-4A37-A49D-9FF06DAF36E6}"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Current CRW Analysis Tools</a:t>
            </a:r>
            <a:endParaRPr lang="en-US" dirty="0"/>
          </a:p>
        </p:txBody>
      </p:sp>
      <p:sp>
        <p:nvSpPr>
          <p:cNvPr id="2" name="Content Placeholder 1"/>
          <p:cNvSpPr>
            <a:spLocks noGrp="1"/>
          </p:cNvSpPr>
          <p:nvPr>
            <p:ph idx="1"/>
          </p:nvPr>
        </p:nvSpPr>
        <p:spPr>
          <a:xfrm>
            <a:off x="457200" y="1295400"/>
            <a:ext cx="8229600" cy="4525963"/>
          </a:xfrm>
        </p:spPr>
        <p:txBody>
          <a:bodyPr>
            <a:noAutofit/>
          </a:bodyPr>
          <a:lstStyle/>
          <a:p>
            <a:pPr marL="365760" indent="-256032" eaLnBrk="1" fontAlgn="auto" hangingPunct="1">
              <a:spcAft>
                <a:spcPts val="0"/>
              </a:spcAft>
              <a:buFont typeface="Wingdings 3"/>
              <a:buChar char=""/>
              <a:defRPr/>
            </a:pPr>
            <a:r>
              <a:rPr lang="en-US" sz="2800" dirty="0" smtClean="0">
                <a:solidFill>
                  <a:schemeClr val="tx2">
                    <a:lumMod val="60000"/>
                    <a:lumOff val="40000"/>
                  </a:schemeClr>
                </a:solidFill>
              </a:rPr>
              <a:t>AE2</a:t>
            </a:r>
            <a:r>
              <a:rPr lang="en-US" sz="2800" dirty="0" smtClean="0"/>
              <a:t> (sequence alignment editor)</a:t>
            </a:r>
          </a:p>
          <a:p>
            <a:pPr marL="365760" indent="-256032" eaLnBrk="1" fontAlgn="auto" hangingPunct="1">
              <a:spcAft>
                <a:spcPts val="0"/>
              </a:spcAft>
              <a:buFont typeface="Wingdings 3"/>
              <a:buChar char=""/>
              <a:defRPr/>
            </a:pPr>
            <a:r>
              <a:rPr lang="en-US" sz="2800" dirty="0" smtClean="0">
                <a:solidFill>
                  <a:schemeClr val="tx2">
                    <a:lumMod val="60000"/>
                    <a:lumOff val="40000"/>
                  </a:schemeClr>
                </a:solidFill>
              </a:rPr>
              <a:t>query</a:t>
            </a:r>
            <a:r>
              <a:rPr lang="en-US" sz="2800" dirty="0" smtClean="0"/>
              <a:t> (sequence alignment analysis program)</a:t>
            </a:r>
          </a:p>
          <a:p>
            <a:pPr marL="365760" indent="-256032" eaLnBrk="1" fontAlgn="auto" hangingPunct="1">
              <a:spcAft>
                <a:spcPts val="0"/>
              </a:spcAft>
              <a:buFont typeface="Wingdings 3"/>
              <a:buChar char=""/>
              <a:defRPr/>
            </a:pPr>
            <a:r>
              <a:rPr lang="en-US" sz="2800" dirty="0" smtClean="0">
                <a:solidFill>
                  <a:schemeClr val="tx2">
                    <a:lumMod val="60000"/>
                    <a:lumOff val="40000"/>
                  </a:schemeClr>
                </a:solidFill>
              </a:rPr>
              <a:t>XRNA</a:t>
            </a:r>
            <a:r>
              <a:rPr lang="en-US" sz="2800" dirty="0" smtClean="0"/>
              <a:t> (secondary structure drawing program)</a:t>
            </a:r>
          </a:p>
          <a:p>
            <a:pPr marL="365760" indent="-256032" eaLnBrk="1" fontAlgn="auto" hangingPunct="1">
              <a:spcAft>
                <a:spcPts val="0"/>
              </a:spcAft>
              <a:buFont typeface="Wingdings 3"/>
              <a:buChar char=""/>
              <a:defRPr/>
            </a:pPr>
            <a:r>
              <a:rPr lang="en-US" sz="2800" dirty="0" smtClean="0">
                <a:solidFill>
                  <a:schemeClr val="tx2">
                    <a:lumMod val="60000"/>
                    <a:lumOff val="40000"/>
                  </a:schemeClr>
                </a:solidFill>
              </a:rPr>
              <a:t>RDBMS</a:t>
            </a:r>
            <a:r>
              <a:rPr lang="en-US" sz="2800" dirty="0" smtClean="0"/>
              <a:t> (Relational Database management system; annotation of data inventory)</a:t>
            </a:r>
          </a:p>
          <a:p>
            <a:pPr marL="365760" indent="-256032" eaLnBrk="1" fontAlgn="auto" hangingPunct="1">
              <a:spcAft>
                <a:spcPts val="0"/>
              </a:spcAft>
              <a:buFont typeface="Wingdings 3"/>
              <a:buChar char=""/>
              <a:defRPr/>
            </a:pPr>
            <a:r>
              <a:rPr lang="en-US" sz="2800" dirty="0" smtClean="0">
                <a:solidFill>
                  <a:schemeClr val="tx2">
                    <a:lumMod val="60000"/>
                    <a:lumOff val="40000"/>
                  </a:schemeClr>
                </a:solidFill>
              </a:rPr>
              <a:t>CAT</a:t>
            </a:r>
            <a:r>
              <a:rPr lang="en-US" sz="2800" dirty="0" smtClean="0"/>
              <a:t> (</a:t>
            </a:r>
            <a:r>
              <a:rPr lang="en-US" sz="2800" dirty="0" smtClean="0">
                <a:solidFill>
                  <a:schemeClr val="tx2">
                    <a:lumMod val="60000"/>
                    <a:lumOff val="40000"/>
                  </a:schemeClr>
                </a:solidFill>
              </a:rPr>
              <a:t>C</a:t>
            </a:r>
            <a:r>
              <a:rPr lang="en-US" sz="2800" dirty="0" smtClean="0"/>
              <a:t>omparative </a:t>
            </a:r>
            <a:r>
              <a:rPr lang="en-US" sz="2800" dirty="0" smtClean="0">
                <a:solidFill>
                  <a:schemeClr val="tx2">
                    <a:lumMod val="60000"/>
                    <a:lumOff val="40000"/>
                  </a:schemeClr>
                </a:solidFill>
              </a:rPr>
              <a:t>A</a:t>
            </a:r>
            <a:r>
              <a:rPr lang="en-US" sz="2800" dirty="0" smtClean="0"/>
              <a:t>nalysis </a:t>
            </a:r>
            <a:r>
              <a:rPr lang="en-US" sz="2800" dirty="0" smtClean="0">
                <a:solidFill>
                  <a:schemeClr val="tx2">
                    <a:lumMod val="60000"/>
                    <a:lumOff val="40000"/>
                  </a:schemeClr>
                </a:solidFill>
              </a:rPr>
              <a:t>T</a:t>
            </a:r>
            <a:r>
              <a:rPr lang="en-US" sz="2800" dirty="0" smtClean="0"/>
              <a:t>oolkit)</a:t>
            </a:r>
          </a:p>
          <a:p>
            <a:pPr marL="365760" indent="-256032" eaLnBrk="1" fontAlgn="auto" hangingPunct="1">
              <a:spcAft>
                <a:spcPts val="0"/>
              </a:spcAft>
              <a:buFont typeface="Wingdings 3"/>
              <a:buChar char=""/>
              <a:defRPr/>
            </a:pPr>
            <a:r>
              <a:rPr lang="en-US" sz="2800" dirty="0" smtClean="0">
                <a:solidFill>
                  <a:schemeClr val="tx2">
                    <a:lumMod val="60000"/>
                    <a:lumOff val="40000"/>
                  </a:schemeClr>
                </a:solidFill>
              </a:rPr>
              <a:t>CRW</a:t>
            </a:r>
            <a:r>
              <a:rPr lang="en-US" sz="2800" dirty="0" smtClean="0"/>
              <a:t> (</a:t>
            </a:r>
            <a:r>
              <a:rPr lang="en-US" sz="2800" dirty="0" smtClean="0">
                <a:solidFill>
                  <a:schemeClr val="tx2">
                    <a:lumMod val="60000"/>
                    <a:lumOff val="40000"/>
                  </a:schemeClr>
                </a:solidFill>
              </a:rPr>
              <a:t>C</a:t>
            </a:r>
            <a:r>
              <a:rPr lang="en-US" sz="2800" dirty="0" smtClean="0"/>
              <a:t>omparative </a:t>
            </a:r>
            <a:r>
              <a:rPr lang="en-US" sz="2800" dirty="0" smtClean="0">
                <a:solidFill>
                  <a:schemeClr val="tx2">
                    <a:lumMod val="60000"/>
                    <a:lumOff val="40000"/>
                  </a:schemeClr>
                </a:solidFill>
              </a:rPr>
              <a:t>R</a:t>
            </a:r>
            <a:r>
              <a:rPr lang="en-US" sz="2800" dirty="0" smtClean="0"/>
              <a:t>NA </a:t>
            </a:r>
            <a:r>
              <a:rPr lang="en-US" sz="2800" dirty="0" smtClean="0">
                <a:solidFill>
                  <a:schemeClr val="tx2">
                    <a:lumMod val="60000"/>
                    <a:lumOff val="40000"/>
                  </a:schemeClr>
                </a:solidFill>
              </a:rPr>
              <a:t>W</a:t>
            </a:r>
            <a:r>
              <a:rPr lang="en-US" sz="2800" dirty="0" smtClean="0"/>
              <a:t>eb Site and Project)</a:t>
            </a:r>
            <a:endParaRPr lang="en-US" sz="2800"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31</a:t>
            </a:fld>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304800"/>
            <a:ext cx="8229600" cy="838200"/>
          </a:xfrm>
        </p:spPr>
        <p:txBody>
          <a:bodyPr/>
          <a:lstStyle/>
          <a:p>
            <a:pPr eaLnBrk="1" fontAlgn="auto" hangingPunct="1">
              <a:spcAft>
                <a:spcPts val="0"/>
              </a:spcAft>
              <a:defRPr/>
            </a:pPr>
            <a:r>
              <a:rPr lang="en-US" dirty="0" smtClean="0"/>
              <a:t>Stuart Ozer - Quote</a:t>
            </a:r>
          </a:p>
        </p:txBody>
      </p:sp>
      <p:sp>
        <p:nvSpPr>
          <p:cNvPr id="3" name="Content Placeholder 2"/>
          <p:cNvSpPr>
            <a:spLocks noGrp="1"/>
          </p:cNvSpPr>
          <p:nvPr>
            <p:ph idx="1"/>
          </p:nvPr>
        </p:nvSpPr>
        <p:spPr>
          <a:xfrm>
            <a:off x="457200" y="1143000"/>
            <a:ext cx="6324600" cy="4983163"/>
          </a:xfrm>
        </p:spPr>
        <p:txBody>
          <a:bodyPr>
            <a:normAutofit fontScale="92500" lnSpcReduction="20000"/>
          </a:bodyPr>
          <a:lstStyle/>
          <a:p>
            <a:pPr marL="0" indent="0" algn="just" eaLnBrk="1" fontAlgn="auto" hangingPunct="1">
              <a:spcAft>
                <a:spcPts val="0"/>
              </a:spcAft>
              <a:buFont typeface="Wingdings 2" pitchFamily="18" charset="2"/>
              <a:buNone/>
              <a:defRPr/>
            </a:pPr>
            <a:r>
              <a:rPr lang="en-US" sz="2000" dirty="0" smtClean="0"/>
              <a:t>Our collaboration began in February 2006 when you and your graduate student, Kishore Doshi, approached Microsoft with an extremely complex database problem: how to best represent large-scale […] metadata, sequence alignment, base pair and other structural annotations, and phylogenetic information into a single database system. </a:t>
            </a:r>
          </a:p>
          <a:p>
            <a:pPr marL="0" indent="0" algn="just" eaLnBrk="1" fontAlgn="auto" hangingPunct="1">
              <a:spcAft>
                <a:spcPts val="0"/>
              </a:spcAft>
              <a:buFont typeface="Wingdings 2" pitchFamily="18" charset="2"/>
              <a:buNone/>
              <a:defRPr/>
            </a:pPr>
            <a:endParaRPr lang="en-US" sz="2000" dirty="0" smtClean="0"/>
          </a:p>
          <a:p>
            <a:pPr marL="0" indent="0" algn="just" eaLnBrk="1" fontAlgn="auto" hangingPunct="1">
              <a:spcAft>
                <a:spcPts val="0"/>
              </a:spcAft>
              <a:buFont typeface="Wingdings 2" pitchFamily="18" charset="2"/>
              <a:buNone/>
              <a:defRPr/>
            </a:pPr>
            <a:r>
              <a:rPr lang="en-US" sz="2000" dirty="0" smtClean="0"/>
              <a:t>The challenge and complexity of this problem were music to our ears here at Microsoft. […] I had recently moved into Jim’s group after spending 5 years on the team that engineered the SQL Server database product, and was eager to tackle challenging computational problems in structural biology.</a:t>
            </a:r>
          </a:p>
          <a:p>
            <a:pPr marL="0" indent="0" algn="just" eaLnBrk="1" fontAlgn="auto" hangingPunct="1">
              <a:spcAft>
                <a:spcPts val="0"/>
              </a:spcAft>
              <a:buFont typeface="Wingdings 2" pitchFamily="18" charset="2"/>
              <a:buNone/>
              <a:defRPr/>
            </a:pPr>
            <a:endParaRPr lang="en-US" sz="2000" dirty="0" smtClean="0"/>
          </a:p>
          <a:p>
            <a:pPr marL="0" indent="0" algn="just" eaLnBrk="1" fontAlgn="auto" hangingPunct="1">
              <a:spcAft>
                <a:spcPts val="0"/>
              </a:spcAft>
              <a:buFont typeface="Wingdings 2" pitchFamily="18" charset="2"/>
              <a:buNone/>
              <a:defRPr/>
            </a:pPr>
            <a:r>
              <a:rPr lang="en-US" sz="2000" dirty="0" smtClean="0"/>
              <a:t>[…] I expect that our ongoing work together will continue to prove to be extremely fruitful for both your lab and Microsoft. </a:t>
            </a:r>
          </a:p>
          <a:p>
            <a:pPr marL="365760" indent="-256032" algn="r" eaLnBrk="1" fontAlgn="auto" hangingPunct="1">
              <a:spcAft>
                <a:spcPts val="0"/>
              </a:spcAft>
              <a:buFont typeface="Wingdings 2" pitchFamily="18" charset="2"/>
              <a:buNone/>
              <a:defRPr/>
            </a:pPr>
            <a:r>
              <a:rPr lang="en-US" sz="2000" i="1" dirty="0" smtClean="0"/>
              <a:t>--Stuart Ozer (2007)</a:t>
            </a:r>
            <a:endParaRPr lang="en-US" sz="2000"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32</a:t>
            </a:fld>
            <a:endParaRPr lang="en-US" dirty="0"/>
          </a:p>
        </p:txBody>
      </p:sp>
      <p:pic>
        <p:nvPicPr>
          <p:cNvPr id="6" name="Picture 5" descr="JimInTux.jpg"/>
          <p:cNvPicPr>
            <a:picLocks noChangeAspect="1"/>
          </p:cNvPicPr>
          <p:nvPr/>
        </p:nvPicPr>
        <p:blipFill>
          <a:blip r:embed="rId3"/>
          <a:stretch>
            <a:fillRect/>
          </a:stretch>
        </p:blipFill>
        <p:spPr>
          <a:xfrm>
            <a:off x="7010400" y="974943"/>
            <a:ext cx="1752600" cy="1920657"/>
          </a:xfrm>
          <a:prstGeom prst="rect">
            <a:avLst/>
          </a:prstGeom>
        </p:spPr>
      </p:pic>
      <p:pic>
        <p:nvPicPr>
          <p:cNvPr id="8" name="Picture 7" descr="StuartOzer.jpg"/>
          <p:cNvPicPr>
            <a:picLocks noChangeAspect="1"/>
          </p:cNvPicPr>
          <p:nvPr/>
        </p:nvPicPr>
        <p:blipFill>
          <a:blip r:embed="rId4"/>
          <a:stretch>
            <a:fillRect/>
          </a:stretch>
        </p:blipFill>
        <p:spPr>
          <a:xfrm>
            <a:off x="7010400" y="2971800"/>
            <a:ext cx="1771650" cy="1828800"/>
          </a:xfrm>
          <a:prstGeom prst="rect">
            <a:avLst/>
          </a:prstGeom>
        </p:spPr>
      </p:pic>
      <p:pic>
        <p:nvPicPr>
          <p:cNvPr id="9" name="Picture 8" descr="JimGrayBoat.jpg"/>
          <p:cNvPicPr>
            <a:picLocks noChangeAspect="1"/>
          </p:cNvPicPr>
          <p:nvPr/>
        </p:nvPicPr>
        <p:blipFill>
          <a:blip r:embed="rId5"/>
          <a:stretch>
            <a:fillRect/>
          </a:stretch>
        </p:blipFill>
        <p:spPr>
          <a:xfrm>
            <a:off x="6970499" y="4876800"/>
            <a:ext cx="1806102" cy="1431349"/>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28600"/>
            <a:ext cx="8305800" cy="762000"/>
          </a:xfrm>
        </p:spPr>
        <p:txBody>
          <a:bodyPr>
            <a:noAutofit/>
          </a:bodyPr>
          <a:lstStyle/>
          <a:p>
            <a:r>
              <a:rPr lang="en-US" sz="4400" dirty="0" smtClean="0"/>
              <a:t>Data Management Re-architecture</a:t>
            </a:r>
          </a:p>
        </p:txBody>
      </p:sp>
      <p:sp>
        <p:nvSpPr>
          <p:cNvPr id="77" name="Slide Number Placeholder 76"/>
          <p:cNvSpPr>
            <a:spLocks noGrp="1"/>
          </p:cNvSpPr>
          <p:nvPr>
            <p:ph type="sldNum" sz="quarter" idx="12"/>
          </p:nvPr>
        </p:nvSpPr>
        <p:spPr/>
        <p:txBody>
          <a:bodyPr/>
          <a:lstStyle/>
          <a:p>
            <a:pPr>
              <a:defRPr/>
            </a:pPr>
            <a:fld id="{8771E250-94BB-45E2-9545-4494A0DF7676}" type="slidenum">
              <a:rPr lang="en-US" smtClean="0"/>
              <a:pPr>
                <a:defRPr/>
              </a:pPr>
              <a:t>33</a:t>
            </a:fld>
            <a:endParaRPr lang="en-US" dirty="0"/>
          </a:p>
        </p:txBody>
      </p:sp>
      <p:grpSp>
        <p:nvGrpSpPr>
          <p:cNvPr id="2" name="Group 4"/>
          <p:cNvGrpSpPr>
            <a:grpSpLocks noChangeAspect="1"/>
          </p:cNvGrpSpPr>
          <p:nvPr/>
        </p:nvGrpSpPr>
        <p:grpSpPr bwMode="auto">
          <a:xfrm>
            <a:off x="152400" y="1143000"/>
            <a:ext cx="4259804" cy="4572000"/>
            <a:chOff x="1875" y="3115"/>
            <a:chExt cx="8400" cy="7865"/>
          </a:xfrm>
        </p:grpSpPr>
        <p:sp>
          <p:nvSpPr>
            <p:cNvPr id="33797" name="AutoShape 5"/>
            <p:cNvSpPr>
              <a:spLocks noChangeAspect="1" noChangeArrowheads="1"/>
            </p:cNvSpPr>
            <p:nvPr/>
          </p:nvSpPr>
          <p:spPr bwMode="auto">
            <a:xfrm>
              <a:off x="1875" y="3115"/>
              <a:ext cx="8400" cy="7865"/>
            </a:xfrm>
            <a:prstGeom prst="rect">
              <a:avLst/>
            </a:prstGeom>
            <a:noFill/>
            <a:ln w="9525">
              <a:noFill/>
              <a:miter lim="800000"/>
              <a:headEnd/>
              <a:tailEnd/>
            </a:ln>
          </p:spPr>
          <p:txBody>
            <a:bodyPr/>
            <a:lstStyle/>
            <a:p>
              <a:endParaRPr lang="en-US"/>
            </a:p>
          </p:txBody>
        </p:sp>
        <p:grpSp>
          <p:nvGrpSpPr>
            <p:cNvPr id="3" name="Group 6"/>
            <p:cNvGrpSpPr>
              <a:grpSpLocks/>
            </p:cNvGrpSpPr>
            <p:nvPr/>
          </p:nvGrpSpPr>
          <p:grpSpPr bwMode="auto">
            <a:xfrm>
              <a:off x="1904" y="3115"/>
              <a:ext cx="8371" cy="7865"/>
              <a:chOff x="1905" y="3115"/>
              <a:chExt cx="8280" cy="7668"/>
            </a:xfrm>
          </p:grpSpPr>
          <p:sp>
            <p:nvSpPr>
              <p:cNvPr id="33799" name="Rectangle 7"/>
              <p:cNvSpPr>
                <a:spLocks noChangeArrowheads="1"/>
              </p:cNvSpPr>
              <p:nvPr/>
            </p:nvSpPr>
            <p:spPr bwMode="auto">
              <a:xfrm>
                <a:off x="1905" y="5923"/>
                <a:ext cx="1800" cy="2443"/>
              </a:xfrm>
              <a:prstGeom prst="rect">
                <a:avLst/>
              </a:prstGeom>
              <a:solidFill>
                <a:srgbClr val="FFFFFF"/>
              </a:solidFill>
              <a:ln w="9525">
                <a:solidFill>
                  <a:srgbClr val="000000"/>
                </a:solidFill>
                <a:miter lim="800000"/>
                <a:headEnd/>
                <a:tailEnd/>
              </a:ln>
            </p:spPr>
            <p:txBody>
              <a:bodyPr lIns="56231" tIns="28116" rIns="56231" bIns="28116"/>
              <a:lstStyle/>
              <a:p>
                <a:r>
                  <a:rPr lang="en-US" sz="1000" b="1" u="sng"/>
                  <a:t>RNA Table</a:t>
                </a:r>
              </a:p>
              <a:p>
                <a:r>
                  <a:rPr lang="en-US" sz="1000"/>
                  <a:t>Organism</a:t>
                </a:r>
              </a:p>
              <a:p>
                <a:r>
                  <a:rPr lang="en-US" sz="1000"/>
                  <a:t>Genus</a:t>
                </a:r>
              </a:p>
              <a:p>
                <a:r>
                  <a:rPr lang="en-US" sz="1000"/>
                  <a:t>Cell_location</a:t>
                </a:r>
              </a:p>
              <a:p>
                <a:r>
                  <a:rPr lang="en-US" sz="1000"/>
                  <a:t>Type</a:t>
                </a:r>
              </a:p>
              <a:p>
                <a:r>
                  <a:rPr lang="en-US" sz="1000"/>
                  <a:t>Seq_nbr</a:t>
                </a:r>
              </a:p>
              <a:p>
                <a:r>
                  <a:rPr lang="en-US" sz="1000"/>
                  <a:t>Site_positions</a:t>
                </a:r>
              </a:p>
              <a:p>
                <a:r>
                  <a:rPr lang="en-US" sz="1000"/>
                  <a:t>Seq_size</a:t>
                </a:r>
              </a:p>
            </p:txBody>
          </p:sp>
          <p:sp>
            <p:nvSpPr>
              <p:cNvPr id="33800" name="Rectangle 8"/>
              <p:cNvSpPr>
                <a:spLocks noChangeArrowheads="1"/>
              </p:cNvSpPr>
              <p:nvPr/>
            </p:nvSpPr>
            <p:spPr bwMode="auto">
              <a:xfrm>
                <a:off x="2295" y="8803"/>
                <a:ext cx="2700" cy="1980"/>
              </a:xfrm>
              <a:prstGeom prst="rect">
                <a:avLst/>
              </a:prstGeom>
              <a:solidFill>
                <a:srgbClr val="FFFFFF"/>
              </a:solidFill>
              <a:ln w="9525">
                <a:solidFill>
                  <a:srgbClr val="000000"/>
                </a:solidFill>
                <a:miter lim="800000"/>
                <a:headEnd/>
                <a:tailEnd/>
              </a:ln>
            </p:spPr>
            <p:txBody>
              <a:bodyPr lIns="56231" tIns="28116" rIns="56231" bIns="28116"/>
              <a:lstStyle/>
              <a:p>
                <a:r>
                  <a:rPr lang="en-US" sz="1000" b="1" u="sng" dirty="0"/>
                  <a:t>RNA Join Table</a:t>
                </a:r>
              </a:p>
              <a:p>
                <a:r>
                  <a:rPr lang="en-US" sz="1000" dirty="0"/>
                  <a:t>Common name</a:t>
                </a:r>
              </a:p>
              <a:p>
                <a:r>
                  <a:rPr lang="en-US" sz="1000" dirty="0"/>
                  <a:t>Accession Number</a:t>
                </a:r>
              </a:p>
              <a:p>
                <a:r>
                  <a:rPr lang="en-US" sz="1000" dirty="0"/>
                  <a:t>Alignment name </a:t>
                </a:r>
              </a:p>
              <a:p>
                <a:r>
                  <a:rPr lang="en-US" sz="1000" dirty="0"/>
                  <a:t>Structure</a:t>
                </a:r>
              </a:p>
            </p:txBody>
          </p:sp>
          <p:sp>
            <p:nvSpPr>
              <p:cNvPr id="33801" name="AutoShape 9"/>
              <p:cNvSpPr>
                <a:spLocks noChangeArrowheads="1"/>
              </p:cNvSpPr>
              <p:nvPr/>
            </p:nvSpPr>
            <p:spPr bwMode="auto">
              <a:xfrm>
                <a:off x="2655" y="3159"/>
                <a:ext cx="2340" cy="856"/>
              </a:xfrm>
              <a:prstGeom prst="flowChartMagneticDisk">
                <a:avLst/>
              </a:prstGeom>
              <a:solidFill>
                <a:srgbClr val="FFFFFF"/>
              </a:solidFill>
              <a:ln w="9525">
                <a:solidFill>
                  <a:srgbClr val="000000"/>
                </a:solidFill>
                <a:round/>
                <a:headEnd/>
                <a:tailEnd/>
              </a:ln>
            </p:spPr>
            <p:txBody>
              <a:bodyPr lIns="56231" tIns="28116" rIns="56231" bIns="28116"/>
              <a:lstStyle/>
              <a:p>
                <a:r>
                  <a:rPr lang="en-US" sz="1200"/>
                  <a:t>CRW Web Site</a:t>
                </a:r>
                <a:endParaRPr lang="en-US"/>
              </a:p>
            </p:txBody>
          </p:sp>
          <p:sp>
            <p:nvSpPr>
              <p:cNvPr id="33802" name="AutoShape 10"/>
              <p:cNvSpPr>
                <a:spLocks noChangeArrowheads="1"/>
              </p:cNvSpPr>
              <p:nvPr/>
            </p:nvSpPr>
            <p:spPr bwMode="auto">
              <a:xfrm>
                <a:off x="2520" y="4680"/>
                <a:ext cx="2880" cy="900"/>
              </a:xfrm>
              <a:prstGeom prst="flowChartMagneticDisk">
                <a:avLst/>
              </a:prstGeom>
              <a:solidFill>
                <a:srgbClr val="FFFFFF"/>
              </a:solidFill>
              <a:ln w="9525">
                <a:solidFill>
                  <a:srgbClr val="000000"/>
                </a:solidFill>
                <a:round/>
                <a:headEnd/>
                <a:tailEnd/>
              </a:ln>
            </p:spPr>
            <p:txBody>
              <a:bodyPr lIns="56231" tIns="28116" rIns="56231" bIns="28116"/>
              <a:lstStyle/>
              <a:p>
                <a:r>
                  <a:rPr lang="en-US" sz="1000"/>
                  <a:t>MySQL Database</a:t>
                </a:r>
              </a:p>
            </p:txBody>
          </p:sp>
          <p:sp>
            <p:nvSpPr>
              <p:cNvPr id="33803" name="Line 11"/>
              <p:cNvSpPr>
                <a:spLocks noChangeShapeType="1"/>
              </p:cNvSpPr>
              <p:nvPr/>
            </p:nvSpPr>
            <p:spPr bwMode="auto">
              <a:xfrm>
                <a:off x="3780" y="5580"/>
                <a:ext cx="1440" cy="720"/>
              </a:xfrm>
              <a:prstGeom prst="line">
                <a:avLst/>
              </a:prstGeom>
              <a:noFill/>
              <a:ln w="9525">
                <a:solidFill>
                  <a:srgbClr val="000000"/>
                </a:solidFill>
                <a:round/>
                <a:headEnd/>
                <a:tailEnd/>
              </a:ln>
            </p:spPr>
            <p:txBody>
              <a:bodyPr/>
              <a:lstStyle/>
              <a:p>
                <a:endParaRPr lang="en-US"/>
              </a:p>
            </p:txBody>
          </p:sp>
          <p:sp>
            <p:nvSpPr>
              <p:cNvPr id="33804" name="Line 12"/>
              <p:cNvSpPr>
                <a:spLocks noChangeShapeType="1"/>
              </p:cNvSpPr>
              <p:nvPr/>
            </p:nvSpPr>
            <p:spPr bwMode="auto">
              <a:xfrm flipH="1">
                <a:off x="3097" y="5580"/>
                <a:ext cx="683" cy="343"/>
              </a:xfrm>
              <a:prstGeom prst="line">
                <a:avLst/>
              </a:prstGeom>
              <a:noFill/>
              <a:ln w="9525">
                <a:solidFill>
                  <a:srgbClr val="000000"/>
                </a:solidFill>
                <a:round/>
                <a:headEnd/>
                <a:tailEnd/>
              </a:ln>
            </p:spPr>
            <p:txBody>
              <a:bodyPr/>
              <a:lstStyle/>
              <a:p>
                <a:endParaRPr lang="en-US"/>
              </a:p>
            </p:txBody>
          </p:sp>
          <p:sp>
            <p:nvSpPr>
              <p:cNvPr id="33805" name="AutoShape 13"/>
              <p:cNvSpPr>
                <a:spLocks noChangeArrowheads="1"/>
              </p:cNvSpPr>
              <p:nvPr/>
            </p:nvSpPr>
            <p:spPr bwMode="auto">
              <a:xfrm>
                <a:off x="6636" y="4320"/>
                <a:ext cx="3420" cy="1260"/>
              </a:xfrm>
              <a:prstGeom prst="flowChartAlternateProcess">
                <a:avLst/>
              </a:prstGeom>
              <a:solidFill>
                <a:srgbClr val="FFFFFF"/>
              </a:solidFill>
              <a:ln w="9525">
                <a:solidFill>
                  <a:srgbClr val="000000"/>
                </a:solidFill>
                <a:miter lim="800000"/>
                <a:headEnd/>
                <a:tailEnd/>
              </a:ln>
            </p:spPr>
            <p:txBody>
              <a:bodyPr lIns="56231" tIns="28116" rIns="56231" bIns="28116"/>
              <a:lstStyle/>
              <a:p>
                <a:r>
                  <a:rPr lang="en-US" sz="900" b="1" dirty="0"/>
                  <a:t>External Analysis Software</a:t>
                </a:r>
                <a:endParaRPr lang="en-US" sz="900" dirty="0"/>
              </a:p>
            </p:txBody>
          </p:sp>
          <p:sp>
            <p:nvSpPr>
              <p:cNvPr id="33806" name="AutoShape 14"/>
              <p:cNvSpPr>
                <a:spLocks noChangeArrowheads="1"/>
              </p:cNvSpPr>
              <p:nvPr/>
            </p:nvSpPr>
            <p:spPr bwMode="auto">
              <a:xfrm rot="-5400000">
                <a:off x="3500" y="4221"/>
                <a:ext cx="559" cy="360"/>
              </a:xfrm>
              <a:prstGeom prst="leftRightArrow">
                <a:avLst>
                  <a:gd name="adj1" fmla="val 50000"/>
                  <a:gd name="adj2" fmla="val 31056"/>
                </a:avLst>
              </a:prstGeom>
              <a:solidFill>
                <a:srgbClr val="FFFFFF"/>
              </a:solidFill>
              <a:ln w="9525">
                <a:solidFill>
                  <a:srgbClr val="000000"/>
                </a:solidFill>
                <a:miter lim="800000"/>
                <a:headEnd/>
                <a:tailEnd/>
              </a:ln>
            </p:spPr>
            <p:txBody>
              <a:bodyPr vert="eaVert"/>
              <a:lstStyle/>
              <a:p>
                <a:endParaRPr lang="en-US"/>
              </a:p>
            </p:txBody>
          </p:sp>
          <p:sp>
            <p:nvSpPr>
              <p:cNvPr id="33807" name="AutoShape 15"/>
              <p:cNvSpPr>
                <a:spLocks noChangeArrowheads="1"/>
              </p:cNvSpPr>
              <p:nvPr/>
            </p:nvSpPr>
            <p:spPr bwMode="auto">
              <a:xfrm>
                <a:off x="5400" y="4890"/>
                <a:ext cx="1236" cy="360"/>
              </a:xfrm>
              <a:prstGeom prst="leftRightArrow">
                <a:avLst>
                  <a:gd name="adj1" fmla="val 50000"/>
                  <a:gd name="adj2" fmla="val 68667"/>
                </a:avLst>
              </a:prstGeom>
              <a:solidFill>
                <a:srgbClr val="FFFFFF"/>
              </a:solidFill>
              <a:ln w="9525">
                <a:solidFill>
                  <a:srgbClr val="000000"/>
                </a:solidFill>
                <a:miter lim="800000"/>
                <a:headEnd/>
                <a:tailEnd/>
              </a:ln>
            </p:spPr>
            <p:txBody>
              <a:bodyPr/>
              <a:lstStyle/>
              <a:p>
                <a:endParaRPr lang="en-US"/>
              </a:p>
            </p:txBody>
          </p:sp>
          <p:sp>
            <p:nvSpPr>
              <p:cNvPr id="33808" name="AutoShape 16"/>
              <p:cNvSpPr>
                <a:spLocks noChangeArrowheads="1"/>
              </p:cNvSpPr>
              <p:nvPr/>
            </p:nvSpPr>
            <p:spPr bwMode="auto">
              <a:xfrm>
                <a:off x="5977" y="6660"/>
                <a:ext cx="1800" cy="1620"/>
              </a:xfrm>
              <a:prstGeom prst="flowChartMultidocument">
                <a:avLst/>
              </a:prstGeom>
              <a:solidFill>
                <a:srgbClr val="FFFFFF"/>
              </a:solidFill>
              <a:ln w="9525">
                <a:solidFill>
                  <a:srgbClr val="000000"/>
                </a:solidFill>
                <a:miter lim="800000"/>
                <a:headEnd/>
                <a:tailEnd/>
              </a:ln>
            </p:spPr>
            <p:txBody>
              <a:bodyPr lIns="56231" tIns="28116" rIns="56231" bIns="28116"/>
              <a:lstStyle/>
              <a:p>
                <a:r>
                  <a:rPr lang="en-US" sz="1000"/>
                  <a:t>Flat Sequence Files</a:t>
                </a:r>
              </a:p>
            </p:txBody>
          </p:sp>
          <p:sp>
            <p:nvSpPr>
              <p:cNvPr id="33809" name="AutoShape 17"/>
              <p:cNvSpPr>
                <a:spLocks noChangeArrowheads="1"/>
              </p:cNvSpPr>
              <p:nvPr/>
            </p:nvSpPr>
            <p:spPr bwMode="auto">
              <a:xfrm>
                <a:off x="8565" y="9163"/>
                <a:ext cx="1620" cy="1620"/>
              </a:xfrm>
              <a:prstGeom prst="flowChartMultidocument">
                <a:avLst/>
              </a:prstGeom>
              <a:solidFill>
                <a:srgbClr val="FFFFFF"/>
              </a:solidFill>
              <a:ln w="9525">
                <a:solidFill>
                  <a:srgbClr val="000000"/>
                </a:solidFill>
                <a:miter lim="800000"/>
                <a:headEnd/>
                <a:tailEnd/>
              </a:ln>
            </p:spPr>
            <p:txBody>
              <a:bodyPr lIns="56231" tIns="28116" rIns="56231" bIns="28116"/>
              <a:lstStyle/>
              <a:p>
                <a:r>
                  <a:rPr lang="en-US" sz="1000"/>
                  <a:t>Structure Diagram</a:t>
                </a:r>
              </a:p>
              <a:p>
                <a:r>
                  <a:rPr lang="en-US" sz="1000"/>
                  <a:t>Files</a:t>
                </a:r>
              </a:p>
            </p:txBody>
          </p:sp>
          <p:sp>
            <p:nvSpPr>
              <p:cNvPr id="33810" name="AutoShape 18"/>
              <p:cNvSpPr>
                <a:spLocks noChangeArrowheads="1"/>
              </p:cNvSpPr>
              <p:nvPr/>
            </p:nvSpPr>
            <p:spPr bwMode="auto">
              <a:xfrm>
                <a:off x="6660" y="8190"/>
                <a:ext cx="1980" cy="1440"/>
              </a:xfrm>
              <a:prstGeom prst="flowChartMultidocument">
                <a:avLst/>
              </a:prstGeom>
              <a:solidFill>
                <a:srgbClr val="FFFFFF"/>
              </a:solidFill>
              <a:ln w="9525">
                <a:solidFill>
                  <a:srgbClr val="000000"/>
                </a:solidFill>
                <a:miter lim="800000"/>
                <a:headEnd/>
                <a:tailEnd/>
              </a:ln>
            </p:spPr>
            <p:txBody>
              <a:bodyPr lIns="56231" tIns="28116" rIns="56231" bIns="28116"/>
              <a:lstStyle/>
              <a:p>
                <a:r>
                  <a:rPr lang="en-US" sz="1000"/>
                  <a:t>Alignment Files</a:t>
                </a:r>
              </a:p>
            </p:txBody>
          </p:sp>
          <p:sp>
            <p:nvSpPr>
              <p:cNvPr id="33811" name="Line 19"/>
              <p:cNvSpPr>
                <a:spLocks noChangeShapeType="1"/>
              </p:cNvSpPr>
              <p:nvPr/>
            </p:nvSpPr>
            <p:spPr bwMode="auto">
              <a:xfrm flipH="1">
                <a:off x="7020" y="5400"/>
                <a:ext cx="1" cy="1260"/>
              </a:xfrm>
              <a:prstGeom prst="line">
                <a:avLst/>
              </a:prstGeom>
              <a:noFill/>
              <a:ln w="12700" cap="rnd">
                <a:solidFill>
                  <a:srgbClr val="000000"/>
                </a:solidFill>
                <a:prstDash val="sysDot"/>
                <a:round/>
                <a:headEnd type="arrow" w="med" len="med"/>
                <a:tailEnd/>
              </a:ln>
            </p:spPr>
            <p:txBody>
              <a:bodyPr/>
              <a:lstStyle/>
              <a:p>
                <a:endParaRPr lang="en-US"/>
              </a:p>
            </p:txBody>
          </p:sp>
          <p:sp>
            <p:nvSpPr>
              <p:cNvPr id="33812" name="Line 20"/>
              <p:cNvSpPr>
                <a:spLocks noChangeShapeType="1"/>
              </p:cNvSpPr>
              <p:nvPr/>
            </p:nvSpPr>
            <p:spPr bwMode="auto">
              <a:xfrm>
                <a:off x="9300" y="5400"/>
                <a:ext cx="1" cy="3763"/>
              </a:xfrm>
              <a:prstGeom prst="line">
                <a:avLst/>
              </a:prstGeom>
              <a:noFill/>
              <a:ln w="12700" cap="rnd">
                <a:solidFill>
                  <a:srgbClr val="000000"/>
                </a:solidFill>
                <a:prstDash val="sysDot"/>
                <a:round/>
                <a:headEnd type="arrow" w="med" len="med"/>
                <a:tailEnd type="arrow" w="med" len="med"/>
              </a:ln>
            </p:spPr>
            <p:txBody>
              <a:bodyPr/>
              <a:lstStyle/>
              <a:p>
                <a:endParaRPr lang="en-US"/>
              </a:p>
            </p:txBody>
          </p:sp>
          <p:sp>
            <p:nvSpPr>
              <p:cNvPr id="33813" name="Line 21"/>
              <p:cNvSpPr>
                <a:spLocks noChangeShapeType="1"/>
              </p:cNvSpPr>
              <p:nvPr/>
            </p:nvSpPr>
            <p:spPr bwMode="auto">
              <a:xfrm flipH="1">
                <a:off x="8039" y="5400"/>
                <a:ext cx="1" cy="2880"/>
              </a:xfrm>
              <a:prstGeom prst="line">
                <a:avLst/>
              </a:prstGeom>
              <a:noFill/>
              <a:ln w="12700" cap="rnd">
                <a:solidFill>
                  <a:srgbClr val="000000"/>
                </a:solidFill>
                <a:prstDash val="sysDot"/>
                <a:round/>
                <a:headEnd type="arrow" w="med" len="med"/>
                <a:tailEnd type="arrow" w="med" len="med"/>
              </a:ln>
            </p:spPr>
            <p:txBody>
              <a:bodyPr/>
              <a:lstStyle/>
              <a:p>
                <a:endParaRPr lang="en-US"/>
              </a:p>
            </p:txBody>
          </p:sp>
          <p:sp>
            <p:nvSpPr>
              <p:cNvPr id="33814" name="Rectangle 22"/>
              <p:cNvSpPr>
                <a:spLocks noChangeArrowheads="1"/>
              </p:cNvSpPr>
              <p:nvPr/>
            </p:nvSpPr>
            <p:spPr bwMode="auto">
              <a:xfrm>
                <a:off x="4320" y="6300"/>
                <a:ext cx="1440" cy="1440"/>
              </a:xfrm>
              <a:prstGeom prst="rect">
                <a:avLst/>
              </a:prstGeom>
              <a:solidFill>
                <a:srgbClr val="FFFFFF"/>
              </a:solidFill>
              <a:ln w="9525">
                <a:solidFill>
                  <a:srgbClr val="000000"/>
                </a:solidFill>
                <a:miter lim="800000"/>
                <a:headEnd/>
                <a:tailEnd/>
              </a:ln>
            </p:spPr>
            <p:txBody>
              <a:bodyPr lIns="56231" tIns="28116" rIns="56231" bIns="28116"/>
              <a:lstStyle/>
              <a:p>
                <a:r>
                  <a:rPr lang="en-US" sz="1000" b="1" u="sng"/>
                  <a:t>NCBI Table</a:t>
                </a:r>
              </a:p>
              <a:p>
                <a:r>
                  <a:rPr lang="en-US" sz="1000"/>
                  <a:t>Taxonomy</a:t>
                </a:r>
              </a:p>
              <a:p>
                <a:r>
                  <a:rPr lang="en-US" sz="1000"/>
                  <a:t>Name</a:t>
                </a:r>
              </a:p>
              <a:p>
                <a:endParaRPr lang="en-US" sz="1200"/>
              </a:p>
              <a:p>
                <a:endParaRPr lang="en-US"/>
              </a:p>
            </p:txBody>
          </p:sp>
          <p:sp>
            <p:nvSpPr>
              <p:cNvPr id="33815" name="Line 23"/>
              <p:cNvSpPr>
                <a:spLocks noChangeShapeType="1"/>
              </p:cNvSpPr>
              <p:nvPr/>
            </p:nvSpPr>
            <p:spPr bwMode="auto">
              <a:xfrm flipH="1">
                <a:off x="3781" y="5580"/>
                <a:ext cx="1" cy="3223"/>
              </a:xfrm>
              <a:prstGeom prst="line">
                <a:avLst/>
              </a:prstGeom>
              <a:noFill/>
              <a:ln w="9525">
                <a:solidFill>
                  <a:srgbClr val="000000"/>
                </a:solidFill>
                <a:round/>
                <a:headEnd/>
                <a:tailEnd/>
              </a:ln>
            </p:spPr>
            <p:txBody>
              <a:bodyPr/>
              <a:lstStyle/>
              <a:p>
                <a:endParaRPr lang="en-US"/>
              </a:p>
            </p:txBody>
          </p:sp>
          <p:sp>
            <p:nvSpPr>
              <p:cNvPr id="33816" name="Line 24"/>
              <p:cNvSpPr>
                <a:spLocks noChangeShapeType="1"/>
              </p:cNvSpPr>
              <p:nvPr/>
            </p:nvSpPr>
            <p:spPr bwMode="auto">
              <a:xfrm>
                <a:off x="2692" y="8366"/>
                <a:ext cx="255" cy="437"/>
              </a:xfrm>
              <a:prstGeom prst="line">
                <a:avLst/>
              </a:prstGeom>
              <a:noFill/>
              <a:ln w="3175" cap="rnd">
                <a:solidFill>
                  <a:srgbClr val="000000"/>
                </a:solidFill>
                <a:prstDash val="sysDot"/>
                <a:round/>
                <a:headEnd/>
                <a:tailEnd type="arrow" w="med" len="med"/>
              </a:ln>
            </p:spPr>
            <p:txBody>
              <a:bodyPr/>
              <a:lstStyle/>
              <a:p>
                <a:endParaRPr lang="en-US"/>
              </a:p>
            </p:txBody>
          </p:sp>
          <p:sp>
            <p:nvSpPr>
              <p:cNvPr id="33817" name="Line 25"/>
              <p:cNvSpPr>
                <a:spLocks noChangeShapeType="1"/>
              </p:cNvSpPr>
              <p:nvPr/>
            </p:nvSpPr>
            <p:spPr bwMode="auto">
              <a:xfrm flipH="1">
                <a:off x="4320" y="7740"/>
                <a:ext cx="540" cy="943"/>
              </a:xfrm>
              <a:prstGeom prst="line">
                <a:avLst/>
              </a:prstGeom>
              <a:noFill/>
              <a:ln w="12700" cap="rnd">
                <a:solidFill>
                  <a:srgbClr val="000000"/>
                </a:solidFill>
                <a:prstDash val="sysDot"/>
                <a:round/>
                <a:headEnd/>
                <a:tailEnd type="arrow" w="med" len="sm"/>
              </a:ln>
            </p:spPr>
            <p:txBody>
              <a:bodyPr/>
              <a:lstStyle/>
              <a:p>
                <a:endParaRPr lang="en-US"/>
              </a:p>
            </p:txBody>
          </p:sp>
          <p:sp>
            <p:nvSpPr>
              <p:cNvPr id="33818" name="Line 26"/>
              <p:cNvSpPr>
                <a:spLocks noChangeShapeType="1"/>
              </p:cNvSpPr>
              <p:nvPr/>
            </p:nvSpPr>
            <p:spPr bwMode="auto">
              <a:xfrm flipV="1">
                <a:off x="4995" y="8100"/>
                <a:ext cx="1665" cy="913"/>
              </a:xfrm>
              <a:prstGeom prst="line">
                <a:avLst/>
              </a:prstGeom>
              <a:noFill/>
              <a:ln w="12700" cap="rnd">
                <a:solidFill>
                  <a:srgbClr val="000000"/>
                </a:solidFill>
                <a:prstDash val="sysDot"/>
                <a:round/>
                <a:headEnd/>
                <a:tailEnd/>
              </a:ln>
            </p:spPr>
            <p:txBody>
              <a:bodyPr/>
              <a:lstStyle/>
              <a:p>
                <a:endParaRPr lang="en-US"/>
              </a:p>
            </p:txBody>
          </p:sp>
          <p:sp>
            <p:nvSpPr>
              <p:cNvPr id="33819" name="Line 27"/>
              <p:cNvSpPr>
                <a:spLocks noChangeShapeType="1"/>
              </p:cNvSpPr>
              <p:nvPr/>
            </p:nvSpPr>
            <p:spPr bwMode="auto">
              <a:xfrm flipV="1">
                <a:off x="4995" y="9013"/>
                <a:ext cx="1830" cy="508"/>
              </a:xfrm>
              <a:prstGeom prst="line">
                <a:avLst/>
              </a:prstGeom>
              <a:noFill/>
              <a:ln w="12700" cap="rnd">
                <a:solidFill>
                  <a:srgbClr val="000000"/>
                </a:solidFill>
                <a:prstDash val="sysDot"/>
                <a:round/>
                <a:headEnd/>
                <a:tailEnd/>
              </a:ln>
            </p:spPr>
            <p:txBody>
              <a:bodyPr/>
              <a:lstStyle/>
              <a:p>
                <a:endParaRPr lang="en-US"/>
              </a:p>
            </p:txBody>
          </p:sp>
          <p:sp>
            <p:nvSpPr>
              <p:cNvPr id="33820" name="Line 28"/>
              <p:cNvSpPr>
                <a:spLocks noChangeShapeType="1"/>
              </p:cNvSpPr>
              <p:nvPr/>
            </p:nvSpPr>
            <p:spPr bwMode="auto">
              <a:xfrm flipV="1">
                <a:off x="4995" y="10046"/>
                <a:ext cx="3570" cy="78"/>
              </a:xfrm>
              <a:prstGeom prst="line">
                <a:avLst/>
              </a:prstGeom>
              <a:noFill/>
              <a:ln w="12700" cap="rnd">
                <a:solidFill>
                  <a:srgbClr val="000000"/>
                </a:solidFill>
                <a:prstDash val="sysDot"/>
                <a:round/>
                <a:headEnd/>
                <a:tailEnd/>
              </a:ln>
            </p:spPr>
            <p:txBody>
              <a:bodyPr/>
              <a:lstStyle/>
              <a:p>
                <a:endParaRPr lang="en-US"/>
              </a:p>
            </p:txBody>
          </p:sp>
          <p:sp>
            <p:nvSpPr>
              <p:cNvPr id="33821" name="Rectangle 29"/>
              <p:cNvSpPr>
                <a:spLocks noChangeArrowheads="1"/>
              </p:cNvSpPr>
              <p:nvPr/>
            </p:nvSpPr>
            <p:spPr bwMode="auto">
              <a:xfrm>
                <a:off x="6112" y="3115"/>
                <a:ext cx="1808" cy="900"/>
              </a:xfrm>
              <a:prstGeom prst="rect">
                <a:avLst/>
              </a:prstGeom>
              <a:solidFill>
                <a:srgbClr val="FFFFFF"/>
              </a:solidFill>
              <a:ln w="9525">
                <a:solidFill>
                  <a:srgbClr val="000000"/>
                </a:solidFill>
                <a:miter lim="800000"/>
                <a:headEnd/>
                <a:tailEnd/>
              </a:ln>
            </p:spPr>
            <p:txBody>
              <a:bodyPr lIns="56231" tIns="28116" rIns="56231" bIns="28116"/>
              <a:lstStyle/>
              <a:p>
                <a:r>
                  <a:rPr lang="en-US" sz="700"/>
                  <a:t>External Data Source </a:t>
                </a:r>
              </a:p>
              <a:p>
                <a:r>
                  <a:rPr lang="en-US" sz="700"/>
                  <a:t>Perl scripts and manual inspections.</a:t>
                </a:r>
              </a:p>
            </p:txBody>
          </p:sp>
          <p:sp>
            <p:nvSpPr>
              <p:cNvPr id="33822" name="AutoShape 30"/>
              <p:cNvSpPr>
                <a:spLocks noChangeArrowheads="1"/>
              </p:cNvSpPr>
              <p:nvPr/>
            </p:nvSpPr>
            <p:spPr bwMode="auto">
              <a:xfrm rot="-3143559">
                <a:off x="5257" y="4130"/>
                <a:ext cx="973" cy="493"/>
              </a:xfrm>
              <a:prstGeom prst="leftArrow">
                <a:avLst>
                  <a:gd name="adj1" fmla="val 50000"/>
                  <a:gd name="adj2" fmla="val 49341"/>
                </a:avLst>
              </a:prstGeom>
              <a:solidFill>
                <a:srgbClr val="FFFFFF"/>
              </a:solidFill>
              <a:ln w="9525">
                <a:solidFill>
                  <a:srgbClr val="000000"/>
                </a:solidFill>
                <a:miter lim="800000"/>
                <a:headEnd/>
                <a:tailEnd/>
              </a:ln>
            </p:spPr>
            <p:txBody>
              <a:bodyPr vert="eaVert"/>
              <a:lstStyle/>
              <a:p>
                <a:endParaRPr lang="en-US"/>
              </a:p>
            </p:txBody>
          </p:sp>
          <p:grpSp>
            <p:nvGrpSpPr>
              <p:cNvPr id="4" name="Group 31"/>
              <p:cNvGrpSpPr>
                <a:grpSpLocks/>
              </p:cNvGrpSpPr>
              <p:nvPr/>
            </p:nvGrpSpPr>
            <p:grpSpPr bwMode="auto">
              <a:xfrm>
                <a:off x="6666" y="4860"/>
                <a:ext cx="3240" cy="540"/>
                <a:chOff x="6840" y="10620"/>
                <a:chExt cx="3240" cy="540"/>
              </a:xfrm>
            </p:grpSpPr>
            <p:sp>
              <p:nvSpPr>
                <p:cNvPr id="33824" name="Rectangle 32"/>
                <p:cNvSpPr>
                  <a:spLocks noChangeArrowheads="1"/>
                </p:cNvSpPr>
                <p:nvPr/>
              </p:nvSpPr>
              <p:spPr bwMode="auto">
                <a:xfrm>
                  <a:off x="7920" y="10620"/>
                  <a:ext cx="1080" cy="540"/>
                </a:xfrm>
                <a:prstGeom prst="rect">
                  <a:avLst/>
                </a:prstGeom>
                <a:solidFill>
                  <a:srgbClr val="FFFFFF"/>
                </a:solidFill>
                <a:ln w="9525">
                  <a:solidFill>
                    <a:srgbClr val="000000"/>
                  </a:solidFill>
                  <a:miter lim="800000"/>
                  <a:headEnd/>
                  <a:tailEnd/>
                </a:ln>
              </p:spPr>
              <p:txBody>
                <a:bodyPr lIns="0" tIns="0" rIns="0" bIns="0"/>
                <a:lstStyle/>
                <a:p>
                  <a:r>
                    <a:rPr lang="en-US" sz="900"/>
                    <a:t>Alignment Editor</a:t>
                  </a:r>
                </a:p>
              </p:txBody>
            </p:sp>
            <p:sp>
              <p:nvSpPr>
                <p:cNvPr id="33825" name="Rectangle 33"/>
                <p:cNvSpPr>
                  <a:spLocks noChangeArrowheads="1"/>
                </p:cNvSpPr>
                <p:nvPr/>
              </p:nvSpPr>
              <p:spPr bwMode="auto">
                <a:xfrm>
                  <a:off x="9000" y="10620"/>
                  <a:ext cx="1080" cy="540"/>
                </a:xfrm>
                <a:prstGeom prst="rect">
                  <a:avLst/>
                </a:prstGeom>
                <a:solidFill>
                  <a:srgbClr val="FFFFFF"/>
                </a:solidFill>
                <a:ln w="9525">
                  <a:solidFill>
                    <a:srgbClr val="000000"/>
                  </a:solidFill>
                  <a:miter lim="800000"/>
                  <a:headEnd/>
                  <a:tailEnd/>
                </a:ln>
              </p:spPr>
              <p:txBody>
                <a:bodyPr lIns="0" tIns="0" rIns="0" bIns="0"/>
                <a:lstStyle/>
                <a:p>
                  <a:r>
                    <a:rPr lang="en-US" sz="1200" dirty="0"/>
                    <a:t>    </a:t>
                  </a:r>
                  <a:r>
                    <a:rPr lang="en-US" sz="1000" dirty="0" err="1"/>
                    <a:t>xRNA</a:t>
                  </a:r>
                  <a:endParaRPr lang="en-US" sz="1000" dirty="0"/>
                </a:p>
                <a:p>
                  <a:endParaRPr lang="en-US" sz="1200" dirty="0"/>
                </a:p>
                <a:p>
                  <a:endParaRPr lang="en-US" dirty="0"/>
                </a:p>
              </p:txBody>
            </p:sp>
            <p:sp>
              <p:nvSpPr>
                <p:cNvPr id="33826" name="Rectangle 34"/>
                <p:cNvSpPr>
                  <a:spLocks noChangeArrowheads="1"/>
                </p:cNvSpPr>
                <p:nvPr/>
              </p:nvSpPr>
              <p:spPr bwMode="auto">
                <a:xfrm>
                  <a:off x="6840" y="10620"/>
                  <a:ext cx="1080" cy="540"/>
                </a:xfrm>
                <a:prstGeom prst="rect">
                  <a:avLst/>
                </a:prstGeom>
                <a:solidFill>
                  <a:srgbClr val="FFFFFF"/>
                </a:solidFill>
                <a:ln w="9525">
                  <a:solidFill>
                    <a:srgbClr val="000000"/>
                  </a:solidFill>
                  <a:miter lim="800000"/>
                  <a:headEnd/>
                  <a:tailEnd/>
                </a:ln>
              </p:spPr>
              <p:txBody>
                <a:bodyPr lIns="0" tIns="0" rIns="0" bIns="0"/>
                <a:lstStyle/>
                <a:p>
                  <a:r>
                    <a:rPr lang="en-US" sz="1200"/>
                    <a:t>    </a:t>
                  </a:r>
                  <a:r>
                    <a:rPr lang="en-US" sz="900"/>
                    <a:t> CAT</a:t>
                  </a:r>
                </a:p>
                <a:p>
                  <a:endParaRPr lang="en-US" sz="1200"/>
                </a:p>
              </p:txBody>
            </p:sp>
          </p:grpSp>
        </p:grpSp>
      </p:grpSp>
      <p:grpSp>
        <p:nvGrpSpPr>
          <p:cNvPr id="5" name="Group 4"/>
          <p:cNvGrpSpPr>
            <a:grpSpLocks noChangeAspect="1"/>
          </p:cNvGrpSpPr>
          <p:nvPr/>
        </p:nvGrpSpPr>
        <p:grpSpPr bwMode="auto">
          <a:xfrm>
            <a:off x="3733800" y="1143000"/>
            <a:ext cx="5231012" cy="4933950"/>
            <a:chOff x="4968" y="4902"/>
            <a:chExt cx="6444" cy="5253"/>
          </a:xfrm>
        </p:grpSpPr>
        <p:sp>
          <p:nvSpPr>
            <p:cNvPr id="33830" name="AutoShape 5"/>
            <p:cNvSpPr>
              <a:spLocks noChangeAspect="1" noChangeArrowheads="1"/>
            </p:cNvSpPr>
            <p:nvPr/>
          </p:nvSpPr>
          <p:spPr bwMode="auto">
            <a:xfrm>
              <a:off x="4968" y="5016"/>
              <a:ext cx="5568" cy="5139"/>
            </a:xfrm>
            <a:prstGeom prst="rect">
              <a:avLst/>
            </a:prstGeom>
            <a:noFill/>
            <a:ln w="9525">
              <a:noFill/>
              <a:miter lim="800000"/>
              <a:headEnd/>
              <a:tailEnd/>
            </a:ln>
          </p:spPr>
          <p:txBody>
            <a:bodyPr/>
            <a:lstStyle/>
            <a:p>
              <a:endParaRPr lang="en-US"/>
            </a:p>
          </p:txBody>
        </p:sp>
        <p:sp>
          <p:nvSpPr>
            <p:cNvPr id="33831" name="Line 6"/>
            <p:cNvSpPr>
              <a:spLocks noChangeShapeType="1"/>
            </p:cNvSpPr>
            <p:nvPr/>
          </p:nvSpPr>
          <p:spPr bwMode="auto">
            <a:xfrm>
              <a:off x="8953" y="8561"/>
              <a:ext cx="1697" cy="625"/>
            </a:xfrm>
            <a:prstGeom prst="line">
              <a:avLst/>
            </a:prstGeom>
            <a:noFill/>
            <a:ln w="9525">
              <a:solidFill>
                <a:srgbClr val="000000"/>
              </a:solidFill>
              <a:round/>
              <a:headEnd/>
              <a:tailEnd/>
            </a:ln>
          </p:spPr>
          <p:txBody>
            <a:bodyPr/>
            <a:lstStyle/>
            <a:p>
              <a:endParaRPr lang="en-US"/>
            </a:p>
          </p:txBody>
        </p:sp>
        <p:sp>
          <p:nvSpPr>
            <p:cNvPr id="33832" name="Line 7"/>
            <p:cNvSpPr>
              <a:spLocks noChangeShapeType="1"/>
            </p:cNvSpPr>
            <p:nvPr/>
          </p:nvSpPr>
          <p:spPr bwMode="auto">
            <a:xfrm>
              <a:off x="8634" y="8561"/>
              <a:ext cx="1273" cy="625"/>
            </a:xfrm>
            <a:prstGeom prst="line">
              <a:avLst/>
            </a:prstGeom>
            <a:noFill/>
            <a:ln w="9525">
              <a:solidFill>
                <a:srgbClr val="000000"/>
              </a:solidFill>
              <a:round/>
              <a:headEnd/>
              <a:tailEnd/>
            </a:ln>
          </p:spPr>
          <p:txBody>
            <a:bodyPr/>
            <a:lstStyle/>
            <a:p>
              <a:endParaRPr lang="en-US"/>
            </a:p>
          </p:txBody>
        </p:sp>
        <p:sp>
          <p:nvSpPr>
            <p:cNvPr id="33833" name="Line 8"/>
            <p:cNvSpPr>
              <a:spLocks noChangeShapeType="1"/>
            </p:cNvSpPr>
            <p:nvPr/>
          </p:nvSpPr>
          <p:spPr bwMode="auto">
            <a:xfrm>
              <a:off x="8528" y="8561"/>
              <a:ext cx="637" cy="625"/>
            </a:xfrm>
            <a:prstGeom prst="line">
              <a:avLst/>
            </a:prstGeom>
            <a:noFill/>
            <a:ln w="9525">
              <a:solidFill>
                <a:srgbClr val="000000"/>
              </a:solidFill>
              <a:round/>
              <a:headEnd/>
              <a:tailEnd/>
            </a:ln>
          </p:spPr>
          <p:txBody>
            <a:bodyPr/>
            <a:lstStyle/>
            <a:p>
              <a:endParaRPr lang="en-US"/>
            </a:p>
          </p:txBody>
        </p:sp>
        <p:sp>
          <p:nvSpPr>
            <p:cNvPr id="33834" name="Line 9"/>
            <p:cNvSpPr>
              <a:spLocks noChangeShapeType="1"/>
            </p:cNvSpPr>
            <p:nvPr/>
          </p:nvSpPr>
          <p:spPr bwMode="auto">
            <a:xfrm flipH="1">
              <a:off x="8316" y="8495"/>
              <a:ext cx="106" cy="691"/>
            </a:xfrm>
            <a:prstGeom prst="line">
              <a:avLst/>
            </a:prstGeom>
            <a:noFill/>
            <a:ln w="9525">
              <a:solidFill>
                <a:srgbClr val="000000"/>
              </a:solidFill>
              <a:round/>
              <a:headEnd/>
              <a:tailEnd/>
            </a:ln>
          </p:spPr>
          <p:txBody>
            <a:bodyPr/>
            <a:lstStyle/>
            <a:p>
              <a:endParaRPr lang="en-US"/>
            </a:p>
          </p:txBody>
        </p:sp>
        <p:sp>
          <p:nvSpPr>
            <p:cNvPr id="33835" name="Line 10"/>
            <p:cNvSpPr>
              <a:spLocks noChangeShapeType="1"/>
            </p:cNvSpPr>
            <p:nvPr/>
          </p:nvSpPr>
          <p:spPr bwMode="auto">
            <a:xfrm flipH="1">
              <a:off x="7512" y="8495"/>
              <a:ext cx="804" cy="653"/>
            </a:xfrm>
            <a:prstGeom prst="line">
              <a:avLst/>
            </a:prstGeom>
            <a:noFill/>
            <a:ln w="9525">
              <a:solidFill>
                <a:srgbClr val="000000"/>
              </a:solidFill>
              <a:round/>
              <a:headEnd/>
              <a:tailEnd/>
            </a:ln>
          </p:spPr>
          <p:txBody>
            <a:bodyPr/>
            <a:lstStyle/>
            <a:p>
              <a:endParaRPr lang="en-US"/>
            </a:p>
          </p:txBody>
        </p:sp>
        <p:sp>
          <p:nvSpPr>
            <p:cNvPr id="33836" name="AutoShape 11"/>
            <p:cNvSpPr>
              <a:spLocks noChangeArrowheads="1"/>
            </p:cNvSpPr>
            <p:nvPr/>
          </p:nvSpPr>
          <p:spPr bwMode="auto">
            <a:xfrm>
              <a:off x="6310" y="7754"/>
              <a:ext cx="4932" cy="2085"/>
            </a:xfrm>
            <a:prstGeom prst="can">
              <a:avLst>
                <a:gd name="adj" fmla="val 25000"/>
              </a:avLst>
            </a:prstGeom>
            <a:solidFill>
              <a:srgbClr val="FFFFFF"/>
            </a:solidFill>
            <a:ln w="9525">
              <a:solidFill>
                <a:srgbClr val="000000"/>
              </a:solidFill>
              <a:round/>
              <a:headEnd/>
              <a:tailEnd/>
            </a:ln>
          </p:spPr>
          <p:txBody>
            <a:bodyPr lIns="64922" tIns="32461" rIns="64922" bIns="32461"/>
            <a:lstStyle/>
            <a:p>
              <a:endParaRPr lang="en-US"/>
            </a:p>
          </p:txBody>
        </p:sp>
        <p:sp>
          <p:nvSpPr>
            <p:cNvPr id="33837" name="AutoShape 12"/>
            <p:cNvSpPr>
              <a:spLocks noChangeArrowheads="1"/>
            </p:cNvSpPr>
            <p:nvPr/>
          </p:nvSpPr>
          <p:spPr bwMode="auto">
            <a:xfrm>
              <a:off x="6832" y="6487"/>
              <a:ext cx="1046" cy="922"/>
            </a:xfrm>
            <a:prstGeom prst="roundRect">
              <a:avLst>
                <a:gd name="adj" fmla="val 16667"/>
              </a:avLst>
            </a:prstGeom>
            <a:solidFill>
              <a:srgbClr val="FFFFFF"/>
            </a:solidFill>
            <a:ln w="9525">
              <a:solidFill>
                <a:srgbClr val="000000"/>
              </a:solidFill>
              <a:round/>
              <a:headEnd/>
              <a:tailEnd/>
            </a:ln>
          </p:spPr>
          <p:txBody>
            <a:bodyPr lIns="18288" tIns="32461" rIns="64922" bIns="32461"/>
            <a:lstStyle/>
            <a:p>
              <a:r>
                <a:rPr lang="en-US" sz="1000" b="1" dirty="0"/>
                <a:t>Integration </a:t>
              </a:r>
              <a:r>
                <a:rPr lang="en-US" sz="1000" b="1" dirty="0" smtClean="0"/>
                <a:t>Services</a:t>
              </a:r>
              <a:endParaRPr lang="en-US" sz="1000" b="1" dirty="0"/>
            </a:p>
            <a:p>
              <a:r>
                <a:rPr lang="en-US" sz="900" dirty="0"/>
                <a:t>Packages</a:t>
              </a:r>
            </a:p>
            <a:p>
              <a:r>
                <a:rPr lang="en-US" sz="900" dirty="0"/>
                <a:t>Data catalog</a:t>
              </a:r>
            </a:p>
          </p:txBody>
        </p:sp>
        <p:sp>
          <p:nvSpPr>
            <p:cNvPr id="33838" name="AutoShape 13"/>
            <p:cNvSpPr>
              <a:spLocks noChangeArrowheads="1"/>
            </p:cNvSpPr>
            <p:nvPr/>
          </p:nvSpPr>
          <p:spPr bwMode="auto">
            <a:xfrm>
              <a:off x="7256" y="5363"/>
              <a:ext cx="1803" cy="1009"/>
            </a:xfrm>
            <a:prstGeom prst="roundRect">
              <a:avLst>
                <a:gd name="adj" fmla="val 16667"/>
              </a:avLst>
            </a:prstGeom>
            <a:solidFill>
              <a:srgbClr val="FFFFFF"/>
            </a:solidFill>
            <a:ln w="9525">
              <a:solidFill>
                <a:srgbClr val="000000"/>
              </a:solidFill>
              <a:round/>
              <a:headEnd/>
              <a:tailEnd/>
            </a:ln>
          </p:spPr>
          <p:txBody>
            <a:bodyPr lIns="0" tIns="32461" rIns="0" bIns="32461"/>
            <a:lstStyle/>
            <a:p>
              <a:r>
                <a:rPr lang="en-US" sz="1000" b="1" dirty="0"/>
                <a:t>Analysis Interface</a:t>
              </a:r>
            </a:p>
            <a:p>
              <a:r>
                <a:rPr lang="en-US" sz="900" dirty="0"/>
                <a:t>Stored procedures</a:t>
              </a:r>
            </a:p>
            <a:p>
              <a:r>
                <a:rPr lang="en-US" sz="900" dirty="0"/>
                <a:t>Triggers</a:t>
              </a:r>
            </a:p>
            <a:p>
              <a:r>
                <a:rPr lang="en-US" sz="900" dirty="0"/>
                <a:t>Predefined queries</a:t>
              </a:r>
            </a:p>
            <a:p>
              <a:r>
                <a:rPr lang="en-US" sz="900" dirty="0"/>
                <a:t>Sequence Alignment</a:t>
              </a:r>
            </a:p>
          </p:txBody>
        </p:sp>
        <p:sp>
          <p:nvSpPr>
            <p:cNvPr id="33839" name="AutoShape 14"/>
            <p:cNvSpPr>
              <a:spLocks noChangeArrowheads="1"/>
            </p:cNvSpPr>
            <p:nvPr/>
          </p:nvSpPr>
          <p:spPr bwMode="auto">
            <a:xfrm>
              <a:off x="9271" y="6305"/>
              <a:ext cx="1273" cy="1031"/>
            </a:xfrm>
            <a:prstGeom prst="roundRect">
              <a:avLst>
                <a:gd name="adj" fmla="val 16667"/>
              </a:avLst>
            </a:prstGeom>
            <a:solidFill>
              <a:srgbClr val="FFFFFF"/>
            </a:solidFill>
            <a:ln w="9525">
              <a:solidFill>
                <a:srgbClr val="000000"/>
              </a:solidFill>
              <a:round/>
              <a:headEnd/>
              <a:tailEnd/>
            </a:ln>
          </p:spPr>
          <p:txBody>
            <a:bodyPr lIns="0" tIns="32461" rIns="0" bIns="32461"/>
            <a:lstStyle/>
            <a:p>
              <a:r>
                <a:rPr lang="en-US" sz="1000" b="1" dirty="0"/>
                <a:t>Reporting Service</a:t>
              </a:r>
            </a:p>
            <a:p>
              <a:r>
                <a:rPr lang="en-US" sz="900" dirty="0"/>
                <a:t>Alignment Editor</a:t>
              </a:r>
            </a:p>
            <a:p>
              <a:r>
                <a:rPr lang="en-US" sz="900" dirty="0"/>
                <a:t>Structure Viewer</a:t>
              </a:r>
            </a:p>
            <a:p>
              <a:r>
                <a:rPr lang="en-US" sz="900" dirty="0"/>
                <a:t>HTML </a:t>
              </a:r>
            </a:p>
            <a:p>
              <a:r>
                <a:rPr lang="en-US" sz="900" dirty="0"/>
                <a:t>RNA XML</a:t>
              </a:r>
            </a:p>
            <a:p>
              <a:endParaRPr lang="en-US" sz="1100" dirty="0"/>
            </a:p>
          </p:txBody>
        </p:sp>
        <p:sp>
          <p:nvSpPr>
            <p:cNvPr id="33840" name="AutoShape 15"/>
            <p:cNvSpPr>
              <a:spLocks noChangeArrowheads="1"/>
            </p:cNvSpPr>
            <p:nvPr/>
          </p:nvSpPr>
          <p:spPr bwMode="auto">
            <a:xfrm>
              <a:off x="6619" y="7015"/>
              <a:ext cx="213" cy="231"/>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en-US"/>
            </a:p>
          </p:txBody>
        </p:sp>
        <p:sp>
          <p:nvSpPr>
            <p:cNvPr id="33841" name="Line 16"/>
            <p:cNvSpPr>
              <a:spLocks noChangeShapeType="1"/>
            </p:cNvSpPr>
            <p:nvPr/>
          </p:nvSpPr>
          <p:spPr bwMode="auto">
            <a:xfrm>
              <a:off x="7256" y="7409"/>
              <a:ext cx="742" cy="345"/>
            </a:xfrm>
            <a:prstGeom prst="line">
              <a:avLst/>
            </a:prstGeom>
            <a:noFill/>
            <a:ln w="9525">
              <a:solidFill>
                <a:srgbClr val="000000"/>
              </a:solidFill>
              <a:round/>
              <a:headEnd/>
              <a:tailEnd type="triangle" w="med" len="med"/>
            </a:ln>
          </p:spPr>
          <p:txBody>
            <a:bodyPr/>
            <a:lstStyle/>
            <a:p>
              <a:endParaRPr lang="en-US"/>
            </a:p>
          </p:txBody>
        </p:sp>
        <p:sp>
          <p:nvSpPr>
            <p:cNvPr id="33842" name="Line 17"/>
            <p:cNvSpPr>
              <a:spLocks noChangeShapeType="1"/>
            </p:cNvSpPr>
            <p:nvPr/>
          </p:nvSpPr>
          <p:spPr bwMode="auto">
            <a:xfrm>
              <a:off x="8316" y="6372"/>
              <a:ext cx="1" cy="1431"/>
            </a:xfrm>
            <a:prstGeom prst="line">
              <a:avLst/>
            </a:prstGeom>
            <a:noFill/>
            <a:ln w="9525">
              <a:solidFill>
                <a:srgbClr val="000000"/>
              </a:solidFill>
              <a:round/>
              <a:headEnd type="triangle" w="med" len="med"/>
              <a:tailEnd type="triangle" w="med" len="med"/>
            </a:ln>
          </p:spPr>
          <p:txBody>
            <a:bodyPr/>
            <a:lstStyle/>
            <a:p>
              <a:endParaRPr lang="en-US"/>
            </a:p>
          </p:txBody>
        </p:sp>
        <p:sp>
          <p:nvSpPr>
            <p:cNvPr id="33843" name="AutoShape 18"/>
            <p:cNvSpPr>
              <a:spLocks noChangeArrowheads="1"/>
            </p:cNvSpPr>
            <p:nvPr/>
          </p:nvSpPr>
          <p:spPr bwMode="auto">
            <a:xfrm>
              <a:off x="9317" y="4902"/>
              <a:ext cx="1485" cy="577"/>
            </a:xfrm>
            <a:prstGeom prst="can">
              <a:avLst>
                <a:gd name="adj" fmla="val 25000"/>
              </a:avLst>
            </a:prstGeom>
            <a:solidFill>
              <a:srgbClr val="FFFFFF"/>
            </a:solidFill>
            <a:ln w="9525">
              <a:solidFill>
                <a:srgbClr val="000000"/>
              </a:solidFill>
              <a:round/>
              <a:headEnd/>
              <a:tailEnd/>
            </a:ln>
          </p:spPr>
          <p:txBody>
            <a:bodyPr lIns="64922" tIns="32461" rIns="64922" bIns="32461"/>
            <a:lstStyle/>
            <a:p>
              <a:r>
                <a:rPr lang="en-US" sz="1200"/>
                <a:t>CRW Web Site</a:t>
              </a:r>
            </a:p>
          </p:txBody>
        </p:sp>
        <p:sp>
          <p:nvSpPr>
            <p:cNvPr id="33844" name="Line 19"/>
            <p:cNvSpPr>
              <a:spLocks noChangeShapeType="1"/>
            </p:cNvSpPr>
            <p:nvPr/>
          </p:nvSpPr>
          <p:spPr bwMode="auto">
            <a:xfrm flipV="1">
              <a:off x="9059" y="7336"/>
              <a:ext cx="227" cy="409"/>
            </a:xfrm>
            <a:prstGeom prst="line">
              <a:avLst/>
            </a:prstGeom>
            <a:noFill/>
            <a:ln w="9525">
              <a:solidFill>
                <a:srgbClr val="000000"/>
              </a:solidFill>
              <a:round/>
              <a:headEnd/>
              <a:tailEnd type="triangle" w="med" len="med"/>
            </a:ln>
          </p:spPr>
          <p:txBody>
            <a:bodyPr/>
            <a:lstStyle/>
            <a:p>
              <a:endParaRPr lang="en-US"/>
            </a:p>
          </p:txBody>
        </p:sp>
        <p:sp>
          <p:nvSpPr>
            <p:cNvPr id="33845" name="AutoShape 20"/>
            <p:cNvSpPr>
              <a:spLocks noChangeArrowheads="1"/>
            </p:cNvSpPr>
            <p:nvPr/>
          </p:nvSpPr>
          <p:spPr bwMode="auto">
            <a:xfrm>
              <a:off x="10588" y="6737"/>
              <a:ext cx="318" cy="229"/>
            </a:xfrm>
            <a:prstGeom prst="rightArrow">
              <a:avLst>
                <a:gd name="adj1" fmla="val 50000"/>
                <a:gd name="adj2" fmla="val 34716"/>
              </a:avLst>
            </a:prstGeom>
            <a:solidFill>
              <a:srgbClr val="FFFFFF"/>
            </a:solidFill>
            <a:ln w="9525">
              <a:solidFill>
                <a:srgbClr val="000000"/>
              </a:solidFill>
              <a:miter lim="800000"/>
              <a:headEnd/>
              <a:tailEnd/>
            </a:ln>
          </p:spPr>
          <p:txBody>
            <a:bodyPr/>
            <a:lstStyle/>
            <a:p>
              <a:endParaRPr lang="en-US"/>
            </a:p>
          </p:txBody>
        </p:sp>
        <p:sp>
          <p:nvSpPr>
            <p:cNvPr id="33846" name="Line 21"/>
            <p:cNvSpPr>
              <a:spLocks noChangeShapeType="1"/>
            </p:cNvSpPr>
            <p:nvPr/>
          </p:nvSpPr>
          <p:spPr bwMode="auto">
            <a:xfrm flipH="1">
              <a:off x="6717" y="8495"/>
              <a:ext cx="1281" cy="633"/>
            </a:xfrm>
            <a:prstGeom prst="line">
              <a:avLst/>
            </a:prstGeom>
            <a:noFill/>
            <a:ln w="9525">
              <a:solidFill>
                <a:srgbClr val="000000"/>
              </a:solidFill>
              <a:round/>
              <a:headEnd/>
              <a:tailEnd/>
            </a:ln>
          </p:spPr>
          <p:txBody>
            <a:bodyPr/>
            <a:lstStyle/>
            <a:p>
              <a:endParaRPr lang="en-US"/>
            </a:p>
          </p:txBody>
        </p:sp>
        <p:sp>
          <p:nvSpPr>
            <p:cNvPr id="33847" name="Rectangle 22"/>
            <p:cNvSpPr>
              <a:spLocks noChangeArrowheads="1"/>
            </p:cNvSpPr>
            <p:nvPr/>
          </p:nvSpPr>
          <p:spPr bwMode="auto">
            <a:xfrm>
              <a:off x="9632" y="8379"/>
              <a:ext cx="944" cy="1191"/>
            </a:xfrm>
            <a:prstGeom prst="rect">
              <a:avLst/>
            </a:prstGeom>
            <a:solidFill>
              <a:srgbClr val="FFFFFF"/>
            </a:solidFill>
            <a:ln w="9525">
              <a:solidFill>
                <a:srgbClr val="000000"/>
              </a:solidFill>
              <a:miter lim="800000"/>
              <a:headEnd/>
              <a:tailEnd/>
            </a:ln>
          </p:spPr>
          <p:txBody>
            <a:bodyPr lIns="32461" tIns="32461" rIns="0" bIns="32461"/>
            <a:lstStyle/>
            <a:p>
              <a:r>
                <a:rPr lang="en-US" sz="800" b="1"/>
                <a:t>Structure Diagram </a:t>
              </a:r>
            </a:p>
            <a:p>
              <a:endParaRPr lang="en-US" sz="800" b="1"/>
            </a:p>
            <a:p>
              <a:r>
                <a:rPr lang="en-US" sz="800"/>
                <a:t>Pair</a:t>
              </a:r>
            </a:p>
            <a:p>
              <a:r>
                <a:rPr lang="en-US" sz="800"/>
                <a:t>Motifs </a:t>
              </a:r>
            </a:p>
            <a:p>
              <a:endParaRPr lang="en-US" sz="800"/>
            </a:p>
          </p:txBody>
        </p:sp>
        <p:sp>
          <p:nvSpPr>
            <p:cNvPr id="33848" name="Rectangle 23"/>
            <p:cNvSpPr>
              <a:spLocks noChangeArrowheads="1"/>
            </p:cNvSpPr>
            <p:nvPr/>
          </p:nvSpPr>
          <p:spPr bwMode="auto">
            <a:xfrm>
              <a:off x="8836" y="8379"/>
              <a:ext cx="817" cy="1191"/>
            </a:xfrm>
            <a:prstGeom prst="rect">
              <a:avLst/>
            </a:prstGeom>
            <a:solidFill>
              <a:srgbClr val="FFFFFF"/>
            </a:solidFill>
            <a:ln w="9525">
              <a:solidFill>
                <a:srgbClr val="000000"/>
              </a:solidFill>
              <a:miter lim="800000"/>
              <a:headEnd/>
              <a:tailEnd/>
            </a:ln>
          </p:spPr>
          <p:txBody>
            <a:bodyPr lIns="32461" tIns="32461" rIns="0" bIns="32461"/>
            <a:lstStyle/>
            <a:p>
              <a:r>
                <a:rPr lang="en-US" sz="800" b="1"/>
                <a:t>Alignment</a:t>
              </a:r>
            </a:p>
            <a:p>
              <a:r>
                <a:rPr lang="en-US" sz="800" b="1"/>
                <a:t>Information</a:t>
              </a:r>
            </a:p>
            <a:p>
              <a:endParaRPr lang="en-US" sz="800" b="1"/>
            </a:p>
            <a:p>
              <a:r>
                <a:rPr lang="en-US" sz="800"/>
                <a:t>AlnSequence</a:t>
              </a:r>
            </a:p>
            <a:p>
              <a:r>
                <a:rPr lang="en-US" sz="800"/>
                <a:t>Alignment Coulumn</a:t>
              </a:r>
            </a:p>
          </p:txBody>
        </p:sp>
        <p:sp>
          <p:nvSpPr>
            <p:cNvPr id="33849" name="Rectangle 24"/>
            <p:cNvSpPr>
              <a:spLocks noChangeArrowheads="1"/>
            </p:cNvSpPr>
            <p:nvPr/>
          </p:nvSpPr>
          <p:spPr bwMode="auto">
            <a:xfrm>
              <a:off x="8051" y="8379"/>
              <a:ext cx="817" cy="1191"/>
            </a:xfrm>
            <a:prstGeom prst="rect">
              <a:avLst/>
            </a:prstGeom>
            <a:solidFill>
              <a:srgbClr val="FFFFFF"/>
            </a:solidFill>
            <a:ln w="9525">
              <a:solidFill>
                <a:srgbClr val="000000"/>
              </a:solidFill>
              <a:miter lim="800000"/>
              <a:headEnd/>
              <a:tailEnd/>
            </a:ln>
          </p:spPr>
          <p:txBody>
            <a:bodyPr lIns="64922" tIns="32461" rIns="64922" bIns="32461"/>
            <a:lstStyle/>
            <a:p>
              <a:r>
                <a:rPr lang="en-US" sz="800" b="1" dirty="0"/>
                <a:t>  Primary  Sequence </a:t>
              </a:r>
            </a:p>
            <a:p>
              <a:endParaRPr lang="en-US" sz="800" b="1" dirty="0"/>
            </a:p>
            <a:p>
              <a:r>
                <a:rPr lang="en-US" sz="800" dirty="0"/>
                <a:t>  </a:t>
              </a:r>
              <a:r>
                <a:rPr lang="en-US" sz="800" dirty="0" smtClean="0"/>
                <a:t>Sequence</a:t>
              </a:r>
              <a:endParaRPr lang="en-US" sz="800" dirty="0"/>
            </a:p>
          </p:txBody>
        </p:sp>
        <p:sp>
          <p:nvSpPr>
            <p:cNvPr id="33850" name="Rectangle 25"/>
            <p:cNvSpPr>
              <a:spLocks noChangeArrowheads="1"/>
            </p:cNvSpPr>
            <p:nvPr/>
          </p:nvSpPr>
          <p:spPr bwMode="auto">
            <a:xfrm>
              <a:off x="10376" y="8379"/>
              <a:ext cx="817" cy="1191"/>
            </a:xfrm>
            <a:prstGeom prst="rect">
              <a:avLst/>
            </a:prstGeom>
            <a:solidFill>
              <a:srgbClr val="FFFFFF"/>
            </a:solidFill>
            <a:ln w="9525">
              <a:solidFill>
                <a:srgbClr val="000000"/>
              </a:solidFill>
              <a:miter lim="800000"/>
              <a:headEnd/>
              <a:tailEnd/>
            </a:ln>
          </p:spPr>
          <p:txBody>
            <a:bodyPr lIns="32461" tIns="32461" rIns="0" bIns="32461"/>
            <a:lstStyle/>
            <a:p>
              <a:r>
                <a:rPr lang="en-US" sz="800" b="1"/>
                <a:t>Crystal Structure</a:t>
              </a:r>
              <a:r>
                <a:rPr lang="en-US" sz="400" b="1"/>
                <a:t> </a:t>
              </a:r>
            </a:p>
            <a:p>
              <a:endParaRPr lang="en-US" sz="800"/>
            </a:p>
            <a:p>
              <a:r>
                <a:rPr lang="en-US" sz="800"/>
                <a:t>PDB files</a:t>
              </a:r>
            </a:p>
          </p:txBody>
        </p:sp>
        <p:sp>
          <p:nvSpPr>
            <p:cNvPr id="33851" name="Rectangle 26"/>
            <p:cNvSpPr>
              <a:spLocks noChangeArrowheads="1"/>
            </p:cNvSpPr>
            <p:nvPr/>
          </p:nvSpPr>
          <p:spPr bwMode="auto">
            <a:xfrm>
              <a:off x="10882" y="6527"/>
              <a:ext cx="530" cy="890"/>
            </a:xfrm>
            <a:prstGeom prst="rect">
              <a:avLst/>
            </a:prstGeom>
            <a:noFill/>
            <a:ln w="9525">
              <a:noFill/>
              <a:miter lim="800000"/>
              <a:headEnd/>
              <a:tailEnd/>
            </a:ln>
          </p:spPr>
          <p:txBody>
            <a:bodyPr lIns="0" tIns="32461" rIns="0" bIns="32461"/>
            <a:lstStyle/>
            <a:p>
              <a:r>
                <a:rPr lang="en-US" sz="1000" dirty="0"/>
                <a:t>Data </a:t>
              </a:r>
            </a:p>
            <a:p>
              <a:r>
                <a:rPr lang="en-US" sz="1000" dirty="0"/>
                <a:t>sharing API</a:t>
              </a:r>
            </a:p>
          </p:txBody>
        </p:sp>
        <p:sp>
          <p:nvSpPr>
            <p:cNvPr id="33852" name="AutoShape 27"/>
            <p:cNvSpPr>
              <a:spLocks/>
            </p:cNvSpPr>
            <p:nvPr/>
          </p:nvSpPr>
          <p:spPr bwMode="auto">
            <a:xfrm>
              <a:off x="6407" y="6487"/>
              <a:ext cx="212" cy="1267"/>
            </a:xfrm>
            <a:prstGeom prst="rightBrace">
              <a:avLst>
                <a:gd name="adj1" fmla="val 49803"/>
                <a:gd name="adj2" fmla="val 50000"/>
              </a:avLst>
            </a:prstGeom>
            <a:noFill/>
            <a:ln w="9525">
              <a:solidFill>
                <a:srgbClr val="000000"/>
              </a:solidFill>
              <a:round/>
              <a:headEnd/>
              <a:tailEnd/>
            </a:ln>
          </p:spPr>
          <p:txBody>
            <a:bodyPr/>
            <a:lstStyle/>
            <a:p>
              <a:endParaRPr lang="en-US"/>
            </a:p>
          </p:txBody>
        </p:sp>
        <p:sp>
          <p:nvSpPr>
            <p:cNvPr id="33853" name="Line 28"/>
            <p:cNvSpPr>
              <a:spLocks noChangeShapeType="1"/>
            </p:cNvSpPr>
            <p:nvPr/>
          </p:nvSpPr>
          <p:spPr bwMode="auto">
            <a:xfrm flipH="1">
              <a:off x="9987" y="5479"/>
              <a:ext cx="0" cy="826"/>
            </a:xfrm>
            <a:prstGeom prst="line">
              <a:avLst/>
            </a:prstGeom>
            <a:noFill/>
            <a:ln w="9525">
              <a:solidFill>
                <a:srgbClr val="000000"/>
              </a:solidFill>
              <a:round/>
              <a:headEnd/>
              <a:tailEnd/>
            </a:ln>
          </p:spPr>
          <p:txBody>
            <a:bodyPr/>
            <a:lstStyle/>
            <a:p>
              <a:endParaRPr lang="en-US"/>
            </a:p>
          </p:txBody>
        </p:sp>
        <p:sp>
          <p:nvSpPr>
            <p:cNvPr id="33854" name="Rectangle 29"/>
            <p:cNvSpPr>
              <a:spLocks noChangeArrowheads="1"/>
            </p:cNvSpPr>
            <p:nvPr/>
          </p:nvSpPr>
          <p:spPr bwMode="auto">
            <a:xfrm>
              <a:off x="5877" y="5722"/>
              <a:ext cx="742" cy="2235"/>
            </a:xfrm>
            <a:prstGeom prst="rect">
              <a:avLst/>
            </a:prstGeom>
            <a:noFill/>
            <a:ln w="9525">
              <a:noFill/>
              <a:miter lim="800000"/>
              <a:headEnd/>
              <a:tailEnd/>
            </a:ln>
          </p:spPr>
          <p:txBody>
            <a:bodyPr lIns="64922" tIns="32461" rIns="64922" bIns="32461"/>
            <a:lstStyle/>
            <a:p>
              <a:endParaRPr lang="en-US" sz="1000"/>
            </a:p>
            <a:p>
              <a:endParaRPr lang="en-US" sz="1000"/>
            </a:p>
            <a:p>
              <a:endParaRPr lang="en-US" sz="1000"/>
            </a:p>
            <a:p>
              <a:endParaRPr lang="en-US" sz="1000"/>
            </a:p>
            <a:p>
              <a:endParaRPr lang="en-US" sz="1000"/>
            </a:p>
            <a:p>
              <a:r>
                <a:rPr lang="en-US" sz="700"/>
                <a:t>External Data Source, i.e. </a:t>
              </a:r>
            </a:p>
            <a:p>
              <a:endParaRPr lang="en-US" sz="700"/>
            </a:p>
            <a:p>
              <a:pPr>
                <a:spcBef>
                  <a:spcPts val="200"/>
                </a:spcBef>
              </a:pPr>
              <a:r>
                <a:rPr lang="en-US" sz="700"/>
                <a:t>Sequence</a:t>
              </a:r>
            </a:p>
            <a:p>
              <a:pPr>
                <a:spcBef>
                  <a:spcPts val="200"/>
                </a:spcBef>
              </a:pPr>
              <a:r>
                <a:rPr lang="en-US" sz="700"/>
                <a:t>Metadata</a:t>
              </a:r>
            </a:p>
            <a:p>
              <a:pPr>
                <a:spcBef>
                  <a:spcPts val="200"/>
                </a:spcBef>
              </a:pPr>
              <a:r>
                <a:rPr lang="en-US" sz="700"/>
                <a:t>Phylogeny</a:t>
              </a:r>
            </a:p>
            <a:p>
              <a:pPr>
                <a:spcBef>
                  <a:spcPts val="200"/>
                </a:spcBef>
              </a:pPr>
              <a:r>
                <a:rPr lang="en-US" sz="700"/>
                <a:t>Crystal Structure</a:t>
              </a:r>
            </a:p>
          </p:txBody>
        </p:sp>
        <p:sp>
          <p:nvSpPr>
            <p:cNvPr id="33855" name="Line 30"/>
            <p:cNvSpPr>
              <a:spLocks noChangeShapeType="1"/>
            </p:cNvSpPr>
            <p:nvPr/>
          </p:nvSpPr>
          <p:spPr bwMode="auto">
            <a:xfrm>
              <a:off x="8528" y="6305"/>
              <a:ext cx="743" cy="691"/>
            </a:xfrm>
            <a:prstGeom prst="line">
              <a:avLst/>
            </a:prstGeom>
            <a:noFill/>
            <a:ln w="9525">
              <a:solidFill>
                <a:srgbClr val="000000"/>
              </a:solidFill>
              <a:round/>
              <a:headEnd/>
              <a:tailEnd type="triangle" w="med" len="med"/>
            </a:ln>
          </p:spPr>
          <p:txBody>
            <a:bodyPr/>
            <a:lstStyle/>
            <a:p>
              <a:endParaRPr lang="en-US"/>
            </a:p>
          </p:txBody>
        </p:sp>
        <p:sp>
          <p:nvSpPr>
            <p:cNvPr id="33856" name="Line 31"/>
            <p:cNvSpPr>
              <a:spLocks noChangeShapeType="1"/>
            </p:cNvSpPr>
            <p:nvPr/>
          </p:nvSpPr>
          <p:spPr bwMode="auto">
            <a:xfrm>
              <a:off x="6725" y="5613"/>
              <a:ext cx="4031" cy="1"/>
            </a:xfrm>
            <a:prstGeom prst="line">
              <a:avLst/>
            </a:prstGeom>
            <a:noFill/>
            <a:ln w="12700" cap="rnd">
              <a:solidFill>
                <a:srgbClr val="000000"/>
              </a:solidFill>
              <a:prstDash val="sysDot"/>
              <a:round/>
              <a:headEnd/>
              <a:tailEnd/>
            </a:ln>
          </p:spPr>
          <p:txBody>
            <a:bodyPr/>
            <a:lstStyle/>
            <a:p>
              <a:endParaRPr lang="en-US"/>
            </a:p>
          </p:txBody>
        </p:sp>
        <p:sp>
          <p:nvSpPr>
            <p:cNvPr id="33857" name="Line 32"/>
            <p:cNvSpPr>
              <a:spLocks noChangeShapeType="1"/>
            </p:cNvSpPr>
            <p:nvPr/>
          </p:nvSpPr>
          <p:spPr bwMode="auto">
            <a:xfrm>
              <a:off x="6725" y="5613"/>
              <a:ext cx="1" cy="2180"/>
            </a:xfrm>
            <a:prstGeom prst="line">
              <a:avLst/>
            </a:prstGeom>
            <a:noFill/>
            <a:ln w="12700" cap="rnd">
              <a:solidFill>
                <a:srgbClr val="000000"/>
              </a:solidFill>
              <a:prstDash val="sysDot"/>
              <a:round/>
              <a:headEnd/>
              <a:tailEnd/>
            </a:ln>
          </p:spPr>
          <p:txBody>
            <a:bodyPr/>
            <a:lstStyle/>
            <a:p>
              <a:endParaRPr lang="en-US"/>
            </a:p>
          </p:txBody>
        </p:sp>
        <p:sp>
          <p:nvSpPr>
            <p:cNvPr id="33858" name="Line 33"/>
            <p:cNvSpPr>
              <a:spLocks noChangeShapeType="1"/>
            </p:cNvSpPr>
            <p:nvPr/>
          </p:nvSpPr>
          <p:spPr bwMode="auto">
            <a:xfrm>
              <a:off x="10756" y="5613"/>
              <a:ext cx="0" cy="2180"/>
            </a:xfrm>
            <a:prstGeom prst="line">
              <a:avLst/>
            </a:prstGeom>
            <a:noFill/>
            <a:ln w="12700" cap="rnd">
              <a:solidFill>
                <a:srgbClr val="000000"/>
              </a:solidFill>
              <a:prstDash val="sysDot"/>
              <a:round/>
              <a:headEnd/>
              <a:tailEnd/>
            </a:ln>
          </p:spPr>
          <p:txBody>
            <a:bodyPr/>
            <a:lstStyle/>
            <a:p>
              <a:endParaRPr lang="en-US"/>
            </a:p>
          </p:txBody>
        </p:sp>
        <p:sp>
          <p:nvSpPr>
            <p:cNvPr id="33859" name="Line 34"/>
            <p:cNvSpPr>
              <a:spLocks noChangeShapeType="1"/>
            </p:cNvSpPr>
            <p:nvPr/>
          </p:nvSpPr>
          <p:spPr bwMode="auto">
            <a:xfrm flipH="1">
              <a:off x="5983" y="7793"/>
              <a:ext cx="742" cy="0"/>
            </a:xfrm>
            <a:prstGeom prst="line">
              <a:avLst/>
            </a:prstGeom>
            <a:noFill/>
            <a:ln w="12700" cap="rnd">
              <a:solidFill>
                <a:srgbClr val="000000"/>
              </a:solidFill>
              <a:prstDash val="sysDot"/>
              <a:round/>
              <a:headEnd/>
              <a:tailEnd/>
            </a:ln>
          </p:spPr>
          <p:txBody>
            <a:bodyPr/>
            <a:lstStyle/>
            <a:p>
              <a:endParaRPr lang="en-US"/>
            </a:p>
          </p:txBody>
        </p:sp>
        <p:sp>
          <p:nvSpPr>
            <p:cNvPr id="33860" name="Line 35"/>
            <p:cNvSpPr>
              <a:spLocks noChangeShapeType="1"/>
            </p:cNvSpPr>
            <p:nvPr/>
          </p:nvSpPr>
          <p:spPr bwMode="auto">
            <a:xfrm>
              <a:off x="10756" y="7793"/>
              <a:ext cx="636" cy="0"/>
            </a:xfrm>
            <a:prstGeom prst="line">
              <a:avLst/>
            </a:prstGeom>
            <a:noFill/>
            <a:ln w="12700" cap="rnd">
              <a:solidFill>
                <a:srgbClr val="000000"/>
              </a:solidFill>
              <a:prstDash val="sysDot"/>
              <a:round/>
              <a:headEnd/>
              <a:tailEnd/>
            </a:ln>
          </p:spPr>
          <p:txBody>
            <a:bodyPr/>
            <a:lstStyle/>
            <a:p>
              <a:endParaRPr lang="en-US"/>
            </a:p>
          </p:txBody>
        </p:sp>
        <p:sp>
          <p:nvSpPr>
            <p:cNvPr id="33861" name="Line 36"/>
            <p:cNvSpPr>
              <a:spLocks noChangeShapeType="1"/>
            </p:cNvSpPr>
            <p:nvPr/>
          </p:nvSpPr>
          <p:spPr bwMode="auto">
            <a:xfrm>
              <a:off x="5983" y="7793"/>
              <a:ext cx="1" cy="2113"/>
            </a:xfrm>
            <a:prstGeom prst="line">
              <a:avLst/>
            </a:prstGeom>
            <a:noFill/>
            <a:ln w="12700" cap="rnd">
              <a:solidFill>
                <a:srgbClr val="000000"/>
              </a:solidFill>
              <a:prstDash val="sysDot"/>
              <a:round/>
              <a:headEnd/>
              <a:tailEnd/>
            </a:ln>
          </p:spPr>
          <p:txBody>
            <a:bodyPr/>
            <a:lstStyle/>
            <a:p>
              <a:endParaRPr lang="en-US"/>
            </a:p>
          </p:txBody>
        </p:sp>
        <p:sp>
          <p:nvSpPr>
            <p:cNvPr id="33862" name="Line 37"/>
            <p:cNvSpPr>
              <a:spLocks noChangeShapeType="1"/>
            </p:cNvSpPr>
            <p:nvPr/>
          </p:nvSpPr>
          <p:spPr bwMode="auto">
            <a:xfrm>
              <a:off x="11392" y="7793"/>
              <a:ext cx="1" cy="2113"/>
            </a:xfrm>
            <a:prstGeom prst="line">
              <a:avLst/>
            </a:prstGeom>
            <a:noFill/>
            <a:ln w="12700" cap="rnd">
              <a:solidFill>
                <a:srgbClr val="000000"/>
              </a:solidFill>
              <a:prstDash val="sysDot"/>
              <a:round/>
              <a:headEnd/>
              <a:tailEnd/>
            </a:ln>
          </p:spPr>
          <p:txBody>
            <a:bodyPr/>
            <a:lstStyle/>
            <a:p>
              <a:endParaRPr lang="en-US"/>
            </a:p>
          </p:txBody>
        </p:sp>
        <p:sp>
          <p:nvSpPr>
            <p:cNvPr id="33863" name="Rectangle 38"/>
            <p:cNvSpPr>
              <a:spLocks noChangeArrowheads="1"/>
            </p:cNvSpPr>
            <p:nvPr/>
          </p:nvSpPr>
          <p:spPr bwMode="auto">
            <a:xfrm>
              <a:off x="7265" y="8370"/>
              <a:ext cx="866" cy="1200"/>
            </a:xfrm>
            <a:prstGeom prst="rect">
              <a:avLst/>
            </a:prstGeom>
            <a:solidFill>
              <a:srgbClr val="FFFFFF"/>
            </a:solidFill>
            <a:ln w="9525">
              <a:solidFill>
                <a:srgbClr val="000000"/>
              </a:solidFill>
              <a:miter lim="800000"/>
              <a:headEnd/>
              <a:tailEnd/>
            </a:ln>
          </p:spPr>
          <p:txBody>
            <a:bodyPr lIns="32461" tIns="32461" rIns="0" bIns="32461"/>
            <a:lstStyle/>
            <a:p>
              <a:r>
                <a:rPr lang="en-US" sz="800" b="1"/>
                <a:t>Phylogenetic Information</a:t>
              </a:r>
            </a:p>
            <a:p>
              <a:endParaRPr lang="en-US" sz="800" b="1"/>
            </a:p>
            <a:p>
              <a:r>
                <a:rPr lang="en-US" sz="800"/>
                <a:t>Taxonomy</a:t>
              </a:r>
            </a:p>
            <a:p>
              <a:r>
                <a:rPr lang="en-US" sz="800"/>
                <a:t>Name</a:t>
              </a:r>
            </a:p>
            <a:p>
              <a:r>
                <a:rPr lang="en-US" sz="800"/>
                <a:t>AlternateName</a:t>
              </a:r>
            </a:p>
          </p:txBody>
        </p:sp>
        <p:sp>
          <p:nvSpPr>
            <p:cNvPr id="33864" name="Line 39"/>
            <p:cNvSpPr>
              <a:spLocks noChangeShapeType="1"/>
            </p:cNvSpPr>
            <p:nvPr/>
          </p:nvSpPr>
          <p:spPr bwMode="auto">
            <a:xfrm>
              <a:off x="5051" y="9857"/>
              <a:ext cx="6342" cy="50"/>
            </a:xfrm>
            <a:prstGeom prst="line">
              <a:avLst/>
            </a:prstGeom>
            <a:noFill/>
            <a:ln w="12700" cap="rnd">
              <a:solidFill>
                <a:srgbClr val="000000"/>
              </a:solidFill>
              <a:prstDash val="sysDot"/>
              <a:round/>
              <a:headEnd/>
              <a:tailEnd/>
            </a:ln>
          </p:spPr>
          <p:txBody>
            <a:bodyPr/>
            <a:lstStyle/>
            <a:p>
              <a:endParaRPr lang="en-US"/>
            </a:p>
          </p:txBody>
        </p:sp>
        <p:sp>
          <p:nvSpPr>
            <p:cNvPr id="33865" name="Rectangle 40"/>
            <p:cNvSpPr>
              <a:spLocks noChangeArrowheads="1"/>
            </p:cNvSpPr>
            <p:nvPr/>
          </p:nvSpPr>
          <p:spPr bwMode="auto">
            <a:xfrm>
              <a:off x="7468" y="7803"/>
              <a:ext cx="1803" cy="346"/>
            </a:xfrm>
            <a:prstGeom prst="rect">
              <a:avLst/>
            </a:prstGeom>
            <a:noFill/>
            <a:ln w="9525">
              <a:noFill/>
              <a:miter lim="800000"/>
              <a:headEnd/>
              <a:tailEnd/>
            </a:ln>
          </p:spPr>
          <p:txBody>
            <a:bodyPr lIns="64922" tIns="32461" rIns="64922" bIns="32461"/>
            <a:lstStyle/>
            <a:p>
              <a:r>
                <a:rPr lang="en-US" sz="1200"/>
                <a:t>Microsoft SQL Server database</a:t>
              </a:r>
            </a:p>
          </p:txBody>
        </p:sp>
        <p:sp>
          <p:nvSpPr>
            <p:cNvPr id="33866" name="Rectangle 41"/>
            <p:cNvSpPr>
              <a:spLocks noChangeArrowheads="1"/>
            </p:cNvSpPr>
            <p:nvPr/>
          </p:nvSpPr>
          <p:spPr bwMode="auto">
            <a:xfrm>
              <a:off x="6357" y="8364"/>
              <a:ext cx="925" cy="1200"/>
            </a:xfrm>
            <a:prstGeom prst="rect">
              <a:avLst/>
            </a:prstGeom>
            <a:solidFill>
              <a:srgbClr val="FFFFFF"/>
            </a:solidFill>
            <a:ln w="9525">
              <a:solidFill>
                <a:srgbClr val="000000"/>
              </a:solidFill>
              <a:miter lim="800000"/>
              <a:headEnd/>
              <a:tailEnd/>
            </a:ln>
          </p:spPr>
          <p:txBody>
            <a:bodyPr lIns="27432" tIns="32461" rIns="27432" bIns="32461"/>
            <a:lstStyle/>
            <a:p>
              <a:r>
                <a:rPr lang="en-US" sz="800" b="1" dirty="0"/>
                <a:t>Metadata </a:t>
              </a:r>
              <a:r>
                <a:rPr lang="en-US" sz="800" b="1" dirty="0" smtClean="0"/>
                <a:t/>
              </a:r>
              <a:br>
                <a:rPr lang="en-US" sz="800" b="1" dirty="0" smtClean="0"/>
              </a:br>
              <a:r>
                <a:rPr lang="en-US" sz="800" b="1" dirty="0" smtClean="0"/>
                <a:t/>
              </a:r>
              <a:br>
                <a:rPr lang="en-US" sz="800" b="1" dirty="0" smtClean="0"/>
              </a:br>
              <a:endParaRPr lang="en-US" sz="800" b="1" dirty="0"/>
            </a:p>
            <a:p>
              <a:r>
                <a:rPr lang="en-US" sz="800" dirty="0" err="1"/>
                <a:t>LocalGenbankRepository</a:t>
              </a:r>
              <a:endParaRPr lang="en-US" sz="800" dirty="0"/>
            </a:p>
            <a:p>
              <a:r>
                <a:rPr lang="en-US" sz="800" dirty="0" err="1"/>
                <a:t>SequenceMain</a:t>
              </a:r>
              <a:endParaRPr lang="en-US" sz="800" dirty="0"/>
            </a:p>
            <a:p>
              <a:r>
                <a:rPr lang="en-US" sz="800" dirty="0" err="1"/>
                <a:t>CellLocation</a:t>
              </a:r>
              <a:endParaRPr lang="en-US" sz="800" dirty="0"/>
            </a:p>
            <a:p>
              <a:r>
                <a:rPr lang="en-US" sz="800" dirty="0" err="1"/>
                <a:t>MoleculeType</a:t>
              </a:r>
              <a:endParaRPr lang="en-US" sz="800" dirty="0"/>
            </a:p>
            <a:p>
              <a:endParaRPr lang="en-US" sz="800" dirty="0"/>
            </a:p>
          </p:txBody>
        </p:sp>
      </p:grpSp>
      <p:cxnSp>
        <p:nvCxnSpPr>
          <p:cNvPr id="74" name="Straight Connector 73"/>
          <p:cNvCxnSpPr/>
          <p:nvPr/>
        </p:nvCxnSpPr>
        <p:spPr>
          <a:xfrm rot="5400000">
            <a:off x="1981994" y="3580606"/>
            <a:ext cx="5029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600200" y="5879068"/>
            <a:ext cx="864339" cy="369332"/>
          </a:xfrm>
          <a:prstGeom prst="rect">
            <a:avLst/>
          </a:prstGeom>
          <a:noFill/>
        </p:spPr>
        <p:txBody>
          <a:bodyPr wrap="none" rtlCol="0">
            <a:spAutoFit/>
          </a:bodyPr>
          <a:lstStyle/>
          <a:p>
            <a:r>
              <a:rPr lang="en-US" dirty="0" smtClean="0">
                <a:solidFill>
                  <a:srgbClr val="002060"/>
                </a:solidFill>
              </a:rPr>
              <a:t>Before</a:t>
            </a:r>
            <a:endParaRPr lang="en-US" dirty="0">
              <a:solidFill>
                <a:srgbClr val="002060"/>
              </a:solidFill>
            </a:endParaRPr>
          </a:p>
        </p:txBody>
      </p:sp>
      <p:sp>
        <p:nvSpPr>
          <p:cNvPr id="76" name="TextBox 75"/>
          <p:cNvSpPr txBox="1"/>
          <p:nvPr/>
        </p:nvSpPr>
        <p:spPr>
          <a:xfrm>
            <a:off x="6172200" y="5879068"/>
            <a:ext cx="671979" cy="369332"/>
          </a:xfrm>
          <a:prstGeom prst="rect">
            <a:avLst/>
          </a:prstGeom>
          <a:noFill/>
        </p:spPr>
        <p:txBody>
          <a:bodyPr wrap="none" rtlCol="0">
            <a:spAutoFit/>
          </a:bodyPr>
          <a:lstStyle/>
          <a:p>
            <a:r>
              <a:rPr lang="en-US" dirty="0" smtClean="0">
                <a:solidFill>
                  <a:srgbClr val="002060"/>
                </a:solidFill>
              </a:rPr>
              <a:t>After</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rCAD</a:t>
            </a:r>
            <a:r>
              <a:rPr lang="en-US" dirty="0" smtClean="0"/>
              <a:t> Schema</a:t>
            </a:r>
            <a:endParaRPr lang="en-US"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34</a:t>
            </a:fld>
            <a:endParaRPr lang="en-US" dirty="0"/>
          </a:p>
        </p:txBody>
      </p:sp>
      <p:pic>
        <p:nvPicPr>
          <p:cNvPr id="8" name="Picture 7" descr="rCAD_Overview_wo_bg.png"/>
          <p:cNvPicPr>
            <a:picLocks noChangeAspect="1"/>
          </p:cNvPicPr>
          <p:nvPr/>
        </p:nvPicPr>
        <p:blipFill>
          <a:blip r:embed="rId2"/>
          <a:stretch>
            <a:fillRect/>
          </a:stretch>
        </p:blipFill>
        <p:spPr>
          <a:xfrm>
            <a:off x="1066800" y="1494093"/>
            <a:ext cx="6779167" cy="4719931"/>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838200"/>
          </a:xfrm>
        </p:spPr>
        <p:txBody>
          <a:bodyPr/>
          <a:lstStyle/>
          <a:p>
            <a:pPr eaLnBrk="1" fontAlgn="auto" hangingPunct="1">
              <a:spcAft>
                <a:spcPts val="0"/>
              </a:spcAft>
              <a:defRPr/>
            </a:pPr>
            <a:r>
              <a:rPr lang="en-US" dirty="0" smtClean="0"/>
              <a:t>Redeveloped Tools</a:t>
            </a:r>
            <a:endParaRPr lang="en-US" dirty="0"/>
          </a:p>
        </p:txBody>
      </p:sp>
      <p:sp>
        <p:nvSpPr>
          <p:cNvPr id="2" name="Content Placeholder 1"/>
          <p:cNvSpPr>
            <a:spLocks noGrp="1"/>
          </p:cNvSpPr>
          <p:nvPr>
            <p:ph idx="1"/>
          </p:nvPr>
        </p:nvSpPr>
        <p:spPr>
          <a:xfrm>
            <a:off x="457200" y="1295400"/>
            <a:ext cx="8229600" cy="4678363"/>
          </a:xfrm>
        </p:spPr>
        <p:txBody>
          <a:bodyPr>
            <a:normAutofit fontScale="92500" lnSpcReduction="10000"/>
          </a:bodyPr>
          <a:lstStyle/>
          <a:p>
            <a:pPr marL="365760" indent="-256032" eaLnBrk="1" fontAlgn="auto" hangingPunct="1">
              <a:spcBef>
                <a:spcPts val="200"/>
              </a:spcBef>
              <a:spcAft>
                <a:spcPts val="200"/>
              </a:spcAft>
              <a:buFont typeface="Wingdings 3"/>
              <a:buChar char=""/>
              <a:defRPr/>
            </a:pPr>
            <a:r>
              <a:rPr lang="en-US" dirty="0" err="1" smtClean="0">
                <a:solidFill>
                  <a:schemeClr val="tx2">
                    <a:lumMod val="60000"/>
                    <a:lumOff val="40000"/>
                  </a:schemeClr>
                </a:solidFill>
              </a:rPr>
              <a:t>rCAD</a:t>
            </a:r>
            <a:r>
              <a:rPr lang="en-US" dirty="0" smtClean="0"/>
              <a:t> – RNA Comparative Analysis Database (and CRW Migration)</a:t>
            </a:r>
          </a:p>
          <a:p>
            <a:pPr marL="365760" indent="-256032" eaLnBrk="1" fontAlgn="auto" hangingPunct="1">
              <a:spcBef>
                <a:spcPts val="200"/>
              </a:spcBef>
              <a:spcAft>
                <a:spcPts val="200"/>
              </a:spcAft>
              <a:buFont typeface="Wingdings 3"/>
              <a:buChar char=""/>
              <a:defRPr/>
            </a:pPr>
            <a:r>
              <a:rPr lang="en-US" dirty="0" smtClean="0"/>
              <a:t>Curation/Redevelopment of CAT: Properly Cross-Index Dimensions of Information</a:t>
            </a:r>
          </a:p>
          <a:p>
            <a:pPr marL="365760" indent="-256032" eaLnBrk="1" fontAlgn="auto" hangingPunct="1">
              <a:spcBef>
                <a:spcPts val="200"/>
              </a:spcBef>
              <a:spcAft>
                <a:spcPts val="200"/>
              </a:spcAft>
              <a:buFont typeface="Wingdings 3"/>
              <a:buChar char=""/>
              <a:defRPr/>
            </a:pPr>
            <a:r>
              <a:rPr lang="en-US" dirty="0" smtClean="0"/>
              <a:t>Visualization Tools</a:t>
            </a:r>
          </a:p>
          <a:p>
            <a:pPr marL="365760" indent="-256032" eaLnBrk="1" fontAlgn="auto" hangingPunct="1">
              <a:spcBef>
                <a:spcPts val="200"/>
              </a:spcBef>
              <a:spcAft>
                <a:spcPts val="200"/>
              </a:spcAft>
              <a:buFont typeface="Wingdings 3"/>
              <a:buChar char=""/>
              <a:defRPr/>
            </a:pPr>
            <a:r>
              <a:rPr lang="en-US" dirty="0" smtClean="0"/>
              <a:t>High-performance, load-balancing system design (TACC)</a:t>
            </a:r>
          </a:p>
          <a:p>
            <a:pPr marL="365760" indent="-256032" eaLnBrk="1" fontAlgn="auto" hangingPunct="1">
              <a:spcBef>
                <a:spcPts val="200"/>
              </a:spcBef>
              <a:spcAft>
                <a:spcPts val="200"/>
              </a:spcAft>
              <a:buFont typeface="Wingdings 3"/>
              <a:buChar char=""/>
              <a:defRPr/>
            </a:pPr>
            <a:r>
              <a:rPr lang="en-US" dirty="0" smtClean="0"/>
              <a:t>CRW Services</a:t>
            </a:r>
          </a:p>
          <a:p>
            <a:pPr marL="365760" indent="-256032" eaLnBrk="1" fontAlgn="auto" hangingPunct="1">
              <a:spcBef>
                <a:spcPts val="200"/>
              </a:spcBef>
              <a:spcAft>
                <a:spcPts val="200"/>
              </a:spcAft>
              <a:buFont typeface="Wingdings 3"/>
              <a:buChar char=""/>
              <a:defRPr/>
            </a:pPr>
            <a:r>
              <a:rPr lang="en-US" dirty="0" smtClean="0"/>
              <a:t>Sophisticated Data Analysis (using the </a:t>
            </a:r>
            <a:r>
              <a:rPr lang="en-US" dirty="0" err="1" smtClean="0"/>
              <a:t>rCAD</a:t>
            </a:r>
            <a:r>
              <a:rPr lang="en-US" dirty="0" smtClean="0"/>
              <a:t>/SQL Server system)</a:t>
            </a:r>
          </a:p>
          <a:p>
            <a:pPr marL="365760" indent="-256032" eaLnBrk="1" fontAlgn="auto" hangingPunct="1">
              <a:spcBef>
                <a:spcPts val="200"/>
              </a:spcBef>
              <a:spcAft>
                <a:spcPts val="200"/>
              </a:spcAft>
              <a:buFont typeface="Wingdings 3"/>
              <a:buChar char=""/>
              <a:defRPr/>
            </a:pPr>
            <a:r>
              <a:rPr lang="en-US" dirty="0" smtClean="0"/>
              <a:t>Other HPC Applications</a:t>
            </a:r>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35</a:t>
            </a:fld>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838200"/>
            <a:ext cx="8229600" cy="731838"/>
          </a:xfrm>
        </p:spPr>
        <p:txBody>
          <a:bodyPr/>
          <a:lstStyle/>
          <a:p>
            <a:r>
              <a:rPr lang="en-US" sz="3200" smtClean="0"/>
              <a:t>Process of Comparative Sequence Analysis</a:t>
            </a:r>
          </a:p>
        </p:txBody>
      </p:sp>
      <p:sp>
        <p:nvSpPr>
          <p:cNvPr id="21" name="Slide Number Placeholder 20"/>
          <p:cNvSpPr>
            <a:spLocks noGrp="1"/>
          </p:cNvSpPr>
          <p:nvPr>
            <p:ph type="sldNum" sz="quarter" idx="12"/>
          </p:nvPr>
        </p:nvSpPr>
        <p:spPr/>
        <p:txBody>
          <a:bodyPr/>
          <a:lstStyle/>
          <a:p>
            <a:pPr>
              <a:defRPr/>
            </a:pPr>
            <a:fld id="{8771E250-94BB-45E2-9545-4494A0DF7676}" type="slidenum">
              <a:rPr lang="en-US" smtClean="0"/>
              <a:pPr>
                <a:defRPr/>
              </a:pPr>
              <a:t>36</a:t>
            </a:fld>
            <a:endParaRPr lang="en-US" dirty="0"/>
          </a:p>
        </p:txBody>
      </p:sp>
      <p:sp>
        <p:nvSpPr>
          <p:cNvPr id="4100" name="Rectangle 4"/>
          <p:cNvSpPr>
            <a:spLocks noChangeArrowheads="1"/>
          </p:cNvSpPr>
          <p:nvPr/>
        </p:nvSpPr>
        <p:spPr bwMode="auto">
          <a:xfrm>
            <a:off x="3505200" y="2209800"/>
            <a:ext cx="1828800" cy="990600"/>
          </a:xfrm>
          <a:prstGeom prst="rect">
            <a:avLst/>
          </a:prstGeom>
          <a:solidFill>
            <a:schemeClr val="bg2">
              <a:lumMod val="75000"/>
            </a:schemeClr>
          </a:solidFill>
          <a:ln w="9525">
            <a:solidFill>
              <a:schemeClr val="tx1"/>
            </a:solidFill>
            <a:miter lim="800000"/>
            <a:headEnd/>
            <a:tailEnd/>
          </a:ln>
          <a:effectLst/>
        </p:spPr>
        <p:txBody>
          <a:bodyPr anchor="ctr"/>
          <a:lstStyle/>
          <a:p>
            <a:pPr algn="ctr">
              <a:defRPr/>
            </a:pPr>
            <a:r>
              <a:rPr lang="en-US" sz="1200" b="1" u="sng"/>
              <a:t>Cataloging sequence</a:t>
            </a:r>
            <a:r>
              <a:rPr lang="en-US" sz="1200"/>
              <a:t> according to provided metadata information</a:t>
            </a:r>
          </a:p>
        </p:txBody>
      </p:sp>
      <p:sp>
        <p:nvSpPr>
          <p:cNvPr id="4101" name="Rectangle 5"/>
          <p:cNvSpPr>
            <a:spLocks noChangeArrowheads="1"/>
          </p:cNvSpPr>
          <p:nvPr/>
        </p:nvSpPr>
        <p:spPr bwMode="auto">
          <a:xfrm>
            <a:off x="1752600" y="3886200"/>
            <a:ext cx="1905000" cy="914400"/>
          </a:xfrm>
          <a:prstGeom prst="rect">
            <a:avLst/>
          </a:prstGeom>
          <a:solidFill>
            <a:schemeClr val="bg2">
              <a:lumMod val="75000"/>
            </a:schemeClr>
          </a:solidFill>
          <a:ln w="9525">
            <a:solidFill>
              <a:schemeClr val="tx1"/>
            </a:solidFill>
            <a:miter lim="800000"/>
            <a:headEnd/>
            <a:tailEnd/>
          </a:ln>
          <a:effectLst/>
        </p:spPr>
        <p:txBody>
          <a:bodyPr anchor="ctr"/>
          <a:lstStyle/>
          <a:p>
            <a:pPr algn="ctr">
              <a:defRPr/>
            </a:pPr>
            <a:r>
              <a:rPr lang="en-US" sz="1200" b="1" u="sng"/>
              <a:t>Computing alignment</a:t>
            </a:r>
          </a:p>
          <a:p>
            <a:pPr algn="ctr">
              <a:defRPr/>
            </a:pPr>
            <a:r>
              <a:rPr lang="en-US" sz="1200"/>
              <a:t>with algorithms utilizing various heuristics</a:t>
            </a:r>
            <a:r>
              <a:rPr lang="en-US" sz="1400"/>
              <a:t>.</a:t>
            </a:r>
            <a:r>
              <a:rPr lang="en-US"/>
              <a:t> </a:t>
            </a:r>
          </a:p>
        </p:txBody>
      </p:sp>
      <p:sp>
        <p:nvSpPr>
          <p:cNvPr id="4102" name="Rectangle 6"/>
          <p:cNvSpPr>
            <a:spLocks noChangeArrowheads="1"/>
          </p:cNvSpPr>
          <p:nvPr/>
        </p:nvSpPr>
        <p:spPr bwMode="auto">
          <a:xfrm>
            <a:off x="5181600" y="3962400"/>
            <a:ext cx="1828800" cy="9144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defRPr/>
            </a:pPr>
            <a:r>
              <a:rPr lang="en-US" sz="1200" b="1" u="sng"/>
              <a:t>Alignment analysis</a:t>
            </a:r>
          </a:p>
          <a:p>
            <a:pPr algn="ctr">
              <a:defRPr/>
            </a:pPr>
            <a:r>
              <a:rPr lang="en-US" sz="1200"/>
              <a:t>Co-variation analysis</a:t>
            </a:r>
          </a:p>
          <a:p>
            <a:pPr algn="ctr">
              <a:defRPr/>
            </a:pPr>
            <a:r>
              <a:rPr lang="en-US" sz="1200"/>
              <a:t>Structural statistics</a:t>
            </a:r>
          </a:p>
          <a:p>
            <a:pPr algn="ctr">
              <a:defRPr/>
            </a:pPr>
            <a:r>
              <a:rPr lang="en-US" sz="1200"/>
              <a:t>Deriving secondary motifs</a:t>
            </a:r>
          </a:p>
          <a:p>
            <a:pPr algn="ctr">
              <a:defRPr/>
            </a:pPr>
            <a:r>
              <a:rPr lang="en-US" sz="1200"/>
              <a:t>…</a:t>
            </a:r>
          </a:p>
        </p:txBody>
      </p:sp>
      <p:sp>
        <p:nvSpPr>
          <p:cNvPr id="32774" name="Line 7"/>
          <p:cNvSpPr>
            <a:spLocks noChangeShapeType="1"/>
          </p:cNvSpPr>
          <p:nvPr/>
        </p:nvSpPr>
        <p:spPr bwMode="auto">
          <a:xfrm flipH="1">
            <a:off x="2362200" y="2743200"/>
            <a:ext cx="1143000" cy="1143000"/>
          </a:xfrm>
          <a:prstGeom prst="line">
            <a:avLst/>
          </a:prstGeom>
          <a:noFill/>
          <a:ln w="9525">
            <a:solidFill>
              <a:srgbClr val="008000"/>
            </a:solidFill>
            <a:round/>
            <a:headEnd/>
            <a:tailEnd type="triangle" w="med" len="med"/>
          </a:ln>
        </p:spPr>
        <p:txBody>
          <a:bodyPr/>
          <a:lstStyle/>
          <a:p>
            <a:endParaRPr lang="en-US"/>
          </a:p>
        </p:txBody>
      </p:sp>
      <p:sp>
        <p:nvSpPr>
          <p:cNvPr id="32775" name="Line 8"/>
          <p:cNvSpPr>
            <a:spLocks noChangeShapeType="1"/>
          </p:cNvSpPr>
          <p:nvPr/>
        </p:nvSpPr>
        <p:spPr bwMode="auto">
          <a:xfrm>
            <a:off x="3657600" y="4114800"/>
            <a:ext cx="1524000" cy="0"/>
          </a:xfrm>
          <a:prstGeom prst="line">
            <a:avLst/>
          </a:prstGeom>
          <a:noFill/>
          <a:ln w="9525">
            <a:solidFill>
              <a:srgbClr val="008000"/>
            </a:solidFill>
            <a:round/>
            <a:headEnd/>
            <a:tailEnd type="triangle" w="med" len="med"/>
          </a:ln>
        </p:spPr>
        <p:txBody>
          <a:bodyPr/>
          <a:lstStyle/>
          <a:p>
            <a:endParaRPr lang="en-US"/>
          </a:p>
        </p:txBody>
      </p:sp>
      <p:sp>
        <p:nvSpPr>
          <p:cNvPr id="32776" name="Line 9"/>
          <p:cNvSpPr>
            <a:spLocks noChangeShapeType="1"/>
          </p:cNvSpPr>
          <p:nvPr/>
        </p:nvSpPr>
        <p:spPr bwMode="auto">
          <a:xfrm flipH="1" flipV="1">
            <a:off x="5334000" y="2819400"/>
            <a:ext cx="1066800" cy="1143000"/>
          </a:xfrm>
          <a:prstGeom prst="line">
            <a:avLst/>
          </a:prstGeom>
          <a:noFill/>
          <a:ln w="9525">
            <a:solidFill>
              <a:srgbClr val="FF0000"/>
            </a:solidFill>
            <a:round/>
            <a:headEnd/>
            <a:tailEnd type="triangle" w="med" len="med"/>
          </a:ln>
        </p:spPr>
        <p:txBody>
          <a:bodyPr/>
          <a:lstStyle/>
          <a:p>
            <a:endParaRPr lang="en-US"/>
          </a:p>
        </p:txBody>
      </p:sp>
      <p:sp>
        <p:nvSpPr>
          <p:cNvPr id="32777" name="Line 11"/>
          <p:cNvSpPr>
            <a:spLocks noChangeShapeType="1"/>
          </p:cNvSpPr>
          <p:nvPr/>
        </p:nvSpPr>
        <p:spPr bwMode="auto">
          <a:xfrm flipV="1">
            <a:off x="3048000" y="3276600"/>
            <a:ext cx="581025" cy="609600"/>
          </a:xfrm>
          <a:prstGeom prst="line">
            <a:avLst/>
          </a:prstGeom>
          <a:noFill/>
          <a:ln w="9525">
            <a:solidFill>
              <a:srgbClr val="FF0000"/>
            </a:solidFill>
            <a:round/>
            <a:headEnd/>
            <a:tailEnd type="triangle" w="med" len="med"/>
          </a:ln>
        </p:spPr>
        <p:txBody>
          <a:bodyPr/>
          <a:lstStyle/>
          <a:p>
            <a:endParaRPr lang="en-US"/>
          </a:p>
        </p:txBody>
      </p:sp>
      <p:sp>
        <p:nvSpPr>
          <p:cNvPr id="32778" name="Line 12"/>
          <p:cNvSpPr>
            <a:spLocks noChangeShapeType="1"/>
          </p:cNvSpPr>
          <p:nvPr/>
        </p:nvSpPr>
        <p:spPr bwMode="auto">
          <a:xfrm flipH="1">
            <a:off x="3657600" y="4572000"/>
            <a:ext cx="1447800" cy="0"/>
          </a:xfrm>
          <a:prstGeom prst="line">
            <a:avLst/>
          </a:prstGeom>
          <a:noFill/>
          <a:ln w="9525">
            <a:solidFill>
              <a:srgbClr val="FF0000"/>
            </a:solidFill>
            <a:round/>
            <a:headEnd/>
            <a:tailEnd type="triangle" w="med" len="med"/>
          </a:ln>
        </p:spPr>
        <p:txBody>
          <a:bodyPr/>
          <a:lstStyle/>
          <a:p>
            <a:endParaRPr lang="en-US"/>
          </a:p>
        </p:txBody>
      </p:sp>
      <p:sp>
        <p:nvSpPr>
          <p:cNvPr id="32779" name="Text Box 14"/>
          <p:cNvSpPr txBox="1">
            <a:spLocks noChangeArrowheads="1"/>
          </p:cNvSpPr>
          <p:nvPr/>
        </p:nvSpPr>
        <p:spPr bwMode="auto">
          <a:xfrm>
            <a:off x="3543300" y="3448050"/>
            <a:ext cx="2514600" cy="396875"/>
          </a:xfrm>
          <a:prstGeom prst="rect">
            <a:avLst/>
          </a:prstGeom>
          <a:noFill/>
          <a:ln w="9525">
            <a:noFill/>
            <a:miter lim="800000"/>
            <a:headEnd/>
            <a:tailEnd/>
          </a:ln>
        </p:spPr>
        <p:txBody>
          <a:bodyPr>
            <a:spAutoFit/>
          </a:bodyPr>
          <a:lstStyle/>
          <a:p>
            <a:pPr>
              <a:spcBef>
                <a:spcPct val="50000"/>
              </a:spcBef>
            </a:pPr>
            <a:r>
              <a:rPr lang="en-US" sz="1000">
                <a:solidFill>
                  <a:srgbClr val="FF0000"/>
                </a:solidFill>
              </a:rPr>
              <a:t>Correction for input metadata and re-cataloging sequence</a:t>
            </a:r>
          </a:p>
        </p:txBody>
      </p:sp>
      <p:sp>
        <p:nvSpPr>
          <p:cNvPr id="32780" name="Text Box 16"/>
          <p:cNvSpPr txBox="1">
            <a:spLocks noChangeArrowheads="1"/>
          </p:cNvSpPr>
          <p:nvPr/>
        </p:nvSpPr>
        <p:spPr bwMode="auto">
          <a:xfrm>
            <a:off x="1447800" y="2667000"/>
            <a:ext cx="1828800" cy="774700"/>
          </a:xfrm>
          <a:prstGeom prst="rect">
            <a:avLst/>
          </a:prstGeom>
          <a:noFill/>
          <a:ln w="9525">
            <a:noFill/>
            <a:miter lim="800000"/>
            <a:headEnd/>
            <a:tailEnd/>
          </a:ln>
        </p:spPr>
        <p:txBody>
          <a:bodyPr>
            <a:spAutoFit/>
          </a:bodyPr>
          <a:lstStyle/>
          <a:p>
            <a:pPr>
              <a:spcBef>
                <a:spcPct val="50000"/>
              </a:spcBef>
            </a:pPr>
            <a:r>
              <a:rPr lang="en-US" sz="900">
                <a:solidFill>
                  <a:srgbClr val="00CC66"/>
                </a:solidFill>
              </a:rPr>
              <a:t>Select a template alignment or a group of similar sequences based on meta data, i.e. taxonomy, location, sequence type</a:t>
            </a:r>
          </a:p>
        </p:txBody>
      </p:sp>
      <p:sp>
        <p:nvSpPr>
          <p:cNvPr id="30733" name="Text Box 17"/>
          <p:cNvSpPr txBox="1">
            <a:spLocks noChangeArrowheads="1"/>
          </p:cNvSpPr>
          <p:nvPr/>
        </p:nvSpPr>
        <p:spPr bwMode="auto">
          <a:xfrm>
            <a:off x="2895600" y="5867400"/>
            <a:ext cx="1981200" cy="366713"/>
          </a:xfrm>
          <a:prstGeom prst="rect">
            <a:avLst/>
          </a:prstGeom>
          <a:noFill/>
          <a:ln w="9525">
            <a:noFill/>
            <a:miter lim="800000"/>
            <a:headEnd/>
            <a:tailEnd/>
          </a:ln>
        </p:spPr>
        <p:txBody>
          <a:bodyPr>
            <a:spAutoFit/>
          </a:bodyPr>
          <a:lstStyle/>
          <a:p>
            <a:pPr>
              <a:spcBef>
                <a:spcPct val="50000"/>
              </a:spcBef>
            </a:pPr>
            <a:endParaRPr lang="en-US"/>
          </a:p>
        </p:txBody>
      </p:sp>
      <p:sp>
        <p:nvSpPr>
          <p:cNvPr id="32782" name="Text Box 19"/>
          <p:cNvSpPr txBox="1">
            <a:spLocks noChangeArrowheads="1"/>
          </p:cNvSpPr>
          <p:nvPr/>
        </p:nvSpPr>
        <p:spPr bwMode="auto">
          <a:xfrm>
            <a:off x="3429000" y="4953000"/>
            <a:ext cx="2286000" cy="549275"/>
          </a:xfrm>
          <a:prstGeom prst="rect">
            <a:avLst/>
          </a:prstGeom>
          <a:noFill/>
          <a:ln w="9525">
            <a:noFill/>
            <a:miter lim="800000"/>
            <a:headEnd/>
            <a:tailEnd/>
          </a:ln>
        </p:spPr>
        <p:txBody>
          <a:bodyPr>
            <a:spAutoFit/>
          </a:bodyPr>
          <a:lstStyle/>
          <a:p>
            <a:pPr>
              <a:spcBef>
                <a:spcPct val="50000"/>
              </a:spcBef>
            </a:pPr>
            <a:r>
              <a:rPr lang="en-US" sz="1000">
                <a:solidFill>
                  <a:srgbClr val="FF0000"/>
                </a:solidFill>
              </a:rPr>
              <a:t>New analysis results can cause revising heuristics model and/or preset parameter values</a:t>
            </a:r>
          </a:p>
        </p:txBody>
      </p:sp>
      <p:sp>
        <p:nvSpPr>
          <p:cNvPr id="32785" name="Rectangle 17"/>
          <p:cNvSpPr>
            <a:spLocks noChangeArrowheads="1"/>
          </p:cNvSpPr>
          <p:nvPr/>
        </p:nvSpPr>
        <p:spPr bwMode="auto">
          <a:xfrm>
            <a:off x="1371600" y="2057400"/>
            <a:ext cx="5715000" cy="3733800"/>
          </a:xfrm>
          <a:prstGeom prst="rect">
            <a:avLst/>
          </a:prstGeom>
          <a:noFill/>
          <a:ln w="9525">
            <a:solidFill>
              <a:schemeClr val="tx1"/>
            </a:solidFill>
            <a:miter lim="800000"/>
            <a:headEnd/>
            <a:tailEnd/>
          </a:ln>
        </p:spPr>
        <p:txBody>
          <a:bodyPr wrap="none" anchor="ctr"/>
          <a:lstStyle/>
          <a:p>
            <a:endParaRPr lang="en-US"/>
          </a:p>
        </p:txBody>
      </p:sp>
      <p:sp>
        <p:nvSpPr>
          <p:cNvPr id="32786" name="AutoShape 18"/>
          <p:cNvSpPr>
            <a:spLocks noChangeArrowheads="1"/>
          </p:cNvSpPr>
          <p:nvPr/>
        </p:nvSpPr>
        <p:spPr bwMode="auto">
          <a:xfrm>
            <a:off x="7162800" y="3657600"/>
            <a:ext cx="457200" cy="762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2787" name="AutoShape 19"/>
          <p:cNvSpPr>
            <a:spLocks noChangeArrowheads="1"/>
          </p:cNvSpPr>
          <p:nvPr/>
        </p:nvSpPr>
        <p:spPr bwMode="auto">
          <a:xfrm>
            <a:off x="990600" y="3886200"/>
            <a:ext cx="381000" cy="533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2789" name="Text Box 21"/>
          <p:cNvSpPr txBox="1">
            <a:spLocks noChangeArrowheads="1"/>
          </p:cNvSpPr>
          <p:nvPr/>
        </p:nvSpPr>
        <p:spPr bwMode="auto">
          <a:xfrm>
            <a:off x="0" y="4038600"/>
            <a:ext cx="1143000" cy="304800"/>
          </a:xfrm>
          <a:prstGeom prst="rect">
            <a:avLst/>
          </a:prstGeom>
          <a:noFill/>
          <a:ln w="9525">
            <a:noFill/>
            <a:miter lim="800000"/>
            <a:headEnd/>
            <a:tailEnd/>
          </a:ln>
        </p:spPr>
        <p:txBody>
          <a:bodyPr>
            <a:spAutoFit/>
          </a:bodyPr>
          <a:lstStyle/>
          <a:p>
            <a:pPr>
              <a:spcBef>
                <a:spcPct val="50000"/>
              </a:spcBef>
            </a:pPr>
            <a:r>
              <a:rPr lang="en-US" sz="1400"/>
              <a:t>Sequences</a:t>
            </a:r>
          </a:p>
        </p:txBody>
      </p:sp>
      <p:sp>
        <p:nvSpPr>
          <p:cNvPr id="32790" name="Text Box 22"/>
          <p:cNvSpPr txBox="1">
            <a:spLocks noChangeArrowheads="1"/>
          </p:cNvSpPr>
          <p:nvPr/>
        </p:nvSpPr>
        <p:spPr bwMode="auto">
          <a:xfrm>
            <a:off x="7696200" y="3886200"/>
            <a:ext cx="1219200" cy="517525"/>
          </a:xfrm>
          <a:prstGeom prst="rect">
            <a:avLst/>
          </a:prstGeom>
          <a:noFill/>
          <a:ln w="9525">
            <a:noFill/>
            <a:miter lim="800000"/>
            <a:headEnd/>
            <a:tailEnd/>
          </a:ln>
        </p:spPr>
        <p:txBody>
          <a:bodyPr>
            <a:spAutoFit/>
          </a:bodyPr>
          <a:lstStyle/>
          <a:p>
            <a:pPr>
              <a:spcBef>
                <a:spcPct val="50000"/>
              </a:spcBef>
            </a:pPr>
            <a:r>
              <a:rPr lang="en-US" sz="1400"/>
              <a:t>Structure &amp; Function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4101"/>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0"/>
                                  </p:stCondLst>
                                  <p:childTnLst>
                                    <p:set>
                                      <p:cBhvr>
                                        <p:cTn id="24" dur="1" fill="hold">
                                          <p:stCondLst>
                                            <p:cond delay="0"/>
                                          </p:stCondLst>
                                        </p:cTn>
                                        <p:tgtEl>
                                          <p:spTgt spid="41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8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7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77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7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7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2" grpId="0" animBg="1"/>
      <p:bldP spid="32774" grpId="0" animBg="1"/>
      <p:bldP spid="32775" grpId="0" animBg="1"/>
      <p:bldP spid="32776" grpId="0" animBg="1"/>
      <p:bldP spid="32777" grpId="0" animBg="1"/>
      <p:bldP spid="32778" grpId="0" animBg="1"/>
      <p:bldP spid="32779" grpId="0"/>
      <p:bldP spid="32780" grpId="0"/>
      <p:bldP spid="32782" grpId="0"/>
      <p:bldP spid="32785" grpId="0" animBg="1"/>
      <p:bldP spid="32786" grpId="0" animBg="1"/>
      <p:bldP spid="32787" grpId="0" animBg="1"/>
      <p:bldP spid="32789" grpId="0"/>
      <p:bldP spid="32790"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sz="3200" dirty="0" smtClean="0"/>
              <a:t>Multidisciplinary Strategy to Determine Fundamental RNA Structure</a:t>
            </a:r>
            <a:endParaRPr lang="en-US" sz="3200"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37</a:t>
            </a:fld>
            <a:endParaRPr lang="en-US" dirty="0"/>
          </a:p>
        </p:txBody>
      </p:sp>
      <p:graphicFrame>
        <p:nvGraphicFramePr>
          <p:cNvPr id="6" name="Content Placeholder 4"/>
          <p:cNvGraphicFramePr>
            <a:graphicFrameLocks/>
          </p:cNvGraphicFramePr>
          <p:nvPr/>
        </p:nvGraphicFramePr>
        <p:xfrm>
          <a:off x="685800" y="1417638"/>
          <a:ext cx="80010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sz="4400" dirty="0" err="1" smtClean="0"/>
              <a:t>rCAD</a:t>
            </a:r>
            <a:r>
              <a:rPr lang="en-US" sz="4400" dirty="0" smtClean="0"/>
              <a:t>: Managing RNA Sequences with SQL Server</a:t>
            </a:r>
            <a:endParaRPr lang="en-US" dirty="0"/>
          </a:p>
        </p:txBody>
      </p:sp>
      <p:sp>
        <p:nvSpPr>
          <p:cNvPr id="5" name="Rectangle 3"/>
          <p:cNvSpPr>
            <a:spLocks noGrp="1" noChangeArrowheads="1"/>
          </p:cNvSpPr>
          <p:nvPr>
            <p:ph idx="1"/>
          </p:nvPr>
        </p:nvSpPr>
        <p:spPr/>
        <p:txBody>
          <a:bodyPr/>
          <a:lstStyle/>
          <a:p>
            <a:pPr eaLnBrk="1" hangingPunct="1">
              <a:lnSpc>
                <a:spcPct val="80000"/>
              </a:lnSpc>
            </a:pPr>
            <a:r>
              <a:rPr lang="en-US" sz="2000" u="sng" smtClean="0"/>
              <a:t>Goals</a:t>
            </a:r>
            <a:r>
              <a:rPr lang="en-US" sz="2000" smtClean="0"/>
              <a:t>:  </a:t>
            </a:r>
            <a:r>
              <a:rPr lang="en-US" sz="1800" smtClean="0"/>
              <a:t>Establish a computational foundation to improve comparative sequence analysis using multi-dimensional information and enable accurate prediction of structure and function.</a:t>
            </a:r>
          </a:p>
          <a:p>
            <a:pPr lvl="1" eaLnBrk="1" hangingPunct="1">
              <a:lnSpc>
                <a:spcPct val="80000"/>
              </a:lnSpc>
              <a:buFontTx/>
              <a:buNone/>
            </a:pPr>
            <a:endParaRPr lang="en-US" sz="1800" smtClean="0"/>
          </a:p>
          <a:p>
            <a:pPr eaLnBrk="1" hangingPunct="1">
              <a:lnSpc>
                <a:spcPct val="80000"/>
              </a:lnSpc>
            </a:pPr>
            <a:r>
              <a:rPr lang="en-US" sz="2000" u="sng" smtClean="0"/>
              <a:t>Specific Challenges</a:t>
            </a:r>
            <a:r>
              <a:rPr lang="en-US" sz="2000" smtClean="0"/>
              <a:t>:</a:t>
            </a:r>
          </a:p>
          <a:p>
            <a:pPr lvl="1" eaLnBrk="1" hangingPunct="1">
              <a:lnSpc>
                <a:spcPct val="80000"/>
              </a:lnSpc>
            </a:pPr>
            <a:r>
              <a:rPr lang="en-US" sz="1800" smtClean="0"/>
              <a:t>Scalability: Thousands of new RNA sequences are added to GenBank every week. </a:t>
            </a:r>
          </a:p>
          <a:p>
            <a:pPr lvl="1" eaLnBrk="1" hangingPunct="1">
              <a:lnSpc>
                <a:spcPct val="80000"/>
              </a:lnSpc>
            </a:pPr>
            <a:endParaRPr lang="en-US" sz="1800" smtClean="0"/>
          </a:p>
          <a:p>
            <a:pPr lvl="1" eaLnBrk="1" hangingPunct="1">
              <a:lnSpc>
                <a:spcPct val="80000"/>
              </a:lnSpc>
            </a:pPr>
            <a:r>
              <a:rPr lang="en-US" sz="1800" smtClean="0"/>
              <a:t>Diversity: Computing accurate sequence alignments requires us to consider different types of information, such as primary sequences, taxonomy group, secondary motifs, and tertiary structure. </a:t>
            </a:r>
          </a:p>
          <a:p>
            <a:pPr lvl="1" eaLnBrk="1" hangingPunct="1">
              <a:lnSpc>
                <a:spcPct val="80000"/>
              </a:lnSpc>
            </a:pPr>
            <a:endParaRPr lang="en-US" sz="1800" smtClean="0"/>
          </a:p>
          <a:p>
            <a:pPr lvl="1" eaLnBrk="1" hangingPunct="1">
              <a:lnSpc>
                <a:spcPct val="80000"/>
              </a:lnSpc>
            </a:pPr>
            <a:r>
              <a:rPr lang="en-US" sz="1800" smtClean="0"/>
              <a:t>Flexibility: New questions are constantly raised during accumulation of new data and require ad-hoc solutions.</a:t>
            </a:r>
          </a:p>
          <a:p>
            <a:pPr lvl="1" eaLnBrk="1" hangingPunct="1">
              <a:lnSpc>
                <a:spcPct val="80000"/>
              </a:lnSpc>
            </a:pPr>
            <a:endParaRPr lang="en-US" sz="1800" smtClean="0"/>
          </a:p>
          <a:p>
            <a:pPr lvl="1" eaLnBrk="1" hangingPunct="1">
              <a:lnSpc>
                <a:spcPct val="80000"/>
              </a:lnSpc>
            </a:pPr>
            <a:r>
              <a:rPr lang="en-US" sz="1800" smtClean="0"/>
              <a:t>Automation: Comparative analysis is a multi-step process that requires heavy involvement from domain scientists. </a:t>
            </a:r>
          </a:p>
          <a:p>
            <a:pPr eaLnBrk="1" hangingPunct="1">
              <a:lnSpc>
                <a:spcPct val="80000"/>
              </a:lnSpc>
            </a:pPr>
            <a:endParaRPr lang="en-US" sz="2000" smtClean="0"/>
          </a:p>
          <a:p>
            <a:pPr eaLnBrk="1" hangingPunct="1">
              <a:lnSpc>
                <a:spcPct val="80000"/>
              </a:lnSpc>
            </a:pPr>
            <a:endParaRPr lang="en-US" sz="2000" smtClean="0"/>
          </a:p>
        </p:txBody>
      </p:sp>
      <p:sp>
        <p:nvSpPr>
          <p:cNvPr id="6" name="Slide Number Placeholder 5"/>
          <p:cNvSpPr>
            <a:spLocks noGrp="1"/>
          </p:cNvSpPr>
          <p:nvPr>
            <p:ph type="sldNum" sz="quarter" idx="12"/>
          </p:nvPr>
        </p:nvSpPr>
        <p:spPr/>
        <p:txBody>
          <a:bodyPr/>
          <a:lstStyle/>
          <a:p>
            <a:pPr>
              <a:defRPr/>
            </a:pPr>
            <a:fld id="{8771E250-94BB-45E2-9545-4494A0DF7676}" type="slidenum">
              <a:rPr lang="en-US" smtClean="0"/>
              <a:pPr>
                <a:defRPr/>
              </a:pPr>
              <a:t>38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Doshi Interface Proposal</a:t>
            </a:r>
            <a:endParaRPr lang="en-US" dirty="0"/>
          </a:p>
        </p:txBody>
      </p:sp>
      <p:pic>
        <p:nvPicPr>
          <p:cNvPr id="6" name="Content Placeholder 5" descr="kjd-thesis-p178.png"/>
          <p:cNvPicPr>
            <a:picLocks noGrp="1" noChangeAspect="1"/>
          </p:cNvPicPr>
          <p:nvPr>
            <p:ph idx="1"/>
          </p:nvPr>
        </p:nvPicPr>
        <p:blipFill>
          <a:blip r:embed="rId2"/>
          <a:stretch>
            <a:fillRect/>
          </a:stretch>
        </p:blipFill>
        <p:spPr>
          <a:xfrm>
            <a:off x="1600200" y="1196950"/>
            <a:ext cx="5873502" cy="4899050"/>
          </a:xfrm>
        </p:spPr>
      </p:pic>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39</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27" y="719797"/>
            <a:ext cx="7589520" cy="956603"/>
          </a:xfrm>
        </p:spPr>
        <p:txBody>
          <a:bodyPr>
            <a:normAutofit fontScale="90000"/>
          </a:bodyPr>
          <a:lstStyle/>
          <a:p>
            <a:pPr eaLnBrk="1" fontAlgn="auto" hangingPunct="1">
              <a:spcAft>
                <a:spcPts val="0"/>
              </a:spcAft>
              <a:defRPr/>
            </a:pPr>
            <a:r>
              <a:rPr lang="en-US" smtClean="0"/>
              <a:t>1. RNA Science</a:t>
            </a:r>
            <a:endParaRPr lang="en-US" dirty="0"/>
          </a:p>
        </p:txBody>
      </p:sp>
      <p:sp>
        <p:nvSpPr>
          <p:cNvPr id="18435" name="Text Placeholder 2"/>
          <p:cNvSpPr>
            <a:spLocks noGrp="1"/>
          </p:cNvSpPr>
          <p:nvPr>
            <p:ph type="body" idx="1"/>
          </p:nvPr>
        </p:nvSpPr>
        <p:spPr>
          <a:xfrm>
            <a:off x="838200" y="1676400"/>
            <a:ext cx="7467600" cy="4419600"/>
          </a:xfrm>
        </p:spPr>
        <p:txBody>
          <a:bodyPr>
            <a:normAutofit/>
          </a:bodyPr>
          <a:lstStyle/>
          <a:p>
            <a:pPr algn="l" eaLnBrk="1" hangingPunct="1">
              <a:buFont typeface="Arial" pitchFamily="34" charset="0"/>
              <a:buChar char="•"/>
              <a:defRPr/>
            </a:pPr>
            <a:r>
              <a:rPr lang="en-US" smtClean="0"/>
              <a:t> Importance of RNA in Cells</a:t>
            </a:r>
          </a:p>
          <a:p>
            <a:pPr lvl="1">
              <a:defRPr/>
            </a:pPr>
            <a:r>
              <a:rPr lang="en-US" smtClean="0"/>
              <a:t>Structure, Function, and Regulation</a:t>
            </a:r>
          </a:p>
          <a:p>
            <a:pPr algn="l" eaLnBrk="1" hangingPunct="1">
              <a:buFont typeface="Arial" pitchFamily="34" charset="0"/>
              <a:buChar char="•"/>
              <a:defRPr/>
            </a:pPr>
            <a:r>
              <a:rPr lang="en-US" smtClean="0"/>
              <a:t> Grand Challenges in Biology</a:t>
            </a:r>
          </a:p>
          <a:p>
            <a:pPr lvl="1">
              <a:defRPr/>
            </a:pPr>
            <a:r>
              <a:rPr lang="en-US" smtClean="0"/>
              <a:t>RNA Structure Prediction</a:t>
            </a:r>
          </a:p>
          <a:p>
            <a:pPr lvl="1">
              <a:defRPr/>
            </a:pPr>
            <a:r>
              <a:rPr lang="en-US" smtClean="0"/>
              <a:t>Determining Phylogenetic Relationships</a:t>
            </a:r>
          </a:p>
          <a:p>
            <a:pPr>
              <a:defRPr/>
            </a:pPr>
            <a:r>
              <a:rPr lang="en-US" smtClean="0"/>
              <a:t> Comparative Analysis</a:t>
            </a:r>
          </a:p>
          <a:p>
            <a:pPr lvl="1">
              <a:defRPr/>
            </a:pPr>
            <a:r>
              <a:rPr lang="en-US" smtClean="0"/>
              <a:t>Sequence Alignment</a:t>
            </a:r>
          </a:p>
          <a:p>
            <a:pPr lvl="1">
              <a:defRPr/>
            </a:pPr>
            <a:r>
              <a:rPr lang="en-US" smtClean="0"/>
              <a:t>Covariation Analysis</a:t>
            </a:r>
          </a:p>
          <a:p>
            <a:pPr lvl="1">
              <a:defRPr/>
            </a:pPr>
            <a:r>
              <a:rPr lang="en-US" smtClean="0"/>
              <a:t>Interrelations between Sequence, Structure, and Function</a:t>
            </a:r>
          </a:p>
          <a:p>
            <a:r>
              <a:rPr smtClean="0"/>
              <a:t> CRW Site</a:t>
            </a:r>
          </a:p>
          <a:p>
            <a:pPr lvl="1" eaLnBrk="1" hangingPunct="1">
              <a:buFont typeface="Arial" pitchFamily="34" charset="0"/>
              <a:buChar char="•"/>
              <a:defRPr/>
            </a:pPr>
            <a:endParaRPr lang="en-US" dirty="0" smtClean="0"/>
          </a:p>
        </p:txBody>
      </p:sp>
      <p:sp>
        <p:nvSpPr>
          <p:cNvPr id="5" name="Slide Number Placeholder 4"/>
          <p:cNvSpPr>
            <a:spLocks noGrp="1"/>
          </p:cNvSpPr>
          <p:nvPr>
            <p:ph type="sldNum" sz="quarter" idx="12"/>
          </p:nvPr>
        </p:nvSpPr>
        <p:spPr/>
        <p:txBody>
          <a:bodyPr/>
          <a:lstStyle/>
          <a:p>
            <a:pPr>
              <a:defRPr/>
            </a:pPr>
            <a:fld id="{AF44BC0D-E9E3-4A37-A49D-9FF06DAF36E6}"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4. Analysis and Applications</a:t>
            </a:r>
            <a:endParaRPr lang="en-US" dirty="0"/>
          </a:p>
        </p:txBody>
      </p:sp>
      <p:sp>
        <p:nvSpPr>
          <p:cNvPr id="3" name="Text Placeholder 2"/>
          <p:cNvSpPr>
            <a:spLocks noGrp="1"/>
          </p:cNvSpPr>
          <p:nvPr>
            <p:ph type="body" idx="1"/>
          </p:nvPr>
        </p:nvSpPr>
        <p:spPr/>
        <p:txBody>
          <a:bodyPr>
            <a:normAutofit fontScale="92500" lnSpcReduction="10000"/>
          </a:bodyPr>
          <a:lstStyle/>
          <a:p>
            <a:pPr marL="515429" indent="-514350" eaLnBrk="1" fontAlgn="auto" hangingPunct="1">
              <a:spcBef>
                <a:spcPts val="324"/>
              </a:spcBef>
              <a:spcAft>
                <a:spcPts val="0"/>
              </a:spcAft>
              <a:buSzPct val="80000"/>
              <a:buFont typeface="+mj-lt"/>
              <a:buAutoNum type="alphaUcPeriod"/>
              <a:defRPr/>
            </a:pPr>
            <a:r>
              <a:rPr lang="en-US" sz="2800" dirty="0" smtClean="0"/>
              <a:t>Nucleotide Frequency / Conservation</a:t>
            </a:r>
          </a:p>
          <a:p>
            <a:pPr marL="514350" indent="-514350" eaLnBrk="1" fontAlgn="auto" hangingPunct="1">
              <a:spcAft>
                <a:spcPts val="0"/>
              </a:spcAft>
              <a:buSzPct val="80000"/>
              <a:buFont typeface="+mj-lt"/>
              <a:buAutoNum type="alphaUcPeriod"/>
              <a:defRPr/>
            </a:pPr>
            <a:r>
              <a:rPr lang="en-US" sz="2800" dirty="0" err="1" smtClean="0"/>
              <a:t>Covariation</a:t>
            </a:r>
            <a:r>
              <a:rPr lang="en-US" sz="2800" dirty="0" smtClean="0"/>
              <a:t> Analysis:  Predicting Structure Common to a Set of Structurally Related Sequences</a:t>
            </a:r>
          </a:p>
          <a:p>
            <a:pPr marL="514350" indent="-514350" eaLnBrk="1" fontAlgn="auto" hangingPunct="1">
              <a:spcAft>
                <a:spcPts val="0"/>
              </a:spcAft>
              <a:buSzPct val="80000"/>
              <a:buFont typeface="+mj-lt"/>
              <a:buAutoNum type="alphaUcPeriod"/>
              <a:defRPr/>
            </a:pPr>
            <a:r>
              <a:rPr lang="en-US" sz="2800" dirty="0" smtClean="0"/>
              <a:t>Structural Statistics / Machine Learning</a:t>
            </a:r>
          </a:p>
          <a:p>
            <a:pPr marL="796925" lvl="1" indent="-514350" eaLnBrk="1" fontAlgn="auto" hangingPunct="1">
              <a:spcAft>
                <a:spcPts val="0"/>
              </a:spcAft>
              <a:defRPr/>
            </a:pPr>
            <a:r>
              <a:rPr lang="en-US" dirty="0" smtClean="0"/>
              <a:t>RNA Folding</a:t>
            </a:r>
          </a:p>
          <a:p>
            <a:pPr marL="796925" lvl="1" indent="-514350" eaLnBrk="1" fontAlgn="auto" hangingPunct="1">
              <a:spcAft>
                <a:spcPts val="0"/>
              </a:spcAft>
              <a:defRPr/>
            </a:pPr>
            <a:r>
              <a:rPr lang="en-US" dirty="0" smtClean="0"/>
              <a:t>Generate Sequence Alignments</a:t>
            </a:r>
          </a:p>
          <a:p>
            <a:pPr marL="796925" lvl="1" indent="-514350" eaLnBrk="1" fontAlgn="auto" hangingPunct="1">
              <a:spcAft>
                <a:spcPts val="0"/>
              </a:spcAft>
              <a:defRPr/>
            </a:pPr>
            <a:r>
              <a:rPr lang="en-US" dirty="0" smtClean="0"/>
              <a:t>Models of Evolution</a:t>
            </a:r>
          </a:p>
        </p:txBody>
      </p:sp>
      <p:sp>
        <p:nvSpPr>
          <p:cNvPr id="5" name="Slide Number Placeholder 4"/>
          <p:cNvSpPr>
            <a:spLocks noGrp="1"/>
          </p:cNvSpPr>
          <p:nvPr>
            <p:ph type="sldNum" sz="quarter" idx="12"/>
          </p:nvPr>
        </p:nvSpPr>
        <p:spPr/>
        <p:txBody>
          <a:bodyPr/>
          <a:lstStyle/>
          <a:p>
            <a:pPr>
              <a:defRPr/>
            </a:pPr>
            <a:fld id="{AF44BC0D-E9E3-4A37-A49D-9FF06DAF36E6}"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762000"/>
          </a:xfrm>
        </p:spPr>
        <p:txBody>
          <a:bodyPr>
            <a:normAutofit fontScale="90000"/>
          </a:bodyPr>
          <a:lstStyle/>
          <a:p>
            <a:pPr eaLnBrk="1" fontAlgn="auto" hangingPunct="1">
              <a:spcAft>
                <a:spcPts val="0"/>
              </a:spcAft>
              <a:defRPr/>
            </a:pPr>
            <a:r>
              <a:rPr smtClean="0"/>
              <a:t>RNA Structure</a:t>
            </a:r>
            <a:endParaRPr lang="en-US" dirty="0"/>
          </a:p>
        </p:txBody>
      </p:sp>
      <p:sp>
        <p:nvSpPr>
          <p:cNvPr id="6" name="Slide Number Placeholder 5"/>
          <p:cNvSpPr>
            <a:spLocks noGrp="1"/>
          </p:cNvSpPr>
          <p:nvPr>
            <p:ph type="sldNum" sz="quarter" idx="12"/>
          </p:nvPr>
        </p:nvSpPr>
        <p:spPr/>
        <p:txBody>
          <a:bodyPr/>
          <a:lstStyle/>
          <a:p>
            <a:pPr>
              <a:defRPr/>
            </a:pPr>
            <a:fld id="{8771E250-94BB-45E2-9545-4494A0DF7676}" type="slidenum">
              <a:rPr lang="en-US" smtClean="0"/>
              <a:pPr>
                <a:defRPr/>
              </a:pPr>
              <a:t>41</a:t>
            </a:fld>
            <a:endParaRPr lang="en-US" dirty="0"/>
          </a:p>
        </p:txBody>
      </p:sp>
      <p:pic>
        <p:nvPicPr>
          <p:cNvPr id="22533" name="Picture 5" descr="trna-trio.png"/>
          <p:cNvPicPr>
            <a:picLocks noChangeAspect="1"/>
          </p:cNvPicPr>
          <p:nvPr/>
        </p:nvPicPr>
        <p:blipFill>
          <a:blip r:embed="rId3"/>
          <a:srcRect/>
          <a:stretch>
            <a:fillRect/>
          </a:stretch>
        </p:blipFill>
        <p:spPr bwMode="auto">
          <a:xfrm>
            <a:off x="457200" y="1447800"/>
            <a:ext cx="8229600" cy="4648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fontScale="90000"/>
          </a:bodyPr>
          <a:lstStyle/>
          <a:p>
            <a:r>
              <a:rPr smtClean="0"/>
              <a:t>Prediction using</a:t>
            </a:r>
            <a:br>
              <a:rPr smtClean="0"/>
            </a:br>
            <a:r>
              <a:rPr smtClean="0"/>
              <a:t>Free-energy Minimization</a:t>
            </a:r>
            <a:endParaRPr lang="en-US" dirty="0"/>
          </a:p>
        </p:txBody>
      </p:sp>
      <p:sp>
        <p:nvSpPr>
          <p:cNvPr id="10" name="Slide Number Placeholder 9"/>
          <p:cNvSpPr>
            <a:spLocks noGrp="1"/>
          </p:cNvSpPr>
          <p:nvPr>
            <p:ph type="sldNum" sz="quarter" idx="12"/>
          </p:nvPr>
        </p:nvSpPr>
        <p:spPr/>
        <p:txBody>
          <a:bodyPr/>
          <a:lstStyle/>
          <a:p>
            <a:pPr>
              <a:defRPr/>
            </a:pPr>
            <a:fld id="{8771E250-94BB-45E2-9545-4494A0DF7676}" type="slidenum">
              <a:rPr lang="en-US" smtClean="0"/>
              <a:pPr>
                <a:defRPr/>
              </a:pPr>
              <a:t>42</a:t>
            </a:fld>
            <a:endParaRPr lang="en-US" dirty="0"/>
          </a:p>
        </p:txBody>
      </p:sp>
      <p:pic>
        <p:nvPicPr>
          <p:cNvPr id="9" name="Content Placeholder 8" descr="thermus-mfold-v2.png"/>
          <p:cNvPicPr>
            <a:picLocks noGrp="1" noChangeAspect="1"/>
          </p:cNvPicPr>
          <p:nvPr>
            <p:ph sz="half" idx="1"/>
          </p:nvPr>
        </p:nvPicPr>
        <p:blipFill>
          <a:blip r:embed="rId3"/>
          <a:stretch>
            <a:fillRect/>
          </a:stretch>
        </p:blipFill>
        <p:spPr>
          <a:xfrm>
            <a:off x="2743200" y="1752600"/>
            <a:ext cx="3352800" cy="4727203"/>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t-BR" sz="3600" dirty="0"/>
              <a:t>Comparative vs. Potential Energy</a:t>
            </a:r>
            <a:br>
              <a:rPr lang="pt-BR" sz="3600" dirty="0"/>
            </a:br>
            <a:r>
              <a:rPr lang="pt-BR" sz="2800" dirty="0"/>
              <a:t>(16S rRNA; </a:t>
            </a:r>
            <a:r>
              <a:rPr lang="pt-BR" sz="2800" i="1" dirty="0" smtClean="0"/>
              <a:t>Bacteria; ~1542 Nucleotides</a:t>
            </a:r>
            <a:r>
              <a:rPr lang="pt-BR" sz="2800" dirty="0" smtClean="0"/>
              <a:t>)</a:t>
            </a:r>
            <a:endParaRPr lang="en-US" sz="2800"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43</a:t>
            </a:fld>
            <a:endParaRPr lang="en-US" dirty="0"/>
          </a:p>
        </p:txBody>
      </p:sp>
      <p:graphicFrame>
        <p:nvGraphicFramePr>
          <p:cNvPr id="6"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3600"/>
              <a:t>Comparative vs. Potential Energy</a:t>
            </a:r>
            <a:br>
              <a:rPr sz="3600"/>
            </a:br>
            <a:r>
              <a:rPr sz="2800"/>
              <a:t>(</a:t>
            </a:r>
            <a:r>
              <a:rPr sz="2800" smtClean="0"/>
              <a:t>tRNA; </a:t>
            </a:r>
            <a:r>
              <a:rPr lang="pt-BR" sz="2800" i="1" dirty="0"/>
              <a:t>; </a:t>
            </a:r>
            <a:r>
              <a:rPr lang="pt-BR" sz="2800" i="1" dirty="0" smtClean="0"/>
              <a:t>~76 </a:t>
            </a:r>
            <a:r>
              <a:rPr lang="pt-BR" sz="2800" i="1" dirty="0"/>
              <a:t>Nucleotides</a:t>
            </a:r>
            <a:r>
              <a:rPr sz="2800" smtClean="0"/>
              <a:t>)</a:t>
            </a:r>
            <a:endParaRPr lang="en-US" sz="2800"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44</a:t>
            </a:fld>
            <a:endParaRPr lang="en-US" dirty="0"/>
          </a:p>
        </p:txBody>
      </p:sp>
      <p:graphicFrame>
        <p:nvGraphicFramePr>
          <p:cNvPr id="6" name="Content Placeholder 4"/>
          <p:cNvGraphicFramePr>
            <a:graphicFrameLocks/>
          </p:cNvGraphicFramePr>
          <p:nvPr/>
        </p:nvGraphicFramePr>
        <p:xfrm>
          <a:off x="457200" y="1676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mFold Prediction Accuracy</a:t>
            </a:r>
            <a:endParaRPr lang="en-US" dirty="0"/>
          </a:p>
        </p:txBody>
      </p:sp>
      <p:sp>
        <p:nvSpPr>
          <p:cNvPr id="4" name="Slide Number Placeholder 3"/>
          <p:cNvSpPr>
            <a:spLocks noGrp="1"/>
          </p:cNvSpPr>
          <p:nvPr>
            <p:ph type="sldNum" sz="quarter" idx="12"/>
          </p:nvPr>
        </p:nvSpPr>
        <p:spPr/>
        <p:txBody>
          <a:bodyPr/>
          <a:lstStyle/>
          <a:p>
            <a:pPr>
              <a:defRPr/>
            </a:pPr>
            <a:fld id="{8771E250-94BB-45E2-9545-4494A0DF7676}" type="slidenum">
              <a:rPr lang="en-US" smtClean="0"/>
              <a:pPr>
                <a:defRPr/>
              </a:pPr>
              <a:t>45</a:t>
            </a:fld>
            <a:endParaRPr lang="en-US" dirty="0"/>
          </a:p>
        </p:txBody>
      </p:sp>
      <p:graphicFrame>
        <p:nvGraphicFramePr>
          <p:cNvPr id="5" name="Table 4"/>
          <p:cNvGraphicFramePr>
            <a:graphicFrameLocks noGrp="1"/>
          </p:cNvGraphicFramePr>
          <p:nvPr/>
        </p:nvGraphicFramePr>
        <p:xfrm>
          <a:off x="838200" y="2209800"/>
          <a:ext cx="7391400" cy="3159981"/>
        </p:xfrm>
        <a:graphic>
          <a:graphicData uri="http://schemas.openxmlformats.org/drawingml/2006/table">
            <a:tbl>
              <a:tblPr firstRow="1" bandRow="1">
                <a:tableStyleId>{85BE263C-DBD7-4A20-BB59-AAB30ACAA65A}</a:tableStyleId>
              </a:tblPr>
              <a:tblGrid>
                <a:gridCol w="2514600"/>
                <a:gridCol w="1600200"/>
                <a:gridCol w="1676400"/>
                <a:gridCol w="1600200"/>
              </a:tblGrid>
              <a:tr h="838200">
                <a:tc>
                  <a:txBody>
                    <a:bodyPr/>
                    <a:lstStyle/>
                    <a:p>
                      <a:pPr algn="ctr"/>
                      <a:r>
                        <a:rPr lang="en-US" sz="2400" dirty="0" err="1" smtClean="0">
                          <a:solidFill>
                            <a:schemeClr val="tx1"/>
                          </a:solidFill>
                        </a:rPr>
                        <a:t>rRNA</a:t>
                      </a:r>
                      <a:r>
                        <a:rPr lang="en-US" sz="2400" baseline="0" dirty="0" smtClean="0">
                          <a:solidFill>
                            <a:schemeClr val="tx1"/>
                          </a:solidFill>
                        </a:rPr>
                        <a:t> Molecule</a:t>
                      </a:r>
                      <a:endParaRPr lang="en-US" sz="2400" dirty="0">
                        <a:solidFill>
                          <a:schemeClr val="tx1"/>
                        </a:solidFill>
                      </a:endParaRPr>
                    </a:p>
                  </a:txBody>
                  <a:tcPr anchor="ctr"/>
                </a:tc>
                <a:tc>
                  <a:txBody>
                    <a:bodyPr/>
                    <a:lstStyle/>
                    <a:p>
                      <a:pPr algn="ctr"/>
                      <a:r>
                        <a:rPr lang="en-US" dirty="0" err="1" smtClean="0">
                          <a:solidFill>
                            <a:schemeClr val="tx1"/>
                          </a:solidFill>
                        </a:rPr>
                        <a:t>Archaea</a:t>
                      </a:r>
                      <a:endParaRPr lang="en-US" dirty="0">
                        <a:solidFill>
                          <a:schemeClr val="tx1"/>
                        </a:solidFill>
                      </a:endParaRPr>
                    </a:p>
                  </a:txBody>
                  <a:tcPr anchor="ctr"/>
                </a:tc>
                <a:tc>
                  <a:txBody>
                    <a:bodyPr/>
                    <a:lstStyle/>
                    <a:p>
                      <a:pPr algn="ctr"/>
                      <a:r>
                        <a:rPr lang="en-US" dirty="0" smtClean="0">
                          <a:solidFill>
                            <a:schemeClr val="tx1"/>
                          </a:solidFill>
                        </a:rPr>
                        <a:t>Bacteria</a:t>
                      </a:r>
                      <a:endParaRPr lang="en-US" dirty="0">
                        <a:solidFill>
                          <a:schemeClr val="tx1"/>
                        </a:solidFill>
                      </a:endParaRPr>
                    </a:p>
                  </a:txBody>
                  <a:tcPr anchor="ctr"/>
                </a:tc>
                <a:tc>
                  <a:txBody>
                    <a:bodyPr/>
                    <a:lstStyle/>
                    <a:p>
                      <a:pPr algn="ctr"/>
                      <a:r>
                        <a:rPr lang="en-US" dirty="0" smtClean="0">
                          <a:solidFill>
                            <a:schemeClr val="tx1"/>
                          </a:solidFill>
                        </a:rPr>
                        <a:t>Eukaryote</a:t>
                      </a:r>
                      <a:endParaRPr lang="en-US" dirty="0">
                        <a:solidFill>
                          <a:schemeClr val="tx1"/>
                        </a:solidFill>
                      </a:endParaRPr>
                    </a:p>
                  </a:txBody>
                  <a:tcPr anchor="ctr"/>
                </a:tc>
              </a:tr>
              <a:tr h="773927">
                <a:tc>
                  <a:txBody>
                    <a:bodyPr/>
                    <a:lstStyle/>
                    <a:p>
                      <a:pPr algn="ctr"/>
                      <a:r>
                        <a:rPr lang="en-US" dirty="0" smtClean="0"/>
                        <a:t>16S</a:t>
                      </a:r>
                      <a:endParaRPr lang="en-US" dirty="0"/>
                    </a:p>
                  </a:txBody>
                  <a:tcPr anchor="ctr"/>
                </a:tc>
                <a:tc>
                  <a:txBody>
                    <a:bodyPr/>
                    <a:lstStyle/>
                    <a:p>
                      <a:pPr algn="ctr"/>
                      <a:r>
                        <a:rPr lang="en-US" dirty="0" smtClean="0"/>
                        <a:t>.59</a:t>
                      </a:r>
                      <a:endParaRPr lang="en-US" dirty="0"/>
                    </a:p>
                  </a:txBody>
                  <a:tcPr anchor="ctr"/>
                </a:tc>
                <a:tc>
                  <a:txBody>
                    <a:bodyPr/>
                    <a:lstStyle/>
                    <a:p>
                      <a:pPr algn="ctr"/>
                      <a:r>
                        <a:rPr lang="en-US" dirty="0" smtClean="0"/>
                        <a:t>.49</a:t>
                      </a:r>
                      <a:endParaRPr lang="en-US" dirty="0"/>
                    </a:p>
                  </a:txBody>
                  <a:tcPr anchor="ctr"/>
                </a:tc>
                <a:tc>
                  <a:txBody>
                    <a:bodyPr/>
                    <a:lstStyle/>
                    <a:p>
                      <a:pPr algn="ctr"/>
                      <a:r>
                        <a:rPr lang="en-US" dirty="0" smtClean="0"/>
                        <a:t>.34</a:t>
                      </a:r>
                      <a:endParaRPr lang="en-US" dirty="0"/>
                    </a:p>
                  </a:txBody>
                  <a:tcPr anchor="ctr"/>
                </a:tc>
              </a:tr>
              <a:tr h="773927">
                <a:tc>
                  <a:txBody>
                    <a:bodyPr/>
                    <a:lstStyle/>
                    <a:p>
                      <a:pPr algn="ctr"/>
                      <a:r>
                        <a:rPr lang="en-US" dirty="0" smtClean="0"/>
                        <a:t>23S</a:t>
                      </a:r>
                      <a:endParaRPr lang="en-US" dirty="0"/>
                    </a:p>
                  </a:txBody>
                  <a:tcPr anchor="ctr"/>
                </a:tc>
                <a:tc>
                  <a:txBody>
                    <a:bodyPr/>
                    <a:lstStyle/>
                    <a:p>
                      <a:pPr algn="ctr"/>
                      <a:r>
                        <a:rPr lang="en-US" dirty="0" smtClean="0"/>
                        <a:t>.57</a:t>
                      </a:r>
                      <a:endParaRPr lang="en-US" dirty="0"/>
                    </a:p>
                  </a:txBody>
                  <a:tcPr anchor="ctr"/>
                </a:tc>
                <a:tc>
                  <a:txBody>
                    <a:bodyPr/>
                    <a:lstStyle/>
                    <a:p>
                      <a:pPr algn="ctr"/>
                      <a:r>
                        <a:rPr lang="en-US" dirty="0" smtClean="0"/>
                        <a:t>.51</a:t>
                      </a:r>
                      <a:endParaRPr lang="en-US" dirty="0"/>
                    </a:p>
                  </a:txBody>
                  <a:tcPr anchor="ctr"/>
                </a:tc>
                <a:tc>
                  <a:txBody>
                    <a:bodyPr/>
                    <a:lstStyle/>
                    <a:p>
                      <a:pPr algn="ctr"/>
                      <a:r>
                        <a:rPr lang="en-US" dirty="0" smtClean="0"/>
                        <a:t>.43</a:t>
                      </a:r>
                      <a:endParaRPr lang="en-US" dirty="0"/>
                    </a:p>
                  </a:txBody>
                  <a:tcPr anchor="ctr"/>
                </a:tc>
              </a:tr>
              <a:tr h="773927">
                <a:tc>
                  <a:txBody>
                    <a:bodyPr/>
                    <a:lstStyle/>
                    <a:p>
                      <a:pPr algn="ctr"/>
                      <a:r>
                        <a:rPr lang="en-US" dirty="0" smtClean="0"/>
                        <a:t>5S</a:t>
                      </a:r>
                      <a:endParaRPr lang="en-US" dirty="0"/>
                    </a:p>
                  </a:txBody>
                  <a:tcPr anchor="ctr"/>
                </a:tc>
                <a:tc>
                  <a:txBody>
                    <a:bodyPr/>
                    <a:lstStyle/>
                    <a:p>
                      <a:pPr algn="ctr"/>
                      <a:r>
                        <a:rPr lang="en-US" dirty="0" smtClean="0"/>
                        <a:t>.72</a:t>
                      </a:r>
                      <a:endParaRPr lang="en-US" dirty="0"/>
                    </a:p>
                  </a:txBody>
                  <a:tcPr anchor="ctr"/>
                </a:tc>
                <a:tc>
                  <a:txBody>
                    <a:bodyPr/>
                    <a:lstStyle/>
                    <a:p>
                      <a:pPr algn="ctr"/>
                      <a:r>
                        <a:rPr lang="en-US" dirty="0" smtClean="0"/>
                        <a:t>.73</a:t>
                      </a:r>
                      <a:endParaRPr lang="en-US" dirty="0"/>
                    </a:p>
                  </a:txBody>
                  <a:tcPr anchor="ctr"/>
                </a:tc>
                <a:tc>
                  <a:txBody>
                    <a:bodyPr/>
                    <a:lstStyle/>
                    <a:p>
                      <a:pPr algn="ctr"/>
                      <a:r>
                        <a:rPr lang="en-US" dirty="0" smtClean="0"/>
                        <a:t>.71</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RNA Folding Model</a:t>
            </a:r>
            <a:endParaRPr lang="en-US" dirty="0"/>
          </a:p>
        </p:txBody>
      </p:sp>
      <p:sp>
        <p:nvSpPr>
          <p:cNvPr id="3" name="Content Placeholder 2"/>
          <p:cNvSpPr>
            <a:spLocks noGrp="1"/>
          </p:cNvSpPr>
          <p:nvPr>
            <p:ph idx="1"/>
          </p:nvPr>
        </p:nvSpPr>
        <p:spPr/>
        <p:txBody>
          <a:bodyPr>
            <a:normAutofit lnSpcReduction="10000"/>
          </a:bodyPr>
          <a:lstStyle/>
          <a:p>
            <a:r>
              <a:rPr lang="en-US" dirty="0" smtClean="0"/>
              <a:t>Distance</a:t>
            </a:r>
          </a:p>
          <a:p>
            <a:pPr lvl="1"/>
            <a:r>
              <a:rPr lang="en-US" dirty="0" smtClean="0"/>
              <a:t>Nucleotides in close proximity are more likely to interact</a:t>
            </a:r>
          </a:p>
          <a:p>
            <a:pPr lvl="1"/>
            <a:r>
              <a:rPr lang="en-US" dirty="0" smtClean="0"/>
              <a:t>Search only for helices with short simple/conditional distance</a:t>
            </a:r>
          </a:p>
          <a:p>
            <a:r>
              <a:rPr lang="en-US" dirty="0" smtClean="0"/>
              <a:t>Energetics</a:t>
            </a:r>
          </a:p>
          <a:p>
            <a:pPr lvl="1"/>
            <a:r>
              <a:rPr lang="en-US" dirty="0" smtClean="0"/>
              <a:t>Needs improved energy parameters</a:t>
            </a:r>
          </a:p>
          <a:p>
            <a:pPr lvl="2"/>
            <a:r>
              <a:rPr lang="en-US" dirty="0" err="1" smtClean="0"/>
              <a:t>Basepair</a:t>
            </a:r>
            <a:r>
              <a:rPr lang="en-US" dirty="0" smtClean="0"/>
              <a:t>, hairpins, internal loops, …</a:t>
            </a:r>
          </a:p>
          <a:p>
            <a:pPr lvl="1"/>
            <a:r>
              <a:rPr lang="en-US" dirty="0" smtClean="0"/>
              <a:t>Statistical potentials generated from comparative analysis</a:t>
            </a:r>
          </a:p>
          <a:p>
            <a:r>
              <a:rPr lang="en-US" dirty="0" smtClean="0"/>
              <a:t>Kinetics of the folding process</a:t>
            </a:r>
          </a:p>
          <a:p>
            <a:pPr lvl="1"/>
            <a:r>
              <a:rPr lang="en-US" dirty="0" smtClean="0"/>
              <a:t>Competition</a:t>
            </a:r>
          </a:p>
          <a:p>
            <a:pPr lvl="1"/>
            <a:r>
              <a:rPr lang="en-US" dirty="0" smtClean="0"/>
              <a:t>Direction to the folding pathway</a:t>
            </a:r>
          </a:p>
        </p:txBody>
      </p:sp>
      <p:sp>
        <p:nvSpPr>
          <p:cNvPr id="4" name="Slide Number Placeholder 3"/>
          <p:cNvSpPr>
            <a:spLocks noGrp="1"/>
          </p:cNvSpPr>
          <p:nvPr>
            <p:ph type="sldNum" sz="quarter" idx="12"/>
          </p:nvPr>
        </p:nvSpPr>
        <p:spPr/>
        <p:txBody>
          <a:bodyPr/>
          <a:lstStyle/>
          <a:p>
            <a:pPr>
              <a:defRPr/>
            </a:pPr>
            <a:fld id="{8771E250-94BB-45E2-9545-4494A0DF7676}"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16.SD_Page_2.png"/>
          <p:cNvPicPr>
            <a:picLocks noGrp="1" noChangeAspect="1"/>
          </p:cNvPicPr>
          <p:nvPr>
            <p:ph idx="1"/>
          </p:nvPr>
        </p:nvPicPr>
        <p:blipFill>
          <a:blip r:embed="rId3"/>
          <a:stretch>
            <a:fillRect/>
          </a:stretch>
        </p:blipFill>
        <p:spPr>
          <a:xfrm>
            <a:off x="914400" y="152400"/>
            <a:ext cx="7315200" cy="5105400"/>
          </a:xfrm>
        </p:spPr>
      </p:pic>
      <p:sp>
        <p:nvSpPr>
          <p:cNvPr id="4" name="Slide Number Placeholder 3"/>
          <p:cNvSpPr>
            <a:spLocks noGrp="1"/>
          </p:cNvSpPr>
          <p:nvPr>
            <p:ph type="sldNum" sz="quarter" idx="12"/>
          </p:nvPr>
        </p:nvSpPr>
        <p:spPr/>
        <p:txBody>
          <a:bodyPr/>
          <a:lstStyle/>
          <a:p>
            <a:pPr>
              <a:defRPr/>
            </a:pPr>
            <a:fld id="{8771E250-94BB-45E2-9545-4494A0DF7676}" type="slidenum">
              <a:rPr lang="en-US" smtClean="0"/>
              <a:pPr>
                <a:defRPr/>
              </a:pPr>
              <a:t>47</a:t>
            </a:fld>
            <a:endParaRPr lang="en-US" dirty="0"/>
          </a:p>
        </p:txBody>
      </p:sp>
      <p:graphicFrame>
        <p:nvGraphicFramePr>
          <p:cNvPr id="7" name="Table 6"/>
          <p:cNvGraphicFramePr>
            <a:graphicFrameLocks noGrp="1"/>
          </p:cNvGraphicFramePr>
          <p:nvPr/>
        </p:nvGraphicFramePr>
        <p:xfrm>
          <a:off x="1447800" y="4953000"/>
          <a:ext cx="6096000" cy="1559560"/>
        </p:xfrm>
        <a:graphic>
          <a:graphicData uri="http://schemas.openxmlformats.org/drawingml/2006/table">
            <a:tbl>
              <a:tblPr firstRow="1" bandRow="1">
                <a:tableStyleId>{5C22544A-7EE6-4342-B048-85BDC9FD1C3A}</a:tableStyleId>
              </a:tblPr>
              <a:tblGrid>
                <a:gridCol w="1143000"/>
                <a:gridCol w="889000"/>
                <a:gridCol w="1016000"/>
                <a:gridCol w="1016000"/>
                <a:gridCol w="1016000"/>
                <a:gridCol w="1016000"/>
              </a:tblGrid>
              <a:tr h="370840">
                <a:tc>
                  <a:txBody>
                    <a:bodyPr/>
                    <a:lstStyle/>
                    <a:p>
                      <a:pPr algn="ctr"/>
                      <a:r>
                        <a:rPr lang="en-US" sz="1000" b="1" dirty="0" smtClean="0"/>
                        <a:t>Energy</a:t>
                      </a:r>
                      <a:r>
                        <a:rPr lang="en-US" sz="1000" b="1" baseline="0" dirty="0" smtClean="0"/>
                        <a:t> Range</a:t>
                      </a:r>
                      <a:endParaRPr lang="en-US" sz="1000" b="1" dirty="0"/>
                    </a:p>
                  </a:txBody>
                  <a:tcPr/>
                </a:tc>
                <a:tc>
                  <a:txBody>
                    <a:bodyPr/>
                    <a:lstStyle/>
                    <a:p>
                      <a:pPr algn="ctr"/>
                      <a:r>
                        <a:rPr lang="en-US" sz="1000" b="1" dirty="0" smtClean="0"/>
                        <a:t>-25</a:t>
                      </a:r>
                    </a:p>
                    <a:p>
                      <a:pPr algn="ctr"/>
                      <a:r>
                        <a:rPr lang="en-US" sz="1000" b="1" dirty="0" smtClean="0"/>
                        <a:t>-21</a:t>
                      </a:r>
                      <a:endParaRPr lang="en-US" sz="1000" b="1" dirty="0"/>
                    </a:p>
                  </a:txBody>
                  <a:tcPr/>
                </a:tc>
                <a:tc>
                  <a:txBody>
                    <a:bodyPr/>
                    <a:lstStyle/>
                    <a:p>
                      <a:pPr algn="ctr"/>
                      <a:r>
                        <a:rPr lang="en-US" sz="1000" dirty="0" smtClean="0"/>
                        <a:t>-20</a:t>
                      </a:r>
                    </a:p>
                    <a:p>
                      <a:pPr algn="ctr"/>
                      <a:r>
                        <a:rPr lang="en-US" sz="1000" dirty="0" smtClean="0"/>
                        <a:t>-16</a:t>
                      </a:r>
                      <a:endParaRPr lang="en-US" sz="1000" dirty="0"/>
                    </a:p>
                  </a:txBody>
                  <a:tcPr/>
                </a:tc>
                <a:tc>
                  <a:txBody>
                    <a:bodyPr/>
                    <a:lstStyle/>
                    <a:p>
                      <a:pPr algn="ctr"/>
                      <a:r>
                        <a:rPr lang="en-US" sz="1000" dirty="0" smtClean="0"/>
                        <a:t>-15</a:t>
                      </a:r>
                    </a:p>
                    <a:p>
                      <a:pPr algn="ctr"/>
                      <a:r>
                        <a:rPr lang="en-US" sz="1000" dirty="0" smtClean="0"/>
                        <a:t>-11</a:t>
                      </a:r>
                      <a:endParaRPr lang="en-US" sz="1000" dirty="0"/>
                    </a:p>
                  </a:txBody>
                  <a:tcPr/>
                </a:tc>
                <a:tc>
                  <a:txBody>
                    <a:bodyPr/>
                    <a:lstStyle/>
                    <a:p>
                      <a:pPr algn="ctr"/>
                      <a:r>
                        <a:rPr lang="en-US" sz="1000" dirty="0" smtClean="0"/>
                        <a:t>-10</a:t>
                      </a:r>
                    </a:p>
                    <a:p>
                      <a:pPr algn="ctr"/>
                      <a:r>
                        <a:rPr lang="en-US" sz="1000" dirty="0" smtClean="0"/>
                        <a:t>-6</a:t>
                      </a:r>
                      <a:endParaRPr lang="en-US" sz="1000" dirty="0"/>
                    </a:p>
                  </a:txBody>
                  <a:tcPr/>
                </a:tc>
                <a:tc>
                  <a:txBody>
                    <a:bodyPr/>
                    <a:lstStyle/>
                    <a:p>
                      <a:pPr algn="ctr"/>
                      <a:r>
                        <a:rPr lang="en-US" sz="1000" dirty="0" smtClean="0"/>
                        <a:t>-5</a:t>
                      </a:r>
                    </a:p>
                    <a:p>
                      <a:pPr algn="ctr"/>
                      <a:r>
                        <a:rPr lang="en-US" sz="1000" dirty="0" smtClean="0"/>
                        <a:t>-1</a:t>
                      </a:r>
                      <a:endParaRPr lang="en-US" sz="1000" dirty="0"/>
                    </a:p>
                  </a:txBody>
                  <a:tcPr/>
                </a:tc>
              </a:tr>
              <a:tr h="370840">
                <a:tc>
                  <a:txBody>
                    <a:bodyPr/>
                    <a:lstStyle/>
                    <a:p>
                      <a:pPr algn="ctr"/>
                      <a:r>
                        <a:rPr lang="en-US" sz="1000" b="1" dirty="0" smtClean="0"/>
                        <a:t>Comparative</a:t>
                      </a:r>
                      <a:r>
                        <a:rPr lang="en-US" sz="1000" b="1" baseline="0" dirty="0" smtClean="0"/>
                        <a:t>  Helix Count</a:t>
                      </a:r>
                      <a:endParaRPr lang="en-US" sz="1000" b="1" dirty="0"/>
                    </a:p>
                  </a:txBody>
                  <a:tcPr/>
                </a:tc>
                <a:tc>
                  <a:txBody>
                    <a:bodyPr/>
                    <a:lstStyle/>
                    <a:p>
                      <a:pPr algn="r"/>
                      <a:r>
                        <a:rPr lang="en-US" sz="1000" b="1" dirty="0" smtClean="0"/>
                        <a:t>123</a:t>
                      </a:r>
                      <a:endParaRPr lang="en-US" sz="1000" b="1" dirty="0"/>
                    </a:p>
                  </a:txBody>
                  <a:tcPr/>
                </a:tc>
                <a:tc>
                  <a:txBody>
                    <a:bodyPr/>
                    <a:lstStyle/>
                    <a:p>
                      <a:pPr algn="r"/>
                      <a:r>
                        <a:rPr lang="en-US" sz="1000" b="1" dirty="0" smtClean="0"/>
                        <a:t>1857</a:t>
                      </a:r>
                      <a:endParaRPr lang="en-US" sz="1000" b="1" dirty="0"/>
                    </a:p>
                  </a:txBody>
                  <a:tcPr/>
                </a:tc>
                <a:tc>
                  <a:txBody>
                    <a:bodyPr/>
                    <a:lstStyle/>
                    <a:p>
                      <a:pPr algn="r"/>
                      <a:r>
                        <a:rPr lang="en-US" sz="1000" b="1" dirty="0" smtClean="0"/>
                        <a:t>6599</a:t>
                      </a:r>
                      <a:endParaRPr lang="en-US" sz="1000" b="1" dirty="0"/>
                    </a:p>
                  </a:txBody>
                  <a:tcPr/>
                </a:tc>
                <a:tc>
                  <a:txBody>
                    <a:bodyPr/>
                    <a:lstStyle/>
                    <a:p>
                      <a:pPr algn="r"/>
                      <a:r>
                        <a:rPr lang="en-US" sz="1000" b="1" dirty="0" smtClean="0"/>
                        <a:t>11652</a:t>
                      </a:r>
                      <a:endParaRPr lang="en-US" sz="1000" b="1" dirty="0"/>
                    </a:p>
                  </a:txBody>
                  <a:tcPr/>
                </a:tc>
                <a:tc>
                  <a:txBody>
                    <a:bodyPr/>
                    <a:lstStyle/>
                    <a:p>
                      <a:pPr algn="r"/>
                      <a:r>
                        <a:rPr lang="en-US" sz="1000" b="1" dirty="0" smtClean="0"/>
                        <a:t>11183</a:t>
                      </a:r>
                      <a:endParaRPr lang="en-US" sz="1000" b="1" dirty="0"/>
                    </a:p>
                  </a:txBody>
                  <a:tcPr/>
                </a:tc>
              </a:tr>
              <a:tr h="370840">
                <a:tc>
                  <a:txBody>
                    <a:bodyPr/>
                    <a:lstStyle/>
                    <a:p>
                      <a:pPr algn="ctr"/>
                      <a:r>
                        <a:rPr lang="en-US" sz="1000" b="1" dirty="0" smtClean="0"/>
                        <a:t>Potential</a:t>
                      </a:r>
                      <a:r>
                        <a:rPr lang="en-US" sz="1000" b="1" baseline="0" dirty="0" smtClean="0"/>
                        <a:t> Helix Count</a:t>
                      </a:r>
                      <a:endParaRPr lang="en-US" sz="1000" b="1" dirty="0"/>
                    </a:p>
                  </a:txBody>
                  <a:tcPr/>
                </a:tc>
                <a:tc>
                  <a:txBody>
                    <a:bodyPr/>
                    <a:lstStyle/>
                    <a:p>
                      <a:pPr algn="r"/>
                      <a:r>
                        <a:rPr lang="en-US" sz="1000" b="1" dirty="0" smtClean="0"/>
                        <a:t>1524</a:t>
                      </a:r>
                      <a:endParaRPr lang="en-US" sz="1000" b="1" dirty="0"/>
                    </a:p>
                  </a:txBody>
                  <a:tcPr/>
                </a:tc>
                <a:tc>
                  <a:txBody>
                    <a:bodyPr/>
                    <a:lstStyle/>
                    <a:p>
                      <a:pPr algn="r"/>
                      <a:r>
                        <a:rPr lang="en-US" sz="1000" b="1" dirty="0" smtClean="0"/>
                        <a:t>22723</a:t>
                      </a:r>
                      <a:endParaRPr lang="en-US" sz="1000" b="1" dirty="0"/>
                    </a:p>
                  </a:txBody>
                  <a:tcPr/>
                </a:tc>
                <a:tc>
                  <a:txBody>
                    <a:bodyPr/>
                    <a:lstStyle/>
                    <a:p>
                      <a:pPr algn="r"/>
                      <a:r>
                        <a:rPr lang="en-US" sz="1000" b="1" dirty="0" smtClean="0"/>
                        <a:t>268774</a:t>
                      </a:r>
                      <a:endParaRPr lang="en-US" sz="1000" b="1" dirty="0"/>
                    </a:p>
                  </a:txBody>
                  <a:tcPr/>
                </a:tc>
                <a:tc>
                  <a:txBody>
                    <a:bodyPr/>
                    <a:lstStyle/>
                    <a:p>
                      <a:pPr algn="r"/>
                      <a:r>
                        <a:rPr lang="en-US" sz="1000" b="1" dirty="0" smtClean="0"/>
                        <a:t>3378610</a:t>
                      </a:r>
                      <a:endParaRPr lang="en-US" sz="1000" b="1" dirty="0"/>
                    </a:p>
                  </a:txBody>
                  <a:tcPr/>
                </a:tc>
                <a:tc>
                  <a:txBody>
                    <a:bodyPr/>
                    <a:lstStyle/>
                    <a:p>
                      <a:pPr algn="r"/>
                      <a:r>
                        <a:rPr lang="en-US" sz="1000" b="1" dirty="0" smtClean="0"/>
                        <a:t>25410547</a:t>
                      </a:r>
                      <a:endParaRPr lang="en-US" sz="1000" b="1" dirty="0"/>
                    </a:p>
                  </a:txBody>
                  <a:tcPr/>
                </a:tc>
              </a:tr>
              <a:tr h="370840">
                <a:tc>
                  <a:txBody>
                    <a:bodyPr/>
                    <a:lstStyle/>
                    <a:p>
                      <a:pPr algn="ctr"/>
                      <a:r>
                        <a:rPr lang="en-US" sz="1000" b="1" dirty="0" smtClean="0"/>
                        <a:t>Percentage</a:t>
                      </a:r>
                      <a:endParaRPr lang="en-US" sz="1000" b="1" dirty="0"/>
                    </a:p>
                  </a:txBody>
                  <a:tcPr/>
                </a:tc>
                <a:tc>
                  <a:txBody>
                    <a:bodyPr/>
                    <a:lstStyle/>
                    <a:p>
                      <a:pPr algn="r"/>
                      <a:r>
                        <a:rPr lang="en-US" sz="1000" b="1" dirty="0" smtClean="0"/>
                        <a:t>8.1</a:t>
                      </a:r>
                      <a:endParaRPr lang="en-US" sz="1000" b="1" dirty="0"/>
                    </a:p>
                  </a:txBody>
                  <a:tcPr/>
                </a:tc>
                <a:tc>
                  <a:txBody>
                    <a:bodyPr/>
                    <a:lstStyle/>
                    <a:p>
                      <a:pPr algn="r"/>
                      <a:r>
                        <a:rPr lang="en-US" sz="1000" b="1" dirty="0" smtClean="0"/>
                        <a:t>8.2</a:t>
                      </a:r>
                      <a:endParaRPr lang="en-US" sz="1000" b="1" dirty="0"/>
                    </a:p>
                  </a:txBody>
                  <a:tcPr/>
                </a:tc>
                <a:tc>
                  <a:txBody>
                    <a:bodyPr/>
                    <a:lstStyle/>
                    <a:p>
                      <a:pPr algn="r"/>
                      <a:r>
                        <a:rPr lang="en-US" sz="1000" b="1" dirty="0" smtClean="0"/>
                        <a:t>2.5</a:t>
                      </a:r>
                      <a:endParaRPr lang="en-US" sz="1000" b="1" dirty="0"/>
                    </a:p>
                  </a:txBody>
                  <a:tcPr/>
                </a:tc>
                <a:tc>
                  <a:txBody>
                    <a:bodyPr/>
                    <a:lstStyle/>
                    <a:p>
                      <a:pPr algn="r"/>
                      <a:r>
                        <a:rPr lang="en-US" sz="1000" b="1" dirty="0" smtClean="0"/>
                        <a:t>0.3</a:t>
                      </a:r>
                      <a:endParaRPr lang="en-US" sz="1000" b="1" dirty="0"/>
                    </a:p>
                  </a:txBody>
                  <a:tcPr/>
                </a:tc>
                <a:tc>
                  <a:txBody>
                    <a:bodyPr/>
                    <a:lstStyle/>
                    <a:p>
                      <a:pPr algn="r"/>
                      <a:r>
                        <a:rPr lang="en-US" sz="1000" b="1" dirty="0" smtClean="0"/>
                        <a:t>0.04</a:t>
                      </a:r>
                      <a:endParaRPr lang="en-US" sz="1000" b="1"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1E250-94BB-45E2-9545-4494A0DF7676}" type="slidenum">
              <a:rPr lang="en-US" smtClean="0"/>
              <a:pPr>
                <a:defRPr/>
              </a:pPr>
              <a:t>48</a:t>
            </a:fld>
            <a:endParaRPr lang="en-US" dirty="0"/>
          </a:p>
        </p:txBody>
      </p:sp>
      <p:pic>
        <p:nvPicPr>
          <p:cNvPr id="9" name="Picture 8" descr="b.16.SD_Page_1.png"/>
          <p:cNvPicPr>
            <a:picLocks noChangeAspect="1"/>
          </p:cNvPicPr>
          <p:nvPr/>
        </p:nvPicPr>
        <p:blipFill>
          <a:blip r:embed="rId2"/>
          <a:stretch>
            <a:fillRect/>
          </a:stretch>
        </p:blipFill>
        <p:spPr>
          <a:xfrm>
            <a:off x="914400" y="152401"/>
            <a:ext cx="7315200" cy="5105400"/>
          </a:xfrm>
          <a:prstGeom prst="rect">
            <a:avLst/>
          </a:prstGeom>
        </p:spPr>
      </p:pic>
      <p:graphicFrame>
        <p:nvGraphicFramePr>
          <p:cNvPr id="5" name="Table 4"/>
          <p:cNvGraphicFramePr>
            <a:graphicFrameLocks noGrp="1"/>
          </p:cNvGraphicFramePr>
          <p:nvPr/>
        </p:nvGraphicFramePr>
        <p:xfrm>
          <a:off x="1447800" y="4953000"/>
          <a:ext cx="6096000" cy="1559560"/>
        </p:xfrm>
        <a:graphic>
          <a:graphicData uri="http://schemas.openxmlformats.org/drawingml/2006/table">
            <a:tbl>
              <a:tblPr firstRow="1" bandRow="1">
                <a:tableStyleId>{5C22544A-7EE6-4342-B048-85BDC9FD1C3A}</a:tableStyleId>
              </a:tblPr>
              <a:tblGrid>
                <a:gridCol w="1143000"/>
                <a:gridCol w="889000"/>
                <a:gridCol w="1016000"/>
                <a:gridCol w="1016000"/>
                <a:gridCol w="1016000"/>
                <a:gridCol w="1016000"/>
              </a:tblGrid>
              <a:tr h="370840">
                <a:tc>
                  <a:txBody>
                    <a:bodyPr/>
                    <a:lstStyle/>
                    <a:p>
                      <a:pPr algn="ctr"/>
                      <a:r>
                        <a:rPr lang="en-US" sz="1000" b="1" dirty="0" smtClean="0"/>
                        <a:t>Energy</a:t>
                      </a:r>
                      <a:r>
                        <a:rPr lang="en-US" sz="1000" b="1" baseline="0" dirty="0" smtClean="0"/>
                        <a:t> Range</a:t>
                      </a:r>
                      <a:endParaRPr lang="en-US" sz="1000" b="1" dirty="0"/>
                    </a:p>
                  </a:txBody>
                  <a:tcPr/>
                </a:tc>
                <a:tc>
                  <a:txBody>
                    <a:bodyPr/>
                    <a:lstStyle/>
                    <a:p>
                      <a:pPr algn="ctr"/>
                      <a:r>
                        <a:rPr lang="en-US" sz="1000" b="1" dirty="0" smtClean="0"/>
                        <a:t>-25</a:t>
                      </a:r>
                    </a:p>
                    <a:p>
                      <a:pPr algn="ctr"/>
                      <a:r>
                        <a:rPr lang="en-US" sz="1000" b="1" dirty="0" smtClean="0"/>
                        <a:t>-21</a:t>
                      </a:r>
                      <a:endParaRPr lang="en-US" sz="1000" b="1" dirty="0"/>
                    </a:p>
                  </a:txBody>
                  <a:tcPr/>
                </a:tc>
                <a:tc>
                  <a:txBody>
                    <a:bodyPr/>
                    <a:lstStyle/>
                    <a:p>
                      <a:pPr algn="ctr"/>
                      <a:r>
                        <a:rPr lang="en-US" sz="1000" dirty="0" smtClean="0"/>
                        <a:t>-20</a:t>
                      </a:r>
                    </a:p>
                    <a:p>
                      <a:pPr algn="ctr"/>
                      <a:r>
                        <a:rPr lang="en-US" sz="1000" dirty="0" smtClean="0"/>
                        <a:t>-16</a:t>
                      </a:r>
                      <a:endParaRPr lang="en-US" sz="1000" dirty="0"/>
                    </a:p>
                  </a:txBody>
                  <a:tcPr/>
                </a:tc>
                <a:tc>
                  <a:txBody>
                    <a:bodyPr/>
                    <a:lstStyle/>
                    <a:p>
                      <a:pPr algn="ctr"/>
                      <a:r>
                        <a:rPr lang="en-US" sz="1000" dirty="0" smtClean="0"/>
                        <a:t>-15</a:t>
                      </a:r>
                    </a:p>
                    <a:p>
                      <a:pPr algn="ctr"/>
                      <a:r>
                        <a:rPr lang="en-US" sz="1000" dirty="0" smtClean="0"/>
                        <a:t>-11</a:t>
                      </a:r>
                      <a:endParaRPr lang="en-US" sz="1000" dirty="0"/>
                    </a:p>
                  </a:txBody>
                  <a:tcPr/>
                </a:tc>
                <a:tc>
                  <a:txBody>
                    <a:bodyPr/>
                    <a:lstStyle/>
                    <a:p>
                      <a:pPr algn="ctr"/>
                      <a:r>
                        <a:rPr lang="en-US" sz="1000" dirty="0" smtClean="0"/>
                        <a:t>-10</a:t>
                      </a:r>
                    </a:p>
                    <a:p>
                      <a:pPr algn="ctr"/>
                      <a:r>
                        <a:rPr lang="en-US" sz="1000" dirty="0" smtClean="0"/>
                        <a:t>-6</a:t>
                      </a:r>
                      <a:endParaRPr lang="en-US" sz="1000" dirty="0"/>
                    </a:p>
                  </a:txBody>
                  <a:tcPr/>
                </a:tc>
                <a:tc>
                  <a:txBody>
                    <a:bodyPr/>
                    <a:lstStyle/>
                    <a:p>
                      <a:pPr algn="ctr"/>
                      <a:r>
                        <a:rPr lang="en-US" sz="1000" dirty="0" smtClean="0"/>
                        <a:t>-5</a:t>
                      </a:r>
                    </a:p>
                    <a:p>
                      <a:pPr algn="ctr"/>
                      <a:r>
                        <a:rPr lang="en-US" sz="1000" dirty="0" smtClean="0"/>
                        <a:t>-1</a:t>
                      </a:r>
                      <a:endParaRPr lang="en-US" sz="1000" dirty="0"/>
                    </a:p>
                  </a:txBody>
                  <a:tcPr/>
                </a:tc>
              </a:tr>
              <a:tr h="370840">
                <a:tc>
                  <a:txBody>
                    <a:bodyPr/>
                    <a:lstStyle/>
                    <a:p>
                      <a:pPr algn="ctr"/>
                      <a:r>
                        <a:rPr lang="en-US" sz="1000" b="1" dirty="0" smtClean="0"/>
                        <a:t>Comparative</a:t>
                      </a:r>
                      <a:r>
                        <a:rPr lang="en-US" sz="1000" b="1" baseline="0" dirty="0" smtClean="0"/>
                        <a:t> Count</a:t>
                      </a:r>
                      <a:endParaRPr lang="en-US" sz="1000" b="1" dirty="0"/>
                    </a:p>
                  </a:txBody>
                  <a:tcPr/>
                </a:tc>
                <a:tc>
                  <a:txBody>
                    <a:bodyPr/>
                    <a:lstStyle/>
                    <a:p>
                      <a:pPr algn="r"/>
                      <a:r>
                        <a:rPr lang="en-US" sz="1000" b="1" dirty="0" smtClean="0"/>
                        <a:t>122</a:t>
                      </a:r>
                      <a:endParaRPr lang="en-US" sz="1000" b="1" dirty="0"/>
                    </a:p>
                  </a:txBody>
                  <a:tcPr/>
                </a:tc>
                <a:tc>
                  <a:txBody>
                    <a:bodyPr/>
                    <a:lstStyle/>
                    <a:p>
                      <a:pPr algn="r"/>
                      <a:r>
                        <a:rPr lang="en-US" sz="1000" b="1" dirty="0" smtClean="0"/>
                        <a:t>1233</a:t>
                      </a:r>
                      <a:endParaRPr lang="en-US" sz="1000" b="1" dirty="0"/>
                    </a:p>
                  </a:txBody>
                  <a:tcPr/>
                </a:tc>
                <a:tc>
                  <a:txBody>
                    <a:bodyPr/>
                    <a:lstStyle/>
                    <a:p>
                      <a:pPr algn="r"/>
                      <a:r>
                        <a:rPr lang="en-US" sz="1000" b="1" dirty="0" smtClean="0"/>
                        <a:t>5410</a:t>
                      </a:r>
                      <a:endParaRPr lang="en-US" sz="1000" b="1" dirty="0"/>
                    </a:p>
                  </a:txBody>
                  <a:tcPr/>
                </a:tc>
                <a:tc>
                  <a:txBody>
                    <a:bodyPr/>
                    <a:lstStyle/>
                    <a:p>
                      <a:pPr algn="r"/>
                      <a:r>
                        <a:rPr lang="en-US" sz="1000" b="1" dirty="0" smtClean="0"/>
                        <a:t>9696</a:t>
                      </a:r>
                      <a:endParaRPr lang="en-US" sz="1000" b="1" dirty="0"/>
                    </a:p>
                  </a:txBody>
                  <a:tcPr/>
                </a:tc>
                <a:tc>
                  <a:txBody>
                    <a:bodyPr/>
                    <a:lstStyle/>
                    <a:p>
                      <a:pPr algn="r"/>
                      <a:r>
                        <a:rPr lang="en-US" sz="1000" b="1" dirty="0" smtClean="0"/>
                        <a:t>8603</a:t>
                      </a:r>
                      <a:endParaRPr lang="en-US" sz="1000" b="1" dirty="0"/>
                    </a:p>
                  </a:txBody>
                  <a:tcPr/>
                </a:tc>
              </a:tr>
              <a:tr h="370840">
                <a:tc>
                  <a:txBody>
                    <a:bodyPr/>
                    <a:lstStyle/>
                    <a:p>
                      <a:pPr algn="ctr"/>
                      <a:r>
                        <a:rPr lang="en-US" sz="1000" b="1" dirty="0" smtClean="0"/>
                        <a:t>Potential</a:t>
                      </a:r>
                      <a:r>
                        <a:rPr lang="en-US" sz="1000" b="1" baseline="0" dirty="0" smtClean="0"/>
                        <a:t> Count</a:t>
                      </a:r>
                      <a:endParaRPr lang="en-US" sz="1000" b="1" dirty="0"/>
                    </a:p>
                  </a:txBody>
                  <a:tcPr/>
                </a:tc>
                <a:tc>
                  <a:txBody>
                    <a:bodyPr/>
                    <a:lstStyle/>
                    <a:p>
                      <a:pPr algn="r"/>
                      <a:r>
                        <a:rPr lang="en-US" sz="1000" b="1" dirty="0" smtClean="0"/>
                        <a:t>256</a:t>
                      </a:r>
                      <a:endParaRPr lang="en-US" sz="1000" b="1" dirty="0"/>
                    </a:p>
                  </a:txBody>
                  <a:tcPr/>
                </a:tc>
                <a:tc>
                  <a:txBody>
                    <a:bodyPr/>
                    <a:lstStyle/>
                    <a:p>
                      <a:pPr algn="r"/>
                      <a:r>
                        <a:rPr lang="en-US" sz="1000" b="1" dirty="0" smtClean="0"/>
                        <a:t>3177</a:t>
                      </a:r>
                      <a:endParaRPr lang="en-US" sz="1000" b="1" dirty="0"/>
                    </a:p>
                  </a:txBody>
                  <a:tcPr/>
                </a:tc>
                <a:tc>
                  <a:txBody>
                    <a:bodyPr/>
                    <a:lstStyle/>
                    <a:p>
                      <a:pPr algn="r"/>
                      <a:r>
                        <a:rPr lang="en-US" sz="1000" b="1" dirty="0" smtClean="0"/>
                        <a:t>47959</a:t>
                      </a:r>
                      <a:endParaRPr lang="en-US" sz="1000" b="1" dirty="0"/>
                    </a:p>
                  </a:txBody>
                  <a:tcPr/>
                </a:tc>
                <a:tc>
                  <a:txBody>
                    <a:bodyPr/>
                    <a:lstStyle/>
                    <a:p>
                      <a:pPr algn="r"/>
                      <a:r>
                        <a:rPr lang="en-US" sz="1000" b="1" dirty="0" smtClean="0"/>
                        <a:t>638715</a:t>
                      </a:r>
                      <a:endParaRPr lang="en-US" sz="1000" b="1" dirty="0"/>
                    </a:p>
                  </a:txBody>
                  <a:tcPr/>
                </a:tc>
                <a:tc>
                  <a:txBody>
                    <a:bodyPr/>
                    <a:lstStyle/>
                    <a:p>
                      <a:pPr algn="r"/>
                      <a:r>
                        <a:rPr lang="en-US" sz="1000" b="1" dirty="0" smtClean="0"/>
                        <a:t>4773915</a:t>
                      </a:r>
                      <a:endParaRPr lang="en-US" sz="1000" b="1" dirty="0"/>
                    </a:p>
                  </a:txBody>
                  <a:tcPr/>
                </a:tc>
              </a:tr>
              <a:tr h="370840">
                <a:tc>
                  <a:txBody>
                    <a:bodyPr/>
                    <a:lstStyle/>
                    <a:p>
                      <a:pPr algn="ctr"/>
                      <a:r>
                        <a:rPr lang="en-US" sz="1000" b="1" dirty="0" smtClean="0"/>
                        <a:t>Percentage</a:t>
                      </a:r>
                      <a:endParaRPr lang="en-US" sz="1000" b="1" dirty="0"/>
                    </a:p>
                  </a:txBody>
                  <a:tcPr/>
                </a:tc>
                <a:tc>
                  <a:txBody>
                    <a:bodyPr/>
                    <a:lstStyle/>
                    <a:p>
                      <a:pPr algn="r"/>
                      <a:r>
                        <a:rPr lang="en-US" sz="1000" b="1" dirty="0" smtClean="0"/>
                        <a:t>47.7</a:t>
                      </a:r>
                      <a:endParaRPr lang="en-US" sz="1000" b="1" dirty="0"/>
                    </a:p>
                  </a:txBody>
                  <a:tcPr/>
                </a:tc>
                <a:tc>
                  <a:txBody>
                    <a:bodyPr/>
                    <a:lstStyle/>
                    <a:p>
                      <a:pPr algn="r"/>
                      <a:r>
                        <a:rPr lang="en-US" sz="1000" b="1" dirty="0" smtClean="0"/>
                        <a:t>38.8</a:t>
                      </a:r>
                      <a:endParaRPr lang="en-US" sz="1000" b="1" dirty="0"/>
                    </a:p>
                  </a:txBody>
                  <a:tcPr/>
                </a:tc>
                <a:tc>
                  <a:txBody>
                    <a:bodyPr/>
                    <a:lstStyle/>
                    <a:p>
                      <a:pPr algn="r"/>
                      <a:r>
                        <a:rPr lang="en-US" sz="1000" b="1" dirty="0" smtClean="0"/>
                        <a:t>11.3</a:t>
                      </a:r>
                      <a:endParaRPr lang="en-US" sz="1000" b="1" dirty="0"/>
                    </a:p>
                  </a:txBody>
                  <a:tcPr/>
                </a:tc>
                <a:tc>
                  <a:txBody>
                    <a:bodyPr/>
                    <a:lstStyle/>
                    <a:p>
                      <a:pPr algn="r"/>
                      <a:r>
                        <a:rPr lang="en-US" sz="1000" b="1" dirty="0" smtClean="0"/>
                        <a:t>1.5</a:t>
                      </a:r>
                      <a:endParaRPr lang="en-US" sz="1000" b="1" dirty="0"/>
                    </a:p>
                  </a:txBody>
                  <a:tcPr/>
                </a:tc>
                <a:tc>
                  <a:txBody>
                    <a:bodyPr/>
                    <a:lstStyle/>
                    <a:p>
                      <a:pPr algn="r"/>
                      <a:r>
                        <a:rPr lang="en-US" sz="1000" b="1" dirty="0" smtClean="0"/>
                        <a:t>0.2</a:t>
                      </a:r>
                      <a:endParaRPr lang="en-US" sz="1000" b="1"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1E250-94BB-45E2-9545-4494A0DF7676}" type="slidenum">
              <a:rPr lang="en-US" smtClean="0"/>
              <a:pPr>
                <a:defRPr/>
              </a:pPr>
              <a:t>49</a:t>
            </a:fld>
            <a:endParaRPr lang="en-US" dirty="0"/>
          </a:p>
        </p:txBody>
      </p:sp>
      <p:pic>
        <p:nvPicPr>
          <p:cNvPr id="7" name="Picture 6" descr="b.16.SD_Page_2.png"/>
          <p:cNvPicPr>
            <a:picLocks noChangeAspect="1"/>
          </p:cNvPicPr>
          <p:nvPr/>
        </p:nvPicPr>
        <p:blipFill>
          <a:blip r:embed="rId2"/>
          <a:stretch>
            <a:fillRect/>
          </a:stretch>
        </p:blipFill>
        <p:spPr>
          <a:xfrm>
            <a:off x="914400" y="152400"/>
            <a:ext cx="7315200" cy="5105400"/>
          </a:xfrm>
          <a:prstGeom prst="rect">
            <a:avLst/>
          </a:prstGeom>
        </p:spPr>
      </p:pic>
      <p:graphicFrame>
        <p:nvGraphicFramePr>
          <p:cNvPr id="5" name="Table 4"/>
          <p:cNvGraphicFramePr>
            <a:graphicFrameLocks noGrp="1"/>
          </p:cNvGraphicFramePr>
          <p:nvPr/>
        </p:nvGraphicFramePr>
        <p:xfrm>
          <a:off x="1447800" y="4953000"/>
          <a:ext cx="6096000" cy="1559560"/>
        </p:xfrm>
        <a:graphic>
          <a:graphicData uri="http://schemas.openxmlformats.org/drawingml/2006/table">
            <a:tbl>
              <a:tblPr firstRow="1" bandRow="1">
                <a:tableStyleId>{5C22544A-7EE6-4342-B048-85BDC9FD1C3A}</a:tableStyleId>
              </a:tblPr>
              <a:tblGrid>
                <a:gridCol w="1143000"/>
                <a:gridCol w="889000"/>
                <a:gridCol w="1016000"/>
                <a:gridCol w="1016000"/>
                <a:gridCol w="1016000"/>
                <a:gridCol w="1016000"/>
              </a:tblGrid>
              <a:tr h="370840">
                <a:tc>
                  <a:txBody>
                    <a:bodyPr/>
                    <a:lstStyle/>
                    <a:p>
                      <a:pPr algn="ctr"/>
                      <a:r>
                        <a:rPr lang="en-US" sz="1000" b="1" dirty="0" smtClean="0"/>
                        <a:t>Energy</a:t>
                      </a:r>
                      <a:r>
                        <a:rPr lang="en-US" sz="1000" b="1" baseline="0" dirty="0" smtClean="0"/>
                        <a:t> Range</a:t>
                      </a:r>
                      <a:endParaRPr lang="en-US" sz="1000" b="1" dirty="0"/>
                    </a:p>
                  </a:txBody>
                  <a:tcPr/>
                </a:tc>
                <a:tc>
                  <a:txBody>
                    <a:bodyPr/>
                    <a:lstStyle/>
                    <a:p>
                      <a:pPr algn="ctr"/>
                      <a:r>
                        <a:rPr lang="en-US" sz="1000" b="1" dirty="0" smtClean="0"/>
                        <a:t>-25</a:t>
                      </a:r>
                    </a:p>
                    <a:p>
                      <a:pPr algn="ctr"/>
                      <a:r>
                        <a:rPr lang="en-US" sz="1000" b="1" dirty="0" smtClean="0"/>
                        <a:t>-21</a:t>
                      </a:r>
                      <a:endParaRPr lang="en-US" sz="1000" b="1" dirty="0"/>
                    </a:p>
                  </a:txBody>
                  <a:tcPr/>
                </a:tc>
                <a:tc>
                  <a:txBody>
                    <a:bodyPr/>
                    <a:lstStyle/>
                    <a:p>
                      <a:pPr algn="ctr"/>
                      <a:r>
                        <a:rPr lang="en-US" sz="1000" dirty="0" smtClean="0"/>
                        <a:t>-20</a:t>
                      </a:r>
                    </a:p>
                    <a:p>
                      <a:pPr algn="ctr"/>
                      <a:r>
                        <a:rPr lang="en-US" sz="1000" dirty="0" smtClean="0"/>
                        <a:t>-16</a:t>
                      </a:r>
                      <a:endParaRPr lang="en-US" sz="1000" dirty="0"/>
                    </a:p>
                  </a:txBody>
                  <a:tcPr/>
                </a:tc>
                <a:tc>
                  <a:txBody>
                    <a:bodyPr/>
                    <a:lstStyle/>
                    <a:p>
                      <a:pPr algn="ctr"/>
                      <a:r>
                        <a:rPr lang="en-US" sz="1000" dirty="0" smtClean="0"/>
                        <a:t>-15</a:t>
                      </a:r>
                    </a:p>
                    <a:p>
                      <a:pPr algn="ctr"/>
                      <a:r>
                        <a:rPr lang="en-US" sz="1000" dirty="0" smtClean="0"/>
                        <a:t>-11</a:t>
                      </a:r>
                      <a:endParaRPr lang="en-US" sz="1000" dirty="0"/>
                    </a:p>
                  </a:txBody>
                  <a:tcPr/>
                </a:tc>
                <a:tc>
                  <a:txBody>
                    <a:bodyPr/>
                    <a:lstStyle/>
                    <a:p>
                      <a:pPr algn="ctr"/>
                      <a:r>
                        <a:rPr lang="en-US" sz="1000" dirty="0" smtClean="0"/>
                        <a:t>-10</a:t>
                      </a:r>
                    </a:p>
                    <a:p>
                      <a:pPr algn="ctr"/>
                      <a:r>
                        <a:rPr lang="en-US" sz="1000" dirty="0" smtClean="0"/>
                        <a:t>-6</a:t>
                      </a:r>
                      <a:endParaRPr lang="en-US" sz="1000" dirty="0"/>
                    </a:p>
                  </a:txBody>
                  <a:tcPr/>
                </a:tc>
                <a:tc>
                  <a:txBody>
                    <a:bodyPr/>
                    <a:lstStyle/>
                    <a:p>
                      <a:pPr algn="ctr"/>
                      <a:r>
                        <a:rPr lang="en-US" sz="1000" dirty="0" smtClean="0"/>
                        <a:t>-5</a:t>
                      </a:r>
                    </a:p>
                    <a:p>
                      <a:pPr algn="ctr"/>
                      <a:r>
                        <a:rPr lang="en-US" sz="1000" dirty="0" smtClean="0"/>
                        <a:t>-1</a:t>
                      </a:r>
                      <a:endParaRPr lang="en-US" sz="1000" dirty="0"/>
                    </a:p>
                  </a:txBody>
                  <a:tcPr/>
                </a:tc>
              </a:tr>
              <a:tr h="370840">
                <a:tc>
                  <a:txBody>
                    <a:bodyPr/>
                    <a:lstStyle/>
                    <a:p>
                      <a:pPr algn="ctr"/>
                      <a:r>
                        <a:rPr lang="en-US" sz="1000" b="1" dirty="0" smtClean="0"/>
                        <a:t>Comparative</a:t>
                      </a:r>
                      <a:r>
                        <a:rPr lang="en-US" sz="1000" b="1" baseline="0" dirty="0" smtClean="0"/>
                        <a:t> Count</a:t>
                      </a:r>
                      <a:endParaRPr lang="en-US" sz="1000" b="1" dirty="0"/>
                    </a:p>
                  </a:txBody>
                  <a:tcPr/>
                </a:tc>
                <a:tc>
                  <a:txBody>
                    <a:bodyPr/>
                    <a:lstStyle/>
                    <a:p>
                      <a:pPr algn="r"/>
                      <a:r>
                        <a:rPr lang="en-US" sz="1000" b="1" dirty="0" smtClean="0"/>
                        <a:t>121</a:t>
                      </a:r>
                      <a:endParaRPr lang="en-US" sz="1000" b="1" dirty="0"/>
                    </a:p>
                  </a:txBody>
                  <a:tcPr/>
                </a:tc>
                <a:tc>
                  <a:txBody>
                    <a:bodyPr/>
                    <a:lstStyle/>
                    <a:p>
                      <a:pPr algn="r"/>
                      <a:r>
                        <a:rPr lang="en-US" sz="1000" b="1" dirty="0" smtClean="0"/>
                        <a:t>814</a:t>
                      </a:r>
                      <a:endParaRPr lang="en-US" sz="1000" b="1" dirty="0"/>
                    </a:p>
                  </a:txBody>
                  <a:tcPr/>
                </a:tc>
                <a:tc>
                  <a:txBody>
                    <a:bodyPr/>
                    <a:lstStyle/>
                    <a:p>
                      <a:pPr algn="r"/>
                      <a:r>
                        <a:rPr lang="en-US" sz="1000" b="1" dirty="0" smtClean="0"/>
                        <a:t>4078</a:t>
                      </a:r>
                      <a:endParaRPr lang="en-US" sz="1000" b="1" dirty="0"/>
                    </a:p>
                  </a:txBody>
                  <a:tcPr/>
                </a:tc>
                <a:tc>
                  <a:txBody>
                    <a:bodyPr/>
                    <a:lstStyle/>
                    <a:p>
                      <a:pPr algn="r"/>
                      <a:r>
                        <a:rPr lang="en-US" sz="1000" b="1" dirty="0" smtClean="0"/>
                        <a:t>7766</a:t>
                      </a:r>
                      <a:endParaRPr lang="en-US" sz="1000" b="1" dirty="0"/>
                    </a:p>
                  </a:txBody>
                  <a:tcPr/>
                </a:tc>
                <a:tc>
                  <a:txBody>
                    <a:bodyPr/>
                    <a:lstStyle/>
                    <a:p>
                      <a:pPr algn="r"/>
                      <a:r>
                        <a:rPr lang="en-US" sz="1000" b="1" dirty="0" smtClean="0"/>
                        <a:t>5504</a:t>
                      </a:r>
                      <a:endParaRPr lang="en-US" sz="1000" b="1" dirty="0"/>
                    </a:p>
                  </a:txBody>
                  <a:tcPr/>
                </a:tc>
              </a:tr>
              <a:tr h="370840">
                <a:tc>
                  <a:txBody>
                    <a:bodyPr/>
                    <a:lstStyle/>
                    <a:p>
                      <a:pPr algn="ctr"/>
                      <a:r>
                        <a:rPr lang="en-US" sz="1000" b="1" dirty="0" smtClean="0"/>
                        <a:t>Potential</a:t>
                      </a:r>
                      <a:r>
                        <a:rPr lang="en-US" sz="1000" b="1" baseline="0" dirty="0" smtClean="0"/>
                        <a:t> Count</a:t>
                      </a:r>
                      <a:endParaRPr lang="en-US" sz="1000" b="1" dirty="0"/>
                    </a:p>
                  </a:txBody>
                  <a:tcPr/>
                </a:tc>
                <a:tc>
                  <a:txBody>
                    <a:bodyPr/>
                    <a:lstStyle/>
                    <a:p>
                      <a:pPr algn="r"/>
                      <a:r>
                        <a:rPr lang="en-US" sz="1000" b="1" dirty="0" smtClean="0"/>
                        <a:t>130</a:t>
                      </a:r>
                      <a:endParaRPr lang="en-US" sz="1000" b="1" dirty="0"/>
                    </a:p>
                  </a:txBody>
                  <a:tcPr/>
                </a:tc>
                <a:tc>
                  <a:txBody>
                    <a:bodyPr/>
                    <a:lstStyle/>
                    <a:p>
                      <a:pPr algn="r"/>
                      <a:r>
                        <a:rPr lang="en-US" sz="1000" b="1" dirty="0" smtClean="0"/>
                        <a:t>1124</a:t>
                      </a:r>
                      <a:endParaRPr lang="en-US" sz="1000" b="1" dirty="0"/>
                    </a:p>
                  </a:txBody>
                  <a:tcPr/>
                </a:tc>
                <a:tc>
                  <a:txBody>
                    <a:bodyPr/>
                    <a:lstStyle/>
                    <a:p>
                      <a:pPr algn="r"/>
                      <a:r>
                        <a:rPr lang="en-US" sz="1000" b="1" dirty="0" smtClean="0"/>
                        <a:t>13282</a:t>
                      </a:r>
                      <a:endParaRPr lang="en-US" sz="1000" b="1" dirty="0"/>
                    </a:p>
                  </a:txBody>
                  <a:tcPr/>
                </a:tc>
                <a:tc>
                  <a:txBody>
                    <a:bodyPr/>
                    <a:lstStyle/>
                    <a:p>
                      <a:pPr algn="r"/>
                      <a:r>
                        <a:rPr lang="en-US" sz="1000" b="1" dirty="0" smtClean="0"/>
                        <a:t>174200</a:t>
                      </a:r>
                      <a:endParaRPr lang="en-US" sz="1000" b="1" dirty="0"/>
                    </a:p>
                  </a:txBody>
                  <a:tcPr/>
                </a:tc>
                <a:tc>
                  <a:txBody>
                    <a:bodyPr/>
                    <a:lstStyle/>
                    <a:p>
                      <a:pPr algn="r"/>
                      <a:r>
                        <a:rPr lang="en-US" sz="1000" b="1" dirty="0" smtClean="0"/>
                        <a:t>1267031</a:t>
                      </a:r>
                      <a:endParaRPr lang="en-US" sz="1000" b="1" dirty="0"/>
                    </a:p>
                  </a:txBody>
                  <a:tcPr/>
                </a:tc>
              </a:tr>
              <a:tr h="370840">
                <a:tc>
                  <a:txBody>
                    <a:bodyPr/>
                    <a:lstStyle/>
                    <a:p>
                      <a:pPr algn="ctr"/>
                      <a:r>
                        <a:rPr lang="en-US" sz="1000" b="1" dirty="0" smtClean="0"/>
                        <a:t>Percentage</a:t>
                      </a:r>
                      <a:endParaRPr lang="en-US" sz="1000" b="1" dirty="0"/>
                    </a:p>
                  </a:txBody>
                  <a:tcPr/>
                </a:tc>
                <a:tc>
                  <a:txBody>
                    <a:bodyPr/>
                    <a:lstStyle/>
                    <a:p>
                      <a:pPr algn="r"/>
                      <a:r>
                        <a:rPr lang="en-US" sz="1000" b="1" dirty="0" smtClean="0"/>
                        <a:t>93.1</a:t>
                      </a:r>
                      <a:endParaRPr lang="en-US" sz="1000" b="1" dirty="0"/>
                    </a:p>
                  </a:txBody>
                  <a:tcPr/>
                </a:tc>
                <a:tc>
                  <a:txBody>
                    <a:bodyPr/>
                    <a:lstStyle/>
                    <a:p>
                      <a:pPr algn="r"/>
                      <a:r>
                        <a:rPr lang="en-US" sz="1000" b="1" dirty="0" smtClean="0"/>
                        <a:t>72.4</a:t>
                      </a:r>
                      <a:endParaRPr lang="en-US" sz="1000" b="1" dirty="0"/>
                    </a:p>
                  </a:txBody>
                  <a:tcPr/>
                </a:tc>
                <a:tc>
                  <a:txBody>
                    <a:bodyPr/>
                    <a:lstStyle/>
                    <a:p>
                      <a:pPr algn="r"/>
                      <a:r>
                        <a:rPr lang="en-US" sz="1000" b="1" dirty="0" smtClean="0"/>
                        <a:t>30.7</a:t>
                      </a:r>
                      <a:endParaRPr lang="en-US" sz="1000" b="1" dirty="0"/>
                    </a:p>
                  </a:txBody>
                  <a:tcPr/>
                </a:tc>
                <a:tc>
                  <a:txBody>
                    <a:bodyPr/>
                    <a:lstStyle/>
                    <a:p>
                      <a:pPr algn="r"/>
                      <a:r>
                        <a:rPr lang="en-US" sz="1000" b="1" dirty="0" smtClean="0"/>
                        <a:t>4.5</a:t>
                      </a:r>
                      <a:endParaRPr lang="en-US" sz="1000" b="1" dirty="0"/>
                    </a:p>
                  </a:txBody>
                  <a:tcPr/>
                </a:tc>
                <a:tc>
                  <a:txBody>
                    <a:bodyPr/>
                    <a:lstStyle/>
                    <a:p>
                      <a:pPr algn="r"/>
                      <a:r>
                        <a:rPr lang="en-US" sz="1000" b="1" dirty="0" smtClean="0"/>
                        <a:t>0.4</a:t>
                      </a:r>
                      <a:endParaRPr lang="en-US" sz="1000" b="1"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eaLnBrk="1" fontAlgn="auto" hangingPunct="1">
              <a:spcAft>
                <a:spcPts val="0"/>
              </a:spcAft>
              <a:defRPr/>
            </a:pPr>
            <a:r>
              <a:rPr lang="en-US" sz="3200" b="0" dirty="0" smtClean="0"/>
              <a:t>Importance of RNA:  we are in the midst of a major paradigm shift in Biology</a:t>
            </a:r>
            <a:endParaRPr lang="en-US" sz="3200"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5</a:t>
            </a:fld>
            <a:endParaRPr lang="en-US" dirty="0"/>
          </a:p>
        </p:txBody>
      </p:sp>
      <p:sp>
        <p:nvSpPr>
          <p:cNvPr id="6" name="Content Placeholder 6"/>
          <p:cNvSpPr txBox="1">
            <a:spLocks/>
          </p:cNvSpPr>
          <p:nvPr/>
        </p:nvSpPr>
        <p:spPr>
          <a:xfrm>
            <a:off x="152400" y="1447800"/>
            <a:ext cx="8763000" cy="4572000"/>
          </a:xfrm>
          <a:prstGeom prst="rect">
            <a:avLst/>
          </a:prstGeom>
        </p:spPr>
        <p:txBody>
          <a:bodyPr/>
          <a:lstStyle/>
          <a:p>
            <a:pPr marL="457200" indent="-457200" algn="just" eaLnBrk="0" hangingPunct="0">
              <a:spcBef>
                <a:spcPct val="20000"/>
              </a:spcBef>
              <a:buClr>
                <a:schemeClr val="accent1"/>
              </a:buClr>
              <a:buSzPct val="95000"/>
              <a:buFont typeface="Wingdings" pitchFamily="2" charset="2"/>
              <a:buChar char="q"/>
              <a:defRPr/>
            </a:pPr>
            <a:r>
              <a:rPr lang="en-US" sz="2000" dirty="0">
                <a:latin typeface="+mn-lt"/>
              </a:rPr>
              <a:t>Past ~50 years:</a:t>
            </a:r>
          </a:p>
          <a:p>
            <a:pPr marL="823913" lvl="1" indent="-457200" algn="just" eaLnBrk="0" hangingPunct="0">
              <a:spcBef>
                <a:spcPct val="20000"/>
              </a:spcBef>
              <a:buClr>
                <a:schemeClr val="accent1"/>
              </a:buClr>
              <a:buSzPct val="85000"/>
              <a:buFont typeface="Wingdings 2" pitchFamily="18" charset="2"/>
              <a:buChar char=""/>
              <a:defRPr/>
            </a:pPr>
            <a:r>
              <a:rPr lang="en-US" dirty="0">
                <a:latin typeface="+mn-lt"/>
              </a:rPr>
              <a:t>rRNA, tRNA, mRNA were thought to facilitate the basic function and regulation of cells, and primarily involved in the synthesis of proteins from DNA. The triplet code in mRNA was translated into the amino acids in proteins, and the tRNA and rRNA ‘helped’ cellular proteins produce more proteins.</a:t>
            </a:r>
          </a:p>
          <a:p>
            <a:pPr marL="457200" indent="-457200" eaLnBrk="0" hangingPunct="0">
              <a:spcBef>
                <a:spcPct val="20000"/>
              </a:spcBef>
              <a:buClr>
                <a:schemeClr val="accent1"/>
              </a:buClr>
              <a:buSzPct val="95000"/>
              <a:buFont typeface="Wingdings" pitchFamily="2" charset="2"/>
              <a:buChar char="q"/>
              <a:defRPr/>
            </a:pPr>
            <a:r>
              <a:rPr lang="en-US" sz="2000" dirty="0">
                <a:latin typeface="+mn-lt"/>
              </a:rPr>
              <a:t>This perspective is changing:</a:t>
            </a:r>
          </a:p>
          <a:p>
            <a:pPr marL="823913" lvl="1" indent="-457200" algn="just" eaLnBrk="0" hangingPunct="0">
              <a:spcBef>
                <a:spcPct val="20000"/>
              </a:spcBef>
              <a:buClr>
                <a:schemeClr val="accent1"/>
              </a:buClr>
              <a:buSzPct val="85000"/>
              <a:buFont typeface="Wingdings 2" pitchFamily="18" charset="2"/>
              <a:buChar char=""/>
              <a:defRPr/>
            </a:pPr>
            <a:r>
              <a:rPr lang="en-US" dirty="0">
                <a:latin typeface="+mn-lt"/>
              </a:rPr>
              <a:t>While RNA can form simple A:U and G:C base pairings like DNA, RNA has the capacity to form unique three-dimensional structure that can form special chemical structures capable </a:t>
            </a:r>
            <a:r>
              <a:rPr lang="en-US" dirty="0" smtClean="0">
                <a:latin typeface="+mn-lt"/>
              </a:rPr>
              <a:t>of performing </a:t>
            </a:r>
            <a:r>
              <a:rPr lang="en-US" dirty="0">
                <a:latin typeface="+mn-lt"/>
              </a:rPr>
              <a:t>different types of catalysis (like proteins)</a:t>
            </a:r>
          </a:p>
          <a:p>
            <a:pPr marL="823913" lvl="1" indent="-457200" algn="just" eaLnBrk="0" hangingPunct="0">
              <a:spcBef>
                <a:spcPct val="20000"/>
              </a:spcBef>
              <a:buClr>
                <a:schemeClr val="accent1"/>
              </a:buClr>
              <a:buSzPct val="85000"/>
              <a:buFont typeface="Wingdings 2" pitchFamily="18" charset="2"/>
              <a:buChar char=""/>
              <a:defRPr/>
            </a:pPr>
            <a:r>
              <a:rPr lang="en-US" dirty="0">
                <a:latin typeface="+mn-lt"/>
              </a:rPr>
              <a:t>While it had been generally accepted that the complexity of an organism scales with the amount of protein in a cell, we are now beginning to appreciate that the complexity scales with the amount of RNA in the cell.</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16.SD_Page_7.png"/>
          <p:cNvPicPr>
            <a:picLocks noGrp="1" noChangeAspect="1"/>
          </p:cNvPicPr>
          <p:nvPr>
            <p:ph idx="1"/>
          </p:nvPr>
        </p:nvPicPr>
        <p:blipFill>
          <a:blip r:embed="rId2"/>
          <a:stretch>
            <a:fillRect/>
          </a:stretch>
        </p:blipFill>
        <p:spPr>
          <a:xfrm>
            <a:off x="914400" y="152400"/>
            <a:ext cx="7315200" cy="5105399"/>
          </a:xfrm>
        </p:spPr>
      </p:pic>
      <p:sp>
        <p:nvSpPr>
          <p:cNvPr id="4" name="Slide Number Placeholder 3"/>
          <p:cNvSpPr>
            <a:spLocks noGrp="1"/>
          </p:cNvSpPr>
          <p:nvPr>
            <p:ph type="sldNum" sz="quarter" idx="12"/>
          </p:nvPr>
        </p:nvSpPr>
        <p:spPr/>
        <p:txBody>
          <a:bodyPr/>
          <a:lstStyle/>
          <a:p>
            <a:pPr>
              <a:defRPr/>
            </a:pPr>
            <a:fld id="{8771E250-94BB-45E2-9545-4494A0DF7676}" type="slidenum">
              <a:rPr lang="en-US" smtClean="0"/>
              <a:pPr>
                <a:defRPr/>
              </a:pPr>
              <a:t>50</a:t>
            </a:fld>
            <a:endParaRPr lang="en-US" dirty="0"/>
          </a:p>
        </p:txBody>
      </p:sp>
      <p:graphicFrame>
        <p:nvGraphicFramePr>
          <p:cNvPr id="6" name="Table 5"/>
          <p:cNvGraphicFramePr>
            <a:graphicFrameLocks noGrp="1"/>
          </p:cNvGraphicFramePr>
          <p:nvPr/>
        </p:nvGraphicFramePr>
        <p:xfrm>
          <a:off x="1447800" y="4953000"/>
          <a:ext cx="6096000" cy="1559560"/>
        </p:xfrm>
        <a:graphic>
          <a:graphicData uri="http://schemas.openxmlformats.org/drawingml/2006/table">
            <a:tbl>
              <a:tblPr firstRow="1" bandRow="1">
                <a:tableStyleId>{5C22544A-7EE6-4342-B048-85BDC9FD1C3A}</a:tableStyleId>
              </a:tblPr>
              <a:tblGrid>
                <a:gridCol w="1143000"/>
                <a:gridCol w="889000"/>
                <a:gridCol w="1016000"/>
                <a:gridCol w="1016000"/>
                <a:gridCol w="1016000"/>
                <a:gridCol w="1016000"/>
              </a:tblGrid>
              <a:tr h="370840">
                <a:tc>
                  <a:txBody>
                    <a:bodyPr/>
                    <a:lstStyle/>
                    <a:p>
                      <a:pPr algn="ctr"/>
                      <a:r>
                        <a:rPr lang="en-US" sz="1000" b="1" dirty="0" smtClean="0"/>
                        <a:t>Energy</a:t>
                      </a:r>
                      <a:r>
                        <a:rPr lang="en-US" sz="1000" b="1" baseline="0" dirty="0" smtClean="0"/>
                        <a:t> Range</a:t>
                      </a:r>
                      <a:endParaRPr lang="en-US" sz="1000" b="1" dirty="0"/>
                    </a:p>
                  </a:txBody>
                  <a:tcPr/>
                </a:tc>
                <a:tc>
                  <a:txBody>
                    <a:bodyPr/>
                    <a:lstStyle/>
                    <a:p>
                      <a:pPr algn="ctr"/>
                      <a:r>
                        <a:rPr lang="en-US" sz="1000" b="1" dirty="0" smtClean="0"/>
                        <a:t>-25</a:t>
                      </a:r>
                    </a:p>
                    <a:p>
                      <a:pPr algn="ctr"/>
                      <a:r>
                        <a:rPr lang="en-US" sz="1000" b="1" dirty="0" smtClean="0"/>
                        <a:t>-21</a:t>
                      </a:r>
                      <a:endParaRPr lang="en-US" sz="1000" b="1" dirty="0"/>
                    </a:p>
                  </a:txBody>
                  <a:tcPr/>
                </a:tc>
                <a:tc>
                  <a:txBody>
                    <a:bodyPr/>
                    <a:lstStyle/>
                    <a:p>
                      <a:pPr algn="ctr"/>
                      <a:r>
                        <a:rPr lang="en-US" sz="1000" dirty="0" smtClean="0"/>
                        <a:t>-20</a:t>
                      </a:r>
                    </a:p>
                    <a:p>
                      <a:pPr algn="ctr"/>
                      <a:r>
                        <a:rPr lang="en-US" sz="1000" dirty="0" smtClean="0"/>
                        <a:t>-16</a:t>
                      </a:r>
                      <a:endParaRPr lang="en-US" sz="1000" dirty="0"/>
                    </a:p>
                  </a:txBody>
                  <a:tcPr/>
                </a:tc>
                <a:tc>
                  <a:txBody>
                    <a:bodyPr/>
                    <a:lstStyle/>
                    <a:p>
                      <a:pPr algn="ctr"/>
                      <a:r>
                        <a:rPr lang="en-US" sz="1000" dirty="0" smtClean="0"/>
                        <a:t>-15</a:t>
                      </a:r>
                    </a:p>
                    <a:p>
                      <a:pPr algn="ctr"/>
                      <a:r>
                        <a:rPr lang="en-US" sz="1000" dirty="0" smtClean="0"/>
                        <a:t>-11</a:t>
                      </a:r>
                      <a:endParaRPr lang="en-US" sz="1000" dirty="0"/>
                    </a:p>
                  </a:txBody>
                  <a:tcPr/>
                </a:tc>
                <a:tc>
                  <a:txBody>
                    <a:bodyPr/>
                    <a:lstStyle/>
                    <a:p>
                      <a:pPr algn="ctr"/>
                      <a:r>
                        <a:rPr lang="en-US" sz="1000" dirty="0" smtClean="0"/>
                        <a:t>-10</a:t>
                      </a:r>
                    </a:p>
                    <a:p>
                      <a:pPr algn="ctr"/>
                      <a:r>
                        <a:rPr lang="en-US" sz="1000" dirty="0" smtClean="0"/>
                        <a:t>-6</a:t>
                      </a:r>
                      <a:endParaRPr lang="en-US" sz="1000" dirty="0"/>
                    </a:p>
                  </a:txBody>
                  <a:tcPr/>
                </a:tc>
                <a:tc>
                  <a:txBody>
                    <a:bodyPr/>
                    <a:lstStyle/>
                    <a:p>
                      <a:pPr algn="ctr"/>
                      <a:r>
                        <a:rPr lang="en-US" sz="1000" dirty="0" smtClean="0"/>
                        <a:t>-5</a:t>
                      </a:r>
                    </a:p>
                    <a:p>
                      <a:pPr algn="ctr"/>
                      <a:r>
                        <a:rPr lang="en-US" sz="1000" dirty="0" smtClean="0"/>
                        <a:t>-1</a:t>
                      </a:r>
                      <a:endParaRPr lang="en-US" sz="1000" dirty="0"/>
                    </a:p>
                  </a:txBody>
                  <a:tcPr/>
                </a:tc>
              </a:tr>
              <a:tr h="370840">
                <a:tc>
                  <a:txBody>
                    <a:bodyPr/>
                    <a:lstStyle/>
                    <a:p>
                      <a:pPr algn="ctr"/>
                      <a:r>
                        <a:rPr lang="en-US" sz="1000" b="1" dirty="0" smtClean="0"/>
                        <a:t>Comparative</a:t>
                      </a:r>
                      <a:r>
                        <a:rPr lang="en-US" sz="1000" b="1" baseline="0" dirty="0" smtClean="0"/>
                        <a:t> Count</a:t>
                      </a:r>
                      <a:endParaRPr lang="en-US" sz="1000" b="1" dirty="0"/>
                    </a:p>
                  </a:txBody>
                  <a:tcPr/>
                </a:tc>
                <a:tc>
                  <a:txBody>
                    <a:bodyPr/>
                    <a:lstStyle/>
                    <a:p>
                      <a:pPr algn="r"/>
                      <a:r>
                        <a:rPr lang="en-US" sz="1000" b="1" dirty="0" smtClean="0"/>
                        <a:t>121</a:t>
                      </a:r>
                      <a:endParaRPr lang="en-US" sz="1000" b="1" dirty="0"/>
                    </a:p>
                  </a:txBody>
                  <a:tcPr/>
                </a:tc>
                <a:tc>
                  <a:txBody>
                    <a:bodyPr/>
                    <a:lstStyle/>
                    <a:p>
                      <a:pPr algn="r"/>
                      <a:r>
                        <a:rPr lang="en-US" sz="1000" b="1" dirty="0" smtClean="0"/>
                        <a:t>697</a:t>
                      </a:r>
                      <a:endParaRPr lang="en-US" sz="1000" b="1" dirty="0"/>
                    </a:p>
                  </a:txBody>
                  <a:tcPr/>
                </a:tc>
                <a:tc>
                  <a:txBody>
                    <a:bodyPr/>
                    <a:lstStyle/>
                    <a:p>
                      <a:pPr algn="r"/>
                      <a:r>
                        <a:rPr lang="en-US" sz="1000" b="1" dirty="0" smtClean="0"/>
                        <a:t>1657</a:t>
                      </a:r>
                      <a:endParaRPr lang="en-US" sz="1000" b="1" dirty="0"/>
                    </a:p>
                  </a:txBody>
                  <a:tcPr/>
                </a:tc>
                <a:tc>
                  <a:txBody>
                    <a:bodyPr/>
                    <a:lstStyle/>
                    <a:p>
                      <a:pPr algn="r"/>
                      <a:r>
                        <a:rPr lang="en-US" sz="1000" b="1" dirty="0" smtClean="0"/>
                        <a:t>3955</a:t>
                      </a:r>
                      <a:endParaRPr lang="en-US" sz="1000" b="1" dirty="0"/>
                    </a:p>
                  </a:txBody>
                  <a:tcPr/>
                </a:tc>
                <a:tc>
                  <a:txBody>
                    <a:bodyPr/>
                    <a:lstStyle/>
                    <a:p>
                      <a:pPr algn="r"/>
                      <a:r>
                        <a:rPr lang="en-US" sz="1000" b="1" dirty="0" smtClean="0"/>
                        <a:t>2909</a:t>
                      </a:r>
                      <a:endParaRPr lang="en-US" sz="1000" b="1" dirty="0"/>
                    </a:p>
                  </a:txBody>
                  <a:tcPr/>
                </a:tc>
              </a:tr>
              <a:tr h="370840">
                <a:tc>
                  <a:txBody>
                    <a:bodyPr/>
                    <a:lstStyle/>
                    <a:p>
                      <a:pPr algn="ctr"/>
                      <a:r>
                        <a:rPr lang="en-US" sz="1000" b="1" dirty="0" smtClean="0"/>
                        <a:t>Potential</a:t>
                      </a:r>
                      <a:r>
                        <a:rPr lang="en-US" sz="1000" b="1" baseline="0" dirty="0" smtClean="0"/>
                        <a:t> Count</a:t>
                      </a:r>
                      <a:endParaRPr lang="en-US" sz="1000" b="1" dirty="0"/>
                    </a:p>
                  </a:txBody>
                  <a:tcPr/>
                </a:tc>
                <a:tc>
                  <a:txBody>
                    <a:bodyPr/>
                    <a:lstStyle/>
                    <a:p>
                      <a:pPr algn="r"/>
                      <a:r>
                        <a:rPr lang="en-US" sz="1000" b="1" dirty="0" smtClean="0"/>
                        <a:t>123</a:t>
                      </a:r>
                      <a:endParaRPr lang="en-US" sz="1000" b="1" dirty="0"/>
                    </a:p>
                  </a:txBody>
                  <a:tcPr/>
                </a:tc>
                <a:tc>
                  <a:txBody>
                    <a:bodyPr/>
                    <a:lstStyle/>
                    <a:p>
                      <a:pPr algn="r"/>
                      <a:r>
                        <a:rPr lang="en-US" sz="1000" b="1" dirty="0" smtClean="0"/>
                        <a:t>748</a:t>
                      </a:r>
                      <a:endParaRPr lang="en-US" sz="1000" b="1" dirty="0"/>
                    </a:p>
                  </a:txBody>
                  <a:tcPr/>
                </a:tc>
                <a:tc>
                  <a:txBody>
                    <a:bodyPr/>
                    <a:lstStyle/>
                    <a:p>
                      <a:pPr algn="r"/>
                      <a:r>
                        <a:rPr lang="en-US" sz="1000" b="1" dirty="0" smtClean="0"/>
                        <a:t>3059</a:t>
                      </a:r>
                      <a:endParaRPr lang="en-US" sz="1000" b="1" dirty="0"/>
                    </a:p>
                  </a:txBody>
                  <a:tcPr/>
                </a:tc>
                <a:tc>
                  <a:txBody>
                    <a:bodyPr/>
                    <a:lstStyle/>
                    <a:p>
                      <a:pPr algn="r"/>
                      <a:r>
                        <a:rPr lang="en-US" sz="1000" b="1" dirty="0" smtClean="0"/>
                        <a:t>38292</a:t>
                      </a:r>
                      <a:endParaRPr lang="en-US" sz="1000" b="1" dirty="0"/>
                    </a:p>
                  </a:txBody>
                  <a:tcPr/>
                </a:tc>
                <a:tc>
                  <a:txBody>
                    <a:bodyPr/>
                    <a:lstStyle/>
                    <a:p>
                      <a:pPr algn="r"/>
                      <a:r>
                        <a:rPr lang="en-US" sz="1000" b="1" dirty="0" smtClean="0"/>
                        <a:t>278994</a:t>
                      </a:r>
                      <a:endParaRPr lang="en-US" sz="1000" b="1" dirty="0"/>
                    </a:p>
                  </a:txBody>
                  <a:tcPr/>
                </a:tc>
              </a:tr>
              <a:tr h="370840">
                <a:tc>
                  <a:txBody>
                    <a:bodyPr/>
                    <a:lstStyle/>
                    <a:p>
                      <a:pPr algn="ctr"/>
                      <a:r>
                        <a:rPr lang="en-US" sz="1000" b="1" dirty="0" smtClean="0"/>
                        <a:t>Percentage</a:t>
                      </a:r>
                      <a:endParaRPr lang="en-US" sz="1000" b="1" dirty="0"/>
                    </a:p>
                  </a:txBody>
                  <a:tcPr/>
                </a:tc>
                <a:tc>
                  <a:txBody>
                    <a:bodyPr/>
                    <a:lstStyle/>
                    <a:p>
                      <a:pPr algn="r"/>
                      <a:r>
                        <a:rPr lang="en-US" sz="1000" b="1" dirty="0" smtClean="0"/>
                        <a:t>98.4</a:t>
                      </a:r>
                      <a:endParaRPr lang="en-US" sz="1000" b="1" dirty="0"/>
                    </a:p>
                  </a:txBody>
                  <a:tcPr/>
                </a:tc>
                <a:tc>
                  <a:txBody>
                    <a:bodyPr/>
                    <a:lstStyle/>
                    <a:p>
                      <a:pPr algn="r"/>
                      <a:r>
                        <a:rPr lang="en-US" sz="1000" b="1" dirty="0" smtClean="0"/>
                        <a:t>93.2</a:t>
                      </a:r>
                      <a:endParaRPr lang="en-US" sz="1000" b="1" dirty="0"/>
                    </a:p>
                  </a:txBody>
                  <a:tcPr/>
                </a:tc>
                <a:tc>
                  <a:txBody>
                    <a:bodyPr/>
                    <a:lstStyle/>
                    <a:p>
                      <a:pPr algn="r"/>
                      <a:r>
                        <a:rPr lang="en-US" sz="1000" b="1" dirty="0" smtClean="0"/>
                        <a:t>54.2</a:t>
                      </a:r>
                      <a:endParaRPr lang="en-US" sz="1000" b="1" dirty="0"/>
                    </a:p>
                  </a:txBody>
                  <a:tcPr/>
                </a:tc>
                <a:tc>
                  <a:txBody>
                    <a:bodyPr/>
                    <a:lstStyle/>
                    <a:p>
                      <a:pPr algn="r"/>
                      <a:r>
                        <a:rPr lang="en-US" sz="1000" b="1" dirty="0" smtClean="0"/>
                        <a:t>10.3</a:t>
                      </a:r>
                      <a:endParaRPr lang="en-US" sz="1000" b="1" dirty="0"/>
                    </a:p>
                  </a:txBody>
                  <a:tcPr/>
                </a:tc>
                <a:tc>
                  <a:txBody>
                    <a:bodyPr/>
                    <a:lstStyle/>
                    <a:p>
                      <a:pPr algn="r"/>
                      <a:r>
                        <a:rPr lang="en-US" sz="1000" b="1" dirty="0" smtClean="0"/>
                        <a:t>1.0</a:t>
                      </a:r>
                      <a:endParaRPr lang="en-US" sz="1000" b="1" dirty="0"/>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Statistical Potentials</a:t>
            </a:r>
            <a:endParaRPr lang="en-US" dirty="0"/>
          </a:p>
        </p:txBody>
      </p:sp>
      <p:sp>
        <p:nvSpPr>
          <p:cNvPr id="3" name="Content Placeholder 2"/>
          <p:cNvSpPr>
            <a:spLocks noGrp="1"/>
          </p:cNvSpPr>
          <p:nvPr>
            <p:ph idx="1"/>
          </p:nvPr>
        </p:nvSpPr>
        <p:spPr/>
        <p:txBody>
          <a:bodyPr/>
          <a:lstStyle/>
          <a:p>
            <a:r>
              <a:rPr lang="en-US" dirty="0" smtClean="0"/>
              <a:t>Distance</a:t>
            </a:r>
          </a:p>
          <a:p>
            <a:pPr lvl="1"/>
            <a:r>
              <a:rPr lang="en-US" dirty="0" smtClean="0"/>
              <a:t>Improves prediction accuracy</a:t>
            </a:r>
          </a:p>
          <a:p>
            <a:pPr lvl="1"/>
            <a:r>
              <a:rPr lang="en-US" dirty="0" smtClean="0"/>
              <a:t>Most comparative helices are not very stable.</a:t>
            </a:r>
          </a:p>
          <a:p>
            <a:pPr lvl="2"/>
            <a:r>
              <a:rPr lang="en-US" dirty="0" smtClean="0"/>
              <a:t>Even over short distances, prediction accuracy is low</a:t>
            </a:r>
          </a:p>
          <a:p>
            <a:r>
              <a:rPr lang="en-US" dirty="0" smtClean="0"/>
              <a:t>Statistical Analysis</a:t>
            </a:r>
          </a:p>
          <a:p>
            <a:pPr lvl="1"/>
            <a:r>
              <a:rPr lang="en-US" dirty="0" smtClean="0"/>
              <a:t>Frequency is equivalent to stability</a:t>
            </a:r>
          </a:p>
          <a:p>
            <a:pPr lvl="1"/>
            <a:r>
              <a:rPr lang="en-US" dirty="0" smtClean="0"/>
              <a:t>Generate better energy parameters</a:t>
            </a:r>
          </a:p>
          <a:p>
            <a:pPr lvl="2"/>
            <a:r>
              <a:rPr lang="en-US" dirty="0" smtClean="0"/>
              <a:t>Bias in </a:t>
            </a:r>
            <a:r>
              <a:rPr lang="en-US" dirty="0" err="1" smtClean="0"/>
              <a:t>basepairing</a:t>
            </a:r>
            <a:endParaRPr lang="en-US" dirty="0" smtClean="0"/>
          </a:p>
          <a:p>
            <a:pPr lvl="2"/>
            <a:r>
              <a:rPr lang="en-US" dirty="0" smtClean="0"/>
              <a:t>Hairpins can be stabilizing to RNA structure.</a:t>
            </a:r>
            <a:endParaRPr lang="en-US" dirty="0"/>
          </a:p>
        </p:txBody>
      </p:sp>
      <p:sp>
        <p:nvSpPr>
          <p:cNvPr id="4" name="Slide Number Placeholder 3"/>
          <p:cNvSpPr>
            <a:spLocks noGrp="1"/>
          </p:cNvSpPr>
          <p:nvPr>
            <p:ph type="sldNum" sz="quarter" idx="12"/>
          </p:nvPr>
        </p:nvSpPr>
        <p:spPr/>
        <p:txBody>
          <a:bodyPr/>
          <a:lstStyle/>
          <a:p>
            <a:pPr>
              <a:defRPr/>
            </a:pPr>
            <a:fld id="{8771E250-94BB-45E2-9545-4494A0DF7676}"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Autofit/>
          </a:bodyPr>
          <a:lstStyle/>
          <a:p>
            <a:r>
              <a:rPr sz="3600" smtClean="0"/>
              <a:t>Improved Free-Energy Parameters</a:t>
            </a:r>
            <a:endParaRPr lang="en-US" sz="3600"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52</a:t>
            </a:fld>
            <a:endParaRPr lang="en-US" dirty="0"/>
          </a:p>
        </p:txBody>
      </p:sp>
      <p:pic>
        <p:nvPicPr>
          <p:cNvPr id="10" name="Content Placeholder 9" descr="thermus-stability-v8.png"/>
          <p:cNvPicPr>
            <a:picLocks noGrp="1" noChangeAspect="1"/>
          </p:cNvPicPr>
          <p:nvPr>
            <p:ph idx="1"/>
          </p:nvPr>
        </p:nvPicPr>
        <p:blipFill>
          <a:blip r:embed="rId3"/>
          <a:stretch>
            <a:fillRect/>
          </a:stretch>
        </p:blipFill>
        <p:spPr>
          <a:xfrm>
            <a:off x="261212" y="1214230"/>
            <a:ext cx="8577988" cy="495797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685800"/>
          </a:xfrm>
        </p:spPr>
        <p:txBody>
          <a:bodyPr>
            <a:noAutofit/>
          </a:bodyPr>
          <a:lstStyle/>
          <a:p>
            <a:pPr fontAlgn="auto">
              <a:spcBef>
                <a:spcPts val="0"/>
              </a:spcBef>
              <a:spcAft>
                <a:spcPts val="0"/>
              </a:spcAft>
              <a:defRPr/>
            </a:pPr>
            <a:r>
              <a:rPr sz="2400" smtClean="0">
                <a:solidFill>
                  <a:schemeClr val="tx2">
                    <a:shade val="85000"/>
                    <a:satMod val="150000"/>
                  </a:schemeClr>
                </a:solidFill>
              </a:rPr>
              <a:t>Frequency </a:t>
            </a:r>
            <a:r>
              <a:rPr lang="en-US" sz="2400" dirty="0" smtClean="0">
                <a:solidFill>
                  <a:schemeClr val="tx2">
                    <a:shade val="85000"/>
                    <a:satMod val="150000"/>
                  </a:schemeClr>
                </a:solidFill>
              </a:rPr>
              <a:t>≈</a:t>
            </a:r>
            <a:r>
              <a:rPr sz="2400" smtClean="0">
                <a:solidFill>
                  <a:schemeClr val="tx2">
                    <a:shade val="85000"/>
                    <a:satMod val="150000"/>
                  </a:schemeClr>
                </a:solidFill>
              </a:rPr>
              <a:t> Stability </a:t>
            </a:r>
            <a:br>
              <a:rPr sz="2400" smtClean="0">
                <a:solidFill>
                  <a:schemeClr val="tx2">
                    <a:shade val="85000"/>
                    <a:satMod val="150000"/>
                  </a:schemeClr>
                </a:solidFill>
              </a:rPr>
            </a:br>
            <a:r>
              <a:rPr sz="2400" smtClean="0">
                <a:solidFill>
                  <a:schemeClr val="tx2">
                    <a:shade val="85000"/>
                    <a:satMod val="150000"/>
                  </a:schemeClr>
                </a:solidFill>
              </a:rPr>
              <a:t>Base </a:t>
            </a:r>
            <a:r>
              <a:rPr sz="2400">
                <a:solidFill>
                  <a:schemeClr val="tx2">
                    <a:shade val="85000"/>
                    <a:satMod val="150000"/>
                  </a:schemeClr>
                </a:solidFill>
              </a:rPr>
              <a:t>Pair Frequencies </a:t>
            </a:r>
            <a:r>
              <a:rPr sz="2400">
                <a:solidFill>
                  <a:schemeClr val="tx2">
                    <a:shade val="85000"/>
                    <a:satMod val="150000"/>
                  </a:schemeClr>
                </a:solidFill>
                <a:sym typeface="Symbol"/>
              </a:rPr>
              <a:t></a:t>
            </a:r>
            <a:r>
              <a:rPr sz="2400">
                <a:solidFill>
                  <a:schemeClr val="tx2">
                    <a:shade val="85000"/>
                    <a:satMod val="150000"/>
                  </a:schemeClr>
                </a:solidFill>
              </a:rPr>
              <a:t> </a:t>
            </a:r>
            <a:r>
              <a:rPr sz="2400" smtClean="0">
                <a:solidFill>
                  <a:schemeClr val="tx2">
                    <a:shade val="85000"/>
                    <a:satMod val="150000"/>
                  </a:schemeClr>
                </a:solidFill>
              </a:rPr>
              <a:t>Pseudoenergies</a:t>
            </a:r>
            <a:endParaRPr sz="2400">
              <a:solidFill>
                <a:schemeClr val="tx2">
                  <a:shade val="85000"/>
                  <a:satMod val="150000"/>
                </a:schemeClr>
              </a:solidFill>
            </a:endParaRPr>
          </a:p>
        </p:txBody>
      </p:sp>
      <p:sp>
        <p:nvSpPr>
          <p:cNvPr id="4" name="Footer Placeholder 3"/>
          <p:cNvSpPr>
            <a:spLocks noGrp="1"/>
          </p:cNvSpPr>
          <p:nvPr>
            <p:ph type="ftr" sz="quarter" idx="18"/>
          </p:nvPr>
        </p:nvSpPr>
        <p:spPr/>
        <p:txBody>
          <a:bodyPr/>
          <a:lstStyle/>
          <a:p>
            <a:pPr>
              <a:defRPr/>
            </a:pPr>
            <a:r>
              <a:t>Promotion Seminar (September 2008)</a:t>
            </a:r>
            <a:endParaRPr dirty="0"/>
          </a:p>
        </p:txBody>
      </p:sp>
      <p:sp>
        <p:nvSpPr>
          <p:cNvPr id="5" name="Slide Number Placeholder 4"/>
          <p:cNvSpPr>
            <a:spLocks noGrp="1"/>
          </p:cNvSpPr>
          <p:nvPr>
            <p:ph type="sldNum" sz="quarter" idx="4294967295"/>
          </p:nvPr>
        </p:nvSpPr>
        <p:spPr/>
        <p:txBody>
          <a:bodyPr/>
          <a:lstStyle/>
          <a:p>
            <a:pPr>
              <a:defRPr/>
            </a:pPr>
            <a:fld id="{C36694B6-D65E-4119-A21F-BB1DF128A6D5}" type="slidenum">
              <a:rPr/>
              <a:pPr>
                <a:defRPr/>
              </a:pPr>
              <a:t>53</a:t>
            </a:fld>
            <a:endParaRPr dirty="0"/>
          </a:p>
        </p:txBody>
      </p:sp>
      <p:graphicFrame>
        <p:nvGraphicFramePr>
          <p:cNvPr id="13" name="Content Placeholder 4"/>
          <p:cNvGraphicFramePr>
            <a:graphicFrameLocks noGrp="1"/>
          </p:cNvGraphicFramePr>
          <p:nvPr>
            <p:ph sz="quarter" idx="17"/>
          </p:nvPr>
        </p:nvGraphicFramePr>
        <p:xfrm>
          <a:off x="4603750" y="3733800"/>
          <a:ext cx="4159750" cy="2133600"/>
        </p:xfrm>
        <a:graphic>
          <a:graphicData uri="http://schemas.openxmlformats.org/drawingml/2006/table">
            <a:tbl>
              <a:tblPr firstRow="1" bandRow="1">
                <a:tableStyleId>{21E4AEA4-8DFA-4A89-87EB-49C32662AFE0}</a:tableStyleId>
              </a:tblPr>
              <a:tblGrid>
                <a:gridCol w="594250"/>
                <a:gridCol w="594250"/>
                <a:gridCol w="594250"/>
                <a:gridCol w="594250"/>
                <a:gridCol w="594250"/>
                <a:gridCol w="594250"/>
                <a:gridCol w="594250"/>
              </a:tblGrid>
              <a:tr h="304800">
                <a:tc>
                  <a:txBody>
                    <a:bodyPr/>
                    <a:lstStyle/>
                    <a:p>
                      <a:endParaRPr lang="en-US" sz="1400" dirty="0"/>
                    </a:p>
                  </a:txBody>
                  <a:tcPr marL="70338" marR="70338" marT="35169" marB="35169"/>
                </a:tc>
                <a:tc>
                  <a:txBody>
                    <a:bodyPr/>
                    <a:lstStyle/>
                    <a:p>
                      <a:pPr algn="ctr"/>
                      <a:r>
                        <a:rPr lang="en-US" sz="1400" dirty="0" smtClean="0"/>
                        <a:t>AU</a:t>
                      </a:r>
                      <a:endParaRPr lang="en-US" sz="1400" dirty="0"/>
                    </a:p>
                  </a:txBody>
                  <a:tcPr marL="70338" marR="70338" marT="35169" marB="35169"/>
                </a:tc>
                <a:tc>
                  <a:txBody>
                    <a:bodyPr/>
                    <a:lstStyle/>
                    <a:p>
                      <a:pPr algn="ctr"/>
                      <a:r>
                        <a:rPr lang="en-US" sz="1400" dirty="0" smtClean="0"/>
                        <a:t>CG</a:t>
                      </a:r>
                      <a:endParaRPr lang="en-US" sz="1400" dirty="0"/>
                    </a:p>
                  </a:txBody>
                  <a:tcPr marL="70338" marR="70338" marT="35169" marB="35169"/>
                </a:tc>
                <a:tc>
                  <a:txBody>
                    <a:bodyPr/>
                    <a:lstStyle/>
                    <a:p>
                      <a:pPr algn="ctr"/>
                      <a:r>
                        <a:rPr lang="en-US" sz="1400" dirty="0" smtClean="0"/>
                        <a:t>GC</a:t>
                      </a:r>
                      <a:endParaRPr lang="en-US" sz="1400" dirty="0"/>
                    </a:p>
                  </a:txBody>
                  <a:tcPr marL="70338" marR="70338" marT="35169" marB="35169"/>
                </a:tc>
                <a:tc>
                  <a:txBody>
                    <a:bodyPr/>
                    <a:lstStyle/>
                    <a:p>
                      <a:pPr algn="ctr"/>
                      <a:r>
                        <a:rPr lang="en-US" sz="1400" dirty="0" smtClean="0"/>
                        <a:t>GU</a:t>
                      </a:r>
                      <a:endParaRPr lang="en-US" sz="1400" dirty="0"/>
                    </a:p>
                  </a:txBody>
                  <a:tcPr marL="70338" marR="70338" marT="35169" marB="35169"/>
                </a:tc>
                <a:tc>
                  <a:txBody>
                    <a:bodyPr/>
                    <a:lstStyle/>
                    <a:p>
                      <a:pPr algn="ctr"/>
                      <a:r>
                        <a:rPr lang="en-US" sz="1400" dirty="0" smtClean="0"/>
                        <a:t>UA</a:t>
                      </a:r>
                      <a:endParaRPr lang="en-US" sz="1400" dirty="0"/>
                    </a:p>
                  </a:txBody>
                  <a:tcPr marL="70338" marR="70338" marT="35169" marB="35169"/>
                </a:tc>
                <a:tc>
                  <a:txBody>
                    <a:bodyPr/>
                    <a:lstStyle/>
                    <a:p>
                      <a:pPr algn="ctr"/>
                      <a:r>
                        <a:rPr lang="en-US" sz="1400" dirty="0" smtClean="0"/>
                        <a:t>UG</a:t>
                      </a:r>
                      <a:endParaRPr lang="en-US" sz="1400" dirty="0"/>
                    </a:p>
                  </a:txBody>
                  <a:tcPr marL="70338" marR="70338" marT="35169" marB="35169"/>
                </a:tc>
              </a:tr>
              <a:tr h="304800">
                <a:tc>
                  <a:txBody>
                    <a:bodyPr/>
                    <a:lstStyle/>
                    <a:p>
                      <a:pPr algn="ctr"/>
                      <a:r>
                        <a:rPr lang="en-US" sz="1400" dirty="0" smtClean="0"/>
                        <a:t>AU</a:t>
                      </a:r>
                      <a:endParaRPr lang="en-US" sz="1400" b="1" dirty="0"/>
                    </a:p>
                  </a:txBody>
                  <a:tcPr marL="70338" marR="70338" marT="35169" marB="35169"/>
                </a:tc>
                <a:tc>
                  <a:txBody>
                    <a:bodyPr/>
                    <a:lstStyle/>
                    <a:p>
                      <a:pPr algn="r"/>
                      <a:r>
                        <a:rPr lang="en-US" sz="1200" dirty="0" smtClean="0"/>
                        <a:t>-0.9</a:t>
                      </a:r>
                      <a:endParaRPr lang="en-US" sz="1200" dirty="0"/>
                    </a:p>
                  </a:txBody>
                  <a:tcPr marL="70338" marR="70338" marT="35169" marB="35169"/>
                </a:tc>
                <a:tc>
                  <a:txBody>
                    <a:bodyPr/>
                    <a:lstStyle/>
                    <a:p>
                      <a:pPr algn="r"/>
                      <a:r>
                        <a:rPr lang="en-US" sz="1200" dirty="0" smtClean="0"/>
                        <a:t>-2.2</a:t>
                      </a:r>
                      <a:endParaRPr lang="en-US" sz="1200" dirty="0"/>
                    </a:p>
                  </a:txBody>
                  <a:tcPr marL="70338" marR="70338" marT="35169" marB="35169"/>
                </a:tc>
                <a:tc>
                  <a:txBody>
                    <a:bodyPr/>
                    <a:lstStyle/>
                    <a:p>
                      <a:pPr algn="r"/>
                      <a:r>
                        <a:rPr lang="en-US" sz="1200" dirty="0" smtClean="0"/>
                        <a:t>-2.1</a:t>
                      </a:r>
                      <a:endParaRPr lang="en-US" sz="1200" dirty="0"/>
                    </a:p>
                  </a:txBody>
                  <a:tcPr marL="70338" marR="70338" marT="35169" marB="35169"/>
                </a:tc>
                <a:tc>
                  <a:txBody>
                    <a:bodyPr/>
                    <a:lstStyle/>
                    <a:p>
                      <a:pPr algn="r"/>
                      <a:r>
                        <a:rPr lang="en-US" sz="1200" dirty="0" smtClean="0"/>
                        <a:t>-0.6</a:t>
                      </a:r>
                      <a:endParaRPr lang="en-US" sz="1200" dirty="0"/>
                    </a:p>
                  </a:txBody>
                  <a:tcPr marL="70338" marR="70338" marT="35169" marB="35169"/>
                </a:tc>
                <a:tc>
                  <a:txBody>
                    <a:bodyPr/>
                    <a:lstStyle/>
                    <a:p>
                      <a:pPr algn="r"/>
                      <a:r>
                        <a:rPr lang="en-US" sz="1200" dirty="0" smtClean="0"/>
                        <a:t>-1.1</a:t>
                      </a:r>
                      <a:endParaRPr lang="en-US" sz="1200" dirty="0"/>
                    </a:p>
                  </a:txBody>
                  <a:tcPr marL="70338" marR="70338" marT="35169" marB="35169"/>
                </a:tc>
                <a:tc>
                  <a:txBody>
                    <a:bodyPr/>
                    <a:lstStyle/>
                    <a:p>
                      <a:pPr algn="r"/>
                      <a:r>
                        <a:rPr lang="en-US" sz="1200" dirty="0" smtClean="0"/>
                        <a:t>-1.4</a:t>
                      </a:r>
                      <a:endParaRPr lang="en-US" sz="1200" dirty="0"/>
                    </a:p>
                  </a:txBody>
                  <a:tcPr marL="70338" marR="70338" marT="35169" marB="35169"/>
                </a:tc>
              </a:tr>
              <a:tr h="304800">
                <a:tc>
                  <a:txBody>
                    <a:bodyPr/>
                    <a:lstStyle/>
                    <a:p>
                      <a:pPr algn="ctr"/>
                      <a:r>
                        <a:rPr lang="en-US" sz="1400" dirty="0" smtClean="0"/>
                        <a:t>CG</a:t>
                      </a:r>
                      <a:endParaRPr lang="en-US" sz="1400" b="1" dirty="0"/>
                    </a:p>
                  </a:txBody>
                  <a:tcPr marL="70338" marR="70338" marT="35169" marB="35169"/>
                </a:tc>
                <a:tc>
                  <a:txBody>
                    <a:bodyPr/>
                    <a:lstStyle/>
                    <a:p>
                      <a:pPr algn="r"/>
                      <a:r>
                        <a:rPr lang="en-US" sz="1200" dirty="0" smtClean="0"/>
                        <a:t>-2.1</a:t>
                      </a:r>
                      <a:endParaRPr lang="en-US" sz="1200" dirty="0"/>
                    </a:p>
                  </a:txBody>
                  <a:tcPr marL="70338" marR="70338" marT="35169" marB="35169"/>
                </a:tc>
                <a:tc>
                  <a:txBody>
                    <a:bodyPr/>
                    <a:lstStyle/>
                    <a:p>
                      <a:pPr algn="r"/>
                      <a:r>
                        <a:rPr lang="en-US" sz="1200" dirty="0" smtClean="0"/>
                        <a:t>-3.3</a:t>
                      </a:r>
                      <a:endParaRPr lang="en-US" sz="1200" dirty="0"/>
                    </a:p>
                  </a:txBody>
                  <a:tcPr marL="70338" marR="70338" marT="35169" marB="35169"/>
                </a:tc>
                <a:tc>
                  <a:txBody>
                    <a:bodyPr/>
                    <a:lstStyle/>
                    <a:p>
                      <a:pPr algn="r"/>
                      <a:r>
                        <a:rPr lang="en-US" sz="1200" dirty="0" smtClean="0"/>
                        <a:t>-2.4</a:t>
                      </a:r>
                      <a:endParaRPr lang="en-US" sz="1200" dirty="0"/>
                    </a:p>
                  </a:txBody>
                  <a:tcPr marL="70338" marR="70338" marT="35169" marB="35169"/>
                </a:tc>
                <a:tc>
                  <a:txBody>
                    <a:bodyPr/>
                    <a:lstStyle/>
                    <a:p>
                      <a:pPr algn="r"/>
                      <a:r>
                        <a:rPr lang="en-US" sz="1200" dirty="0" smtClean="0"/>
                        <a:t>-1.4</a:t>
                      </a:r>
                      <a:endParaRPr lang="en-US" sz="1200" dirty="0"/>
                    </a:p>
                  </a:txBody>
                  <a:tcPr marL="70338" marR="70338" marT="35169" marB="35169"/>
                </a:tc>
                <a:tc>
                  <a:txBody>
                    <a:bodyPr/>
                    <a:lstStyle/>
                    <a:p>
                      <a:pPr algn="r"/>
                      <a:r>
                        <a:rPr lang="en-US" sz="1200" dirty="0" smtClean="0"/>
                        <a:t>-2.1</a:t>
                      </a:r>
                      <a:endParaRPr lang="en-US" sz="1200" dirty="0"/>
                    </a:p>
                  </a:txBody>
                  <a:tcPr marL="70338" marR="70338" marT="35169" marB="35169"/>
                </a:tc>
                <a:tc>
                  <a:txBody>
                    <a:bodyPr/>
                    <a:lstStyle/>
                    <a:p>
                      <a:pPr algn="r"/>
                      <a:r>
                        <a:rPr lang="en-US" sz="1200" dirty="0" smtClean="0"/>
                        <a:t>-2.1</a:t>
                      </a:r>
                      <a:endParaRPr lang="en-US" sz="1200" dirty="0"/>
                    </a:p>
                  </a:txBody>
                  <a:tcPr marL="70338" marR="70338" marT="35169" marB="35169"/>
                </a:tc>
              </a:tr>
              <a:tr h="304800">
                <a:tc>
                  <a:txBody>
                    <a:bodyPr/>
                    <a:lstStyle/>
                    <a:p>
                      <a:pPr algn="ctr"/>
                      <a:r>
                        <a:rPr lang="en-US" sz="1400" dirty="0" smtClean="0"/>
                        <a:t>GC</a:t>
                      </a:r>
                      <a:endParaRPr lang="en-US" sz="1400" b="1" dirty="0"/>
                    </a:p>
                  </a:txBody>
                  <a:tcPr marL="70338" marR="70338" marT="35169" marB="35169"/>
                </a:tc>
                <a:tc>
                  <a:txBody>
                    <a:bodyPr/>
                    <a:lstStyle/>
                    <a:p>
                      <a:pPr algn="r"/>
                      <a:r>
                        <a:rPr lang="en-US" sz="1200" dirty="0" smtClean="0"/>
                        <a:t>-2.4</a:t>
                      </a:r>
                      <a:endParaRPr lang="en-US" sz="1200" dirty="0"/>
                    </a:p>
                  </a:txBody>
                  <a:tcPr marL="70338" marR="70338" marT="35169" marB="35169"/>
                </a:tc>
                <a:tc>
                  <a:txBody>
                    <a:bodyPr/>
                    <a:lstStyle/>
                    <a:p>
                      <a:pPr algn="r"/>
                      <a:r>
                        <a:rPr lang="en-US" sz="1200" dirty="0" smtClean="0"/>
                        <a:t>-3.4</a:t>
                      </a:r>
                      <a:endParaRPr lang="en-US" sz="1200" dirty="0"/>
                    </a:p>
                  </a:txBody>
                  <a:tcPr marL="70338" marR="70338" marT="35169" marB="35169"/>
                </a:tc>
                <a:tc>
                  <a:txBody>
                    <a:bodyPr/>
                    <a:lstStyle/>
                    <a:p>
                      <a:pPr algn="r"/>
                      <a:r>
                        <a:rPr lang="en-US" sz="1200" dirty="0" smtClean="0"/>
                        <a:t>-3.3</a:t>
                      </a:r>
                      <a:endParaRPr lang="en-US" sz="1200" dirty="0"/>
                    </a:p>
                  </a:txBody>
                  <a:tcPr marL="70338" marR="70338" marT="35169" marB="35169"/>
                </a:tc>
                <a:tc>
                  <a:txBody>
                    <a:bodyPr/>
                    <a:lstStyle/>
                    <a:p>
                      <a:pPr algn="r"/>
                      <a:r>
                        <a:rPr lang="en-US" sz="1200" dirty="0" smtClean="0"/>
                        <a:t>-1.5</a:t>
                      </a:r>
                      <a:endParaRPr lang="en-US" sz="1200" dirty="0"/>
                    </a:p>
                  </a:txBody>
                  <a:tcPr marL="70338" marR="70338" marT="35169" marB="35169"/>
                </a:tc>
                <a:tc>
                  <a:txBody>
                    <a:bodyPr/>
                    <a:lstStyle/>
                    <a:p>
                      <a:pPr algn="r"/>
                      <a:r>
                        <a:rPr lang="en-US" sz="1200" dirty="0" smtClean="0"/>
                        <a:t>-2.2</a:t>
                      </a:r>
                      <a:endParaRPr lang="en-US" sz="1200" dirty="0"/>
                    </a:p>
                  </a:txBody>
                  <a:tcPr marL="70338" marR="70338" marT="35169" marB="35169"/>
                </a:tc>
                <a:tc>
                  <a:txBody>
                    <a:bodyPr/>
                    <a:lstStyle/>
                    <a:p>
                      <a:pPr algn="r"/>
                      <a:r>
                        <a:rPr lang="en-US" sz="1200" dirty="0" smtClean="0"/>
                        <a:t>-2.5</a:t>
                      </a:r>
                      <a:endParaRPr lang="en-US" sz="1200" dirty="0"/>
                    </a:p>
                  </a:txBody>
                  <a:tcPr marL="70338" marR="70338" marT="35169" marB="35169"/>
                </a:tc>
              </a:tr>
              <a:tr h="304800">
                <a:tc>
                  <a:txBody>
                    <a:bodyPr/>
                    <a:lstStyle/>
                    <a:p>
                      <a:pPr algn="ctr"/>
                      <a:r>
                        <a:rPr lang="en-US" sz="1400" dirty="0" smtClean="0"/>
                        <a:t>GU</a:t>
                      </a:r>
                      <a:endParaRPr lang="en-US" sz="1400" b="1" dirty="0"/>
                    </a:p>
                  </a:txBody>
                  <a:tcPr marL="70338" marR="70338" marT="35169" marB="35169"/>
                </a:tc>
                <a:tc>
                  <a:txBody>
                    <a:bodyPr/>
                    <a:lstStyle/>
                    <a:p>
                      <a:pPr algn="r"/>
                      <a:r>
                        <a:rPr lang="en-US" sz="1200" dirty="0" smtClean="0"/>
                        <a:t>-1.3</a:t>
                      </a:r>
                      <a:endParaRPr lang="en-US" sz="1200" dirty="0"/>
                    </a:p>
                  </a:txBody>
                  <a:tcPr marL="70338" marR="70338" marT="35169" marB="35169"/>
                </a:tc>
                <a:tc>
                  <a:txBody>
                    <a:bodyPr/>
                    <a:lstStyle/>
                    <a:p>
                      <a:pPr algn="r"/>
                      <a:r>
                        <a:rPr lang="en-US" sz="1200" dirty="0" smtClean="0"/>
                        <a:t>-2.5</a:t>
                      </a:r>
                      <a:endParaRPr lang="en-US" sz="1200" dirty="0"/>
                    </a:p>
                  </a:txBody>
                  <a:tcPr marL="70338" marR="70338" marT="35169" marB="35169"/>
                </a:tc>
                <a:tc>
                  <a:txBody>
                    <a:bodyPr/>
                    <a:lstStyle/>
                    <a:p>
                      <a:pPr algn="r"/>
                      <a:r>
                        <a:rPr lang="en-US" sz="1200" dirty="0" smtClean="0"/>
                        <a:t>-2.1</a:t>
                      </a:r>
                      <a:endParaRPr lang="en-US" sz="1200" dirty="0"/>
                    </a:p>
                  </a:txBody>
                  <a:tcPr marL="70338" marR="70338" marT="35169" marB="35169"/>
                </a:tc>
                <a:tc>
                  <a:txBody>
                    <a:bodyPr/>
                    <a:lstStyle/>
                    <a:p>
                      <a:pPr algn="r"/>
                      <a:r>
                        <a:rPr lang="en-US" sz="1200" dirty="0" smtClean="0"/>
                        <a:t>-0.5</a:t>
                      </a:r>
                      <a:endParaRPr lang="en-US" sz="1200" dirty="0"/>
                    </a:p>
                  </a:txBody>
                  <a:tcPr marL="70338" marR="70338" marT="35169" marB="35169"/>
                </a:tc>
                <a:tc>
                  <a:txBody>
                    <a:bodyPr/>
                    <a:lstStyle/>
                    <a:p>
                      <a:pPr algn="r"/>
                      <a:r>
                        <a:rPr lang="en-US" sz="1200" dirty="0" smtClean="0"/>
                        <a:t>-1.4</a:t>
                      </a:r>
                      <a:endParaRPr lang="en-US" sz="1200" dirty="0"/>
                    </a:p>
                  </a:txBody>
                  <a:tcPr marL="70338" marR="70338" marT="35169" marB="35169"/>
                </a:tc>
                <a:tc>
                  <a:txBody>
                    <a:bodyPr/>
                    <a:lstStyle/>
                    <a:p>
                      <a:pPr algn="r"/>
                      <a:r>
                        <a:rPr lang="en-US" sz="1200" dirty="0" smtClean="0"/>
                        <a:t>1.3</a:t>
                      </a:r>
                      <a:endParaRPr lang="en-US" sz="1200" dirty="0"/>
                    </a:p>
                  </a:txBody>
                  <a:tcPr marL="70338" marR="70338" marT="35169" marB="35169"/>
                </a:tc>
              </a:tr>
              <a:tr h="304800">
                <a:tc>
                  <a:txBody>
                    <a:bodyPr/>
                    <a:lstStyle/>
                    <a:p>
                      <a:pPr algn="ctr"/>
                      <a:r>
                        <a:rPr lang="en-US" sz="1400" dirty="0" smtClean="0"/>
                        <a:t>UA</a:t>
                      </a:r>
                      <a:endParaRPr lang="en-US" sz="1400" b="1" dirty="0"/>
                    </a:p>
                  </a:txBody>
                  <a:tcPr marL="70338" marR="70338" marT="35169" marB="35169"/>
                </a:tc>
                <a:tc>
                  <a:txBody>
                    <a:bodyPr/>
                    <a:lstStyle/>
                    <a:p>
                      <a:pPr algn="r"/>
                      <a:r>
                        <a:rPr lang="en-US" sz="1200" dirty="0" smtClean="0"/>
                        <a:t>-1.3</a:t>
                      </a:r>
                      <a:endParaRPr lang="en-US" sz="1200" dirty="0"/>
                    </a:p>
                  </a:txBody>
                  <a:tcPr marL="70338" marR="70338" marT="35169" marB="35169"/>
                </a:tc>
                <a:tc>
                  <a:txBody>
                    <a:bodyPr/>
                    <a:lstStyle/>
                    <a:p>
                      <a:pPr algn="r"/>
                      <a:r>
                        <a:rPr lang="en-US" sz="1200" dirty="0" smtClean="0"/>
                        <a:t>-2.4</a:t>
                      </a:r>
                      <a:endParaRPr lang="en-US" sz="1200" dirty="0"/>
                    </a:p>
                  </a:txBody>
                  <a:tcPr marL="70338" marR="70338" marT="35169" marB="35169"/>
                </a:tc>
                <a:tc>
                  <a:txBody>
                    <a:bodyPr/>
                    <a:lstStyle/>
                    <a:p>
                      <a:pPr algn="r"/>
                      <a:r>
                        <a:rPr lang="en-US" sz="1200" dirty="0" smtClean="0"/>
                        <a:t>-2.1</a:t>
                      </a:r>
                      <a:endParaRPr lang="en-US" sz="1200" dirty="0"/>
                    </a:p>
                  </a:txBody>
                  <a:tcPr marL="70338" marR="70338" marT="35169" marB="35169"/>
                </a:tc>
                <a:tc>
                  <a:txBody>
                    <a:bodyPr/>
                    <a:lstStyle/>
                    <a:p>
                      <a:pPr algn="r"/>
                      <a:r>
                        <a:rPr lang="en-US" sz="1200" dirty="0" smtClean="0"/>
                        <a:t>-1.0</a:t>
                      </a:r>
                      <a:endParaRPr lang="en-US" sz="1200" dirty="0"/>
                    </a:p>
                  </a:txBody>
                  <a:tcPr marL="70338" marR="70338" marT="35169" marB="35169"/>
                </a:tc>
                <a:tc>
                  <a:txBody>
                    <a:bodyPr/>
                    <a:lstStyle/>
                    <a:p>
                      <a:pPr algn="r"/>
                      <a:r>
                        <a:rPr lang="en-US" sz="1200" dirty="0" smtClean="0"/>
                        <a:t>-0.9</a:t>
                      </a:r>
                      <a:endParaRPr lang="en-US" sz="1200" dirty="0"/>
                    </a:p>
                  </a:txBody>
                  <a:tcPr marL="70338" marR="70338" marT="35169" marB="35169"/>
                </a:tc>
                <a:tc>
                  <a:txBody>
                    <a:bodyPr/>
                    <a:lstStyle/>
                    <a:p>
                      <a:pPr algn="r"/>
                      <a:r>
                        <a:rPr lang="en-US" sz="1200" dirty="0" smtClean="0"/>
                        <a:t>-1.3</a:t>
                      </a:r>
                      <a:endParaRPr lang="en-US" sz="1200" dirty="0"/>
                    </a:p>
                  </a:txBody>
                  <a:tcPr marL="70338" marR="70338" marT="35169" marB="35169"/>
                </a:tc>
              </a:tr>
              <a:tr h="304800">
                <a:tc>
                  <a:txBody>
                    <a:bodyPr/>
                    <a:lstStyle/>
                    <a:p>
                      <a:pPr algn="ctr"/>
                      <a:r>
                        <a:rPr lang="en-US" sz="1400" dirty="0" smtClean="0"/>
                        <a:t>UG</a:t>
                      </a:r>
                      <a:endParaRPr lang="en-US" sz="1400" b="1" dirty="0"/>
                    </a:p>
                  </a:txBody>
                  <a:tcPr marL="70338" marR="70338" marT="35169" marB="35169"/>
                </a:tc>
                <a:tc>
                  <a:txBody>
                    <a:bodyPr/>
                    <a:lstStyle/>
                    <a:p>
                      <a:pPr algn="r"/>
                      <a:r>
                        <a:rPr lang="en-US" sz="1200" dirty="0" smtClean="0"/>
                        <a:t>-1.0</a:t>
                      </a:r>
                      <a:endParaRPr lang="en-US" sz="1200" dirty="0"/>
                    </a:p>
                  </a:txBody>
                  <a:tcPr marL="70338" marR="70338" marT="35169" marB="35169"/>
                </a:tc>
                <a:tc>
                  <a:txBody>
                    <a:bodyPr/>
                    <a:lstStyle/>
                    <a:p>
                      <a:pPr algn="r"/>
                      <a:r>
                        <a:rPr lang="en-US" sz="1200" dirty="0" smtClean="0"/>
                        <a:t>-1.5</a:t>
                      </a:r>
                      <a:endParaRPr lang="en-US" sz="1200" dirty="0"/>
                    </a:p>
                  </a:txBody>
                  <a:tcPr marL="70338" marR="70338" marT="35169" marB="35169"/>
                </a:tc>
                <a:tc>
                  <a:txBody>
                    <a:bodyPr/>
                    <a:lstStyle/>
                    <a:p>
                      <a:pPr algn="r"/>
                      <a:r>
                        <a:rPr lang="en-US" sz="1200" dirty="0" smtClean="0"/>
                        <a:t>-1.4</a:t>
                      </a:r>
                      <a:endParaRPr lang="en-US" sz="1200" dirty="0"/>
                    </a:p>
                  </a:txBody>
                  <a:tcPr marL="70338" marR="70338" marT="35169" marB="35169"/>
                </a:tc>
                <a:tc>
                  <a:txBody>
                    <a:bodyPr/>
                    <a:lstStyle/>
                    <a:p>
                      <a:pPr algn="r"/>
                      <a:r>
                        <a:rPr lang="en-US" sz="1200" dirty="0" smtClean="0"/>
                        <a:t>0.3</a:t>
                      </a:r>
                      <a:endParaRPr lang="en-US" sz="1200" dirty="0"/>
                    </a:p>
                  </a:txBody>
                  <a:tcPr marL="70338" marR="70338" marT="35169" marB="35169"/>
                </a:tc>
                <a:tc>
                  <a:txBody>
                    <a:bodyPr/>
                    <a:lstStyle/>
                    <a:p>
                      <a:pPr algn="r"/>
                      <a:r>
                        <a:rPr lang="en-US" sz="1200" dirty="0" smtClean="0"/>
                        <a:t>-0.6</a:t>
                      </a:r>
                      <a:endParaRPr lang="en-US" sz="1200" dirty="0"/>
                    </a:p>
                  </a:txBody>
                  <a:tcPr marL="70338" marR="70338" marT="35169" marB="35169"/>
                </a:tc>
                <a:tc>
                  <a:txBody>
                    <a:bodyPr/>
                    <a:lstStyle/>
                    <a:p>
                      <a:pPr algn="r"/>
                      <a:r>
                        <a:rPr lang="en-US" sz="1200" dirty="0" smtClean="0"/>
                        <a:t>-0.5</a:t>
                      </a:r>
                      <a:endParaRPr lang="en-US" sz="1200" dirty="0"/>
                    </a:p>
                  </a:txBody>
                  <a:tcPr marL="70338" marR="70338" marT="35169" marB="35169"/>
                </a:tc>
              </a:tr>
            </a:tbl>
          </a:graphicData>
        </a:graphic>
      </p:graphicFrame>
      <p:sp>
        <p:nvSpPr>
          <p:cNvPr id="1098" name="TextBox 13"/>
          <p:cNvSpPr txBox="1">
            <a:spLocks noChangeArrowheads="1"/>
          </p:cNvSpPr>
          <p:nvPr/>
        </p:nvSpPr>
        <p:spPr bwMode="auto">
          <a:xfrm>
            <a:off x="5495925" y="5878513"/>
            <a:ext cx="2505075" cy="369887"/>
          </a:xfrm>
          <a:prstGeom prst="rect">
            <a:avLst/>
          </a:prstGeom>
          <a:noFill/>
          <a:ln w="9525">
            <a:noFill/>
            <a:miter lim="800000"/>
            <a:headEnd/>
            <a:tailEnd/>
          </a:ln>
        </p:spPr>
        <p:txBody>
          <a:bodyPr wrap="none">
            <a:spAutoFit/>
          </a:bodyPr>
          <a:lstStyle/>
          <a:p>
            <a:pPr algn="ctr"/>
            <a:r>
              <a:rPr lang="en-US">
                <a:solidFill>
                  <a:schemeClr val="accent1"/>
                </a:solidFill>
              </a:rPr>
              <a:t>Experimental Energies</a:t>
            </a:r>
          </a:p>
        </p:txBody>
      </p:sp>
      <p:sp>
        <p:nvSpPr>
          <p:cNvPr id="1099" name="TextBox 14"/>
          <p:cNvSpPr txBox="1">
            <a:spLocks noChangeArrowheads="1"/>
          </p:cNvSpPr>
          <p:nvPr/>
        </p:nvSpPr>
        <p:spPr bwMode="auto">
          <a:xfrm>
            <a:off x="1219200" y="5867400"/>
            <a:ext cx="2249488" cy="369888"/>
          </a:xfrm>
          <a:prstGeom prst="rect">
            <a:avLst/>
          </a:prstGeom>
          <a:noFill/>
          <a:ln w="9525">
            <a:noFill/>
            <a:miter lim="800000"/>
            <a:headEnd/>
            <a:tailEnd/>
          </a:ln>
        </p:spPr>
        <p:txBody>
          <a:bodyPr wrap="none">
            <a:spAutoFit/>
          </a:bodyPr>
          <a:lstStyle/>
          <a:p>
            <a:pPr algn="ctr"/>
            <a:r>
              <a:rPr lang="en-US">
                <a:solidFill>
                  <a:schemeClr val="accent1"/>
                </a:solidFill>
              </a:rPr>
              <a:t>Statistical Potentials</a:t>
            </a:r>
          </a:p>
        </p:txBody>
      </p:sp>
      <p:graphicFrame>
        <p:nvGraphicFramePr>
          <p:cNvPr id="16" name="Content Placeholder 5"/>
          <p:cNvGraphicFramePr>
            <a:graphicFrameLocks noGrp="1"/>
          </p:cNvGraphicFramePr>
          <p:nvPr>
            <p:ph sz="quarter" idx="15"/>
          </p:nvPr>
        </p:nvGraphicFramePr>
        <p:xfrm>
          <a:off x="381000" y="3733800"/>
          <a:ext cx="3962399" cy="2148349"/>
        </p:xfrm>
        <a:graphic>
          <a:graphicData uri="http://schemas.openxmlformats.org/drawingml/2006/table">
            <a:tbl>
              <a:tblPr firstRow="1" bandRow="1">
                <a:tableStyleId>{21E4AEA4-8DFA-4A89-87EB-49C32662AFE0}</a:tableStyleId>
              </a:tblPr>
              <a:tblGrid>
                <a:gridCol w="566057"/>
                <a:gridCol w="566057"/>
                <a:gridCol w="566057"/>
                <a:gridCol w="566057"/>
                <a:gridCol w="566057"/>
                <a:gridCol w="566057"/>
                <a:gridCol w="566057"/>
              </a:tblGrid>
              <a:tr h="306907">
                <a:tc>
                  <a:txBody>
                    <a:bodyPr/>
                    <a:lstStyle/>
                    <a:p>
                      <a:endParaRPr lang="en-US" sz="1400" b="1" dirty="0"/>
                    </a:p>
                  </a:txBody>
                  <a:tcPr marL="56044" marR="56044" marT="28022" marB="28022"/>
                </a:tc>
                <a:tc>
                  <a:txBody>
                    <a:bodyPr/>
                    <a:lstStyle/>
                    <a:p>
                      <a:pPr algn="ctr"/>
                      <a:r>
                        <a:rPr lang="en-US" sz="1400" dirty="0" smtClean="0"/>
                        <a:t>AU</a:t>
                      </a:r>
                      <a:endParaRPr lang="en-US" sz="1400" b="1" dirty="0"/>
                    </a:p>
                  </a:txBody>
                  <a:tcPr marL="56044" marR="56044" marT="28022" marB="28022"/>
                </a:tc>
                <a:tc>
                  <a:txBody>
                    <a:bodyPr/>
                    <a:lstStyle/>
                    <a:p>
                      <a:pPr algn="ctr"/>
                      <a:r>
                        <a:rPr lang="en-US" sz="1400" dirty="0" smtClean="0"/>
                        <a:t>CG</a:t>
                      </a:r>
                      <a:endParaRPr lang="en-US" sz="1400" b="1" dirty="0"/>
                    </a:p>
                  </a:txBody>
                  <a:tcPr marL="56044" marR="56044" marT="28022" marB="28022"/>
                </a:tc>
                <a:tc>
                  <a:txBody>
                    <a:bodyPr/>
                    <a:lstStyle/>
                    <a:p>
                      <a:pPr algn="ctr"/>
                      <a:r>
                        <a:rPr lang="en-US" sz="1400" dirty="0" smtClean="0"/>
                        <a:t>GC</a:t>
                      </a:r>
                      <a:endParaRPr lang="en-US" sz="1400" b="1" dirty="0"/>
                    </a:p>
                  </a:txBody>
                  <a:tcPr marL="56044" marR="56044" marT="28022" marB="28022"/>
                </a:tc>
                <a:tc>
                  <a:txBody>
                    <a:bodyPr/>
                    <a:lstStyle/>
                    <a:p>
                      <a:pPr algn="ctr"/>
                      <a:r>
                        <a:rPr lang="en-US" sz="1400" dirty="0" smtClean="0"/>
                        <a:t>GU</a:t>
                      </a:r>
                      <a:endParaRPr lang="en-US" sz="1400" b="1" dirty="0"/>
                    </a:p>
                  </a:txBody>
                  <a:tcPr marL="56044" marR="56044" marT="28022" marB="28022"/>
                </a:tc>
                <a:tc>
                  <a:txBody>
                    <a:bodyPr/>
                    <a:lstStyle/>
                    <a:p>
                      <a:pPr algn="ctr"/>
                      <a:r>
                        <a:rPr lang="en-US" sz="1400" dirty="0" smtClean="0"/>
                        <a:t>UA</a:t>
                      </a:r>
                      <a:endParaRPr lang="en-US" sz="1400" b="1" dirty="0"/>
                    </a:p>
                  </a:txBody>
                  <a:tcPr marL="56044" marR="56044" marT="28022" marB="28022"/>
                </a:tc>
                <a:tc>
                  <a:txBody>
                    <a:bodyPr/>
                    <a:lstStyle/>
                    <a:p>
                      <a:pPr algn="ctr"/>
                      <a:r>
                        <a:rPr lang="en-US" sz="1400" dirty="0" smtClean="0"/>
                        <a:t>UG</a:t>
                      </a:r>
                      <a:endParaRPr lang="en-US" sz="1400" b="1" dirty="0"/>
                    </a:p>
                  </a:txBody>
                  <a:tcPr marL="56044" marR="56044" marT="28022" marB="28022"/>
                </a:tc>
              </a:tr>
              <a:tr h="306907">
                <a:tc>
                  <a:txBody>
                    <a:bodyPr/>
                    <a:lstStyle/>
                    <a:p>
                      <a:pPr algn="ctr"/>
                      <a:r>
                        <a:rPr lang="en-US" sz="1400" dirty="0" smtClean="0"/>
                        <a:t>AU</a:t>
                      </a:r>
                      <a:endParaRPr lang="en-US" sz="1400" b="1" dirty="0"/>
                    </a:p>
                  </a:txBody>
                  <a:tcPr marL="56044" marR="56044" marT="28022" marB="28022"/>
                </a:tc>
                <a:tc>
                  <a:txBody>
                    <a:bodyPr/>
                    <a:lstStyle/>
                    <a:p>
                      <a:pPr algn="r"/>
                      <a:r>
                        <a:rPr lang="en-US" sz="1200" dirty="0" smtClean="0"/>
                        <a:t>-1.97</a:t>
                      </a:r>
                      <a:endParaRPr lang="en-US" sz="1200" dirty="0"/>
                    </a:p>
                  </a:txBody>
                  <a:tcPr marL="56044" marR="56044" marT="28022" marB="28022"/>
                </a:tc>
                <a:tc>
                  <a:txBody>
                    <a:bodyPr/>
                    <a:lstStyle/>
                    <a:p>
                      <a:pPr algn="r"/>
                      <a:r>
                        <a:rPr lang="en-US" sz="1200" dirty="0" smtClean="0"/>
                        <a:t>-3.05</a:t>
                      </a:r>
                      <a:endParaRPr lang="en-US" sz="1200" dirty="0"/>
                    </a:p>
                  </a:txBody>
                  <a:tcPr marL="56044" marR="56044" marT="28022" marB="28022"/>
                </a:tc>
                <a:tc>
                  <a:txBody>
                    <a:bodyPr/>
                    <a:lstStyle/>
                    <a:p>
                      <a:pPr algn="r"/>
                      <a:r>
                        <a:rPr lang="en-US" sz="1200" dirty="0" smtClean="0"/>
                        <a:t>-3.11</a:t>
                      </a:r>
                      <a:endParaRPr lang="en-US" sz="1200" dirty="0"/>
                    </a:p>
                  </a:txBody>
                  <a:tcPr marL="56044" marR="56044" marT="28022" marB="28022"/>
                </a:tc>
                <a:tc>
                  <a:txBody>
                    <a:bodyPr/>
                    <a:lstStyle/>
                    <a:p>
                      <a:pPr algn="r"/>
                      <a:r>
                        <a:rPr lang="en-US" sz="1200" dirty="0" smtClean="0"/>
                        <a:t>-0.48</a:t>
                      </a:r>
                      <a:endParaRPr lang="en-US" sz="1200" dirty="0"/>
                    </a:p>
                  </a:txBody>
                  <a:tcPr marL="56044" marR="56044" marT="28022" marB="28022"/>
                </a:tc>
                <a:tc>
                  <a:txBody>
                    <a:bodyPr/>
                    <a:lstStyle/>
                    <a:p>
                      <a:pPr algn="r"/>
                      <a:r>
                        <a:rPr lang="en-US" sz="1200" dirty="0" smtClean="0"/>
                        <a:t>-1.95</a:t>
                      </a:r>
                      <a:endParaRPr lang="en-US" sz="1200" dirty="0"/>
                    </a:p>
                  </a:txBody>
                  <a:tcPr marL="56044" marR="56044" marT="28022" marB="28022"/>
                </a:tc>
                <a:tc>
                  <a:txBody>
                    <a:bodyPr/>
                    <a:lstStyle/>
                    <a:p>
                      <a:pPr algn="r"/>
                      <a:r>
                        <a:rPr lang="en-US" sz="1200" dirty="0" smtClean="0"/>
                        <a:t>-1.35</a:t>
                      </a:r>
                      <a:endParaRPr lang="en-US" sz="1200" dirty="0"/>
                    </a:p>
                  </a:txBody>
                  <a:tcPr marL="56044" marR="56044" marT="28022" marB="28022"/>
                </a:tc>
              </a:tr>
              <a:tr h="306907">
                <a:tc>
                  <a:txBody>
                    <a:bodyPr/>
                    <a:lstStyle/>
                    <a:p>
                      <a:pPr algn="ctr"/>
                      <a:r>
                        <a:rPr lang="en-US" sz="1400" dirty="0" smtClean="0"/>
                        <a:t>CG</a:t>
                      </a:r>
                      <a:endParaRPr lang="en-US" sz="1400" b="1" dirty="0"/>
                    </a:p>
                  </a:txBody>
                  <a:tcPr marL="56044" marR="56044" marT="28022" marB="28022"/>
                </a:tc>
                <a:tc>
                  <a:txBody>
                    <a:bodyPr/>
                    <a:lstStyle/>
                    <a:p>
                      <a:pPr algn="r"/>
                      <a:r>
                        <a:rPr lang="en-US" sz="1200" dirty="0" smtClean="0"/>
                        <a:t>-2.87</a:t>
                      </a:r>
                      <a:endParaRPr lang="en-US" sz="1200" dirty="0"/>
                    </a:p>
                  </a:txBody>
                  <a:tcPr marL="56044" marR="56044" marT="28022" marB="28022"/>
                </a:tc>
                <a:tc>
                  <a:txBody>
                    <a:bodyPr/>
                    <a:lstStyle/>
                    <a:p>
                      <a:pPr algn="r"/>
                      <a:r>
                        <a:rPr lang="en-US" sz="1200" dirty="0" smtClean="0"/>
                        <a:t>-3.30</a:t>
                      </a:r>
                      <a:endParaRPr lang="en-US" sz="1200" dirty="0"/>
                    </a:p>
                  </a:txBody>
                  <a:tcPr marL="56044" marR="56044" marT="28022" marB="28022"/>
                </a:tc>
                <a:tc>
                  <a:txBody>
                    <a:bodyPr/>
                    <a:lstStyle/>
                    <a:p>
                      <a:pPr algn="r"/>
                      <a:r>
                        <a:rPr lang="en-US" sz="1200" dirty="0" smtClean="0"/>
                        <a:t>-3.03</a:t>
                      </a:r>
                      <a:endParaRPr lang="en-US" sz="1200" dirty="0"/>
                    </a:p>
                  </a:txBody>
                  <a:tcPr marL="56044" marR="56044" marT="28022" marB="28022"/>
                </a:tc>
                <a:tc>
                  <a:txBody>
                    <a:bodyPr/>
                    <a:lstStyle/>
                    <a:p>
                      <a:pPr algn="r"/>
                      <a:r>
                        <a:rPr lang="en-US" sz="1200" dirty="0" smtClean="0"/>
                        <a:t>-1.08</a:t>
                      </a:r>
                      <a:endParaRPr lang="en-US" sz="1200" dirty="0"/>
                    </a:p>
                  </a:txBody>
                  <a:tcPr marL="56044" marR="56044" marT="28022" marB="28022"/>
                </a:tc>
                <a:tc>
                  <a:txBody>
                    <a:bodyPr/>
                    <a:lstStyle/>
                    <a:p>
                      <a:pPr algn="r"/>
                      <a:r>
                        <a:rPr lang="en-US" sz="1200" dirty="0" smtClean="0"/>
                        <a:t>-2.72</a:t>
                      </a:r>
                      <a:endParaRPr lang="en-US" sz="1200" dirty="0"/>
                    </a:p>
                  </a:txBody>
                  <a:tcPr marL="56044" marR="56044" marT="28022" marB="28022"/>
                </a:tc>
                <a:tc>
                  <a:txBody>
                    <a:bodyPr/>
                    <a:lstStyle/>
                    <a:p>
                      <a:pPr algn="r"/>
                      <a:r>
                        <a:rPr lang="en-US" sz="1200" dirty="0" smtClean="0"/>
                        <a:t>-1.94</a:t>
                      </a:r>
                      <a:endParaRPr lang="en-US" sz="1200" dirty="0"/>
                    </a:p>
                  </a:txBody>
                  <a:tcPr marL="56044" marR="56044" marT="28022" marB="28022"/>
                </a:tc>
              </a:tr>
              <a:tr h="306907">
                <a:tc>
                  <a:txBody>
                    <a:bodyPr/>
                    <a:lstStyle/>
                    <a:p>
                      <a:pPr algn="ctr"/>
                      <a:r>
                        <a:rPr lang="en-US" sz="1400" dirty="0" smtClean="0"/>
                        <a:t>GC</a:t>
                      </a:r>
                      <a:endParaRPr lang="en-US" sz="1400" b="1" dirty="0"/>
                    </a:p>
                  </a:txBody>
                  <a:tcPr marL="56044" marR="56044" marT="28022" marB="28022"/>
                </a:tc>
                <a:tc>
                  <a:txBody>
                    <a:bodyPr/>
                    <a:lstStyle/>
                    <a:p>
                      <a:pPr algn="r"/>
                      <a:r>
                        <a:rPr lang="en-US" sz="1200" dirty="0" smtClean="0"/>
                        <a:t>-2.48</a:t>
                      </a:r>
                      <a:endParaRPr lang="en-US" sz="1200" dirty="0"/>
                    </a:p>
                  </a:txBody>
                  <a:tcPr marL="56044" marR="56044" marT="28022" marB="28022"/>
                </a:tc>
                <a:tc>
                  <a:txBody>
                    <a:bodyPr/>
                    <a:lstStyle/>
                    <a:p>
                      <a:pPr algn="r"/>
                      <a:r>
                        <a:rPr lang="en-US" sz="1200" dirty="0" smtClean="0"/>
                        <a:t>-3.31</a:t>
                      </a:r>
                      <a:endParaRPr lang="en-US" sz="1200" dirty="0"/>
                    </a:p>
                  </a:txBody>
                  <a:tcPr marL="56044" marR="56044" marT="28022" marB="28022"/>
                </a:tc>
                <a:tc>
                  <a:txBody>
                    <a:bodyPr/>
                    <a:lstStyle/>
                    <a:p>
                      <a:pPr algn="r"/>
                      <a:r>
                        <a:rPr lang="en-US" sz="1200" dirty="0" smtClean="0"/>
                        <a:t>-3.40</a:t>
                      </a:r>
                      <a:endParaRPr lang="en-US" sz="1200" dirty="0"/>
                    </a:p>
                  </a:txBody>
                  <a:tcPr marL="56044" marR="56044" marT="28022" marB="28022"/>
                </a:tc>
                <a:tc>
                  <a:txBody>
                    <a:bodyPr/>
                    <a:lstStyle/>
                    <a:p>
                      <a:pPr algn="r"/>
                      <a:r>
                        <a:rPr lang="en-US" sz="1200" dirty="0" smtClean="0"/>
                        <a:t>-1.77</a:t>
                      </a:r>
                      <a:endParaRPr lang="en-US" sz="1200" dirty="0"/>
                    </a:p>
                  </a:txBody>
                  <a:tcPr marL="56044" marR="56044" marT="28022" marB="28022"/>
                </a:tc>
                <a:tc>
                  <a:txBody>
                    <a:bodyPr/>
                    <a:lstStyle/>
                    <a:p>
                      <a:pPr algn="r"/>
                      <a:r>
                        <a:rPr lang="en-US" sz="1200" dirty="0" smtClean="0"/>
                        <a:t>-2.93</a:t>
                      </a:r>
                      <a:endParaRPr lang="en-US" sz="1200" dirty="0"/>
                    </a:p>
                  </a:txBody>
                  <a:tcPr marL="56044" marR="56044" marT="28022" marB="28022"/>
                </a:tc>
                <a:tc>
                  <a:txBody>
                    <a:bodyPr/>
                    <a:lstStyle/>
                    <a:p>
                      <a:pPr algn="r"/>
                      <a:r>
                        <a:rPr lang="en-US" sz="1200" dirty="0" smtClean="0"/>
                        <a:t>-2.33</a:t>
                      </a:r>
                      <a:endParaRPr lang="en-US" sz="1200" dirty="0"/>
                    </a:p>
                  </a:txBody>
                  <a:tcPr marL="56044" marR="56044" marT="28022" marB="28022"/>
                </a:tc>
              </a:tr>
              <a:tr h="306907">
                <a:tc>
                  <a:txBody>
                    <a:bodyPr/>
                    <a:lstStyle/>
                    <a:p>
                      <a:pPr algn="ctr"/>
                      <a:r>
                        <a:rPr lang="en-US" sz="1400" dirty="0" smtClean="0"/>
                        <a:t>GU</a:t>
                      </a:r>
                      <a:endParaRPr lang="en-US" sz="1400" b="1" dirty="0"/>
                    </a:p>
                  </a:txBody>
                  <a:tcPr marL="56044" marR="56044" marT="28022" marB="28022"/>
                </a:tc>
                <a:tc>
                  <a:txBody>
                    <a:bodyPr/>
                    <a:lstStyle/>
                    <a:p>
                      <a:pPr algn="r"/>
                      <a:r>
                        <a:rPr lang="en-US" sz="1200" dirty="0" smtClean="0"/>
                        <a:t>-1.32</a:t>
                      </a:r>
                      <a:endParaRPr lang="en-US" sz="1200" dirty="0"/>
                    </a:p>
                  </a:txBody>
                  <a:tcPr marL="56044" marR="56044" marT="28022" marB="28022"/>
                </a:tc>
                <a:tc>
                  <a:txBody>
                    <a:bodyPr/>
                    <a:lstStyle/>
                    <a:p>
                      <a:pPr algn="r"/>
                      <a:r>
                        <a:rPr lang="en-US" sz="1200" dirty="0" smtClean="0"/>
                        <a:t>-1.80</a:t>
                      </a:r>
                      <a:endParaRPr lang="en-US" sz="1200" dirty="0"/>
                    </a:p>
                  </a:txBody>
                  <a:tcPr marL="56044" marR="56044" marT="28022" marB="28022"/>
                </a:tc>
                <a:tc>
                  <a:txBody>
                    <a:bodyPr/>
                    <a:lstStyle/>
                    <a:p>
                      <a:pPr algn="r"/>
                      <a:r>
                        <a:rPr lang="en-US" sz="1200" dirty="0" smtClean="0"/>
                        <a:t>-2.13</a:t>
                      </a:r>
                      <a:endParaRPr lang="en-US" sz="1200" dirty="0"/>
                    </a:p>
                  </a:txBody>
                  <a:tcPr marL="56044" marR="56044" marT="28022" marB="28022"/>
                </a:tc>
                <a:tc>
                  <a:txBody>
                    <a:bodyPr/>
                    <a:lstStyle/>
                    <a:p>
                      <a:pPr algn="r"/>
                      <a:r>
                        <a:rPr lang="en-US" sz="1200" dirty="0" smtClean="0"/>
                        <a:t>-0.11</a:t>
                      </a:r>
                      <a:endParaRPr lang="en-US" sz="1200" dirty="0"/>
                    </a:p>
                  </a:txBody>
                  <a:tcPr marL="56044" marR="56044" marT="28022" marB="28022"/>
                </a:tc>
                <a:tc>
                  <a:txBody>
                    <a:bodyPr/>
                    <a:lstStyle/>
                    <a:p>
                      <a:pPr algn="r"/>
                      <a:r>
                        <a:rPr lang="en-US" sz="1200" dirty="0" smtClean="0"/>
                        <a:t>-2.03</a:t>
                      </a:r>
                      <a:endParaRPr lang="en-US" sz="1200" dirty="0"/>
                    </a:p>
                  </a:txBody>
                  <a:tcPr marL="56044" marR="56044" marT="28022" marB="28022"/>
                </a:tc>
                <a:tc>
                  <a:txBody>
                    <a:bodyPr/>
                    <a:lstStyle/>
                    <a:p>
                      <a:pPr algn="r"/>
                      <a:r>
                        <a:rPr lang="en-US" sz="1200" dirty="0" smtClean="0"/>
                        <a:t>0.05</a:t>
                      </a:r>
                      <a:endParaRPr lang="en-US" sz="1200" dirty="0"/>
                    </a:p>
                  </a:txBody>
                  <a:tcPr marL="56044" marR="56044" marT="28022" marB="28022"/>
                </a:tc>
              </a:tr>
              <a:tr h="306907">
                <a:tc>
                  <a:txBody>
                    <a:bodyPr/>
                    <a:lstStyle/>
                    <a:p>
                      <a:pPr algn="ctr"/>
                      <a:r>
                        <a:rPr lang="en-US" sz="1400" dirty="0" smtClean="0"/>
                        <a:t>UA</a:t>
                      </a:r>
                      <a:endParaRPr lang="en-US" sz="1400" b="1" dirty="0"/>
                    </a:p>
                  </a:txBody>
                  <a:tcPr marL="56044" marR="56044" marT="28022" marB="28022"/>
                </a:tc>
                <a:tc>
                  <a:txBody>
                    <a:bodyPr/>
                    <a:lstStyle/>
                    <a:p>
                      <a:pPr algn="r"/>
                      <a:r>
                        <a:rPr lang="en-US" sz="1200" dirty="0" smtClean="0"/>
                        <a:t>-2.50</a:t>
                      </a:r>
                      <a:endParaRPr lang="en-US" sz="1200" dirty="0"/>
                    </a:p>
                  </a:txBody>
                  <a:tcPr marL="56044" marR="56044" marT="28022" marB="28022"/>
                </a:tc>
                <a:tc>
                  <a:txBody>
                    <a:bodyPr/>
                    <a:lstStyle/>
                    <a:p>
                      <a:pPr algn="r"/>
                      <a:r>
                        <a:rPr lang="en-US" sz="1200" dirty="0" smtClean="0"/>
                        <a:t>-2.83</a:t>
                      </a:r>
                      <a:endParaRPr lang="en-US" sz="1200" dirty="0"/>
                    </a:p>
                  </a:txBody>
                  <a:tcPr marL="56044" marR="56044" marT="28022" marB="28022"/>
                </a:tc>
                <a:tc>
                  <a:txBody>
                    <a:bodyPr/>
                    <a:lstStyle/>
                    <a:p>
                      <a:pPr algn="r"/>
                      <a:r>
                        <a:rPr lang="en-US" sz="1200" dirty="0" smtClean="0"/>
                        <a:t>-3.20</a:t>
                      </a:r>
                      <a:endParaRPr lang="en-US" sz="1200" dirty="0"/>
                    </a:p>
                  </a:txBody>
                  <a:tcPr marL="56044" marR="56044" marT="28022" marB="28022"/>
                </a:tc>
                <a:tc>
                  <a:txBody>
                    <a:bodyPr/>
                    <a:lstStyle/>
                    <a:p>
                      <a:pPr algn="r"/>
                      <a:r>
                        <a:rPr lang="en-US" sz="1200" dirty="0" smtClean="0"/>
                        <a:t>-0.08</a:t>
                      </a:r>
                      <a:endParaRPr lang="en-US" sz="1200" dirty="0"/>
                    </a:p>
                  </a:txBody>
                  <a:tcPr marL="56044" marR="56044" marT="28022" marB="28022"/>
                </a:tc>
                <a:tc>
                  <a:txBody>
                    <a:bodyPr/>
                    <a:lstStyle/>
                    <a:p>
                      <a:pPr algn="r"/>
                      <a:r>
                        <a:rPr lang="en-US" sz="1200" dirty="0" smtClean="0"/>
                        <a:t>-2.42</a:t>
                      </a:r>
                      <a:endParaRPr lang="en-US" sz="1200" dirty="0"/>
                    </a:p>
                  </a:txBody>
                  <a:tcPr marL="56044" marR="56044" marT="28022" marB="28022"/>
                </a:tc>
                <a:tc>
                  <a:txBody>
                    <a:bodyPr/>
                    <a:lstStyle/>
                    <a:p>
                      <a:pPr algn="r"/>
                      <a:r>
                        <a:rPr lang="en-US" sz="1200" dirty="0" smtClean="0"/>
                        <a:t>-0.93</a:t>
                      </a:r>
                      <a:endParaRPr lang="en-US" sz="1200" dirty="0"/>
                    </a:p>
                  </a:txBody>
                  <a:tcPr marL="56044" marR="56044" marT="28022" marB="28022"/>
                </a:tc>
              </a:tr>
              <a:tr h="306907">
                <a:tc>
                  <a:txBody>
                    <a:bodyPr/>
                    <a:lstStyle/>
                    <a:p>
                      <a:pPr algn="ctr"/>
                      <a:r>
                        <a:rPr lang="en-US" sz="1400" dirty="0" smtClean="0"/>
                        <a:t>UG</a:t>
                      </a:r>
                      <a:endParaRPr lang="en-US" sz="1400" b="1" dirty="0"/>
                    </a:p>
                  </a:txBody>
                  <a:tcPr marL="56044" marR="56044" marT="28022" marB="28022"/>
                </a:tc>
                <a:tc>
                  <a:txBody>
                    <a:bodyPr/>
                    <a:lstStyle/>
                    <a:p>
                      <a:pPr algn="r"/>
                      <a:r>
                        <a:rPr lang="en-US" sz="1200" dirty="0" smtClean="0"/>
                        <a:t>-0.67</a:t>
                      </a:r>
                      <a:endParaRPr lang="en-US" sz="1200" dirty="0"/>
                    </a:p>
                  </a:txBody>
                  <a:tcPr marL="56044" marR="56044" marT="28022" marB="28022"/>
                </a:tc>
                <a:tc>
                  <a:txBody>
                    <a:bodyPr/>
                    <a:lstStyle/>
                    <a:p>
                      <a:pPr algn="r"/>
                      <a:r>
                        <a:rPr lang="en-US" sz="1200" dirty="0" smtClean="0"/>
                        <a:t>-1.49</a:t>
                      </a:r>
                      <a:endParaRPr lang="en-US" sz="1200" dirty="0"/>
                    </a:p>
                  </a:txBody>
                  <a:tcPr marL="56044" marR="56044" marT="28022" marB="28022"/>
                </a:tc>
                <a:tc>
                  <a:txBody>
                    <a:bodyPr/>
                    <a:lstStyle/>
                    <a:p>
                      <a:pPr algn="r"/>
                      <a:r>
                        <a:rPr lang="en-US" sz="1200" dirty="0" smtClean="0"/>
                        <a:t>-1.36</a:t>
                      </a:r>
                      <a:endParaRPr lang="en-US" sz="1200" dirty="0"/>
                    </a:p>
                  </a:txBody>
                  <a:tcPr marL="56044" marR="56044" marT="28022" marB="28022"/>
                </a:tc>
                <a:tc>
                  <a:txBody>
                    <a:bodyPr/>
                    <a:lstStyle/>
                    <a:p>
                      <a:pPr algn="r"/>
                      <a:r>
                        <a:rPr lang="en-US" sz="1200" dirty="0" smtClean="0"/>
                        <a:t>-1.66</a:t>
                      </a:r>
                      <a:endParaRPr lang="en-US" sz="1200" dirty="0"/>
                    </a:p>
                  </a:txBody>
                  <a:tcPr marL="56044" marR="56044" marT="28022" marB="28022"/>
                </a:tc>
                <a:tc>
                  <a:txBody>
                    <a:bodyPr/>
                    <a:lstStyle/>
                    <a:p>
                      <a:pPr algn="r"/>
                      <a:r>
                        <a:rPr lang="en-US" sz="1200" dirty="0" smtClean="0"/>
                        <a:t>-1.16</a:t>
                      </a:r>
                      <a:endParaRPr lang="en-US" sz="1200" dirty="0"/>
                    </a:p>
                  </a:txBody>
                  <a:tcPr marL="56044" marR="56044" marT="28022" marB="28022"/>
                </a:tc>
                <a:tc>
                  <a:txBody>
                    <a:bodyPr/>
                    <a:lstStyle/>
                    <a:p>
                      <a:pPr algn="r"/>
                      <a:r>
                        <a:rPr lang="en-US" sz="1200" dirty="0" smtClean="0"/>
                        <a:t>-0.61</a:t>
                      </a:r>
                      <a:endParaRPr lang="en-US" sz="1200" dirty="0"/>
                    </a:p>
                  </a:txBody>
                  <a:tcPr marL="56044" marR="56044" marT="28022" marB="28022"/>
                </a:tc>
              </a:tr>
            </a:tbl>
          </a:graphicData>
        </a:graphic>
      </p:graphicFrame>
      <p:graphicFrame>
        <p:nvGraphicFramePr>
          <p:cNvPr id="17" name="Content Placeholder 4"/>
          <p:cNvGraphicFramePr>
            <a:graphicFrameLocks noGrp="1"/>
          </p:cNvGraphicFramePr>
          <p:nvPr>
            <p:ph sz="quarter" idx="14"/>
          </p:nvPr>
        </p:nvGraphicFramePr>
        <p:xfrm>
          <a:off x="381000" y="1066800"/>
          <a:ext cx="3962399" cy="1974847"/>
        </p:xfrm>
        <a:graphic>
          <a:graphicData uri="http://schemas.openxmlformats.org/drawingml/2006/table">
            <a:tbl>
              <a:tblPr firstRow="1" bandRow="1">
                <a:tableStyleId>{21E4AEA4-8DFA-4A89-87EB-49C32662AFE0}</a:tableStyleId>
              </a:tblPr>
              <a:tblGrid>
                <a:gridCol w="566057"/>
                <a:gridCol w="566057"/>
                <a:gridCol w="566057"/>
                <a:gridCol w="566057"/>
                <a:gridCol w="566057"/>
                <a:gridCol w="566057"/>
                <a:gridCol w="566057"/>
              </a:tblGrid>
              <a:tr h="282121">
                <a:tc>
                  <a:txBody>
                    <a:bodyPr/>
                    <a:lstStyle/>
                    <a:p>
                      <a:endParaRPr lang="en-US" sz="1300" dirty="0"/>
                    </a:p>
                  </a:txBody>
                  <a:tcPr marL="65105" marR="65105" marT="32552" marB="32552"/>
                </a:tc>
                <a:tc>
                  <a:txBody>
                    <a:bodyPr/>
                    <a:lstStyle/>
                    <a:p>
                      <a:pPr algn="ctr"/>
                      <a:r>
                        <a:rPr lang="en-US" sz="1400" dirty="0" smtClean="0"/>
                        <a:t>AU</a:t>
                      </a:r>
                      <a:endParaRPr lang="en-US" sz="1400" dirty="0"/>
                    </a:p>
                  </a:txBody>
                  <a:tcPr marL="65105" marR="65105" marT="32552" marB="32552"/>
                </a:tc>
                <a:tc>
                  <a:txBody>
                    <a:bodyPr/>
                    <a:lstStyle/>
                    <a:p>
                      <a:pPr algn="ctr"/>
                      <a:r>
                        <a:rPr lang="en-US" sz="1400" dirty="0" smtClean="0"/>
                        <a:t>CG</a:t>
                      </a:r>
                      <a:endParaRPr lang="en-US" sz="1400" dirty="0"/>
                    </a:p>
                  </a:txBody>
                  <a:tcPr marL="65105" marR="65105" marT="32552" marB="32552"/>
                </a:tc>
                <a:tc>
                  <a:txBody>
                    <a:bodyPr/>
                    <a:lstStyle/>
                    <a:p>
                      <a:pPr algn="ctr"/>
                      <a:r>
                        <a:rPr lang="en-US" sz="1400" dirty="0" smtClean="0"/>
                        <a:t>GC</a:t>
                      </a:r>
                      <a:endParaRPr lang="en-US" sz="1400" dirty="0"/>
                    </a:p>
                  </a:txBody>
                  <a:tcPr marL="65105" marR="65105" marT="32552" marB="32552"/>
                </a:tc>
                <a:tc>
                  <a:txBody>
                    <a:bodyPr/>
                    <a:lstStyle/>
                    <a:p>
                      <a:pPr algn="ctr"/>
                      <a:r>
                        <a:rPr lang="en-US" sz="1400" dirty="0" smtClean="0"/>
                        <a:t>GU</a:t>
                      </a:r>
                      <a:endParaRPr lang="en-US" sz="1400" dirty="0"/>
                    </a:p>
                  </a:txBody>
                  <a:tcPr marL="65105" marR="65105" marT="32552" marB="32552"/>
                </a:tc>
                <a:tc>
                  <a:txBody>
                    <a:bodyPr/>
                    <a:lstStyle/>
                    <a:p>
                      <a:pPr algn="ctr"/>
                      <a:r>
                        <a:rPr lang="en-US" sz="1400" dirty="0" smtClean="0"/>
                        <a:t>UA</a:t>
                      </a:r>
                      <a:endParaRPr lang="en-US" sz="1400" dirty="0"/>
                    </a:p>
                  </a:txBody>
                  <a:tcPr marL="65105" marR="65105" marT="32552" marB="32552"/>
                </a:tc>
                <a:tc>
                  <a:txBody>
                    <a:bodyPr/>
                    <a:lstStyle/>
                    <a:p>
                      <a:pPr algn="ctr"/>
                      <a:r>
                        <a:rPr lang="en-US" sz="1400" dirty="0" smtClean="0"/>
                        <a:t>UG</a:t>
                      </a:r>
                      <a:endParaRPr lang="en-US" sz="1400" dirty="0"/>
                    </a:p>
                  </a:txBody>
                  <a:tcPr marL="65105" marR="65105" marT="32552" marB="32552"/>
                </a:tc>
              </a:tr>
              <a:tr h="282121">
                <a:tc>
                  <a:txBody>
                    <a:bodyPr/>
                    <a:lstStyle/>
                    <a:p>
                      <a:pPr algn="ctr"/>
                      <a:r>
                        <a:rPr lang="en-US" sz="1400" dirty="0" smtClean="0"/>
                        <a:t>AU</a:t>
                      </a:r>
                      <a:endParaRPr lang="en-US" sz="1400" b="1" dirty="0"/>
                    </a:p>
                  </a:txBody>
                  <a:tcPr marL="65105" marR="65105" marT="32552" marB="32552"/>
                </a:tc>
                <a:tc>
                  <a:txBody>
                    <a:bodyPr/>
                    <a:lstStyle/>
                    <a:p>
                      <a:pPr algn="r"/>
                      <a:r>
                        <a:rPr lang="en-US" sz="1300" dirty="0" smtClean="0"/>
                        <a:t>.012</a:t>
                      </a:r>
                      <a:endParaRPr lang="en-US" sz="1300" dirty="0"/>
                    </a:p>
                  </a:txBody>
                  <a:tcPr marL="65105" marR="65105" marT="32552" marB="32552"/>
                </a:tc>
                <a:tc>
                  <a:txBody>
                    <a:bodyPr/>
                    <a:lstStyle/>
                    <a:p>
                      <a:pPr algn="r"/>
                      <a:r>
                        <a:rPr lang="en-US" sz="1300" dirty="0" smtClean="0"/>
                        <a:t>.046</a:t>
                      </a:r>
                      <a:endParaRPr lang="en-US" sz="1300" dirty="0"/>
                    </a:p>
                  </a:txBody>
                  <a:tcPr marL="65105" marR="65105" marT="32552" marB="32552"/>
                </a:tc>
                <a:tc>
                  <a:txBody>
                    <a:bodyPr/>
                    <a:lstStyle/>
                    <a:p>
                      <a:pPr algn="r"/>
                      <a:r>
                        <a:rPr lang="en-US" sz="1300" dirty="0" smtClean="0"/>
                        <a:t>.048</a:t>
                      </a:r>
                      <a:endParaRPr lang="en-US" sz="1300" dirty="0"/>
                    </a:p>
                  </a:txBody>
                  <a:tcPr marL="65105" marR="65105" marT="32552" marB="32552"/>
                </a:tc>
                <a:tc>
                  <a:txBody>
                    <a:bodyPr/>
                    <a:lstStyle/>
                    <a:p>
                      <a:pPr algn="r"/>
                      <a:r>
                        <a:rPr lang="en-US" sz="1300" dirty="0" smtClean="0"/>
                        <a:t>.005</a:t>
                      </a:r>
                      <a:endParaRPr lang="en-US" sz="1300" dirty="0"/>
                    </a:p>
                  </a:txBody>
                  <a:tcPr marL="65105" marR="65105" marT="32552" marB="32552"/>
                </a:tc>
                <a:tc>
                  <a:txBody>
                    <a:bodyPr/>
                    <a:lstStyle/>
                    <a:p>
                      <a:pPr algn="r"/>
                      <a:r>
                        <a:rPr lang="en-US" sz="1300" dirty="0" smtClean="0"/>
                        <a:t>.012</a:t>
                      </a:r>
                      <a:endParaRPr lang="en-US" sz="1300" dirty="0"/>
                    </a:p>
                  </a:txBody>
                  <a:tcPr marL="65105" marR="65105" marT="32552" marB="32552"/>
                </a:tc>
                <a:tc>
                  <a:txBody>
                    <a:bodyPr/>
                    <a:lstStyle/>
                    <a:p>
                      <a:pPr algn="r"/>
                      <a:r>
                        <a:rPr lang="en-US" sz="1300" dirty="0" smtClean="0"/>
                        <a:t>.010</a:t>
                      </a:r>
                      <a:endParaRPr lang="en-US" sz="1300" dirty="0"/>
                    </a:p>
                  </a:txBody>
                  <a:tcPr marL="65105" marR="65105" marT="32552" marB="32552"/>
                </a:tc>
              </a:tr>
              <a:tr h="282121">
                <a:tc>
                  <a:txBody>
                    <a:bodyPr/>
                    <a:lstStyle/>
                    <a:p>
                      <a:pPr algn="ctr"/>
                      <a:r>
                        <a:rPr lang="en-US" sz="1400" dirty="0" smtClean="0"/>
                        <a:t>CG</a:t>
                      </a:r>
                      <a:endParaRPr lang="en-US" sz="1400" b="1" dirty="0"/>
                    </a:p>
                  </a:txBody>
                  <a:tcPr marL="65105" marR="65105" marT="32552" marB="32552"/>
                </a:tc>
                <a:tc>
                  <a:txBody>
                    <a:bodyPr/>
                    <a:lstStyle/>
                    <a:p>
                      <a:pPr algn="r"/>
                      <a:r>
                        <a:rPr lang="en-US" sz="1300" dirty="0" smtClean="0"/>
                        <a:t>.040</a:t>
                      </a:r>
                      <a:endParaRPr lang="en-US" sz="1300" dirty="0"/>
                    </a:p>
                  </a:txBody>
                  <a:tcPr marL="65105" marR="65105" marT="32552" marB="32552"/>
                </a:tc>
                <a:tc>
                  <a:txBody>
                    <a:bodyPr/>
                    <a:lstStyle/>
                    <a:p>
                      <a:pPr algn="r"/>
                      <a:r>
                        <a:rPr lang="en-US" sz="1300" dirty="0" smtClean="0"/>
                        <a:t>.086</a:t>
                      </a:r>
                      <a:endParaRPr lang="en-US" sz="1300" dirty="0"/>
                    </a:p>
                  </a:txBody>
                  <a:tcPr marL="65105" marR="65105" marT="32552" marB="32552"/>
                </a:tc>
                <a:tc>
                  <a:txBody>
                    <a:bodyPr/>
                    <a:lstStyle/>
                    <a:p>
                      <a:pPr algn="r"/>
                      <a:r>
                        <a:rPr lang="en-US" sz="1300" dirty="0" smtClean="0"/>
                        <a:t>.070</a:t>
                      </a:r>
                      <a:endParaRPr lang="en-US" sz="1300" dirty="0"/>
                    </a:p>
                  </a:txBody>
                  <a:tcPr marL="65105" marR="65105" marT="32552" marB="32552"/>
                </a:tc>
                <a:tc>
                  <a:txBody>
                    <a:bodyPr/>
                    <a:lstStyle/>
                    <a:p>
                      <a:pPr algn="r"/>
                      <a:r>
                        <a:rPr lang="en-US" sz="1300" dirty="0" smtClean="0"/>
                        <a:t>.012</a:t>
                      </a:r>
                      <a:endParaRPr lang="en-US" sz="1300" dirty="0"/>
                    </a:p>
                  </a:txBody>
                  <a:tcPr marL="65105" marR="65105" marT="32552" marB="32552"/>
                </a:tc>
                <a:tc>
                  <a:txBody>
                    <a:bodyPr/>
                    <a:lstStyle/>
                    <a:p>
                      <a:pPr algn="r"/>
                      <a:r>
                        <a:rPr lang="en-US" sz="1300" dirty="0" smtClean="0"/>
                        <a:t>.035</a:t>
                      </a:r>
                      <a:endParaRPr lang="en-US" sz="1300" dirty="0"/>
                    </a:p>
                  </a:txBody>
                  <a:tcPr marL="65105" marR="65105" marT="32552" marB="32552"/>
                </a:tc>
                <a:tc>
                  <a:txBody>
                    <a:bodyPr/>
                    <a:lstStyle/>
                    <a:p>
                      <a:pPr algn="r"/>
                      <a:r>
                        <a:rPr lang="en-US" sz="1300" dirty="0" smtClean="0"/>
                        <a:t>.024</a:t>
                      </a:r>
                      <a:endParaRPr lang="en-US" sz="1300" dirty="0"/>
                    </a:p>
                  </a:txBody>
                  <a:tcPr marL="65105" marR="65105" marT="32552" marB="32552"/>
                </a:tc>
              </a:tr>
              <a:tr h="282121">
                <a:tc>
                  <a:txBody>
                    <a:bodyPr/>
                    <a:lstStyle/>
                    <a:p>
                      <a:pPr algn="ctr"/>
                      <a:r>
                        <a:rPr lang="en-US" sz="1400" dirty="0" smtClean="0"/>
                        <a:t>GC</a:t>
                      </a:r>
                      <a:endParaRPr lang="en-US" sz="1400" b="1" dirty="0"/>
                    </a:p>
                  </a:txBody>
                  <a:tcPr marL="65105" marR="65105" marT="32552" marB="32552"/>
                </a:tc>
                <a:tc>
                  <a:txBody>
                    <a:bodyPr/>
                    <a:lstStyle/>
                    <a:p>
                      <a:pPr algn="r"/>
                      <a:r>
                        <a:rPr lang="en-US" sz="1300" dirty="0" smtClean="0"/>
                        <a:t>.029</a:t>
                      </a:r>
                      <a:endParaRPr lang="en-US" sz="1300" dirty="0"/>
                    </a:p>
                  </a:txBody>
                  <a:tcPr marL="65105" marR="65105" marT="32552" marB="32552"/>
                </a:tc>
                <a:tc>
                  <a:txBody>
                    <a:bodyPr/>
                    <a:lstStyle/>
                    <a:p>
                      <a:pPr algn="r"/>
                      <a:r>
                        <a:rPr lang="en-US" sz="1300" dirty="0" smtClean="0"/>
                        <a:t>.089</a:t>
                      </a:r>
                      <a:endParaRPr lang="en-US" sz="1300" dirty="0"/>
                    </a:p>
                  </a:txBody>
                  <a:tcPr marL="65105" marR="65105" marT="32552" marB="32552"/>
                </a:tc>
                <a:tc>
                  <a:txBody>
                    <a:bodyPr/>
                    <a:lstStyle/>
                    <a:p>
                      <a:pPr algn="r"/>
                      <a:r>
                        <a:rPr lang="en-US" sz="1300" dirty="0" smtClean="0"/>
                        <a:t>.095</a:t>
                      </a:r>
                      <a:endParaRPr lang="en-US" sz="1300" dirty="0"/>
                    </a:p>
                  </a:txBody>
                  <a:tcPr marL="65105" marR="65105" marT="32552" marB="32552"/>
                </a:tc>
                <a:tc>
                  <a:txBody>
                    <a:bodyPr/>
                    <a:lstStyle/>
                    <a:p>
                      <a:pPr algn="r"/>
                      <a:r>
                        <a:rPr lang="en-US" sz="1300" dirty="0" smtClean="0"/>
                        <a:t>.021</a:t>
                      </a:r>
                      <a:endParaRPr lang="en-US" sz="1300" dirty="0"/>
                    </a:p>
                  </a:txBody>
                  <a:tcPr marL="65105" marR="65105" marT="32552" marB="32552"/>
                </a:tc>
                <a:tc>
                  <a:txBody>
                    <a:bodyPr/>
                    <a:lstStyle/>
                    <a:p>
                      <a:pPr algn="r"/>
                      <a:r>
                        <a:rPr lang="en-US" sz="1300" dirty="0" smtClean="0"/>
                        <a:t>.042</a:t>
                      </a:r>
                      <a:endParaRPr lang="en-US" sz="1300" dirty="0"/>
                    </a:p>
                  </a:txBody>
                  <a:tcPr marL="65105" marR="65105" marT="32552" marB="32552"/>
                </a:tc>
                <a:tc>
                  <a:txBody>
                    <a:bodyPr/>
                    <a:lstStyle/>
                    <a:p>
                      <a:pPr algn="r"/>
                      <a:r>
                        <a:rPr lang="en-US" sz="1300" dirty="0" smtClean="0"/>
                        <a:t>.033</a:t>
                      </a:r>
                      <a:endParaRPr lang="en-US" sz="1300" dirty="0"/>
                    </a:p>
                  </a:txBody>
                  <a:tcPr marL="65105" marR="65105" marT="32552" marB="32552"/>
                </a:tc>
              </a:tr>
              <a:tr h="282121">
                <a:tc>
                  <a:txBody>
                    <a:bodyPr/>
                    <a:lstStyle/>
                    <a:p>
                      <a:pPr algn="ctr"/>
                      <a:r>
                        <a:rPr lang="en-US" sz="1400" dirty="0" smtClean="0"/>
                        <a:t>GU</a:t>
                      </a:r>
                      <a:endParaRPr lang="en-US" sz="1400" b="1" dirty="0"/>
                    </a:p>
                  </a:txBody>
                  <a:tcPr marL="65105" marR="65105" marT="32552" marB="32552"/>
                </a:tc>
                <a:tc>
                  <a:txBody>
                    <a:bodyPr/>
                    <a:lstStyle/>
                    <a:p>
                      <a:pPr algn="r"/>
                      <a:r>
                        <a:rPr lang="en-US" sz="1300" dirty="0" smtClean="0"/>
                        <a:t>.009</a:t>
                      </a:r>
                      <a:endParaRPr lang="en-US" sz="1300" dirty="0"/>
                    </a:p>
                  </a:txBody>
                  <a:tcPr marL="65105" marR="65105" marT="32552" marB="32552"/>
                </a:tc>
                <a:tc>
                  <a:txBody>
                    <a:bodyPr/>
                    <a:lstStyle/>
                    <a:p>
                      <a:pPr algn="r"/>
                      <a:r>
                        <a:rPr lang="en-US" sz="1300" dirty="0" smtClean="0"/>
                        <a:t>.022</a:t>
                      </a:r>
                      <a:endParaRPr lang="en-US" sz="1300" dirty="0"/>
                    </a:p>
                  </a:txBody>
                  <a:tcPr marL="65105" marR="65105" marT="32552" marB="32552"/>
                </a:tc>
                <a:tc>
                  <a:txBody>
                    <a:bodyPr/>
                    <a:lstStyle/>
                    <a:p>
                      <a:pPr algn="r"/>
                      <a:r>
                        <a:rPr lang="en-US" sz="1300" dirty="0" smtClean="0"/>
                        <a:t>.028</a:t>
                      </a:r>
                      <a:endParaRPr lang="en-US" sz="1300" dirty="0"/>
                    </a:p>
                  </a:txBody>
                  <a:tcPr marL="65105" marR="65105" marT="32552" marB="32552"/>
                </a:tc>
                <a:tc>
                  <a:txBody>
                    <a:bodyPr/>
                    <a:lstStyle/>
                    <a:p>
                      <a:pPr algn="r"/>
                      <a:r>
                        <a:rPr lang="en-US" sz="1300" dirty="0" smtClean="0"/>
                        <a:t>.005</a:t>
                      </a:r>
                      <a:endParaRPr lang="en-US" sz="1300" dirty="0"/>
                    </a:p>
                  </a:txBody>
                  <a:tcPr marL="65105" marR="65105" marT="32552" marB="32552"/>
                </a:tc>
                <a:tc>
                  <a:txBody>
                    <a:bodyPr/>
                    <a:lstStyle/>
                    <a:p>
                      <a:pPr algn="r"/>
                      <a:r>
                        <a:rPr lang="en-US" sz="1300" dirty="0" smtClean="0"/>
                        <a:t>.017</a:t>
                      </a:r>
                      <a:endParaRPr lang="en-US" sz="1300" dirty="0"/>
                    </a:p>
                  </a:txBody>
                  <a:tcPr marL="65105" marR="65105" marT="32552" marB="32552"/>
                </a:tc>
                <a:tc>
                  <a:txBody>
                    <a:bodyPr/>
                    <a:lstStyle/>
                    <a:p>
                      <a:pPr algn="r"/>
                      <a:r>
                        <a:rPr lang="en-US" sz="1300" dirty="0" smtClean="0"/>
                        <a:t>.004</a:t>
                      </a:r>
                      <a:endParaRPr lang="en-US" sz="1300" dirty="0"/>
                    </a:p>
                  </a:txBody>
                  <a:tcPr marL="65105" marR="65105" marT="32552" marB="32552"/>
                </a:tc>
              </a:tr>
              <a:tr h="282121">
                <a:tc>
                  <a:txBody>
                    <a:bodyPr/>
                    <a:lstStyle/>
                    <a:p>
                      <a:pPr algn="ctr"/>
                      <a:r>
                        <a:rPr lang="en-US" sz="1400" dirty="0" smtClean="0"/>
                        <a:t>UA</a:t>
                      </a:r>
                      <a:endParaRPr lang="en-US" sz="1400" b="1" dirty="0"/>
                    </a:p>
                  </a:txBody>
                  <a:tcPr marL="65105" marR="65105" marT="32552" marB="32552"/>
                </a:tc>
                <a:tc>
                  <a:txBody>
                    <a:bodyPr/>
                    <a:lstStyle/>
                    <a:p>
                      <a:pPr algn="r"/>
                      <a:r>
                        <a:rPr lang="en-US" sz="1300" dirty="0" smtClean="0"/>
                        <a:t>.019</a:t>
                      </a:r>
                      <a:endParaRPr lang="en-US" sz="1300" dirty="0"/>
                    </a:p>
                  </a:txBody>
                  <a:tcPr marL="65105" marR="65105" marT="32552" marB="32552"/>
                </a:tc>
                <a:tc>
                  <a:txBody>
                    <a:bodyPr/>
                    <a:lstStyle/>
                    <a:p>
                      <a:pPr algn="r"/>
                      <a:r>
                        <a:rPr lang="en-US" sz="1300" dirty="0" smtClean="0"/>
                        <a:t>.039</a:t>
                      </a:r>
                      <a:endParaRPr lang="en-US" sz="1300" dirty="0"/>
                    </a:p>
                  </a:txBody>
                  <a:tcPr marL="65105" marR="65105" marT="32552" marB="32552"/>
                </a:tc>
                <a:tc>
                  <a:txBody>
                    <a:bodyPr/>
                    <a:lstStyle/>
                    <a:p>
                      <a:pPr algn="r"/>
                      <a:r>
                        <a:rPr lang="en-US" sz="1300" dirty="0" smtClean="0"/>
                        <a:t>.053</a:t>
                      </a:r>
                      <a:endParaRPr lang="en-US" sz="1300" dirty="0"/>
                    </a:p>
                  </a:txBody>
                  <a:tcPr marL="65105" marR="65105" marT="32552" marB="32552"/>
                </a:tc>
                <a:tc>
                  <a:txBody>
                    <a:bodyPr/>
                    <a:lstStyle/>
                    <a:p>
                      <a:pPr algn="r"/>
                      <a:r>
                        <a:rPr lang="en-US" sz="1300" dirty="0" smtClean="0"/>
                        <a:t>.003</a:t>
                      </a:r>
                      <a:endParaRPr lang="en-US" sz="1300" dirty="0"/>
                    </a:p>
                  </a:txBody>
                  <a:tcPr marL="65105" marR="65105" marT="32552" marB="32552"/>
                </a:tc>
                <a:tc>
                  <a:txBody>
                    <a:bodyPr/>
                    <a:lstStyle/>
                    <a:p>
                      <a:pPr algn="r"/>
                      <a:r>
                        <a:rPr lang="en-US" sz="1300" dirty="0" smtClean="0"/>
                        <a:t>.018</a:t>
                      </a:r>
                      <a:endParaRPr lang="en-US" sz="1300" dirty="0"/>
                    </a:p>
                  </a:txBody>
                  <a:tcPr marL="65105" marR="65105" marT="32552" marB="32552"/>
                </a:tc>
                <a:tc>
                  <a:txBody>
                    <a:bodyPr/>
                    <a:lstStyle/>
                    <a:p>
                      <a:pPr algn="r"/>
                      <a:r>
                        <a:rPr lang="en-US" sz="1300" dirty="0" smtClean="0"/>
                        <a:t>.007</a:t>
                      </a:r>
                      <a:endParaRPr lang="en-US" sz="1300" dirty="0"/>
                    </a:p>
                  </a:txBody>
                  <a:tcPr marL="65105" marR="65105" marT="32552" marB="32552"/>
                </a:tc>
              </a:tr>
              <a:tr h="282121">
                <a:tc>
                  <a:txBody>
                    <a:bodyPr/>
                    <a:lstStyle/>
                    <a:p>
                      <a:pPr algn="ctr"/>
                      <a:r>
                        <a:rPr lang="en-US" sz="1400" dirty="0" smtClean="0"/>
                        <a:t>UG</a:t>
                      </a:r>
                      <a:endParaRPr lang="en-US" sz="1400" b="1" dirty="0"/>
                    </a:p>
                  </a:txBody>
                  <a:tcPr marL="65105" marR="65105" marT="32552" marB="32552"/>
                </a:tc>
                <a:tc>
                  <a:txBody>
                    <a:bodyPr/>
                    <a:lstStyle/>
                    <a:p>
                      <a:pPr algn="r"/>
                      <a:r>
                        <a:rPr lang="en-US" sz="1300" dirty="0" smtClean="0"/>
                        <a:t>.005</a:t>
                      </a:r>
                      <a:endParaRPr lang="en-US" sz="1300" dirty="0"/>
                    </a:p>
                  </a:txBody>
                  <a:tcPr marL="65105" marR="65105" marT="32552" marB="32552"/>
                </a:tc>
                <a:tc>
                  <a:txBody>
                    <a:bodyPr/>
                    <a:lstStyle/>
                    <a:p>
                      <a:pPr algn="r"/>
                      <a:r>
                        <a:rPr lang="en-US" sz="1300" dirty="0" smtClean="0"/>
                        <a:t>.016</a:t>
                      </a:r>
                      <a:endParaRPr lang="en-US" sz="1300" dirty="0"/>
                    </a:p>
                  </a:txBody>
                  <a:tcPr marL="65105" marR="65105" marT="32552" marB="32552"/>
                </a:tc>
                <a:tc>
                  <a:txBody>
                    <a:bodyPr/>
                    <a:lstStyle/>
                    <a:p>
                      <a:pPr algn="r"/>
                      <a:r>
                        <a:rPr lang="en-US" sz="1300" dirty="0" smtClean="0"/>
                        <a:t>.015</a:t>
                      </a:r>
                      <a:endParaRPr lang="en-US" sz="1300" dirty="0"/>
                    </a:p>
                  </a:txBody>
                  <a:tcPr marL="65105" marR="65105" marT="32552" marB="32552"/>
                </a:tc>
                <a:tc>
                  <a:txBody>
                    <a:bodyPr/>
                    <a:lstStyle/>
                    <a:p>
                      <a:pPr algn="r"/>
                      <a:r>
                        <a:rPr lang="en-US" sz="1300" dirty="0" smtClean="0"/>
                        <a:t>.017</a:t>
                      </a:r>
                      <a:endParaRPr lang="en-US" sz="1300" dirty="0"/>
                    </a:p>
                  </a:txBody>
                  <a:tcPr marL="65105" marR="65105" marT="32552" marB="32552"/>
                </a:tc>
                <a:tc>
                  <a:txBody>
                    <a:bodyPr/>
                    <a:lstStyle/>
                    <a:p>
                      <a:pPr algn="r"/>
                      <a:r>
                        <a:rPr lang="en-US" sz="1300" dirty="0" smtClean="0"/>
                        <a:t>.008</a:t>
                      </a:r>
                      <a:endParaRPr lang="en-US" sz="1300" dirty="0"/>
                    </a:p>
                  </a:txBody>
                  <a:tcPr marL="65105" marR="65105" marT="32552" marB="32552"/>
                </a:tc>
                <a:tc>
                  <a:txBody>
                    <a:bodyPr/>
                    <a:lstStyle/>
                    <a:p>
                      <a:pPr algn="r"/>
                      <a:r>
                        <a:rPr lang="en-US" sz="1300" dirty="0" smtClean="0"/>
                        <a:t>.007</a:t>
                      </a:r>
                      <a:endParaRPr lang="en-US" sz="1300" dirty="0"/>
                    </a:p>
                  </a:txBody>
                  <a:tcPr marL="65105" marR="65105" marT="32552" marB="32552"/>
                </a:tc>
              </a:tr>
            </a:tbl>
          </a:graphicData>
        </a:graphic>
      </p:graphicFrame>
      <p:sp>
        <p:nvSpPr>
          <p:cNvPr id="1232" name="TextBox 17"/>
          <p:cNvSpPr txBox="1">
            <a:spLocks noChangeArrowheads="1"/>
          </p:cNvSpPr>
          <p:nvPr/>
        </p:nvSpPr>
        <p:spPr bwMode="auto">
          <a:xfrm>
            <a:off x="1295400" y="3124200"/>
            <a:ext cx="2519363" cy="369888"/>
          </a:xfrm>
          <a:prstGeom prst="rect">
            <a:avLst/>
          </a:prstGeom>
          <a:noFill/>
          <a:ln w="9525">
            <a:noFill/>
            <a:miter lim="800000"/>
            <a:headEnd/>
            <a:tailEnd/>
          </a:ln>
        </p:spPr>
        <p:txBody>
          <a:bodyPr wrap="none">
            <a:spAutoFit/>
          </a:bodyPr>
          <a:lstStyle/>
          <a:p>
            <a:pPr algn="ctr"/>
            <a:r>
              <a:rPr lang="en-US">
                <a:solidFill>
                  <a:schemeClr val="accent1"/>
                </a:solidFill>
              </a:rPr>
              <a:t>Base Pair Frequencies</a:t>
            </a:r>
          </a:p>
        </p:txBody>
      </p:sp>
      <p:graphicFrame>
        <p:nvGraphicFramePr>
          <p:cNvPr id="1026" name="Object 2"/>
          <p:cNvGraphicFramePr>
            <a:graphicFrameLocks noChangeAspect="1"/>
          </p:cNvGraphicFramePr>
          <p:nvPr/>
        </p:nvGraphicFramePr>
        <p:xfrm>
          <a:off x="4572000" y="1066800"/>
          <a:ext cx="4267200" cy="866775"/>
        </p:xfrm>
        <a:graphic>
          <a:graphicData uri="http://schemas.openxmlformats.org/presentationml/2006/ole">
            <p:oleObj spid="_x0000_s612354" name="Equation" r:id="rId3" imgW="2361960" imgH="482400" progId="Equation.3">
              <p:embed/>
            </p:oleObj>
          </a:graphicData>
        </a:graphic>
      </p:graphicFrame>
      <p:sp>
        <p:nvSpPr>
          <p:cNvPr id="1233" name="TextBox 19"/>
          <p:cNvSpPr txBox="1">
            <a:spLocks noChangeArrowheads="1"/>
          </p:cNvSpPr>
          <p:nvPr/>
        </p:nvSpPr>
        <p:spPr bwMode="auto">
          <a:xfrm>
            <a:off x="6232525" y="1905000"/>
            <a:ext cx="854075" cy="307975"/>
          </a:xfrm>
          <a:prstGeom prst="rect">
            <a:avLst/>
          </a:prstGeom>
          <a:noFill/>
          <a:ln w="9525">
            <a:noFill/>
            <a:miter lim="800000"/>
            <a:headEnd/>
            <a:tailEnd/>
          </a:ln>
        </p:spPr>
        <p:txBody>
          <a:bodyPr wrap="none">
            <a:spAutoFit/>
          </a:bodyPr>
          <a:lstStyle/>
          <a:p>
            <a:r>
              <a:rPr lang="en-US" sz="1400">
                <a:solidFill>
                  <a:schemeClr val="accent1"/>
                </a:solidFill>
              </a:rPr>
              <a:t>WHERE</a:t>
            </a:r>
          </a:p>
        </p:txBody>
      </p:sp>
      <p:graphicFrame>
        <p:nvGraphicFramePr>
          <p:cNvPr id="1027" name="Object 3"/>
          <p:cNvGraphicFramePr>
            <a:graphicFrameLocks noChangeAspect="1"/>
          </p:cNvGraphicFramePr>
          <p:nvPr/>
        </p:nvGraphicFramePr>
        <p:xfrm>
          <a:off x="5486400" y="2209800"/>
          <a:ext cx="2209800" cy="684213"/>
        </p:xfrm>
        <a:graphic>
          <a:graphicData uri="http://schemas.openxmlformats.org/presentationml/2006/ole">
            <p:oleObj spid="_x0000_s612355" name="Equation" r:id="rId4" imgW="1409400" imgH="431640" progId="Equation.3">
              <p:embed/>
            </p:oleObj>
          </a:graphicData>
        </a:graphic>
      </p:graphicFrame>
      <p:graphicFrame>
        <p:nvGraphicFramePr>
          <p:cNvPr id="1028" name="Object 4"/>
          <p:cNvGraphicFramePr>
            <a:graphicFrameLocks noChangeAspect="1"/>
          </p:cNvGraphicFramePr>
          <p:nvPr/>
        </p:nvGraphicFramePr>
        <p:xfrm>
          <a:off x="5295900" y="2971800"/>
          <a:ext cx="2733675" cy="488950"/>
        </p:xfrm>
        <a:graphic>
          <a:graphicData uri="http://schemas.openxmlformats.org/presentationml/2006/ole">
            <p:oleObj spid="_x0000_s612356" name="Equation" r:id="rId5" imgW="1422360" imgH="253800" progId="Equation.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pPr fontAlgn="auto">
              <a:spcBef>
                <a:spcPts val="0"/>
              </a:spcBef>
              <a:spcAft>
                <a:spcPts val="0"/>
              </a:spcAft>
              <a:defRPr/>
            </a:pPr>
            <a:r>
              <a:rPr sz="3600">
                <a:solidFill>
                  <a:schemeClr val="tx2">
                    <a:shade val="85000"/>
                    <a:satMod val="150000"/>
                  </a:schemeClr>
                </a:solidFill>
              </a:rPr>
              <a:t>Base Pair Stacking Energy: Experimental vs. Statistical</a:t>
            </a:r>
          </a:p>
        </p:txBody>
      </p:sp>
      <p:sp>
        <p:nvSpPr>
          <p:cNvPr id="4" name="Footer Placeholder 3"/>
          <p:cNvSpPr>
            <a:spLocks noGrp="1"/>
          </p:cNvSpPr>
          <p:nvPr>
            <p:ph type="ftr" sz="quarter" idx="11"/>
          </p:nvPr>
        </p:nvSpPr>
        <p:spPr/>
        <p:txBody>
          <a:bodyPr/>
          <a:lstStyle/>
          <a:p>
            <a:pPr>
              <a:defRPr/>
            </a:pPr>
            <a:r>
              <a:rPr smtClean="0"/>
              <a:t>Promotion Seminar (September 2008)</a:t>
            </a:r>
            <a:endParaRPr/>
          </a:p>
        </p:txBody>
      </p:sp>
      <p:sp>
        <p:nvSpPr>
          <p:cNvPr id="5" name="Slide Number Placeholder 4"/>
          <p:cNvSpPr>
            <a:spLocks noGrp="1"/>
          </p:cNvSpPr>
          <p:nvPr>
            <p:ph type="sldNum" sz="quarter" idx="12"/>
          </p:nvPr>
        </p:nvSpPr>
        <p:spPr/>
        <p:txBody>
          <a:bodyPr/>
          <a:lstStyle/>
          <a:p>
            <a:pPr>
              <a:defRPr/>
            </a:pPr>
            <a:fld id="{C620ABF8-FE05-45BC-8A69-78D9BAC1388C}" type="slidenum">
              <a:rPr/>
              <a:pPr>
                <a:defRPr/>
              </a:pPr>
              <a:t>54</a:t>
            </a:fld>
            <a:endParaRPr dirty="0"/>
          </a:p>
        </p:txBody>
      </p:sp>
      <p:graphicFrame>
        <p:nvGraphicFramePr>
          <p:cNvPr id="9" name="Chart 8"/>
          <p:cNvGraphicFramePr>
            <a:graphicFrameLocks noGrp="1"/>
          </p:cNvGraphicFramePr>
          <p:nvPr/>
        </p:nvGraphicFramePr>
        <p:xfrm>
          <a:off x="228600" y="1219200"/>
          <a:ext cx="8665602" cy="50489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a:lstStyle/>
          <a:p>
            <a:pPr eaLnBrk="1" fontAlgn="auto" hangingPunct="1">
              <a:spcAft>
                <a:spcPts val="0"/>
              </a:spcAft>
              <a:defRPr/>
            </a:pPr>
            <a:r>
              <a:rPr lang="en-US" sz="2400" dirty="0" smtClean="0"/>
              <a:t>Structural Statistics: </a:t>
            </a:r>
            <a:r>
              <a:rPr lang="en-US" sz="2400" dirty="0" err="1" smtClean="0"/>
              <a:t>Tetraloops</a:t>
            </a:r>
            <a:r>
              <a:rPr lang="en-US" sz="2400" dirty="0" smtClean="0"/>
              <a:t> (Bacterial 16S rRNA)</a:t>
            </a:r>
            <a:endParaRPr lang="en-US" sz="2400" dirty="0"/>
          </a:p>
        </p:txBody>
      </p:sp>
      <p:pic>
        <p:nvPicPr>
          <p:cNvPr id="11" name="Content Placeholder 10" descr="tetraloop-schematic-uucg-uguc.2.png"/>
          <p:cNvPicPr>
            <a:picLocks noGrp="1" noChangeAspect="1"/>
          </p:cNvPicPr>
          <p:nvPr>
            <p:ph idx="1"/>
          </p:nvPr>
        </p:nvPicPr>
        <p:blipFill>
          <a:blip r:embed="rId3"/>
          <a:stretch>
            <a:fillRect/>
          </a:stretch>
        </p:blipFill>
        <p:spPr>
          <a:xfrm>
            <a:off x="371783" y="914400"/>
            <a:ext cx="4109587" cy="5105400"/>
          </a:xfrm>
        </p:spPr>
      </p:pic>
      <p:sp>
        <p:nvSpPr>
          <p:cNvPr id="8" name="Slide Number Placeholder 7"/>
          <p:cNvSpPr>
            <a:spLocks noGrp="1"/>
          </p:cNvSpPr>
          <p:nvPr>
            <p:ph type="sldNum" sz="quarter" idx="12"/>
          </p:nvPr>
        </p:nvSpPr>
        <p:spPr/>
        <p:txBody>
          <a:bodyPr/>
          <a:lstStyle/>
          <a:p>
            <a:pPr>
              <a:defRPr/>
            </a:pPr>
            <a:fld id="{8771E250-94BB-45E2-9545-4494A0DF7676}" type="slidenum">
              <a:rPr lang="en-US" smtClean="0"/>
              <a:pPr>
                <a:defRPr/>
              </a:pPr>
              <a:t>55</a:t>
            </a:fld>
            <a:endParaRPr lang="en-US" dirty="0"/>
          </a:p>
        </p:txBody>
      </p:sp>
      <p:graphicFrame>
        <p:nvGraphicFramePr>
          <p:cNvPr id="7" name="Group 80"/>
          <p:cNvGraphicFramePr>
            <a:graphicFrameLocks noGrp="1"/>
          </p:cNvGraphicFramePr>
          <p:nvPr>
            <p:ph sz="quarter" idx="4294967295"/>
          </p:nvPr>
        </p:nvGraphicFramePr>
        <p:xfrm>
          <a:off x="4572000" y="838200"/>
          <a:ext cx="4165600" cy="5159375"/>
        </p:xfrm>
        <a:graphic>
          <a:graphicData uri="http://schemas.openxmlformats.org/drawingml/2006/table">
            <a:tbl>
              <a:tblPr/>
              <a:tblGrid>
                <a:gridCol w="1041400"/>
                <a:gridCol w="939800"/>
                <a:gridCol w="101600"/>
                <a:gridCol w="1041400"/>
                <a:gridCol w="152400"/>
                <a:gridCol w="889000"/>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charset="0"/>
                        </a:rPr>
                        <a:t>Pattern</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charset="0"/>
                        </a:rPr>
                        <a:t>Actual</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charset="0"/>
                        </a:rPr>
                        <a:t>Potential</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charset="0"/>
                        </a:rPr>
                        <a:t>A / P</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1"/>
                          </a:solidFill>
                          <a:effectLst/>
                          <a:latin typeface="Calibri" charset="0"/>
                        </a:rPr>
                        <a:t>Total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Calibri" charset="0"/>
                        </a:rPr>
                        <a:t>99064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gridSpan="3">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Calibri" charset="0"/>
                        </a:rPr>
                        <a:t>1221206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Calibri" charset="0"/>
                        </a:rPr>
                        <a:t>0.08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rPr>
                        <a:t>UUCG</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12283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gridSpan="3">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13258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0.93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AGCC</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6245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gridSpan="3">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7551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0.83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GCAU</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4465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gridSpan="3">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5531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0.81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GCAA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9548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gridSpan="3">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12599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0.76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GAAG</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5906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gridSpan="3">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8545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0.69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96875">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charset="0"/>
                        </a:rPr>
                        <a:t>246 others […]</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UGCU</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722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hMerge="1">
                  <a:txBody>
                    <a:bodyPr/>
                    <a:lstStyle/>
                    <a:p>
                      <a:endParaRPr lang="en-US"/>
                    </a:p>
                  </a:txBody>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UGGA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1539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hMerge="1">
                  <a:txBody>
                    <a:bodyPr/>
                    <a:lstStyle/>
                    <a:p>
                      <a:endParaRPr lang="en-US"/>
                    </a:p>
                  </a:txBody>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UGUA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878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hMerge="1">
                  <a:txBody>
                    <a:bodyPr/>
                    <a:lstStyle/>
                    <a:p>
                      <a:endParaRPr lang="en-US"/>
                    </a:p>
                  </a:txBody>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UGUC</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5695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hMerge="1">
                  <a:txBody>
                    <a:bodyPr/>
                    <a:lstStyle/>
                    <a:p>
                      <a:endParaRPr lang="en-US"/>
                    </a:p>
                  </a:txBody>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UGUU</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hMerge="1">
                  <a:txBody>
                    <a:bodyPr/>
                    <a:lstStyle/>
                    <a:p>
                      <a:endParaRPr 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2454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rPr>
                        <a:t>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hMerge="1">
                  <a:txBody>
                    <a:bodyPr/>
                    <a:lstStyle/>
                    <a:p>
                      <a:endParaRPr lang="en-US"/>
                    </a:p>
                  </a:txBody>
                  <a:tcPr/>
                </a:tc>
              </a:tr>
            </a:tbl>
          </a:graphicData>
        </a:graphic>
      </p:graphicFrame>
      <p:sp>
        <p:nvSpPr>
          <p:cNvPr id="9" name="TextBox 8"/>
          <p:cNvSpPr txBox="1"/>
          <p:nvPr/>
        </p:nvSpPr>
        <p:spPr>
          <a:xfrm>
            <a:off x="5166685" y="5955268"/>
            <a:ext cx="2986715" cy="369332"/>
          </a:xfrm>
          <a:prstGeom prst="rect">
            <a:avLst/>
          </a:prstGeom>
          <a:noFill/>
        </p:spPr>
        <p:txBody>
          <a:bodyPr wrap="none" rtlCol="0">
            <a:spAutoFit/>
          </a:bodyPr>
          <a:lstStyle/>
          <a:p>
            <a:r>
              <a:rPr lang="en-US" b="1" dirty="0" smtClean="0"/>
              <a:t>From ~36,000 sequences.</a:t>
            </a:r>
            <a:endParaRPr lang="en-US"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Hairpin Nucleation</a:t>
            </a:r>
            <a:endParaRPr lang="en-US" dirty="0"/>
          </a:p>
        </p:txBody>
      </p:sp>
      <p:sp>
        <p:nvSpPr>
          <p:cNvPr id="3" name="Content Placeholder 2"/>
          <p:cNvSpPr>
            <a:spLocks noGrp="1"/>
          </p:cNvSpPr>
          <p:nvPr>
            <p:ph idx="1"/>
          </p:nvPr>
        </p:nvSpPr>
        <p:spPr/>
        <p:txBody>
          <a:bodyPr/>
          <a:lstStyle/>
          <a:p>
            <a:r>
              <a:rPr lang="en-US" dirty="0" smtClean="0"/>
              <a:t>Hairpin statistical potentials</a:t>
            </a:r>
          </a:p>
          <a:p>
            <a:pPr lvl="1"/>
            <a:r>
              <a:rPr lang="en-US" dirty="0" smtClean="0"/>
              <a:t>Helices with short simple distances have a higher rate of prediction.</a:t>
            </a:r>
          </a:p>
          <a:p>
            <a:r>
              <a:rPr lang="en-US" dirty="0" smtClean="0"/>
              <a:t>Conditional Distance</a:t>
            </a:r>
          </a:p>
          <a:p>
            <a:pPr lvl="1"/>
            <a:r>
              <a:rPr lang="en-US" dirty="0" smtClean="0"/>
              <a:t>With proper prediction of nucleation points, folding problem should become simpler.</a:t>
            </a:r>
          </a:p>
          <a:p>
            <a:pPr lvl="1"/>
            <a:r>
              <a:rPr lang="en-US" dirty="0" smtClean="0"/>
              <a:t>Does the distance hypothesis still hold after nucleation has occurred?</a:t>
            </a:r>
          </a:p>
          <a:p>
            <a:pPr lvl="2"/>
            <a:r>
              <a:rPr lang="en-US" dirty="0" smtClean="0"/>
              <a:t>After one helix forms, two nucleotides with a larger simple distance can have a smaller conditional distance.</a:t>
            </a:r>
          </a:p>
        </p:txBody>
      </p:sp>
      <p:sp>
        <p:nvSpPr>
          <p:cNvPr id="4" name="Slide Number Placeholder 3"/>
          <p:cNvSpPr>
            <a:spLocks noGrp="1"/>
          </p:cNvSpPr>
          <p:nvPr>
            <p:ph type="sldNum" sz="quarter" idx="12"/>
          </p:nvPr>
        </p:nvSpPr>
        <p:spPr/>
        <p:txBody>
          <a:bodyPr/>
          <a:lstStyle/>
          <a:p>
            <a:pPr>
              <a:defRPr/>
            </a:pPr>
            <a:fld id="{8771E250-94BB-45E2-9545-4494A0DF7676}"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Conditional Distance</a:t>
            </a:r>
            <a:endParaRPr lang="en-US"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57</a:t>
            </a:fld>
            <a:endParaRPr lang="en-US" dirty="0"/>
          </a:p>
        </p:txBody>
      </p:sp>
      <p:pic>
        <p:nvPicPr>
          <p:cNvPr id="643075" name="Picture 3"/>
          <p:cNvPicPr>
            <a:picLocks noChangeAspect="1" noChangeArrowheads="1"/>
          </p:cNvPicPr>
          <p:nvPr/>
        </p:nvPicPr>
        <p:blipFill>
          <a:blip r:embed="rId2"/>
          <a:srcRect/>
          <a:stretch>
            <a:fillRect/>
          </a:stretch>
        </p:blipFill>
        <p:spPr bwMode="auto">
          <a:xfrm>
            <a:off x="3276600" y="1524000"/>
            <a:ext cx="4955684" cy="4475133"/>
          </a:xfrm>
          <a:prstGeom prst="rect">
            <a:avLst/>
          </a:prstGeom>
          <a:noFill/>
          <a:ln w="9525">
            <a:noFill/>
            <a:miter lim="800000"/>
            <a:headEnd/>
            <a:tailEnd/>
          </a:ln>
          <a:effectLst/>
        </p:spPr>
      </p:pic>
      <p:pic>
        <p:nvPicPr>
          <p:cNvPr id="10" name="Picture 9" descr="d.16.b.E.coli.png"/>
          <p:cNvPicPr>
            <a:picLocks noChangeAspect="1"/>
          </p:cNvPicPr>
          <p:nvPr/>
        </p:nvPicPr>
        <p:blipFill>
          <a:blip r:embed="rId3"/>
          <a:stretch>
            <a:fillRect/>
          </a:stretch>
        </p:blipFill>
        <p:spPr>
          <a:xfrm>
            <a:off x="152400" y="1524000"/>
            <a:ext cx="3276600" cy="4580965"/>
          </a:xfrm>
          <a:prstGeom prst="rect">
            <a:avLst/>
          </a:prstGeom>
        </p:spPr>
      </p:pic>
      <p:sp>
        <p:nvSpPr>
          <p:cNvPr id="11" name="TextBox 10"/>
          <p:cNvSpPr txBox="1"/>
          <p:nvPr/>
        </p:nvSpPr>
        <p:spPr>
          <a:xfrm>
            <a:off x="6400800" y="2057400"/>
            <a:ext cx="2646878" cy="615553"/>
          </a:xfrm>
          <a:prstGeom prst="rect">
            <a:avLst/>
          </a:prstGeom>
          <a:noFill/>
        </p:spPr>
        <p:txBody>
          <a:bodyPr wrap="none" rtlCol="0">
            <a:spAutoFit/>
          </a:bodyPr>
          <a:lstStyle/>
          <a:p>
            <a:r>
              <a:rPr lang="en-US" sz="1600" dirty="0" smtClean="0"/>
              <a:t>Simple Distance = 79</a:t>
            </a:r>
          </a:p>
          <a:p>
            <a:r>
              <a:rPr lang="en-US" sz="1600" dirty="0" smtClean="0"/>
              <a:t>Conditional Distance = 15 </a:t>
            </a:r>
            <a:r>
              <a:rPr lang="en-US" dirty="0" smtClean="0"/>
              <a:t>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Conditional Distance</a:t>
            </a:r>
            <a:endParaRPr lang="en-US"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58</a:t>
            </a:fld>
            <a:endParaRPr lang="en-US" dirty="0"/>
          </a:p>
        </p:txBody>
      </p:sp>
      <p:pic>
        <p:nvPicPr>
          <p:cNvPr id="715780" name="Picture 4"/>
          <p:cNvPicPr>
            <a:picLocks noChangeAspect="1" noChangeArrowheads="1"/>
          </p:cNvPicPr>
          <p:nvPr/>
        </p:nvPicPr>
        <p:blipFill>
          <a:blip r:embed="rId2"/>
          <a:srcRect/>
          <a:stretch>
            <a:fillRect/>
          </a:stretch>
        </p:blipFill>
        <p:spPr bwMode="auto">
          <a:xfrm>
            <a:off x="3690395" y="1524000"/>
            <a:ext cx="4844005" cy="5053013"/>
          </a:xfrm>
          <a:prstGeom prst="rect">
            <a:avLst/>
          </a:prstGeom>
          <a:noFill/>
          <a:ln w="9525">
            <a:noFill/>
            <a:miter lim="800000"/>
            <a:headEnd/>
            <a:tailEnd/>
          </a:ln>
          <a:effectLst/>
        </p:spPr>
      </p:pic>
      <p:sp>
        <p:nvSpPr>
          <p:cNvPr id="10" name="TextBox 9"/>
          <p:cNvSpPr txBox="1"/>
          <p:nvPr/>
        </p:nvSpPr>
        <p:spPr>
          <a:xfrm>
            <a:off x="6610934" y="2590800"/>
            <a:ext cx="2533066" cy="615553"/>
          </a:xfrm>
          <a:prstGeom prst="rect">
            <a:avLst/>
          </a:prstGeom>
          <a:noFill/>
        </p:spPr>
        <p:txBody>
          <a:bodyPr wrap="none" rtlCol="0">
            <a:spAutoFit/>
          </a:bodyPr>
          <a:lstStyle/>
          <a:p>
            <a:r>
              <a:rPr lang="en-US" sz="1600" dirty="0" smtClean="0"/>
              <a:t>Simple Distance = 79</a:t>
            </a:r>
          </a:p>
          <a:p>
            <a:r>
              <a:rPr lang="en-US" sz="1600" dirty="0" smtClean="0"/>
              <a:t>Conditional Distance = 5</a:t>
            </a:r>
            <a:r>
              <a:rPr lang="en-US" dirty="0" smtClean="0"/>
              <a:t> </a:t>
            </a:r>
            <a:endParaRPr lang="en-US" dirty="0"/>
          </a:p>
        </p:txBody>
      </p:sp>
      <p:pic>
        <p:nvPicPr>
          <p:cNvPr id="11" name="Picture 10" descr="ttm.16S.bpcl2.png"/>
          <p:cNvPicPr>
            <a:picLocks noChangeAspect="1"/>
          </p:cNvPicPr>
          <p:nvPr/>
        </p:nvPicPr>
        <p:blipFill>
          <a:blip r:embed="rId3" cstate="print"/>
          <a:stretch>
            <a:fillRect/>
          </a:stretch>
        </p:blipFill>
        <p:spPr>
          <a:xfrm>
            <a:off x="145474" y="1447800"/>
            <a:ext cx="3512126" cy="48768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16.CDHP2_Page_1.png"/>
          <p:cNvPicPr>
            <a:picLocks noGrp="1" noChangeAspect="1"/>
          </p:cNvPicPr>
          <p:nvPr>
            <p:ph idx="1"/>
          </p:nvPr>
        </p:nvPicPr>
        <p:blipFill>
          <a:blip r:embed="rId2"/>
          <a:stretch>
            <a:fillRect/>
          </a:stretch>
        </p:blipFill>
        <p:spPr>
          <a:xfrm>
            <a:off x="914400" y="152400"/>
            <a:ext cx="7315200" cy="5105400"/>
          </a:xfrm>
        </p:spPr>
      </p:pic>
      <p:sp>
        <p:nvSpPr>
          <p:cNvPr id="4" name="Slide Number Placeholder 3"/>
          <p:cNvSpPr>
            <a:spLocks noGrp="1"/>
          </p:cNvSpPr>
          <p:nvPr>
            <p:ph type="sldNum" sz="quarter" idx="12"/>
          </p:nvPr>
        </p:nvSpPr>
        <p:spPr/>
        <p:txBody>
          <a:bodyPr/>
          <a:lstStyle/>
          <a:p>
            <a:pPr>
              <a:defRPr/>
            </a:pPr>
            <a:fld id="{8771E250-94BB-45E2-9545-4494A0DF7676}" type="slidenum">
              <a:rPr lang="en-US" smtClean="0"/>
              <a:pPr>
                <a:defRPr/>
              </a:pPr>
              <a:t>59</a:t>
            </a:fld>
            <a:endParaRPr lang="en-US" dirty="0"/>
          </a:p>
        </p:txBody>
      </p:sp>
      <p:graphicFrame>
        <p:nvGraphicFramePr>
          <p:cNvPr id="6" name="Table 5"/>
          <p:cNvGraphicFramePr>
            <a:graphicFrameLocks noGrp="1"/>
          </p:cNvGraphicFramePr>
          <p:nvPr/>
        </p:nvGraphicFramePr>
        <p:xfrm>
          <a:off x="1447800" y="4953000"/>
          <a:ext cx="6096000" cy="1559560"/>
        </p:xfrm>
        <a:graphic>
          <a:graphicData uri="http://schemas.openxmlformats.org/drawingml/2006/table">
            <a:tbl>
              <a:tblPr firstRow="1" bandRow="1">
                <a:tableStyleId>{5C22544A-7EE6-4342-B048-85BDC9FD1C3A}</a:tableStyleId>
              </a:tblPr>
              <a:tblGrid>
                <a:gridCol w="1143000"/>
                <a:gridCol w="889000"/>
                <a:gridCol w="1016000"/>
                <a:gridCol w="1016000"/>
                <a:gridCol w="1016000"/>
                <a:gridCol w="1016000"/>
              </a:tblGrid>
              <a:tr h="370840">
                <a:tc>
                  <a:txBody>
                    <a:bodyPr/>
                    <a:lstStyle/>
                    <a:p>
                      <a:pPr algn="ctr"/>
                      <a:r>
                        <a:rPr lang="en-US" sz="1000" b="1" dirty="0" smtClean="0"/>
                        <a:t>Energy</a:t>
                      </a:r>
                      <a:r>
                        <a:rPr lang="en-US" sz="1000" b="1" baseline="0" dirty="0" smtClean="0"/>
                        <a:t> Range</a:t>
                      </a:r>
                      <a:endParaRPr lang="en-US" sz="1000" b="1" dirty="0"/>
                    </a:p>
                  </a:txBody>
                  <a:tcPr/>
                </a:tc>
                <a:tc>
                  <a:txBody>
                    <a:bodyPr/>
                    <a:lstStyle/>
                    <a:p>
                      <a:pPr algn="ctr"/>
                      <a:r>
                        <a:rPr lang="en-US" sz="1000" b="1" dirty="0" smtClean="0"/>
                        <a:t>-25</a:t>
                      </a:r>
                    </a:p>
                    <a:p>
                      <a:pPr algn="ctr"/>
                      <a:r>
                        <a:rPr lang="en-US" sz="1000" b="1" dirty="0" smtClean="0"/>
                        <a:t>-21</a:t>
                      </a:r>
                      <a:endParaRPr lang="en-US" sz="1000" b="1" dirty="0"/>
                    </a:p>
                  </a:txBody>
                  <a:tcPr/>
                </a:tc>
                <a:tc>
                  <a:txBody>
                    <a:bodyPr/>
                    <a:lstStyle/>
                    <a:p>
                      <a:pPr algn="ctr"/>
                      <a:r>
                        <a:rPr lang="en-US" sz="1000" dirty="0" smtClean="0"/>
                        <a:t>-20</a:t>
                      </a:r>
                    </a:p>
                    <a:p>
                      <a:pPr algn="ctr"/>
                      <a:r>
                        <a:rPr lang="en-US" sz="1000" dirty="0" smtClean="0"/>
                        <a:t>-16</a:t>
                      </a:r>
                      <a:endParaRPr lang="en-US" sz="1000" dirty="0"/>
                    </a:p>
                  </a:txBody>
                  <a:tcPr/>
                </a:tc>
                <a:tc>
                  <a:txBody>
                    <a:bodyPr/>
                    <a:lstStyle/>
                    <a:p>
                      <a:pPr algn="ctr"/>
                      <a:r>
                        <a:rPr lang="en-US" sz="1000" dirty="0" smtClean="0"/>
                        <a:t>-15</a:t>
                      </a:r>
                    </a:p>
                    <a:p>
                      <a:pPr algn="ctr"/>
                      <a:r>
                        <a:rPr lang="en-US" sz="1000" dirty="0" smtClean="0"/>
                        <a:t>-11</a:t>
                      </a:r>
                      <a:endParaRPr lang="en-US" sz="1000" dirty="0"/>
                    </a:p>
                  </a:txBody>
                  <a:tcPr/>
                </a:tc>
                <a:tc>
                  <a:txBody>
                    <a:bodyPr/>
                    <a:lstStyle/>
                    <a:p>
                      <a:pPr algn="ctr"/>
                      <a:r>
                        <a:rPr lang="en-US" sz="1000" dirty="0" smtClean="0"/>
                        <a:t>-10</a:t>
                      </a:r>
                    </a:p>
                    <a:p>
                      <a:pPr algn="ctr"/>
                      <a:r>
                        <a:rPr lang="en-US" sz="1000" dirty="0" smtClean="0"/>
                        <a:t>-6</a:t>
                      </a:r>
                      <a:endParaRPr lang="en-US" sz="1000" dirty="0"/>
                    </a:p>
                  </a:txBody>
                  <a:tcPr/>
                </a:tc>
                <a:tc>
                  <a:txBody>
                    <a:bodyPr/>
                    <a:lstStyle/>
                    <a:p>
                      <a:pPr algn="ctr"/>
                      <a:r>
                        <a:rPr lang="en-US" sz="1000" dirty="0" smtClean="0"/>
                        <a:t>-5</a:t>
                      </a:r>
                    </a:p>
                    <a:p>
                      <a:pPr algn="ctr"/>
                      <a:r>
                        <a:rPr lang="en-US" sz="1000" dirty="0" smtClean="0"/>
                        <a:t>-1</a:t>
                      </a:r>
                      <a:endParaRPr lang="en-US" sz="1000" dirty="0"/>
                    </a:p>
                  </a:txBody>
                  <a:tcPr/>
                </a:tc>
              </a:tr>
              <a:tr h="370840">
                <a:tc>
                  <a:txBody>
                    <a:bodyPr/>
                    <a:lstStyle/>
                    <a:p>
                      <a:pPr algn="ctr"/>
                      <a:r>
                        <a:rPr lang="en-US" sz="1000" b="1" dirty="0" smtClean="0"/>
                        <a:t>Comparative</a:t>
                      </a:r>
                      <a:r>
                        <a:rPr lang="en-US" sz="1000" b="1" baseline="0" dirty="0" smtClean="0"/>
                        <a:t> Count</a:t>
                      </a:r>
                      <a:endParaRPr lang="en-US" sz="1000" b="1" dirty="0"/>
                    </a:p>
                  </a:txBody>
                  <a:tcPr/>
                </a:tc>
                <a:tc>
                  <a:txBody>
                    <a:bodyPr/>
                    <a:lstStyle/>
                    <a:p>
                      <a:pPr algn="r"/>
                      <a:r>
                        <a:rPr lang="en-US" sz="1000" b="1" dirty="0" smtClean="0"/>
                        <a:t>2</a:t>
                      </a:r>
                      <a:endParaRPr lang="en-US" sz="1000" b="1" dirty="0"/>
                    </a:p>
                  </a:txBody>
                  <a:tcPr/>
                </a:tc>
                <a:tc>
                  <a:txBody>
                    <a:bodyPr/>
                    <a:lstStyle/>
                    <a:p>
                      <a:pPr algn="r"/>
                      <a:r>
                        <a:rPr lang="en-US" sz="1000" b="1" dirty="0" smtClean="0"/>
                        <a:t>1173</a:t>
                      </a:r>
                      <a:endParaRPr lang="en-US" sz="1000" b="1" dirty="0"/>
                    </a:p>
                  </a:txBody>
                  <a:tcPr/>
                </a:tc>
                <a:tc>
                  <a:txBody>
                    <a:bodyPr/>
                    <a:lstStyle/>
                    <a:p>
                      <a:pPr algn="r"/>
                      <a:r>
                        <a:rPr lang="en-US" sz="1000" b="1" dirty="0" smtClean="0"/>
                        <a:t>4483</a:t>
                      </a:r>
                      <a:endParaRPr lang="en-US" sz="1000" b="1" dirty="0"/>
                    </a:p>
                  </a:txBody>
                  <a:tcPr/>
                </a:tc>
                <a:tc>
                  <a:txBody>
                    <a:bodyPr/>
                    <a:lstStyle/>
                    <a:p>
                      <a:pPr algn="r"/>
                      <a:r>
                        <a:rPr lang="en-US" sz="1000" b="1" dirty="0" smtClean="0"/>
                        <a:t>7804</a:t>
                      </a:r>
                      <a:endParaRPr lang="en-US" sz="1000" b="1" dirty="0"/>
                    </a:p>
                  </a:txBody>
                  <a:tcPr/>
                </a:tc>
                <a:tc>
                  <a:txBody>
                    <a:bodyPr/>
                    <a:lstStyle/>
                    <a:p>
                      <a:pPr algn="r"/>
                      <a:r>
                        <a:rPr lang="en-US" sz="1000" b="1" dirty="0" smtClean="0"/>
                        <a:t>8267</a:t>
                      </a:r>
                      <a:endParaRPr lang="en-US" sz="1000" b="1" dirty="0"/>
                    </a:p>
                  </a:txBody>
                  <a:tcPr/>
                </a:tc>
              </a:tr>
              <a:tr h="370840">
                <a:tc>
                  <a:txBody>
                    <a:bodyPr/>
                    <a:lstStyle/>
                    <a:p>
                      <a:pPr algn="ctr"/>
                      <a:r>
                        <a:rPr lang="en-US" sz="1000" b="1" dirty="0" smtClean="0"/>
                        <a:t>Potential</a:t>
                      </a:r>
                      <a:r>
                        <a:rPr lang="en-US" sz="1000" b="1" baseline="0" dirty="0" smtClean="0"/>
                        <a:t> Count</a:t>
                      </a:r>
                      <a:endParaRPr lang="en-US" sz="1000" b="1" dirty="0"/>
                    </a:p>
                  </a:txBody>
                  <a:tcPr/>
                </a:tc>
                <a:tc>
                  <a:txBody>
                    <a:bodyPr/>
                    <a:lstStyle/>
                    <a:p>
                      <a:pPr algn="r"/>
                      <a:r>
                        <a:rPr lang="en-US" sz="1000" b="1" dirty="0" smtClean="0"/>
                        <a:t>261</a:t>
                      </a:r>
                      <a:endParaRPr lang="en-US" sz="1000" b="1" dirty="0"/>
                    </a:p>
                  </a:txBody>
                  <a:tcPr/>
                </a:tc>
                <a:tc>
                  <a:txBody>
                    <a:bodyPr/>
                    <a:lstStyle/>
                    <a:p>
                      <a:pPr algn="r"/>
                      <a:r>
                        <a:rPr lang="en-US" sz="1000" b="1" dirty="0" smtClean="0"/>
                        <a:t>8277</a:t>
                      </a:r>
                      <a:endParaRPr lang="en-US" sz="1000" b="1" dirty="0"/>
                    </a:p>
                  </a:txBody>
                  <a:tcPr/>
                </a:tc>
                <a:tc>
                  <a:txBody>
                    <a:bodyPr/>
                    <a:lstStyle/>
                    <a:p>
                      <a:pPr algn="r"/>
                      <a:r>
                        <a:rPr lang="en-US" sz="1000" b="1" dirty="0" smtClean="0"/>
                        <a:t>95697</a:t>
                      </a:r>
                      <a:endParaRPr lang="en-US" sz="1000" b="1" dirty="0"/>
                    </a:p>
                  </a:txBody>
                  <a:tcPr/>
                </a:tc>
                <a:tc>
                  <a:txBody>
                    <a:bodyPr/>
                    <a:lstStyle/>
                    <a:p>
                      <a:pPr algn="r"/>
                      <a:r>
                        <a:rPr lang="en-US" sz="1000" b="1" dirty="0" smtClean="0"/>
                        <a:t>1356079</a:t>
                      </a:r>
                      <a:endParaRPr lang="en-US" sz="1000" b="1" dirty="0"/>
                    </a:p>
                  </a:txBody>
                  <a:tcPr/>
                </a:tc>
                <a:tc>
                  <a:txBody>
                    <a:bodyPr/>
                    <a:lstStyle/>
                    <a:p>
                      <a:pPr algn="r"/>
                      <a:r>
                        <a:rPr lang="en-US" sz="1000" b="1" dirty="0" smtClean="0"/>
                        <a:t>11996467</a:t>
                      </a:r>
                      <a:endParaRPr lang="en-US" sz="1000" b="1" dirty="0"/>
                    </a:p>
                  </a:txBody>
                  <a:tcPr/>
                </a:tc>
              </a:tr>
              <a:tr h="370840">
                <a:tc>
                  <a:txBody>
                    <a:bodyPr/>
                    <a:lstStyle/>
                    <a:p>
                      <a:pPr algn="ctr"/>
                      <a:r>
                        <a:rPr lang="en-US" sz="1000" b="1" dirty="0" smtClean="0"/>
                        <a:t>Percentage</a:t>
                      </a:r>
                      <a:endParaRPr lang="en-US" sz="1000" b="1" dirty="0"/>
                    </a:p>
                  </a:txBody>
                  <a:tcPr/>
                </a:tc>
                <a:tc>
                  <a:txBody>
                    <a:bodyPr/>
                    <a:lstStyle/>
                    <a:p>
                      <a:pPr algn="r"/>
                      <a:r>
                        <a:rPr lang="en-US" sz="1000" b="1" dirty="0" smtClean="0"/>
                        <a:t>0.8</a:t>
                      </a:r>
                      <a:endParaRPr lang="en-US" sz="1000" b="1" dirty="0"/>
                    </a:p>
                  </a:txBody>
                  <a:tcPr/>
                </a:tc>
                <a:tc>
                  <a:txBody>
                    <a:bodyPr/>
                    <a:lstStyle/>
                    <a:p>
                      <a:pPr algn="r"/>
                      <a:r>
                        <a:rPr lang="en-US" sz="1000" b="1" dirty="0" smtClean="0"/>
                        <a:t>14.2</a:t>
                      </a:r>
                      <a:endParaRPr lang="en-US" sz="1000" b="1" dirty="0"/>
                    </a:p>
                  </a:txBody>
                  <a:tcPr/>
                </a:tc>
                <a:tc>
                  <a:txBody>
                    <a:bodyPr/>
                    <a:lstStyle/>
                    <a:p>
                      <a:pPr algn="r"/>
                      <a:r>
                        <a:rPr lang="en-US" sz="1000" b="1" dirty="0" smtClean="0"/>
                        <a:t>4.7</a:t>
                      </a:r>
                      <a:endParaRPr lang="en-US" sz="1000" b="1" dirty="0"/>
                    </a:p>
                  </a:txBody>
                  <a:tcPr/>
                </a:tc>
                <a:tc>
                  <a:txBody>
                    <a:bodyPr/>
                    <a:lstStyle/>
                    <a:p>
                      <a:pPr algn="r"/>
                      <a:r>
                        <a:rPr lang="en-US" sz="1000" b="1" dirty="0" smtClean="0"/>
                        <a:t>0.6</a:t>
                      </a:r>
                      <a:endParaRPr lang="en-US" sz="1000" b="1" dirty="0"/>
                    </a:p>
                  </a:txBody>
                  <a:tcPr/>
                </a:tc>
                <a:tc>
                  <a:txBody>
                    <a:bodyPr/>
                    <a:lstStyle/>
                    <a:p>
                      <a:pPr algn="r"/>
                      <a:r>
                        <a:rPr lang="en-US" sz="1000" b="1" dirty="0" smtClean="0"/>
                        <a:t>0.07</a:t>
                      </a:r>
                      <a:endParaRPr lang="en-US" sz="1000" b="1"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62000"/>
          </a:xfrm>
        </p:spPr>
        <p:txBody>
          <a:bodyPr>
            <a:normAutofit/>
          </a:bodyPr>
          <a:lstStyle/>
          <a:p>
            <a:pPr eaLnBrk="1" fontAlgn="auto" hangingPunct="1">
              <a:spcAft>
                <a:spcPts val="0"/>
              </a:spcAft>
              <a:defRPr/>
            </a:pPr>
            <a:r>
              <a:rPr lang="en-US" sz="4400" b="0" dirty="0" smtClean="0"/>
              <a:t>Grand Challenges in Biology I:</a:t>
            </a:r>
            <a:endParaRPr lang="en-US" dirty="0"/>
          </a:p>
        </p:txBody>
      </p:sp>
      <p:sp>
        <p:nvSpPr>
          <p:cNvPr id="6" name="Slide Number Placeholder 5"/>
          <p:cNvSpPr>
            <a:spLocks noGrp="1"/>
          </p:cNvSpPr>
          <p:nvPr>
            <p:ph type="sldNum" sz="quarter" idx="12"/>
          </p:nvPr>
        </p:nvSpPr>
        <p:spPr/>
        <p:txBody>
          <a:bodyPr/>
          <a:lstStyle/>
          <a:p>
            <a:pPr>
              <a:defRPr/>
            </a:pPr>
            <a:fld id="{8771E250-94BB-45E2-9545-4494A0DF7676}" type="slidenum">
              <a:rPr lang="en-US" smtClean="0"/>
              <a:pPr>
                <a:defRPr/>
              </a:pPr>
              <a:t>6</a:t>
            </a:fld>
            <a:endParaRPr lang="en-US" dirty="0"/>
          </a:p>
        </p:txBody>
      </p:sp>
      <p:sp>
        <p:nvSpPr>
          <p:cNvPr id="5" name="Content Placeholder 2"/>
          <p:cNvSpPr txBox="1">
            <a:spLocks/>
          </p:cNvSpPr>
          <p:nvPr/>
        </p:nvSpPr>
        <p:spPr>
          <a:xfrm>
            <a:off x="457200" y="1295400"/>
            <a:ext cx="8229600" cy="884238"/>
          </a:xfrm>
          <a:prstGeom prst="rect">
            <a:avLst/>
          </a:prstGeom>
        </p:spPr>
        <p:txBody>
          <a:bodyPr/>
          <a:lstStyle/>
          <a:p>
            <a:pPr eaLnBrk="0" hangingPunct="0">
              <a:spcBef>
                <a:spcPct val="20000"/>
              </a:spcBef>
              <a:buClr>
                <a:srgbClr val="0BD0D9"/>
              </a:buClr>
              <a:buSzPct val="95000"/>
              <a:buFont typeface="Wingdings 2" pitchFamily="18" charset="2"/>
              <a:buNone/>
              <a:defRPr/>
            </a:pPr>
            <a:r>
              <a:rPr lang="en-US" sz="2600" dirty="0">
                <a:latin typeface="+mn-lt"/>
              </a:rPr>
              <a:t>Predicting an RNA secondary and tertiary structure from nucleotide sequence.</a:t>
            </a:r>
          </a:p>
        </p:txBody>
      </p:sp>
      <p:pic>
        <p:nvPicPr>
          <p:cNvPr id="22533" name="Picture 5" descr="trna-trio.png"/>
          <p:cNvPicPr>
            <a:picLocks noChangeAspect="1"/>
          </p:cNvPicPr>
          <p:nvPr/>
        </p:nvPicPr>
        <p:blipFill>
          <a:blip r:embed="rId2"/>
          <a:srcRect/>
          <a:stretch>
            <a:fillRect/>
          </a:stretch>
        </p:blipFill>
        <p:spPr bwMode="auto">
          <a:xfrm>
            <a:off x="457200" y="2233613"/>
            <a:ext cx="8229600" cy="386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16.CDHP2_Page_3.png"/>
          <p:cNvPicPr>
            <a:picLocks noGrp="1" noChangeAspect="1"/>
          </p:cNvPicPr>
          <p:nvPr>
            <p:ph idx="1"/>
          </p:nvPr>
        </p:nvPicPr>
        <p:blipFill>
          <a:blip r:embed="rId2"/>
          <a:stretch>
            <a:fillRect/>
          </a:stretch>
        </p:blipFill>
        <p:spPr>
          <a:xfrm>
            <a:off x="914400" y="152400"/>
            <a:ext cx="7315200" cy="5105400"/>
          </a:xfrm>
        </p:spPr>
      </p:pic>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60</a:t>
            </a:fld>
            <a:endParaRPr lang="en-US" dirty="0"/>
          </a:p>
        </p:txBody>
      </p:sp>
      <p:graphicFrame>
        <p:nvGraphicFramePr>
          <p:cNvPr id="4" name="Table 3"/>
          <p:cNvGraphicFramePr>
            <a:graphicFrameLocks noGrp="1"/>
          </p:cNvGraphicFramePr>
          <p:nvPr/>
        </p:nvGraphicFramePr>
        <p:xfrm>
          <a:off x="1447800" y="4953000"/>
          <a:ext cx="6096000" cy="1559560"/>
        </p:xfrm>
        <a:graphic>
          <a:graphicData uri="http://schemas.openxmlformats.org/drawingml/2006/table">
            <a:tbl>
              <a:tblPr firstRow="1" bandRow="1">
                <a:tableStyleId>{5C22544A-7EE6-4342-B048-85BDC9FD1C3A}</a:tableStyleId>
              </a:tblPr>
              <a:tblGrid>
                <a:gridCol w="1143000"/>
                <a:gridCol w="889000"/>
                <a:gridCol w="1016000"/>
                <a:gridCol w="1016000"/>
                <a:gridCol w="1016000"/>
                <a:gridCol w="1016000"/>
              </a:tblGrid>
              <a:tr h="370840">
                <a:tc>
                  <a:txBody>
                    <a:bodyPr/>
                    <a:lstStyle/>
                    <a:p>
                      <a:pPr algn="ctr"/>
                      <a:r>
                        <a:rPr lang="en-US" sz="1000" b="1" dirty="0" smtClean="0"/>
                        <a:t>Energy</a:t>
                      </a:r>
                      <a:r>
                        <a:rPr lang="en-US" sz="1000" b="1" baseline="0" dirty="0" smtClean="0"/>
                        <a:t> Range</a:t>
                      </a:r>
                      <a:endParaRPr lang="en-US" sz="1000" b="1" dirty="0"/>
                    </a:p>
                  </a:txBody>
                  <a:tcPr/>
                </a:tc>
                <a:tc>
                  <a:txBody>
                    <a:bodyPr/>
                    <a:lstStyle/>
                    <a:p>
                      <a:pPr algn="ctr"/>
                      <a:r>
                        <a:rPr lang="en-US" sz="1000" b="1" dirty="0" smtClean="0"/>
                        <a:t>-25</a:t>
                      </a:r>
                    </a:p>
                    <a:p>
                      <a:pPr algn="ctr"/>
                      <a:r>
                        <a:rPr lang="en-US" sz="1000" b="1" dirty="0" smtClean="0"/>
                        <a:t>-21</a:t>
                      </a:r>
                      <a:endParaRPr lang="en-US" sz="1000" b="1" dirty="0"/>
                    </a:p>
                  </a:txBody>
                  <a:tcPr/>
                </a:tc>
                <a:tc>
                  <a:txBody>
                    <a:bodyPr/>
                    <a:lstStyle/>
                    <a:p>
                      <a:pPr algn="ctr"/>
                      <a:r>
                        <a:rPr lang="en-US" sz="1000" dirty="0" smtClean="0"/>
                        <a:t>-20</a:t>
                      </a:r>
                    </a:p>
                    <a:p>
                      <a:pPr algn="ctr"/>
                      <a:r>
                        <a:rPr lang="en-US" sz="1000" dirty="0" smtClean="0"/>
                        <a:t>-16</a:t>
                      </a:r>
                      <a:endParaRPr lang="en-US" sz="1000" dirty="0"/>
                    </a:p>
                  </a:txBody>
                  <a:tcPr/>
                </a:tc>
                <a:tc>
                  <a:txBody>
                    <a:bodyPr/>
                    <a:lstStyle/>
                    <a:p>
                      <a:pPr algn="ctr"/>
                      <a:r>
                        <a:rPr lang="en-US" sz="1000" dirty="0" smtClean="0"/>
                        <a:t>-15</a:t>
                      </a:r>
                    </a:p>
                    <a:p>
                      <a:pPr algn="ctr"/>
                      <a:r>
                        <a:rPr lang="en-US" sz="1000" dirty="0" smtClean="0"/>
                        <a:t>-11</a:t>
                      </a:r>
                      <a:endParaRPr lang="en-US" sz="1000" dirty="0"/>
                    </a:p>
                  </a:txBody>
                  <a:tcPr/>
                </a:tc>
                <a:tc>
                  <a:txBody>
                    <a:bodyPr/>
                    <a:lstStyle/>
                    <a:p>
                      <a:pPr algn="ctr"/>
                      <a:r>
                        <a:rPr lang="en-US" sz="1000" dirty="0" smtClean="0"/>
                        <a:t>-10</a:t>
                      </a:r>
                    </a:p>
                    <a:p>
                      <a:pPr algn="ctr"/>
                      <a:r>
                        <a:rPr lang="en-US" sz="1000" dirty="0" smtClean="0"/>
                        <a:t>-6</a:t>
                      </a:r>
                      <a:endParaRPr lang="en-US" sz="1000" dirty="0"/>
                    </a:p>
                  </a:txBody>
                  <a:tcPr/>
                </a:tc>
                <a:tc>
                  <a:txBody>
                    <a:bodyPr/>
                    <a:lstStyle/>
                    <a:p>
                      <a:pPr algn="ctr"/>
                      <a:r>
                        <a:rPr lang="en-US" sz="1000" dirty="0" smtClean="0"/>
                        <a:t>-5</a:t>
                      </a:r>
                    </a:p>
                    <a:p>
                      <a:pPr algn="ctr"/>
                      <a:r>
                        <a:rPr lang="en-US" sz="1000" dirty="0" smtClean="0"/>
                        <a:t>-1</a:t>
                      </a:r>
                      <a:endParaRPr lang="en-US" sz="1000" dirty="0"/>
                    </a:p>
                  </a:txBody>
                  <a:tcPr/>
                </a:tc>
              </a:tr>
              <a:tr h="370840">
                <a:tc>
                  <a:txBody>
                    <a:bodyPr/>
                    <a:lstStyle/>
                    <a:p>
                      <a:pPr algn="ctr"/>
                      <a:r>
                        <a:rPr lang="en-US" sz="1000" b="1" dirty="0" smtClean="0"/>
                        <a:t>Comparative</a:t>
                      </a:r>
                      <a:r>
                        <a:rPr lang="en-US" sz="1000" b="1" baseline="0" dirty="0" smtClean="0"/>
                        <a:t> Count</a:t>
                      </a:r>
                      <a:endParaRPr lang="en-US" sz="1000" b="1" dirty="0"/>
                    </a:p>
                  </a:txBody>
                  <a:tcPr/>
                </a:tc>
                <a:tc>
                  <a:txBody>
                    <a:bodyPr/>
                    <a:lstStyle/>
                    <a:p>
                      <a:pPr algn="r"/>
                      <a:r>
                        <a:rPr lang="en-US" sz="1000" b="1" dirty="0" smtClean="0"/>
                        <a:t>1</a:t>
                      </a:r>
                      <a:endParaRPr lang="en-US" sz="1000" b="1" dirty="0"/>
                    </a:p>
                  </a:txBody>
                  <a:tcPr/>
                </a:tc>
                <a:tc>
                  <a:txBody>
                    <a:bodyPr/>
                    <a:lstStyle/>
                    <a:p>
                      <a:pPr algn="r"/>
                      <a:r>
                        <a:rPr lang="en-US" sz="1000" b="1" dirty="0" smtClean="0"/>
                        <a:t>563</a:t>
                      </a:r>
                      <a:endParaRPr lang="en-US" sz="1000" b="1" dirty="0"/>
                    </a:p>
                  </a:txBody>
                  <a:tcPr/>
                </a:tc>
                <a:tc>
                  <a:txBody>
                    <a:bodyPr/>
                    <a:lstStyle/>
                    <a:p>
                      <a:pPr algn="r"/>
                      <a:r>
                        <a:rPr lang="en-US" sz="1000" b="1" dirty="0" smtClean="0"/>
                        <a:t>3559</a:t>
                      </a:r>
                      <a:endParaRPr lang="en-US" sz="1000" b="1" dirty="0"/>
                    </a:p>
                  </a:txBody>
                  <a:tcPr/>
                </a:tc>
                <a:tc>
                  <a:txBody>
                    <a:bodyPr/>
                    <a:lstStyle/>
                    <a:p>
                      <a:pPr algn="r"/>
                      <a:r>
                        <a:rPr lang="en-US" sz="1000" b="1" dirty="0" smtClean="0"/>
                        <a:t>6737</a:t>
                      </a:r>
                      <a:endParaRPr lang="en-US" sz="1000" b="1" dirty="0"/>
                    </a:p>
                  </a:txBody>
                  <a:tcPr/>
                </a:tc>
                <a:tc>
                  <a:txBody>
                    <a:bodyPr/>
                    <a:lstStyle/>
                    <a:p>
                      <a:pPr algn="r"/>
                      <a:r>
                        <a:rPr lang="en-US" sz="1000" b="1" dirty="0" smtClean="0"/>
                        <a:t>6371</a:t>
                      </a:r>
                      <a:endParaRPr lang="en-US" sz="1000" b="1" dirty="0"/>
                    </a:p>
                  </a:txBody>
                  <a:tcPr/>
                </a:tc>
              </a:tr>
              <a:tr h="370840">
                <a:tc>
                  <a:txBody>
                    <a:bodyPr/>
                    <a:lstStyle/>
                    <a:p>
                      <a:pPr algn="ctr"/>
                      <a:r>
                        <a:rPr lang="en-US" sz="1000" b="1" dirty="0" smtClean="0"/>
                        <a:t>Potential</a:t>
                      </a:r>
                      <a:r>
                        <a:rPr lang="en-US" sz="1000" b="1" baseline="0" dirty="0" smtClean="0"/>
                        <a:t> Count</a:t>
                      </a:r>
                      <a:endParaRPr lang="en-US" sz="1000" b="1" dirty="0"/>
                    </a:p>
                  </a:txBody>
                  <a:tcPr/>
                </a:tc>
                <a:tc>
                  <a:txBody>
                    <a:bodyPr/>
                    <a:lstStyle/>
                    <a:p>
                      <a:pPr algn="r"/>
                      <a:r>
                        <a:rPr lang="en-US" sz="1000" b="1" dirty="0" smtClean="0"/>
                        <a:t>45</a:t>
                      </a:r>
                      <a:endParaRPr lang="en-US" sz="1000" b="1" dirty="0"/>
                    </a:p>
                  </a:txBody>
                  <a:tcPr/>
                </a:tc>
                <a:tc>
                  <a:txBody>
                    <a:bodyPr/>
                    <a:lstStyle/>
                    <a:p>
                      <a:pPr algn="r"/>
                      <a:r>
                        <a:rPr lang="en-US" sz="1000" b="1" dirty="0" smtClean="0"/>
                        <a:t>1538</a:t>
                      </a:r>
                      <a:endParaRPr lang="en-US" sz="1000" b="1" dirty="0"/>
                    </a:p>
                  </a:txBody>
                  <a:tcPr/>
                </a:tc>
                <a:tc>
                  <a:txBody>
                    <a:bodyPr/>
                    <a:lstStyle/>
                    <a:p>
                      <a:pPr algn="r"/>
                      <a:r>
                        <a:rPr lang="en-US" sz="1000" b="1" dirty="0" smtClean="0"/>
                        <a:t>24959</a:t>
                      </a:r>
                      <a:endParaRPr lang="en-US" sz="1000" b="1" dirty="0"/>
                    </a:p>
                  </a:txBody>
                  <a:tcPr/>
                </a:tc>
                <a:tc>
                  <a:txBody>
                    <a:bodyPr/>
                    <a:lstStyle/>
                    <a:p>
                      <a:pPr algn="r"/>
                      <a:r>
                        <a:rPr lang="en-US" sz="1000" b="1" dirty="0" smtClean="0"/>
                        <a:t>361470</a:t>
                      </a:r>
                      <a:endParaRPr lang="en-US" sz="1000" b="1" dirty="0"/>
                    </a:p>
                  </a:txBody>
                  <a:tcPr/>
                </a:tc>
                <a:tc>
                  <a:txBody>
                    <a:bodyPr/>
                    <a:lstStyle/>
                    <a:p>
                      <a:pPr algn="r"/>
                      <a:r>
                        <a:rPr lang="en-US" sz="1000" b="1" dirty="0" smtClean="0"/>
                        <a:t>3193537</a:t>
                      </a:r>
                      <a:endParaRPr lang="en-US" sz="1000" b="1" dirty="0"/>
                    </a:p>
                  </a:txBody>
                  <a:tcPr/>
                </a:tc>
              </a:tr>
              <a:tr h="370840">
                <a:tc>
                  <a:txBody>
                    <a:bodyPr/>
                    <a:lstStyle/>
                    <a:p>
                      <a:pPr algn="ctr"/>
                      <a:r>
                        <a:rPr lang="en-US" sz="1000" b="1" dirty="0" smtClean="0"/>
                        <a:t>Percentage</a:t>
                      </a:r>
                      <a:endParaRPr lang="en-US" sz="1000" b="1" dirty="0"/>
                    </a:p>
                  </a:txBody>
                  <a:tcPr/>
                </a:tc>
                <a:tc>
                  <a:txBody>
                    <a:bodyPr/>
                    <a:lstStyle/>
                    <a:p>
                      <a:pPr algn="r"/>
                      <a:r>
                        <a:rPr lang="en-US" sz="1000" b="1" dirty="0" smtClean="0"/>
                        <a:t>2.2</a:t>
                      </a:r>
                      <a:endParaRPr lang="en-US" sz="1000" b="1" dirty="0"/>
                    </a:p>
                  </a:txBody>
                  <a:tcPr/>
                </a:tc>
                <a:tc>
                  <a:txBody>
                    <a:bodyPr/>
                    <a:lstStyle/>
                    <a:p>
                      <a:pPr algn="r"/>
                      <a:r>
                        <a:rPr lang="en-US" sz="1000" b="1" dirty="0" smtClean="0"/>
                        <a:t>36.6</a:t>
                      </a:r>
                      <a:endParaRPr lang="en-US" sz="1000" b="1" dirty="0"/>
                    </a:p>
                  </a:txBody>
                  <a:tcPr/>
                </a:tc>
                <a:tc>
                  <a:txBody>
                    <a:bodyPr/>
                    <a:lstStyle/>
                    <a:p>
                      <a:pPr algn="r"/>
                      <a:r>
                        <a:rPr lang="en-US" sz="1000" b="1" dirty="0" smtClean="0"/>
                        <a:t>14.3</a:t>
                      </a:r>
                      <a:endParaRPr lang="en-US" sz="1000" b="1" dirty="0"/>
                    </a:p>
                  </a:txBody>
                  <a:tcPr/>
                </a:tc>
                <a:tc>
                  <a:txBody>
                    <a:bodyPr/>
                    <a:lstStyle/>
                    <a:p>
                      <a:pPr algn="r"/>
                      <a:r>
                        <a:rPr lang="en-US" sz="1000" b="1" dirty="0" smtClean="0"/>
                        <a:t>1.9</a:t>
                      </a:r>
                      <a:endParaRPr lang="en-US" sz="1000" b="1" dirty="0"/>
                    </a:p>
                  </a:txBody>
                  <a:tcPr/>
                </a:tc>
                <a:tc>
                  <a:txBody>
                    <a:bodyPr/>
                    <a:lstStyle/>
                    <a:p>
                      <a:pPr algn="r"/>
                      <a:r>
                        <a:rPr lang="en-US" sz="1000" b="1" dirty="0" smtClean="0"/>
                        <a:t>0.2</a:t>
                      </a:r>
                      <a:endParaRPr lang="en-US" sz="1000" b="1" dirty="0"/>
                    </a:p>
                  </a:txBody>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61</a:t>
            </a:fld>
            <a:endParaRPr lang="en-US" dirty="0"/>
          </a:p>
        </p:txBody>
      </p:sp>
      <p:pic>
        <p:nvPicPr>
          <p:cNvPr id="9" name="Picture 8" descr="b.16.CDHP.png"/>
          <p:cNvPicPr>
            <a:picLocks noChangeAspect="1"/>
          </p:cNvPicPr>
          <p:nvPr/>
        </p:nvPicPr>
        <p:blipFill>
          <a:blip r:embed="rId2"/>
          <a:stretch>
            <a:fillRect/>
          </a:stretch>
        </p:blipFill>
        <p:spPr>
          <a:xfrm>
            <a:off x="914400" y="152400"/>
            <a:ext cx="7315200" cy="5105400"/>
          </a:xfrm>
          <a:prstGeom prst="rect">
            <a:avLst/>
          </a:prstGeom>
        </p:spPr>
      </p:pic>
      <p:graphicFrame>
        <p:nvGraphicFramePr>
          <p:cNvPr id="10" name="Table 9"/>
          <p:cNvGraphicFramePr>
            <a:graphicFrameLocks noGrp="1"/>
          </p:cNvGraphicFramePr>
          <p:nvPr/>
        </p:nvGraphicFramePr>
        <p:xfrm>
          <a:off x="1447800" y="4953000"/>
          <a:ext cx="6096000" cy="1559560"/>
        </p:xfrm>
        <a:graphic>
          <a:graphicData uri="http://schemas.openxmlformats.org/drawingml/2006/table">
            <a:tbl>
              <a:tblPr firstRow="1" bandRow="1">
                <a:tableStyleId>{5C22544A-7EE6-4342-B048-85BDC9FD1C3A}</a:tableStyleId>
              </a:tblPr>
              <a:tblGrid>
                <a:gridCol w="1143000"/>
                <a:gridCol w="889000"/>
                <a:gridCol w="1016000"/>
                <a:gridCol w="1016000"/>
                <a:gridCol w="1016000"/>
                <a:gridCol w="1016000"/>
              </a:tblGrid>
              <a:tr h="370840">
                <a:tc>
                  <a:txBody>
                    <a:bodyPr/>
                    <a:lstStyle/>
                    <a:p>
                      <a:pPr algn="ctr"/>
                      <a:r>
                        <a:rPr lang="en-US" sz="1000" b="1" dirty="0" smtClean="0"/>
                        <a:t>Energy</a:t>
                      </a:r>
                      <a:r>
                        <a:rPr lang="en-US" sz="1000" b="1" baseline="0" dirty="0" smtClean="0"/>
                        <a:t> Range</a:t>
                      </a:r>
                      <a:endParaRPr lang="en-US" sz="1000" b="1" dirty="0"/>
                    </a:p>
                  </a:txBody>
                  <a:tcPr/>
                </a:tc>
                <a:tc>
                  <a:txBody>
                    <a:bodyPr/>
                    <a:lstStyle/>
                    <a:p>
                      <a:pPr algn="ctr"/>
                      <a:r>
                        <a:rPr lang="en-US" sz="1000" b="1" dirty="0" smtClean="0"/>
                        <a:t>-25</a:t>
                      </a:r>
                    </a:p>
                    <a:p>
                      <a:pPr algn="ctr"/>
                      <a:r>
                        <a:rPr lang="en-US" sz="1000" b="1" dirty="0" smtClean="0"/>
                        <a:t>-21</a:t>
                      </a:r>
                      <a:endParaRPr lang="en-US" sz="1000" b="1" dirty="0"/>
                    </a:p>
                  </a:txBody>
                  <a:tcPr/>
                </a:tc>
                <a:tc>
                  <a:txBody>
                    <a:bodyPr/>
                    <a:lstStyle/>
                    <a:p>
                      <a:pPr algn="ctr"/>
                      <a:r>
                        <a:rPr lang="en-US" sz="1000" dirty="0" smtClean="0"/>
                        <a:t>-20</a:t>
                      </a:r>
                    </a:p>
                    <a:p>
                      <a:pPr algn="ctr"/>
                      <a:r>
                        <a:rPr lang="en-US" sz="1000" dirty="0" smtClean="0"/>
                        <a:t>-16</a:t>
                      </a:r>
                      <a:endParaRPr lang="en-US" sz="1000" dirty="0"/>
                    </a:p>
                  </a:txBody>
                  <a:tcPr/>
                </a:tc>
                <a:tc>
                  <a:txBody>
                    <a:bodyPr/>
                    <a:lstStyle/>
                    <a:p>
                      <a:pPr algn="ctr"/>
                      <a:r>
                        <a:rPr lang="en-US" sz="1000" dirty="0" smtClean="0"/>
                        <a:t>-15</a:t>
                      </a:r>
                    </a:p>
                    <a:p>
                      <a:pPr algn="ctr"/>
                      <a:r>
                        <a:rPr lang="en-US" sz="1000" dirty="0" smtClean="0"/>
                        <a:t>-11</a:t>
                      </a:r>
                      <a:endParaRPr lang="en-US" sz="1000" dirty="0"/>
                    </a:p>
                  </a:txBody>
                  <a:tcPr/>
                </a:tc>
                <a:tc>
                  <a:txBody>
                    <a:bodyPr/>
                    <a:lstStyle/>
                    <a:p>
                      <a:pPr algn="ctr"/>
                      <a:r>
                        <a:rPr lang="en-US" sz="1000" dirty="0" smtClean="0"/>
                        <a:t>-10</a:t>
                      </a:r>
                    </a:p>
                    <a:p>
                      <a:pPr algn="ctr"/>
                      <a:r>
                        <a:rPr lang="en-US" sz="1000" dirty="0" smtClean="0"/>
                        <a:t>-6</a:t>
                      </a:r>
                      <a:endParaRPr lang="en-US" sz="1000" dirty="0"/>
                    </a:p>
                  </a:txBody>
                  <a:tcPr/>
                </a:tc>
                <a:tc>
                  <a:txBody>
                    <a:bodyPr/>
                    <a:lstStyle/>
                    <a:p>
                      <a:pPr algn="ctr"/>
                      <a:r>
                        <a:rPr lang="en-US" sz="1000" dirty="0" smtClean="0"/>
                        <a:t>-5</a:t>
                      </a:r>
                    </a:p>
                    <a:p>
                      <a:pPr algn="ctr"/>
                      <a:r>
                        <a:rPr lang="en-US" sz="1000" dirty="0" smtClean="0"/>
                        <a:t>-1</a:t>
                      </a:r>
                      <a:endParaRPr lang="en-US" sz="1000" dirty="0"/>
                    </a:p>
                  </a:txBody>
                  <a:tcPr/>
                </a:tc>
              </a:tr>
              <a:tr h="370840">
                <a:tc>
                  <a:txBody>
                    <a:bodyPr/>
                    <a:lstStyle/>
                    <a:p>
                      <a:pPr algn="ctr"/>
                      <a:r>
                        <a:rPr lang="en-US" sz="1000" b="1" dirty="0" smtClean="0"/>
                        <a:t>Comparative</a:t>
                      </a:r>
                      <a:r>
                        <a:rPr lang="en-US" sz="1000" b="1" baseline="0" dirty="0" smtClean="0"/>
                        <a:t> Count</a:t>
                      </a:r>
                      <a:endParaRPr lang="en-US" sz="1000" b="1" dirty="0"/>
                    </a:p>
                  </a:txBody>
                  <a:tcPr/>
                </a:tc>
                <a:tc>
                  <a:txBody>
                    <a:bodyPr/>
                    <a:lstStyle/>
                    <a:p>
                      <a:pPr algn="r"/>
                      <a:r>
                        <a:rPr lang="en-US" sz="1000" b="1" dirty="0" smtClean="0"/>
                        <a:t>1</a:t>
                      </a:r>
                      <a:endParaRPr lang="en-US" sz="1000" b="1" dirty="0"/>
                    </a:p>
                  </a:txBody>
                  <a:tcPr/>
                </a:tc>
                <a:tc>
                  <a:txBody>
                    <a:bodyPr/>
                    <a:lstStyle/>
                    <a:p>
                      <a:pPr algn="r"/>
                      <a:r>
                        <a:rPr lang="en-US" sz="1000" b="1" dirty="0" smtClean="0"/>
                        <a:t>371</a:t>
                      </a:r>
                      <a:endParaRPr lang="en-US" sz="1000" b="1" dirty="0"/>
                    </a:p>
                  </a:txBody>
                  <a:tcPr/>
                </a:tc>
                <a:tc>
                  <a:txBody>
                    <a:bodyPr/>
                    <a:lstStyle/>
                    <a:p>
                      <a:pPr algn="r"/>
                      <a:r>
                        <a:rPr lang="en-US" sz="1000" b="1" dirty="0" smtClean="0"/>
                        <a:t>2685</a:t>
                      </a:r>
                      <a:endParaRPr lang="en-US" sz="1000" b="1" dirty="0"/>
                    </a:p>
                  </a:txBody>
                  <a:tcPr/>
                </a:tc>
                <a:tc>
                  <a:txBody>
                    <a:bodyPr/>
                    <a:lstStyle/>
                    <a:p>
                      <a:pPr algn="r"/>
                      <a:r>
                        <a:rPr lang="en-US" sz="1000" b="1" dirty="0" smtClean="0"/>
                        <a:t>4667</a:t>
                      </a:r>
                      <a:endParaRPr lang="en-US" sz="1000" b="1" dirty="0"/>
                    </a:p>
                  </a:txBody>
                  <a:tcPr/>
                </a:tc>
                <a:tc>
                  <a:txBody>
                    <a:bodyPr/>
                    <a:lstStyle/>
                    <a:p>
                      <a:pPr algn="r"/>
                      <a:r>
                        <a:rPr lang="en-US" sz="1000" b="1" dirty="0" smtClean="0"/>
                        <a:t>3340</a:t>
                      </a:r>
                      <a:endParaRPr lang="en-US" sz="1000" b="1" dirty="0"/>
                    </a:p>
                  </a:txBody>
                  <a:tcPr/>
                </a:tc>
              </a:tr>
              <a:tr h="370840">
                <a:tc>
                  <a:txBody>
                    <a:bodyPr/>
                    <a:lstStyle/>
                    <a:p>
                      <a:pPr algn="ctr"/>
                      <a:r>
                        <a:rPr lang="en-US" sz="1000" b="1" dirty="0" smtClean="0"/>
                        <a:t>Potential</a:t>
                      </a:r>
                      <a:r>
                        <a:rPr lang="en-US" sz="1000" b="1" baseline="0" dirty="0" smtClean="0"/>
                        <a:t> Count</a:t>
                      </a:r>
                      <a:endParaRPr lang="en-US" sz="1000" b="1" dirty="0"/>
                    </a:p>
                  </a:txBody>
                  <a:tcPr/>
                </a:tc>
                <a:tc>
                  <a:txBody>
                    <a:bodyPr/>
                    <a:lstStyle/>
                    <a:p>
                      <a:pPr algn="r"/>
                      <a:r>
                        <a:rPr lang="en-US" sz="1000" b="1" dirty="0" smtClean="0"/>
                        <a:t>2</a:t>
                      </a:r>
                      <a:endParaRPr lang="en-US" sz="1000" b="1" dirty="0"/>
                    </a:p>
                  </a:txBody>
                  <a:tcPr/>
                </a:tc>
                <a:tc>
                  <a:txBody>
                    <a:bodyPr/>
                    <a:lstStyle/>
                    <a:p>
                      <a:pPr algn="r"/>
                      <a:r>
                        <a:rPr lang="en-US" sz="1000" b="1" dirty="0" smtClean="0"/>
                        <a:t>482</a:t>
                      </a:r>
                      <a:endParaRPr lang="en-US" sz="1000" b="1" dirty="0"/>
                    </a:p>
                  </a:txBody>
                  <a:tcPr/>
                </a:tc>
                <a:tc>
                  <a:txBody>
                    <a:bodyPr/>
                    <a:lstStyle/>
                    <a:p>
                      <a:pPr algn="r"/>
                      <a:r>
                        <a:rPr lang="en-US" sz="1000" b="1" dirty="0" smtClean="0"/>
                        <a:t>7651</a:t>
                      </a:r>
                      <a:endParaRPr lang="en-US" sz="1000" b="1" dirty="0"/>
                    </a:p>
                  </a:txBody>
                  <a:tcPr/>
                </a:tc>
                <a:tc>
                  <a:txBody>
                    <a:bodyPr/>
                    <a:lstStyle/>
                    <a:p>
                      <a:pPr algn="r"/>
                      <a:r>
                        <a:rPr lang="en-US" sz="1000" b="1" dirty="0" smtClean="0"/>
                        <a:t>105548</a:t>
                      </a:r>
                      <a:endParaRPr lang="en-US" sz="1000" b="1" dirty="0"/>
                    </a:p>
                  </a:txBody>
                  <a:tcPr/>
                </a:tc>
                <a:tc>
                  <a:txBody>
                    <a:bodyPr/>
                    <a:lstStyle/>
                    <a:p>
                      <a:pPr algn="r"/>
                      <a:r>
                        <a:rPr lang="en-US" sz="1000" b="1" dirty="0" smtClean="0"/>
                        <a:t>895690</a:t>
                      </a:r>
                      <a:endParaRPr lang="en-US" sz="1000" b="1" dirty="0"/>
                    </a:p>
                  </a:txBody>
                  <a:tcPr/>
                </a:tc>
              </a:tr>
              <a:tr h="370840">
                <a:tc>
                  <a:txBody>
                    <a:bodyPr/>
                    <a:lstStyle/>
                    <a:p>
                      <a:pPr algn="ctr"/>
                      <a:r>
                        <a:rPr lang="en-US" sz="1000" b="1" dirty="0" smtClean="0"/>
                        <a:t>Percentage</a:t>
                      </a:r>
                      <a:endParaRPr lang="en-US" sz="1000" b="1" dirty="0"/>
                    </a:p>
                  </a:txBody>
                  <a:tcPr/>
                </a:tc>
                <a:tc>
                  <a:txBody>
                    <a:bodyPr/>
                    <a:lstStyle/>
                    <a:p>
                      <a:pPr algn="r"/>
                      <a:r>
                        <a:rPr lang="en-US" sz="1000" b="1" dirty="0" smtClean="0"/>
                        <a:t>50.0</a:t>
                      </a:r>
                      <a:endParaRPr lang="en-US" sz="1000" b="1" dirty="0"/>
                    </a:p>
                  </a:txBody>
                  <a:tcPr/>
                </a:tc>
                <a:tc>
                  <a:txBody>
                    <a:bodyPr/>
                    <a:lstStyle/>
                    <a:p>
                      <a:pPr algn="r"/>
                      <a:r>
                        <a:rPr lang="en-US" sz="1000" b="1" dirty="0" smtClean="0"/>
                        <a:t>77.0</a:t>
                      </a:r>
                      <a:endParaRPr lang="en-US" sz="1000" b="1" dirty="0"/>
                    </a:p>
                  </a:txBody>
                  <a:tcPr/>
                </a:tc>
                <a:tc>
                  <a:txBody>
                    <a:bodyPr/>
                    <a:lstStyle/>
                    <a:p>
                      <a:pPr algn="r"/>
                      <a:r>
                        <a:rPr lang="en-US" sz="1000" b="1" dirty="0" smtClean="0"/>
                        <a:t>35.0</a:t>
                      </a:r>
                      <a:endParaRPr lang="en-US" sz="1000" b="1" dirty="0"/>
                    </a:p>
                  </a:txBody>
                  <a:tcPr/>
                </a:tc>
                <a:tc>
                  <a:txBody>
                    <a:bodyPr/>
                    <a:lstStyle/>
                    <a:p>
                      <a:pPr algn="r"/>
                      <a:r>
                        <a:rPr lang="en-US" sz="1000" b="1" dirty="0" smtClean="0"/>
                        <a:t>4.4</a:t>
                      </a:r>
                      <a:endParaRPr lang="en-US" sz="1000" b="1" dirty="0"/>
                    </a:p>
                  </a:txBody>
                  <a:tcPr/>
                </a:tc>
                <a:tc>
                  <a:txBody>
                    <a:bodyPr/>
                    <a:lstStyle/>
                    <a:p>
                      <a:pPr algn="r"/>
                      <a:r>
                        <a:rPr lang="en-US" sz="1000" b="1" dirty="0" smtClean="0"/>
                        <a:t>0.4</a:t>
                      </a:r>
                      <a:endParaRPr lang="en-US" sz="1000" b="1"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16.CDHP2_Page_4.png"/>
          <p:cNvPicPr>
            <a:picLocks noGrp="1" noChangeAspect="1"/>
          </p:cNvPicPr>
          <p:nvPr>
            <p:ph idx="1"/>
          </p:nvPr>
        </p:nvPicPr>
        <p:blipFill>
          <a:blip r:embed="rId2"/>
          <a:stretch>
            <a:fillRect/>
          </a:stretch>
        </p:blipFill>
        <p:spPr>
          <a:xfrm>
            <a:off x="914400" y="152400"/>
            <a:ext cx="7315200" cy="5105400"/>
          </a:xfrm>
        </p:spPr>
      </p:pic>
      <p:sp>
        <p:nvSpPr>
          <p:cNvPr id="4" name="Slide Number Placeholder 3"/>
          <p:cNvSpPr>
            <a:spLocks noGrp="1"/>
          </p:cNvSpPr>
          <p:nvPr>
            <p:ph type="sldNum" sz="quarter" idx="12"/>
          </p:nvPr>
        </p:nvSpPr>
        <p:spPr/>
        <p:txBody>
          <a:bodyPr/>
          <a:lstStyle/>
          <a:p>
            <a:pPr>
              <a:defRPr/>
            </a:pPr>
            <a:fld id="{8771E250-94BB-45E2-9545-4494A0DF7676}" type="slidenum">
              <a:rPr lang="en-US" smtClean="0"/>
              <a:pPr>
                <a:defRPr/>
              </a:pPr>
              <a:t>62</a:t>
            </a:fld>
            <a:endParaRPr lang="en-US" dirty="0"/>
          </a:p>
        </p:txBody>
      </p:sp>
      <p:graphicFrame>
        <p:nvGraphicFramePr>
          <p:cNvPr id="6" name="Table 5"/>
          <p:cNvGraphicFramePr>
            <a:graphicFrameLocks noGrp="1"/>
          </p:cNvGraphicFramePr>
          <p:nvPr/>
        </p:nvGraphicFramePr>
        <p:xfrm>
          <a:off x="1447800" y="4953000"/>
          <a:ext cx="6096000" cy="1559560"/>
        </p:xfrm>
        <a:graphic>
          <a:graphicData uri="http://schemas.openxmlformats.org/drawingml/2006/table">
            <a:tbl>
              <a:tblPr firstRow="1" bandRow="1">
                <a:tableStyleId>{5C22544A-7EE6-4342-B048-85BDC9FD1C3A}</a:tableStyleId>
              </a:tblPr>
              <a:tblGrid>
                <a:gridCol w="1143000"/>
                <a:gridCol w="889000"/>
                <a:gridCol w="1016000"/>
                <a:gridCol w="1016000"/>
                <a:gridCol w="1016000"/>
                <a:gridCol w="1016000"/>
              </a:tblGrid>
              <a:tr h="370840">
                <a:tc>
                  <a:txBody>
                    <a:bodyPr/>
                    <a:lstStyle/>
                    <a:p>
                      <a:pPr algn="ctr"/>
                      <a:r>
                        <a:rPr lang="en-US" sz="1000" b="1" dirty="0" smtClean="0"/>
                        <a:t>Energy</a:t>
                      </a:r>
                      <a:r>
                        <a:rPr lang="en-US" sz="1000" b="1" baseline="0" dirty="0" smtClean="0"/>
                        <a:t> Range</a:t>
                      </a:r>
                      <a:endParaRPr lang="en-US" sz="1000" b="1" dirty="0"/>
                    </a:p>
                  </a:txBody>
                  <a:tcPr/>
                </a:tc>
                <a:tc>
                  <a:txBody>
                    <a:bodyPr/>
                    <a:lstStyle/>
                    <a:p>
                      <a:pPr algn="ctr"/>
                      <a:r>
                        <a:rPr lang="en-US" sz="1000" b="1" dirty="0" smtClean="0"/>
                        <a:t>-25</a:t>
                      </a:r>
                    </a:p>
                    <a:p>
                      <a:pPr algn="ctr"/>
                      <a:r>
                        <a:rPr lang="en-US" sz="1000" b="1" dirty="0" smtClean="0"/>
                        <a:t>-21</a:t>
                      </a:r>
                      <a:endParaRPr lang="en-US" sz="1000" b="1" dirty="0"/>
                    </a:p>
                  </a:txBody>
                  <a:tcPr/>
                </a:tc>
                <a:tc>
                  <a:txBody>
                    <a:bodyPr/>
                    <a:lstStyle/>
                    <a:p>
                      <a:pPr algn="ctr"/>
                      <a:r>
                        <a:rPr lang="en-US" sz="1000" dirty="0" smtClean="0"/>
                        <a:t>-20</a:t>
                      </a:r>
                    </a:p>
                    <a:p>
                      <a:pPr algn="ctr"/>
                      <a:r>
                        <a:rPr lang="en-US" sz="1000" dirty="0" smtClean="0"/>
                        <a:t>-16</a:t>
                      </a:r>
                      <a:endParaRPr lang="en-US" sz="1000" dirty="0"/>
                    </a:p>
                  </a:txBody>
                  <a:tcPr/>
                </a:tc>
                <a:tc>
                  <a:txBody>
                    <a:bodyPr/>
                    <a:lstStyle/>
                    <a:p>
                      <a:pPr algn="ctr"/>
                      <a:r>
                        <a:rPr lang="en-US" sz="1000" dirty="0" smtClean="0"/>
                        <a:t>-15</a:t>
                      </a:r>
                    </a:p>
                    <a:p>
                      <a:pPr algn="ctr"/>
                      <a:r>
                        <a:rPr lang="en-US" sz="1000" dirty="0" smtClean="0"/>
                        <a:t>-11</a:t>
                      </a:r>
                      <a:endParaRPr lang="en-US" sz="1000" dirty="0"/>
                    </a:p>
                  </a:txBody>
                  <a:tcPr/>
                </a:tc>
                <a:tc>
                  <a:txBody>
                    <a:bodyPr/>
                    <a:lstStyle/>
                    <a:p>
                      <a:pPr algn="ctr"/>
                      <a:r>
                        <a:rPr lang="en-US" sz="1000" dirty="0" smtClean="0"/>
                        <a:t>-10</a:t>
                      </a:r>
                    </a:p>
                    <a:p>
                      <a:pPr algn="ctr"/>
                      <a:r>
                        <a:rPr lang="en-US" sz="1000" dirty="0" smtClean="0"/>
                        <a:t>-6</a:t>
                      </a:r>
                      <a:endParaRPr lang="en-US" sz="1000" dirty="0"/>
                    </a:p>
                  </a:txBody>
                  <a:tcPr/>
                </a:tc>
                <a:tc>
                  <a:txBody>
                    <a:bodyPr/>
                    <a:lstStyle/>
                    <a:p>
                      <a:pPr algn="ctr"/>
                      <a:r>
                        <a:rPr lang="en-US" sz="1000" dirty="0" smtClean="0"/>
                        <a:t>-5</a:t>
                      </a:r>
                    </a:p>
                    <a:p>
                      <a:pPr algn="ctr"/>
                      <a:r>
                        <a:rPr lang="en-US" sz="1000" dirty="0" smtClean="0"/>
                        <a:t>-1</a:t>
                      </a:r>
                      <a:endParaRPr lang="en-US" sz="1000" dirty="0"/>
                    </a:p>
                  </a:txBody>
                  <a:tcPr/>
                </a:tc>
              </a:tr>
              <a:tr h="370840">
                <a:tc>
                  <a:txBody>
                    <a:bodyPr/>
                    <a:lstStyle/>
                    <a:p>
                      <a:pPr algn="ctr"/>
                      <a:r>
                        <a:rPr lang="en-US" sz="1000" b="1" dirty="0" smtClean="0"/>
                        <a:t>Comparative</a:t>
                      </a:r>
                      <a:r>
                        <a:rPr lang="en-US" sz="1000" b="1" baseline="0" dirty="0" smtClean="0"/>
                        <a:t> Count</a:t>
                      </a:r>
                      <a:endParaRPr lang="en-US" sz="1000" b="1" dirty="0"/>
                    </a:p>
                  </a:txBody>
                  <a:tcPr/>
                </a:tc>
                <a:tc>
                  <a:txBody>
                    <a:bodyPr/>
                    <a:lstStyle/>
                    <a:p>
                      <a:pPr algn="r"/>
                      <a:r>
                        <a:rPr lang="en-US" sz="1000" b="1" dirty="0" smtClean="0"/>
                        <a:t>0</a:t>
                      </a:r>
                      <a:endParaRPr lang="en-US" sz="1000" b="1" dirty="0"/>
                    </a:p>
                  </a:txBody>
                  <a:tcPr/>
                </a:tc>
                <a:tc>
                  <a:txBody>
                    <a:bodyPr/>
                    <a:lstStyle/>
                    <a:p>
                      <a:pPr algn="r"/>
                      <a:r>
                        <a:rPr lang="en-US" sz="1000" b="1" dirty="0" smtClean="0"/>
                        <a:t>138</a:t>
                      </a:r>
                      <a:endParaRPr lang="en-US" sz="1000" b="1" dirty="0"/>
                    </a:p>
                  </a:txBody>
                  <a:tcPr/>
                </a:tc>
                <a:tc>
                  <a:txBody>
                    <a:bodyPr/>
                    <a:lstStyle/>
                    <a:p>
                      <a:pPr algn="r"/>
                      <a:r>
                        <a:rPr lang="en-US" sz="1000" b="1" dirty="0" smtClean="0"/>
                        <a:t>1311</a:t>
                      </a:r>
                      <a:endParaRPr lang="en-US" sz="1000" b="1" dirty="0"/>
                    </a:p>
                  </a:txBody>
                  <a:tcPr/>
                </a:tc>
                <a:tc>
                  <a:txBody>
                    <a:bodyPr/>
                    <a:lstStyle/>
                    <a:p>
                      <a:pPr algn="r"/>
                      <a:r>
                        <a:rPr lang="en-US" sz="1000" b="1" dirty="0" smtClean="0"/>
                        <a:t>1989</a:t>
                      </a:r>
                      <a:endParaRPr lang="en-US" sz="1000" b="1" dirty="0"/>
                    </a:p>
                  </a:txBody>
                  <a:tcPr/>
                </a:tc>
                <a:tc>
                  <a:txBody>
                    <a:bodyPr/>
                    <a:lstStyle/>
                    <a:p>
                      <a:pPr algn="r"/>
                      <a:r>
                        <a:rPr lang="en-US" sz="1000" b="1" dirty="0" smtClean="0"/>
                        <a:t>1692</a:t>
                      </a:r>
                      <a:endParaRPr lang="en-US" sz="1000" b="1" dirty="0"/>
                    </a:p>
                  </a:txBody>
                  <a:tcPr/>
                </a:tc>
              </a:tr>
              <a:tr h="370840">
                <a:tc>
                  <a:txBody>
                    <a:bodyPr/>
                    <a:lstStyle/>
                    <a:p>
                      <a:pPr algn="ctr"/>
                      <a:r>
                        <a:rPr lang="en-US" sz="1000" b="1" dirty="0" smtClean="0"/>
                        <a:t>Potential</a:t>
                      </a:r>
                      <a:r>
                        <a:rPr lang="en-US" sz="1000" b="1" baseline="0" dirty="0" smtClean="0"/>
                        <a:t> Count</a:t>
                      </a:r>
                      <a:endParaRPr lang="en-US" sz="1000" b="1" dirty="0"/>
                    </a:p>
                  </a:txBody>
                  <a:tcPr/>
                </a:tc>
                <a:tc>
                  <a:txBody>
                    <a:bodyPr/>
                    <a:lstStyle/>
                    <a:p>
                      <a:pPr algn="r"/>
                      <a:r>
                        <a:rPr lang="en-US" sz="1000" b="1" dirty="0" smtClean="0"/>
                        <a:t>0</a:t>
                      </a:r>
                      <a:endParaRPr lang="en-US" sz="1000" b="1" dirty="0"/>
                    </a:p>
                  </a:txBody>
                  <a:tcPr/>
                </a:tc>
                <a:tc>
                  <a:txBody>
                    <a:bodyPr/>
                    <a:lstStyle/>
                    <a:p>
                      <a:pPr algn="r"/>
                      <a:r>
                        <a:rPr lang="en-US" sz="1000" b="1" dirty="0" smtClean="0"/>
                        <a:t>168</a:t>
                      </a:r>
                      <a:endParaRPr lang="en-US" sz="1000" b="1" dirty="0"/>
                    </a:p>
                  </a:txBody>
                  <a:tcPr/>
                </a:tc>
                <a:tc>
                  <a:txBody>
                    <a:bodyPr/>
                    <a:lstStyle/>
                    <a:p>
                      <a:pPr algn="r"/>
                      <a:r>
                        <a:rPr lang="en-US" sz="1000" b="1" dirty="0" smtClean="0"/>
                        <a:t>2444</a:t>
                      </a:r>
                      <a:endParaRPr lang="en-US" sz="1000" b="1" dirty="0"/>
                    </a:p>
                  </a:txBody>
                  <a:tcPr/>
                </a:tc>
                <a:tc>
                  <a:txBody>
                    <a:bodyPr/>
                    <a:lstStyle/>
                    <a:p>
                      <a:pPr algn="r"/>
                      <a:r>
                        <a:rPr lang="en-US" sz="1000" b="1" dirty="0" smtClean="0"/>
                        <a:t>27367</a:t>
                      </a:r>
                      <a:endParaRPr lang="en-US" sz="1000" b="1" dirty="0"/>
                    </a:p>
                  </a:txBody>
                  <a:tcPr/>
                </a:tc>
                <a:tc>
                  <a:txBody>
                    <a:bodyPr/>
                    <a:lstStyle/>
                    <a:p>
                      <a:pPr algn="r"/>
                      <a:r>
                        <a:rPr lang="en-US" sz="1000" b="1" dirty="0" smtClean="0"/>
                        <a:t>223267</a:t>
                      </a:r>
                      <a:endParaRPr lang="en-US" sz="1000" b="1" dirty="0"/>
                    </a:p>
                  </a:txBody>
                  <a:tcPr/>
                </a:tc>
              </a:tr>
              <a:tr h="370840">
                <a:tc>
                  <a:txBody>
                    <a:bodyPr/>
                    <a:lstStyle/>
                    <a:p>
                      <a:pPr algn="ctr"/>
                      <a:r>
                        <a:rPr lang="en-US" sz="1000" b="1" dirty="0" smtClean="0"/>
                        <a:t>Percentage</a:t>
                      </a:r>
                      <a:endParaRPr lang="en-US" sz="1000" b="1" dirty="0"/>
                    </a:p>
                  </a:txBody>
                  <a:tcPr/>
                </a:tc>
                <a:tc>
                  <a:txBody>
                    <a:bodyPr/>
                    <a:lstStyle/>
                    <a:p>
                      <a:pPr algn="r"/>
                      <a:r>
                        <a:rPr lang="en-US" sz="1000" b="1" dirty="0" smtClean="0"/>
                        <a:t>0</a:t>
                      </a:r>
                      <a:endParaRPr lang="en-US" sz="1000" b="1" dirty="0"/>
                    </a:p>
                  </a:txBody>
                  <a:tcPr/>
                </a:tc>
                <a:tc>
                  <a:txBody>
                    <a:bodyPr/>
                    <a:lstStyle/>
                    <a:p>
                      <a:pPr algn="r"/>
                      <a:r>
                        <a:rPr lang="en-US" sz="1000" b="1" dirty="0" smtClean="0"/>
                        <a:t>82.1</a:t>
                      </a:r>
                      <a:endParaRPr lang="en-US" sz="1000" b="1" dirty="0"/>
                    </a:p>
                  </a:txBody>
                  <a:tcPr/>
                </a:tc>
                <a:tc>
                  <a:txBody>
                    <a:bodyPr/>
                    <a:lstStyle/>
                    <a:p>
                      <a:pPr algn="r"/>
                      <a:r>
                        <a:rPr lang="en-US" sz="1000" b="1" dirty="0" smtClean="0"/>
                        <a:t>53.6</a:t>
                      </a:r>
                      <a:endParaRPr lang="en-US" sz="1000" b="1" dirty="0"/>
                    </a:p>
                  </a:txBody>
                  <a:tcPr/>
                </a:tc>
                <a:tc>
                  <a:txBody>
                    <a:bodyPr/>
                    <a:lstStyle/>
                    <a:p>
                      <a:pPr algn="r"/>
                      <a:r>
                        <a:rPr lang="en-US" sz="1000" b="1" dirty="0" smtClean="0"/>
                        <a:t>7.3</a:t>
                      </a:r>
                      <a:endParaRPr lang="en-US" sz="1000" b="1" dirty="0"/>
                    </a:p>
                  </a:txBody>
                  <a:tcPr/>
                </a:tc>
                <a:tc>
                  <a:txBody>
                    <a:bodyPr/>
                    <a:lstStyle/>
                    <a:p>
                      <a:pPr algn="r"/>
                      <a:r>
                        <a:rPr lang="en-US" sz="1000" b="1" dirty="0" smtClean="0"/>
                        <a:t>0.8</a:t>
                      </a:r>
                      <a:endParaRPr lang="en-US" sz="1000" b="1" dirty="0"/>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 and Future Work</a:t>
            </a:r>
            <a:endParaRPr lang="en-US" dirty="0"/>
          </a:p>
        </p:txBody>
      </p:sp>
      <p:sp>
        <p:nvSpPr>
          <p:cNvPr id="3" name="Content Placeholder 2"/>
          <p:cNvSpPr>
            <a:spLocks noGrp="1"/>
          </p:cNvSpPr>
          <p:nvPr>
            <p:ph idx="1"/>
          </p:nvPr>
        </p:nvSpPr>
        <p:spPr/>
        <p:txBody>
          <a:bodyPr>
            <a:normAutofit fontScale="92500"/>
          </a:bodyPr>
          <a:lstStyle/>
          <a:p>
            <a:r>
              <a:rPr lang="en-US" dirty="0" err="1" smtClean="0"/>
              <a:t>rCAD</a:t>
            </a:r>
            <a:endParaRPr lang="en-US" dirty="0" smtClean="0"/>
          </a:p>
          <a:p>
            <a:pPr lvl="1"/>
            <a:r>
              <a:rPr lang="en-US" dirty="0" smtClean="0"/>
              <a:t>Cross-index multiple dimensions of information</a:t>
            </a:r>
          </a:p>
          <a:p>
            <a:pPr lvl="1"/>
            <a:r>
              <a:rPr lang="en-US" dirty="0" smtClean="0"/>
              <a:t>Find new relationships between structure and sequence</a:t>
            </a:r>
          </a:p>
          <a:p>
            <a:pPr lvl="2"/>
            <a:r>
              <a:rPr lang="en-US" dirty="0" smtClean="0"/>
              <a:t>Determine fundamental principles of RNA structure</a:t>
            </a:r>
          </a:p>
          <a:p>
            <a:pPr lvl="2"/>
            <a:r>
              <a:rPr lang="en-US" dirty="0" smtClean="0"/>
              <a:t>Increase the accuracy of prediction of RNA secondary and tertiary structure</a:t>
            </a:r>
          </a:p>
          <a:p>
            <a:r>
              <a:rPr lang="en-US" dirty="0" smtClean="0"/>
              <a:t>Future</a:t>
            </a:r>
          </a:p>
          <a:p>
            <a:pPr lvl="1"/>
            <a:r>
              <a:rPr lang="en-US" dirty="0" smtClean="0"/>
              <a:t>Structural statistics on additional motifs will improve energy parameters</a:t>
            </a:r>
          </a:p>
          <a:p>
            <a:pPr lvl="2"/>
            <a:r>
              <a:rPr lang="en-US" dirty="0" smtClean="0"/>
              <a:t>Internal loops, multi-stem loops, e.g. E-Loop, UAA/GAN</a:t>
            </a:r>
          </a:p>
          <a:p>
            <a:pPr lvl="1"/>
            <a:r>
              <a:rPr lang="en-US" dirty="0" smtClean="0"/>
              <a:t>Folding algorithm</a:t>
            </a:r>
          </a:p>
          <a:p>
            <a:pPr lvl="2"/>
            <a:r>
              <a:rPr lang="en-US" dirty="0" smtClean="0"/>
              <a:t>Incorporating distance constraints, improved energetics and kinetics</a:t>
            </a:r>
            <a:endParaRPr lang="en-US"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228600"/>
            <a:ext cx="8229600" cy="704850"/>
          </a:xfrm>
        </p:spPr>
        <p:txBody>
          <a:bodyPr>
            <a:noAutofit/>
          </a:bodyPr>
          <a:lstStyle/>
          <a:p>
            <a:pPr eaLnBrk="1" hangingPunct="1"/>
            <a:r>
              <a:rPr lang="en-US" dirty="0" smtClean="0"/>
              <a:t>Research Team and Support</a:t>
            </a:r>
          </a:p>
        </p:txBody>
      </p:sp>
      <p:sp>
        <p:nvSpPr>
          <p:cNvPr id="3" name="Content Placeholder 2"/>
          <p:cNvSpPr>
            <a:spLocks noGrp="1"/>
          </p:cNvSpPr>
          <p:nvPr>
            <p:ph idx="1"/>
          </p:nvPr>
        </p:nvSpPr>
        <p:spPr>
          <a:xfrm>
            <a:off x="304800" y="960437"/>
            <a:ext cx="8534400" cy="4906963"/>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 Team:</a:t>
            </a:r>
          </a:p>
          <a:p>
            <a:pPr marL="641033" lvl="1" indent="-274320" eaLnBrk="1" fontAlgn="auto" hangingPunct="1">
              <a:spcAft>
                <a:spcPts val="0"/>
              </a:spcAft>
              <a:buClr>
                <a:schemeClr val="accent3"/>
              </a:buClr>
              <a:buFont typeface="Wingdings 2"/>
              <a:buChar char=""/>
              <a:defRPr/>
            </a:pPr>
            <a:r>
              <a:rPr lang="en-US" dirty="0" smtClean="0"/>
              <a:t>Robin Gutell (Principal/Principle Investigator)</a:t>
            </a:r>
          </a:p>
          <a:p>
            <a:pPr marL="641033" lvl="1" indent="-274320" eaLnBrk="1" fontAlgn="auto" hangingPunct="1">
              <a:spcAft>
                <a:spcPts val="0"/>
              </a:spcAft>
              <a:buClr>
                <a:schemeClr val="accent3"/>
              </a:buClr>
              <a:buFont typeface="Wingdings 2"/>
              <a:buChar char=""/>
              <a:defRPr/>
            </a:pPr>
            <a:r>
              <a:rPr lang="en-US" dirty="0" smtClean="0"/>
              <a:t>Jamie </a:t>
            </a:r>
            <a:r>
              <a:rPr lang="en-US" dirty="0" err="1" smtClean="0"/>
              <a:t>Cannone</a:t>
            </a:r>
            <a:r>
              <a:rPr lang="en-US" dirty="0" smtClean="0"/>
              <a:t> (CRW Site/Project curator; </a:t>
            </a:r>
            <a:r>
              <a:rPr lang="en-US" dirty="0" err="1" smtClean="0"/>
              <a:t>rCAD</a:t>
            </a:r>
            <a:r>
              <a:rPr lang="en-US" dirty="0" smtClean="0"/>
              <a:t> development)</a:t>
            </a:r>
          </a:p>
          <a:p>
            <a:pPr marL="641033" lvl="1" indent="-274320" eaLnBrk="1" fontAlgn="auto" hangingPunct="1">
              <a:spcAft>
                <a:spcPts val="0"/>
              </a:spcAft>
              <a:buClr>
                <a:schemeClr val="accent3"/>
              </a:buClr>
              <a:buFont typeface="Wingdings 2"/>
              <a:buChar char=""/>
              <a:defRPr/>
            </a:pPr>
            <a:r>
              <a:rPr lang="en-US" dirty="0" err="1" smtClean="0"/>
              <a:t>Kishore</a:t>
            </a:r>
            <a:r>
              <a:rPr lang="en-US" dirty="0" smtClean="0"/>
              <a:t> </a:t>
            </a:r>
            <a:r>
              <a:rPr lang="en-US" dirty="0" err="1" smtClean="0"/>
              <a:t>Doshi</a:t>
            </a:r>
            <a:r>
              <a:rPr lang="en-US" dirty="0" smtClean="0"/>
              <a:t> (</a:t>
            </a:r>
            <a:r>
              <a:rPr lang="en-US" dirty="0" err="1" smtClean="0"/>
              <a:t>rCAD</a:t>
            </a:r>
            <a:r>
              <a:rPr lang="en-US" dirty="0" smtClean="0"/>
              <a:t>/CAT development; RNA folding)</a:t>
            </a:r>
          </a:p>
          <a:p>
            <a:pPr marL="641033" lvl="1" indent="-274320">
              <a:buClr>
                <a:schemeClr val="accent3"/>
              </a:buClr>
              <a:buFont typeface="Wingdings 2"/>
              <a:buChar char=""/>
              <a:defRPr/>
            </a:pPr>
            <a:r>
              <a:rPr lang="en-US" dirty="0" smtClean="0"/>
              <a:t>David Gardner (structural statistics; RNA folding)</a:t>
            </a:r>
          </a:p>
          <a:p>
            <a:pPr marL="641033" lvl="1" indent="-274320" eaLnBrk="1" fontAlgn="auto" hangingPunct="1">
              <a:spcAft>
                <a:spcPts val="0"/>
              </a:spcAft>
              <a:buClr>
                <a:schemeClr val="accent3"/>
              </a:buClr>
              <a:buFont typeface="Wingdings 2"/>
              <a:buChar char=""/>
              <a:defRPr/>
            </a:pPr>
            <a:r>
              <a:rPr lang="en-US" dirty="0" smtClean="0"/>
              <a:t>Jung Lee (RNA structure analysis)</a:t>
            </a:r>
          </a:p>
          <a:p>
            <a:pPr marL="641033" lvl="1" indent="-274320" eaLnBrk="1" fontAlgn="auto" hangingPunct="1">
              <a:spcAft>
                <a:spcPts val="0"/>
              </a:spcAft>
              <a:buClr>
                <a:schemeClr val="accent3"/>
              </a:buClr>
              <a:buFont typeface="Wingdings 2"/>
              <a:buChar char=""/>
              <a:defRPr/>
            </a:pPr>
            <a:r>
              <a:rPr lang="en-US" dirty="0" err="1" smtClean="0"/>
              <a:t>Weijia</a:t>
            </a:r>
            <a:r>
              <a:rPr lang="en-US" dirty="0" smtClean="0"/>
              <a:t> </a:t>
            </a:r>
            <a:r>
              <a:rPr lang="en-US" dirty="0" err="1" smtClean="0"/>
              <a:t>Xu</a:t>
            </a:r>
            <a:r>
              <a:rPr lang="en-US" dirty="0" smtClean="0"/>
              <a:t> (Texas Advanced Computing Center; </a:t>
            </a:r>
            <a:r>
              <a:rPr lang="en-US" dirty="0" err="1" smtClean="0"/>
              <a:t>rCAD</a:t>
            </a:r>
            <a:r>
              <a:rPr lang="en-US" dirty="0" smtClean="0"/>
              <a:t> development)</a:t>
            </a:r>
          </a:p>
          <a:p>
            <a:pPr marL="641033" lvl="1" indent="-274320">
              <a:buClr>
                <a:schemeClr val="accent3"/>
              </a:buClr>
              <a:buFont typeface="Wingdings 2"/>
              <a:buChar char=""/>
              <a:defRPr/>
            </a:pPr>
            <a:r>
              <a:rPr lang="en-US" dirty="0" smtClean="0"/>
              <a:t>Stuart </a:t>
            </a:r>
            <a:r>
              <a:rPr lang="en-US" dirty="0" err="1" smtClean="0"/>
              <a:t>Ozer</a:t>
            </a:r>
            <a:r>
              <a:rPr lang="en-US" dirty="0" smtClean="0"/>
              <a:t> (Microsoft; </a:t>
            </a:r>
            <a:r>
              <a:rPr lang="en-US" dirty="0" err="1" smtClean="0"/>
              <a:t>rCAD</a:t>
            </a:r>
            <a:r>
              <a:rPr lang="en-US" dirty="0" smtClean="0"/>
              <a:t> development)</a:t>
            </a:r>
          </a:p>
          <a:p>
            <a:pPr marL="641033" lvl="1" indent="-274320">
              <a:buClr>
                <a:schemeClr val="accent3"/>
              </a:buClr>
              <a:buFont typeface="Wingdings 2"/>
              <a:buChar char=""/>
              <a:defRPr/>
            </a:pPr>
            <a:r>
              <a:rPr lang="en-US" dirty="0" err="1" smtClean="0"/>
              <a:t>Pengyu</a:t>
            </a:r>
            <a:r>
              <a:rPr lang="en-US" dirty="0" smtClean="0"/>
              <a:t> </a:t>
            </a:r>
            <a:r>
              <a:rPr lang="en-US" dirty="0" err="1" smtClean="0"/>
              <a:t>Ren</a:t>
            </a:r>
            <a:r>
              <a:rPr lang="en-US" dirty="0" smtClean="0"/>
              <a:t>/Johnny Wu (Statistical potentials, BME)</a:t>
            </a:r>
          </a:p>
          <a:p>
            <a:pPr marL="641033" lvl="1" indent="-274320">
              <a:buClr>
                <a:schemeClr val="accent3"/>
              </a:buClr>
              <a:buFont typeface="Wingdings 2"/>
              <a:buChar char=""/>
              <a:defRPr/>
            </a:pPr>
            <a:r>
              <a:rPr lang="en-US" dirty="0" err="1" smtClean="0"/>
              <a:t>Ame</a:t>
            </a:r>
            <a:r>
              <a:rPr lang="en-US" dirty="0" smtClean="0"/>
              <a:t> </a:t>
            </a:r>
            <a:r>
              <a:rPr lang="en-US" dirty="0" err="1" smtClean="0"/>
              <a:t>Wongsa</a:t>
            </a:r>
            <a:r>
              <a:rPr lang="en-US" dirty="0" smtClean="0"/>
              <a:t> (</a:t>
            </a:r>
            <a:r>
              <a:rPr lang="en-US" dirty="0" err="1" smtClean="0"/>
              <a:t>RNAMap</a:t>
            </a:r>
            <a:r>
              <a:rPr lang="en-US" dirty="0" smtClean="0"/>
              <a:t> development)</a:t>
            </a:r>
          </a:p>
          <a:p>
            <a:pPr marL="274320" indent="-274320" eaLnBrk="1" fontAlgn="auto" hangingPunct="1">
              <a:spcAft>
                <a:spcPts val="0"/>
              </a:spcAft>
              <a:buClr>
                <a:schemeClr val="accent3"/>
              </a:buClr>
              <a:buFont typeface="Wingdings 2"/>
              <a:buChar char=""/>
              <a:defRPr/>
            </a:pPr>
            <a:r>
              <a:rPr lang="en-US" dirty="0" smtClean="0"/>
              <a:t> Funding:</a:t>
            </a:r>
          </a:p>
          <a:p>
            <a:pPr marL="641033" lvl="1" indent="-274320" eaLnBrk="1" fontAlgn="auto" hangingPunct="1">
              <a:spcAft>
                <a:spcPts val="0"/>
              </a:spcAft>
              <a:buClr>
                <a:schemeClr val="accent3"/>
              </a:buClr>
              <a:buFont typeface="Wingdings 2"/>
              <a:buChar char=""/>
              <a:defRPr/>
            </a:pPr>
            <a:r>
              <a:rPr lang="en-US" dirty="0" smtClean="0"/>
              <a:t>Microsoft Research (TCI)</a:t>
            </a:r>
          </a:p>
          <a:p>
            <a:pPr marL="641033" lvl="1" indent="-274320" eaLnBrk="1" fontAlgn="auto" hangingPunct="1">
              <a:spcAft>
                <a:spcPts val="0"/>
              </a:spcAft>
              <a:buClr>
                <a:schemeClr val="accent3"/>
              </a:buClr>
              <a:buFont typeface="Wingdings 2"/>
              <a:buChar char=""/>
              <a:defRPr/>
            </a:pPr>
            <a:r>
              <a:rPr lang="en-US" dirty="0" smtClean="0"/>
              <a:t>National Institutes of Health</a:t>
            </a:r>
          </a:p>
          <a:p>
            <a:pPr marL="641033" lvl="1" indent="-274320" eaLnBrk="1" fontAlgn="auto" hangingPunct="1">
              <a:spcAft>
                <a:spcPts val="0"/>
              </a:spcAft>
              <a:buClr>
                <a:schemeClr val="accent3"/>
              </a:buClr>
              <a:buFont typeface="Wingdings 2"/>
              <a:buChar char=""/>
              <a:defRPr/>
            </a:pPr>
            <a:r>
              <a:rPr lang="en-US" dirty="0" smtClean="0"/>
              <a:t>Welch Foundation</a:t>
            </a:r>
            <a:endParaRPr lang="en-US" dirty="0">
              <a:solidFill>
                <a:srgbClr val="FF0000"/>
              </a:solidFill>
            </a:endParaRPr>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64</a:t>
            </a:fld>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240" y="795997"/>
            <a:ext cx="7589520" cy="804203"/>
          </a:xfrm>
        </p:spPr>
        <p:txBody>
          <a:bodyPr>
            <a:normAutofit fontScale="90000"/>
          </a:bodyPr>
          <a:lstStyle/>
          <a:p>
            <a:pPr algn="ctr" eaLnBrk="1" fontAlgn="auto" hangingPunct="1">
              <a:spcAft>
                <a:spcPts val="0"/>
              </a:spcAft>
              <a:defRPr/>
            </a:pPr>
            <a:r>
              <a:rPr lang="en-US" dirty="0" smtClean="0"/>
              <a:t>Have rRNA, Will Travel</a:t>
            </a:r>
            <a:endParaRPr lang="en-US"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65</a:t>
            </a:fld>
            <a:endParaRPr lang="en-US" dirty="0"/>
          </a:p>
        </p:txBody>
      </p:sp>
      <p:pic>
        <p:nvPicPr>
          <p:cNvPr id="9" name="Content Placeholder 4" descr="licplates.png"/>
          <p:cNvPicPr>
            <a:picLocks noChangeAspect="1"/>
          </p:cNvPicPr>
          <p:nvPr/>
        </p:nvPicPr>
        <p:blipFill>
          <a:blip r:embed="rId2"/>
          <a:srcRect/>
          <a:stretch>
            <a:fillRect/>
          </a:stretch>
        </p:blipFill>
        <p:spPr>
          <a:xfrm>
            <a:off x="762000" y="1759302"/>
            <a:ext cx="7620000" cy="38937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685800"/>
          </a:xfrm>
        </p:spPr>
        <p:txBody>
          <a:bodyPr>
            <a:normAutofit fontScale="90000"/>
          </a:bodyPr>
          <a:lstStyle/>
          <a:p>
            <a:r>
              <a:rPr/>
              <a:t>Complexity of RNA Folding</a:t>
            </a:r>
            <a:endParaRPr lang="en-US" dirty="0"/>
          </a:p>
        </p:txBody>
      </p:sp>
      <p:sp>
        <p:nvSpPr>
          <p:cNvPr id="5" name="Slide Number Placeholder 4"/>
          <p:cNvSpPr>
            <a:spLocks noGrp="1"/>
          </p:cNvSpPr>
          <p:nvPr>
            <p:ph type="sldNum" sz="quarter" idx="12"/>
          </p:nvPr>
        </p:nvSpPr>
        <p:spPr/>
        <p:txBody>
          <a:bodyPr/>
          <a:lstStyle/>
          <a:p>
            <a:pPr>
              <a:defRPr/>
            </a:pPr>
            <a:fld id="{8771E250-94BB-45E2-9545-4494A0DF7676}" type="slidenum">
              <a:rPr lang="en-US" smtClean="0"/>
              <a:pPr>
                <a:defRPr/>
              </a:pPr>
              <a:t>7</a:t>
            </a:fld>
            <a:endParaRPr lang="en-US" dirty="0"/>
          </a:p>
        </p:txBody>
      </p:sp>
      <p:pic>
        <p:nvPicPr>
          <p:cNvPr id="6" name="Picture 5" descr="complexity.1a.png"/>
          <p:cNvPicPr>
            <a:picLocks noChangeAspect="1"/>
          </p:cNvPicPr>
          <p:nvPr/>
        </p:nvPicPr>
        <p:blipFill>
          <a:blip r:embed="rId3"/>
          <a:stretch>
            <a:fillRect/>
          </a:stretch>
        </p:blipFill>
        <p:spPr>
          <a:xfrm>
            <a:off x="2133600" y="1295400"/>
            <a:ext cx="6705600" cy="3047998"/>
          </a:xfrm>
          <a:prstGeom prst="rect">
            <a:avLst/>
          </a:prstGeom>
        </p:spPr>
      </p:pic>
      <p:graphicFrame>
        <p:nvGraphicFramePr>
          <p:cNvPr id="8" name="Content Placeholder 7"/>
          <p:cNvGraphicFramePr>
            <a:graphicFrameLocks noGrp="1"/>
          </p:cNvGraphicFramePr>
          <p:nvPr>
            <p:ph sz="quarter" idx="4294967295"/>
          </p:nvPr>
        </p:nvGraphicFramePr>
        <p:xfrm>
          <a:off x="304800" y="4800601"/>
          <a:ext cx="8534400" cy="1432560"/>
        </p:xfrm>
        <a:graphic>
          <a:graphicData uri="http://schemas.openxmlformats.org/drawingml/2006/table">
            <a:tbl>
              <a:tblPr firstRow="1" bandRow="1">
                <a:tableStyleId>{5C22544A-7EE6-4342-B048-85BDC9FD1C3A}</a:tableStyleId>
              </a:tblPr>
              <a:tblGrid>
                <a:gridCol w="1143000"/>
                <a:gridCol w="762000"/>
                <a:gridCol w="2057400"/>
                <a:gridCol w="2362200"/>
                <a:gridCol w="2209800"/>
              </a:tblGrid>
              <a:tr h="304799">
                <a:tc>
                  <a:txBody>
                    <a:bodyPr/>
                    <a:lstStyle/>
                    <a:p>
                      <a:pPr algn="ctr"/>
                      <a:r>
                        <a:rPr lang="en-US" sz="1400" dirty="0" smtClean="0"/>
                        <a:t>Molecule</a:t>
                      </a:r>
                      <a:endParaRPr lang="en-US" sz="1400" dirty="0"/>
                    </a:p>
                  </a:txBody>
                  <a:tcPr/>
                </a:tc>
                <a:tc>
                  <a:txBody>
                    <a:bodyPr/>
                    <a:lstStyle/>
                    <a:p>
                      <a:pPr algn="ctr"/>
                      <a:r>
                        <a:rPr lang="en-US" sz="1400" dirty="0" smtClean="0"/>
                        <a:t>#</a:t>
                      </a:r>
                      <a:r>
                        <a:rPr lang="en-US" sz="1400" dirty="0" err="1" smtClean="0"/>
                        <a:t>nt</a:t>
                      </a:r>
                      <a:endParaRPr lang="en-US" sz="1400" dirty="0"/>
                    </a:p>
                  </a:txBody>
                  <a:tcPr/>
                </a:tc>
                <a:tc>
                  <a:txBody>
                    <a:bodyPr/>
                    <a:lstStyle/>
                    <a:p>
                      <a:pPr algn="ctr"/>
                      <a:r>
                        <a:rPr lang="en-US" sz="1400" dirty="0" smtClean="0"/>
                        <a:t># potential</a:t>
                      </a:r>
                    </a:p>
                    <a:p>
                      <a:pPr algn="ctr"/>
                      <a:r>
                        <a:rPr lang="en-US" sz="1400" dirty="0" smtClean="0"/>
                        <a:t> helices</a:t>
                      </a:r>
                      <a:endParaRPr lang="en-US" sz="1400" dirty="0"/>
                    </a:p>
                  </a:txBody>
                  <a:tcPr/>
                </a:tc>
                <a:tc>
                  <a:txBody>
                    <a:bodyPr/>
                    <a:lstStyle/>
                    <a:p>
                      <a:pPr algn="ctr"/>
                      <a:r>
                        <a:rPr lang="en-US" sz="1400" dirty="0" smtClean="0"/>
                        <a:t>#</a:t>
                      </a:r>
                      <a:r>
                        <a:rPr lang="en-US" sz="1400" baseline="0" dirty="0" smtClean="0"/>
                        <a:t> possible</a:t>
                      </a:r>
                    </a:p>
                    <a:p>
                      <a:pPr algn="ctr"/>
                      <a:r>
                        <a:rPr lang="en-US" sz="1400" baseline="0" dirty="0" smtClean="0"/>
                        <a:t> structures</a:t>
                      </a:r>
                      <a:endParaRPr lang="en-US" sz="1400" dirty="0"/>
                    </a:p>
                  </a:txBody>
                  <a:tcPr/>
                </a:tc>
                <a:tc>
                  <a:txBody>
                    <a:bodyPr/>
                    <a:lstStyle/>
                    <a:p>
                      <a:pPr algn="ctr"/>
                      <a:r>
                        <a:rPr lang="en-US" sz="1400" dirty="0" smtClean="0"/>
                        <a:t># actual</a:t>
                      </a:r>
                    </a:p>
                    <a:p>
                      <a:pPr algn="ctr"/>
                      <a:r>
                        <a:rPr lang="en-US" sz="1400" dirty="0" smtClean="0"/>
                        <a:t> helices</a:t>
                      </a:r>
                      <a:endParaRPr lang="en-US" sz="1400" dirty="0"/>
                    </a:p>
                  </a:txBody>
                  <a:tcPr/>
                </a:tc>
              </a:tr>
              <a:tr h="274320">
                <a:tc>
                  <a:txBody>
                    <a:bodyPr/>
                    <a:lstStyle/>
                    <a:p>
                      <a:r>
                        <a:rPr lang="en-US" sz="1400" dirty="0" smtClean="0"/>
                        <a:t>tRNA</a:t>
                      </a:r>
                    </a:p>
                  </a:txBody>
                  <a:tcPr/>
                </a:tc>
                <a:tc>
                  <a:txBody>
                    <a:bodyPr/>
                    <a:lstStyle/>
                    <a:p>
                      <a:pPr algn="r"/>
                      <a:r>
                        <a:rPr lang="en-US" sz="1400" dirty="0" smtClean="0"/>
                        <a:t>76</a:t>
                      </a:r>
                      <a:endParaRPr lang="en-US" sz="1400" dirty="0"/>
                    </a:p>
                  </a:txBody>
                  <a:tcPr/>
                </a:tc>
                <a:tc>
                  <a:txBody>
                    <a:bodyPr/>
                    <a:lstStyle/>
                    <a:p>
                      <a:pPr algn="r"/>
                      <a:r>
                        <a:rPr lang="en-US" sz="1400" dirty="0" smtClean="0"/>
                        <a:t>37</a:t>
                      </a:r>
                      <a:endParaRPr lang="en-US" sz="1400" dirty="0"/>
                    </a:p>
                  </a:txBody>
                  <a:tcPr/>
                </a:tc>
                <a:tc>
                  <a:txBody>
                    <a:bodyPr/>
                    <a:lstStyle/>
                    <a:p>
                      <a:pPr algn="r"/>
                      <a:r>
                        <a:rPr lang="en-US" sz="1400" dirty="0" smtClean="0"/>
                        <a:t>2.5 x </a:t>
                      </a:r>
                      <a:r>
                        <a:rPr lang="en-US" sz="1400" dirty="0" smtClean="0">
                          <a:effectLst/>
                        </a:rPr>
                        <a:t>10</a:t>
                      </a:r>
                      <a:r>
                        <a:rPr lang="en-US" sz="1400" baseline="30000" dirty="0" smtClean="0">
                          <a:effectLst/>
                        </a:rPr>
                        <a:t>19</a:t>
                      </a:r>
                      <a:endParaRPr lang="en-US" sz="1400" baseline="30000" dirty="0">
                        <a:effectLst/>
                      </a:endParaRPr>
                    </a:p>
                  </a:txBody>
                  <a:tcPr/>
                </a:tc>
                <a:tc>
                  <a:txBody>
                    <a:bodyPr/>
                    <a:lstStyle/>
                    <a:p>
                      <a:pPr algn="r"/>
                      <a:r>
                        <a:rPr lang="en-US" sz="1400" dirty="0" smtClean="0"/>
                        <a:t>4</a:t>
                      </a:r>
                      <a:endParaRPr lang="en-US" sz="1400" dirty="0"/>
                    </a:p>
                  </a:txBody>
                  <a:tcPr/>
                </a:tc>
              </a:tr>
              <a:tr h="274320">
                <a:tc>
                  <a:txBody>
                    <a:bodyPr/>
                    <a:lstStyle/>
                    <a:p>
                      <a:r>
                        <a:rPr lang="en-US" sz="1400" dirty="0" smtClean="0"/>
                        <a:t>16S rRNA</a:t>
                      </a:r>
                      <a:endParaRPr lang="en-US" sz="1400" dirty="0"/>
                    </a:p>
                  </a:txBody>
                  <a:tcPr/>
                </a:tc>
                <a:tc>
                  <a:txBody>
                    <a:bodyPr/>
                    <a:lstStyle/>
                    <a:p>
                      <a:pPr algn="r"/>
                      <a:r>
                        <a:rPr lang="en-US" sz="1400" dirty="0" smtClean="0"/>
                        <a:t>1,542</a:t>
                      </a:r>
                      <a:endParaRPr lang="en-US" sz="1400" dirty="0"/>
                    </a:p>
                  </a:txBody>
                  <a:tcPr/>
                </a:tc>
                <a:tc>
                  <a:txBody>
                    <a:bodyPr/>
                    <a:lstStyle/>
                    <a:p>
                      <a:pPr algn="r"/>
                      <a:r>
                        <a:rPr lang="en-US" sz="1400" dirty="0" smtClean="0"/>
                        <a:t>14,684</a:t>
                      </a:r>
                      <a:endParaRPr lang="en-US" sz="1400" dirty="0"/>
                    </a:p>
                  </a:txBody>
                  <a:tcPr/>
                </a:tc>
                <a:tc>
                  <a:txBody>
                    <a:bodyPr/>
                    <a:lstStyle/>
                    <a:p>
                      <a:pPr algn="r"/>
                      <a:r>
                        <a:rPr lang="en-US" sz="1400" dirty="0" smtClean="0"/>
                        <a:t>4.3 x 10</a:t>
                      </a:r>
                      <a:r>
                        <a:rPr lang="en-US" sz="1400" baseline="30000" dirty="0" smtClean="0"/>
                        <a:t>393</a:t>
                      </a:r>
                      <a:endParaRPr lang="en-US" sz="1400" baseline="30000" dirty="0"/>
                    </a:p>
                  </a:txBody>
                  <a:tcPr/>
                </a:tc>
                <a:tc>
                  <a:txBody>
                    <a:bodyPr/>
                    <a:lstStyle/>
                    <a:p>
                      <a:pPr algn="r"/>
                      <a:r>
                        <a:rPr lang="en-US" sz="1400" dirty="0" smtClean="0"/>
                        <a:t>58</a:t>
                      </a:r>
                      <a:endParaRPr lang="en-US" sz="1400" dirty="0"/>
                    </a:p>
                  </a:txBody>
                  <a:tcPr/>
                </a:tc>
              </a:tr>
              <a:tr h="274320">
                <a:tc>
                  <a:txBody>
                    <a:bodyPr/>
                    <a:lstStyle/>
                    <a:p>
                      <a:r>
                        <a:rPr lang="en-US" sz="1400" dirty="0" smtClean="0"/>
                        <a:t>23S rRNA</a:t>
                      </a:r>
                      <a:endParaRPr lang="en-US" sz="1400" dirty="0"/>
                    </a:p>
                  </a:txBody>
                  <a:tcPr/>
                </a:tc>
                <a:tc>
                  <a:txBody>
                    <a:bodyPr/>
                    <a:lstStyle/>
                    <a:p>
                      <a:pPr algn="r"/>
                      <a:r>
                        <a:rPr lang="en-US" sz="1400" dirty="0" smtClean="0"/>
                        <a:t>2,904</a:t>
                      </a:r>
                      <a:endParaRPr lang="en-US" sz="1400" dirty="0"/>
                    </a:p>
                  </a:txBody>
                  <a:tcPr/>
                </a:tc>
                <a:tc>
                  <a:txBody>
                    <a:bodyPr/>
                    <a:lstStyle/>
                    <a:p>
                      <a:pPr algn="r"/>
                      <a:r>
                        <a:rPr lang="en-US" sz="1400" dirty="0" smtClean="0"/>
                        <a:t>51,442</a:t>
                      </a:r>
                      <a:endParaRPr lang="en-US" sz="1400" dirty="0"/>
                    </a:p>
                  </a:txBody>
                  <a:tcPr/>
                </a:tc>
                <a:tc>
                  <a:txBody>
                    <a:bodyPr/>
                    <a:lstStyle/>
                    <a:p>
                      <a:pPr algn="r"/>
                      <a:r>
                        <a:rPr lang="en-US" sz="1400" dirty="0" smtClean="0"/>
                        <a:t>6.3 x 10</a:t>
                      </a:r>
                      <a:r>
                        <a:rPr lang="en-US" sz="1400" baseline="30000" dirty="0" smtClean="0"/>
                        <a:t>740</a:t>
                      </a:r>
                      <a:endParaRPr lang="en-US" sz="1400" baseline="30000" dirty="0"/>
                    </a:p>
                  </a:txBody>
                  <a:tcPr/>
                </a:tc>
                <a:tc>
                  <a:txBody>
                    <a:bodyPr/>
                    <a:lstStyle/>
                    <a:p>
                      <a:pPr algn="r"/>
                      <a:r>
                        <a:rPr lang="en-US" sz="1400" dirty="0" smtClean="0"/>
                        <a:t>105</a:t>
                      </a:r>
                      <a:endParaRPr lang="en-US" sz="1400" dirty="0"/>
                    </a:p>
                  </a:txBody>
                  <a:tcPr/>
                </a:tc>
              </a:tr>
            </a:tbl>
          </a:graphicData>
        </a:graphic>
      </p:graphicFrame>
      <p:sp>
        <p:nvSpPr>
          <p:cNvPr id="10" name="TextBox 9"/>
          <p:cNvSpPr txBox="1"/>
          <p:nvPr/>
        </p:nvSpPr>
        <p:spPr>
          <a:xfrm>
            <a:off x="2667000" y="4191000"/>
            <a:ext cx="736099" cy="369332"/>
          </a:xfrm>
          <a:prstGeom prst="rect">
            <a:avLst/>
          </a:prstGeom>
          <a:noFill/>
        </p:spPr>
        <p:txBody>
          <a:bodyPr wrap="none" rtlCol="0">
            <a:spAutoFit/>
          </a:bodyPr>
          <a:lstStyle/>
          <a:p>
            <a:r>
              <a:rPr lang="en-US" dirty="0" err="1" smtClean="0"/>
              <a:t>tRNA</a:t>
            </a:r>
            <a:endParaRPr lang="en-US" dirty="0"/>
          </a:p>
        </p:txBody>
      </p:sp>
      <p:sp>
        <p:nvSpPr>
          <p:cNvPr id="11" name="TextBox 10"/>
          <p:cNvSpPr txBox="1"/>
          <p:nvPr/>
        </p:nvSpPr>
        <p:spPr>
          <a:xfrm>
            <a:off x="4876800" y="4343400"/>
            <a:ext cx="1223412" cy="369332"/>
          </a:xfrm>
          <a:prstGeom prst="rect">
            <a:avLst/>
          </a:prstGeom>
          <a:noFill/>
        </p:spPr>
        <p:txBody>
          <a:bodyPr wrap="none" rtlCol="0">
            <a:spAutoFit/>
          </a:bodyPr>
          <a:lstStyle/>
          <a:p>
            <a:r>
              <a:rPr lang="en-US" dirty="0" smtClean="0"/>
              <a:t>16S rRNA</a:t>
            </a:r>
            <a:endParaRPr lang="en-US" dirty="0"/>
          </a:p>
        </p:txBody>
      </p:sp>
      <p:sp>
        <p:nvSpPr>
          <p:cNvPr id="12" name="TextBox 11"/>
          <p:cNvSpPr txBox="1"/>
          <p:nvPr/>
        </p:nvSpPr>
        <p:spPr>
          <a:xfrm>
            <a:off x="7391400" y="4343400"/>
            <a:ext cx="1223412" cy="369332"/>
          </a:xfrm>
          <a:prstGeom prst="rect">
            <a:avLst/>
          </a:prstGeom>
          <a:noFill/>
        </p:spPr>
        <p:txBody>
          <a:bodyPr wrap="none" rtlCol="0">
            <a:spAutoFit/>
          </a:bodyPr>
          <a:lstStyle/>
          <a:p>
            <a:r>
              <a:rPr lang="en-US" dirty="0" smtClean="0"/>
              <a:t>23S rRNA</a:t>
            </a:r>
            <a:endParaRPr lang="en-US" dirty="0"/>
          </a:p>
        </p:txBody>
      </p:sp>
      <p:pic>
        <p:nvPicPr>
          <p:cNvPr id="3" name="Picture 1"/>
          <p:cNvPicPr>
            <a:picLocks noChangeAspect="1" noChangeArrowheads="1"/>
          </p:cNvPicPr>
          <p:nvPr/>
        </p:nvPicPr>
        <p:blipFill>
          <a:blip r:embed="rId4" cstate="print"/>
          <a:srcRect/>
          <a:stretch>
            <a:fillRect/>
          </a:stretch>
        </p:blipFill>
        <p:spPr bwMode="auto">
          <a:xfrm>
            <a:off x="228600" y="304800"/>
            <a:ext cx="1227212" cy="1695450"/>
          </a:xfrm>
          <a:prstGeom prst="rect">
            <a:avLst/>
          </a:prstGeom>
          <a:noFill/>
          <a:ln w="9525">
            <a:noFill/>
            <a:miter lim="800000"/>
            <a:headEnd/>
            <a:tailEnd/>
          </a:ln>
          <a:effectLst/>
        </p:spPr>
      </p:pic>
      <p:pic>
        <p:nvPicPr>
          <p:cNvPr id="691202" name="Picture 2"/>
          <p:cNvPicPr>
            <a:picLocks noChangeAspect="1" noChangeArrowheads="1"/>
          </p:cNvPicPr>
          <p:nvPr/>
        </p:nvPicPr>
        <p:blipFill>
          <a:blip r:embed="rId5"/>
          <a:srcRect/>
          <a:stretch>
            <a:fillRect/>
          </a:stretch>
        </p:blipFill>
        <p:spPr bwMode="auto">
          <a:xfrm>
            <a:off x="152400" y="2057399"/>
            <a:ext cx="1752600" cy="23828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smtClean="0"/>
              <a:t>Turner-Based Energy Calculations</a:t>
            </a:r>
            <a:endParaRPr lang="en-US" dirty="0"/>
          </a:p>
        </p:txBody>
      </p:sp>
      <p:pic>
        <p:nvPicPr>
          <p:cNvPr id="13" name="Content Placeholder 12" descr="Kishore.Dissertation.FoldingFig.png"/>
          <p:cNvPicPr>
            <a:picLocks noGrp="1" noChangeAspect="1"/>
          </p:cNvPicPr>
          <p:nvPr>
            <p:ph sz="half" idx="2"/>
          </p:nvPr>
        </p:nvPicPr>
        <p:blipFill>
          <a:blip r:embed="rId2"/>
          <a:stretch>
            <a:fillRect/>
          </a:stretch>
        </p:blipFill>
        <p:spPr>
          <a:xfrm>
            <a:off x="3143894" y="1066800"/>
            <a:ext cx="5771507" cy="4301291"/>
          </a:xfrm>
        </p:spPr>
      </p:pic>
      <p:sp>
        <p:nvSpPr>
          <p:cNvPr id="10" name="Slide Number Placeholder 9"/>
          <p:cNvSpPr>
            <a:spLocks noGrp="1"/>
          </p:cNvSpPr>
          <p:nvPr>
            <p:ph type="sldNum" sz="quarter" idx="12"/>
          </p:nvPr>
        </p:nvSpPr>
        <p:spPr/>
        <p:txBody>
          <a:bodyPr/>
          <a:lstStyle/>
          <a:p>
            <a:pPr>
              <a:defRPr/>
            </a:pPr>
            <a:fld id="{8771E250-94BB-45E2-9545-4494A0DF7676}" type="slidenum">
              <a:rPr lang="en-US" smtClean="0"/>
              <a:pPr>
                <a:defRPr/>
              </a:pPr>
              <a:t>8</a:t>
            </a:fld>
            <a:endParaRPr lang="en-US" dirty="0"/>
          </a:p>
        </p:txBody>
      </p:sp>
      <p:pic>
        <p:nvPicPr>
          <p:cNvPr id="9" name="Content Placeholder 8" descr="thermus-mfold-v2.png"/>
          <p:cNvPicPr>
            <a:picLocks noGrp="1" noChangeAspect="1"/>
          </p:cNvPicPr>
          <p:nvPr>
            <p:ph sz="half" idx="1"/>
          </p:nvPr>
        </p:nvPicPr>
        <p:blipFill>
          <a:blip r:embed="rId3"/>
          <a:stretch>
            <a:fillRect/>
          </a:stretch>
        </p:blipFill>
        <p:spPr>
          <a:xfrm>
            <a:off x="269465" y="1219200"/>
            <a:ext cx="2864404" cy="4038600"/>
          </a:xfrm>
        </p:spPr>
      </p:pic>
      <p:sp>
        <p:nvSpPr>
          <p:cNvPr id="8" name="TextBox 7"/>
          <p:cNvSpPr txBox="1"/>
          <p:nvPr/>
        </p:nvSpPr>
        <p:spPr>
          <a:xfrm>
            <a:off x="3276600" y="5410200"/>
            <a:ext cx="2800767" cy="369332"/>
          </a:xfrm>
          <a:prstGeom prst="rect">
            <a:avLst/>
          </a:prstGeom>
          <a:noFill/>
        </p:spPr>
        <p:txBody>
          <a:bodyPr wrap="none" rtlCol="0">
            <a:spAutoFit/>
          </a:bodyPr>
          <a:lstStyle/>
          <a:p>
            <a:r>
              <a:rPr lang="en-US" dirty="0" smtClean="0">
                <a:solidFill>
                  <a:srgbClr val="FF0000"/>
                </a:solidFill>
              </a:rPr>
              <a:t>∆</a:t>
            </a:r>
            <a:r>
              <a:rPr lang="en-US" dirty="0" err="1" smtClean="0">
                <a:solidFill>
                  <a:srgbClr val="FF0000"/>
                </a:solidFill>
              </a:rPr>
              <a:t>G</a:t>
            </a:r>
            <a:r>
              <a:rPr lang="en-US" baseline="-25000" dirty="0" err="1" smtClean="0">
                <a:solidFill>
                  <a:srgbClr val="FF0000"/>
                </a:solidFill>
              </a:rPr>
              <a:t>Helix</a:t>
            </a:r>
            <a:r>
              <a:rPr lang="en-US" dirty="0" smtClean="0">
                <a:solidFill>
                  <a:srgbClr val="FF0000"/>
                </a:solidFill>
              </a:rPr>
              <a:t> = -19.135 kcal/mol</a:t>
            </a:r>
            <a:endParaRPr lang="en-US" dirty="0">
              <a:solidFill>
                <a:srgbClr val="FF0000"/>
              </a:solidFill>
            </a:endParaRPr>
          </a:p>
        </p:txBody>
      </p:sp>
      <p:sp>
        <p:nvSpPr>
          <p:cNvPr id="12" name="TextBox 11"/>
          <p:cNvSpPr txBox="1"/>
          <p:nvPr/>
        </p:nvSpPr>
        <p:spPr>
          <a:xfrm>
            <a:off x="6019800" y="5410200"/>
            <a:ext cx="2544286" cy="369332"/>
          </a:xfrm>
          <a:prstGeom prst="rect">
            <a:avLst/>
          </a:prstGeom>
          <a:noFill/>
        </p:spPr>
        <p:txBody>
          <a:bodyPr wrap="none" rtlCol="0">
            <a:spAutoFit/>
          </a:bodyPr>
          <a:lstStyle/>
          <a:p>
            <a:r>
              <a:rPr lang="en-US" dirty="0" smtClean="0">
                <a:solidFill>
                  <a:srgbClr val="FF0000"/>
                </a:solidFill>
              </a:rPr>
              <a:t>∆</a:t>
            </a:r>
            <a:r>
              <a:rPr lang="en-US" dirty="0" err="1" smtClean="0">
                <a:solidFill>
                  <a:srgbClr val="FF0000"/>
                </a:solidFill>
              </a:rPr>
              <a:t>G</a:t>
            </a:r>
            <a:r>
              <a:rPr lang="en-US" baseline="-25000" dirty="0" err="1" smtClean="0">
                <a:solidFill>
                  <a:srgbClr val="FF0000"/>
                </a:solidFill>
              </a:rPr>
              <a:t>Helix</a:t>
            </a:r>
            <a:r>
              <a:rPr lang="en-US" dirty="0" smtClean="0">
                <a:solidFill>
                  <a:srgbClr val="FF0000"/>
                </a:solidFill>
              </a:rPr>
              <a:t> = -21.5 kcal/mol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a:t>RNA Folding:  16S </a:t>
            </a:r>
            <a:r>
              <a:rPr smtClean="0"/>
              <a:t>rRNA</a:t>
            </a:r>
            <a:endParaRPr lang="en-US" dirty="0"/>
          </a:p>
        </p:txBody>
      </p:sp>
      <p:pic>
        <p:nvPicPr>
          <p:cNvPr id="14" name="Content Placeholder 13" descr="konings-iistr-redux.1.png"/>
          <p:cNvPicPr>
            <a:picLocks noGrp="1" noChangeAspect="1"/>
          </p:cNvPicPr>
          <p:nvPr>
            <p:ph idx="1"/>
          </p:nvPr>
        </p:nvPicPr>
        <p:blipFill>
          <a:blip r:embed="rId2"/>
          <a:stretch>
            <a:fillRect/>
          </a:stretch>
        </p:blipFill>
        <p:spPr>
          <a:xfrm>
            <a:off x="189585" y="1143000"/>
            <a:ext cx="8764830" cy="4983163"/>
          </a:xfrm>
        </p:spPr>
      </p:pic>
      <p:sp>
        <p:nvSpPr>
          <p:cNvPr id="6" name="Slide Number Placeholder 5"/>
          <p:cNvSpPr>
            <a:spLocks noGrp="1"/>
          </p:cNvSpPr>
          <p:nvPr>
            <p:ph type="sldNum" sz="quarter" idx="12"/>
          </p:nvPr>
        </p:nvSpPr>
        <p:spPr/>
        <p:txBody>
          <a:bodyPr/>
          <a:lstStyle/>
          <a:p>
            <a:pPr>
              <a:defRPr/>
            </a:pPr>
            <a:fld id="{62DF61D1-EF0C-410F-B4EE-B4C0706CE4FD}"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st.themes.2008-09-09-A">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4006</TotalTime>
  <Words>3185</Words>
  <Application>Microsoft Office PowerPoint</Application>
  <PresentationFormat>On-screen Show (4:3)</PresentationFormat>
  <Paragraphs>1002</Paragraphs>
  <Slides>65</Slides>
  <Notes>23</Notes>
  <HiddenSlides>13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test.themes.2008-09-09-A</vt:lpstr>
      <vt:lpstr>Equation</vt:lpstr>
      <vt:lpstr>Utilizing Comparative Analysis to Determine and Characterize the Higher-Order Structure of RNA</vt:lpstr>
      <vt:lpstr>Major Topics</vt:lpstr>
      <vt:lpstr>Cellular Complexity</vt:lpstr>
      <vt:lpstr>1. RNA Science</vt:lpstr>
      <vt:lpstr>Importance of RNA:  we are in the midst of a major paradigm shift in Biology</vt:lpstr>
      <vt:lpstr>Grand Challenges in Biology I:</vt:lpstr>
      <vt:lpstr>Complexity of RNA Folding</vt:lpstr>
      <vt:lpstr>Turner-Based Energy Calculations</vt:lpstr>
      <vt:lpstr>RNA Folding:  16S rRNA</vt:lpstr>
      <vt:lpstr>RNA Folding:  Mfold Evaluation</vt:lpstr>
      <vt:lpstr>Grand Challenges in Biology II:</vt:lpstr>
      <vt:lpstr>Slide 12</vt:lpstr>
      <vt:lpstr>Comparative Analysis:  Common Structure from Different Sequences</vt:lpstr>
      <vt:lpstr>Accuracy of the Comparative Structure Models for rRNA</vt:lpstr>
      <vt:lpstr>Comparative vs. Crystal Structures  (Thermus thermophilus)</vt:lpstr>
      <vt:lpstr>RNA Structure:  Secondary Structure, Energetics, Base Stacking, and High-Resolution 3D Structure</vt:lpstr>
      <vt:lpstr>The Comparative RNA Web (CRW) Site http://www.rna.ccbb.utexas.edu/</vt:lpstr>
      <vt:lpstr>The Comparative RNA Web (CRW) Site</vt:lpstr>
      <vt:lpstr>The Comparative RNA Web (CRW) Site</vt:lpstr>
      <vt:lpstr>The Comparative RNA Web (CRW) Site</vt:lpstr>
      <vt:lpstr>The Comparative RNA Web (CRW) Site</vt:lpstr>
      <vt:lpstr>The Comparative RNA Web (CRW) Site</vt:lpstr>
      <vt:lpstr>The Comparative RNA Web (CRW) Site</vt:lpstr>
      <vt:lpstr>2. From Past to Future…</vt:lpstr>
      <vt:lpstr>Carl R Woese - Insight</vt:lpstr>
      <vt:lpstr>How Much Comparative Data?</vt:lpstr>
      <vt:lpstr>Three-Dimensional Structure</vt:lpstr>
      <vt:lpstr>Phylogenetic Relationships (Taxonomy)</vt:lpstr>
      <vt:lpstr>Goal: Integrate Multiple Dimensions of Comparative and Structural Information</vt:lpstr>
      <vt:lpstr>3. Tool Development funded with MSR – TCI Grant– Integrated CAT</vt:lpstr>
      <vt:lpstr>Current CRW Analysis Tools</vt:lpstr>
      <vt:lpstr>Stuart Ozer - Quote</vt:lpstr>
      <vt:lpstr>Data Management Re-architecture</vt:lpstr>
      <vt:lpstr>rCAD Schema</vt:lpstr>
      <vt:lpstr>Redeveloped Tools</vt:lpstr>
      <vt:lpstr>Process of Comparative Sequence Analysis</vt:lpstr>
      <vt:lpstr>Multidisciplinary Strategy to Determine Fundamental RNA Structure</vt:lpstr>
      <vt:lpstr>rCAD: Managing RNA Sequences with SQL Server</vt:lpstr>
      <vt:lpstr>The Doshi Interface Proposal</vt:lpstr>
      <vt:lpstr>4. Analysis and Applications</vt:lpstr>
      <vt:lpstr>RNA Structure</vt:lpstr>
      <vt:lpstr>Prediction using Free-energy Minimization</vt:lpstr>
      <vt:lpstr>Comparative vs. Potential Energy (16S rRNA; Bacteria; ~1542 Nucleotides)</vt:lpstr>
      <vt:lpstr>Comparative vs. Potential Energy (tRNA; ; ~76 Nucleotides)</vt:lpstr>
      <vt:lpstr>mFold Prediction Accuracy</vt:lpstr>
      <vt:lpstr>RNA Folding Model</vt:lpstr>
      <vt:lpstr>Slide 47</vt:lpstr>
      <vt:lpstr>Slide 48</vt:lpstr>
      <vt:lpstr>Slide 49</vt:lpstr>
      <vt:lpstr>Slide 50</vt:lpstr>
      <vt:lpstr>Statistical Potentials</vt:lpstr>
      <vt:lpstr>Improved Free-Energy Parameters</vt:lpstr>
      <vt:lpstr>Frequency ≈ Stability  Base Pair Frequencies  Pseudoenergies</vt:lpstr>
      <vt:lpstr>Base Pair Stacking Energy: Experimental vs. Statistical</vt:lpstr>
      <vt:lpstr>Structural Statistics: Tetraloops (Bacterial 16S rRNA)</vt:lpstr>
      <vt:lpstr>Hairpin Nucleation</vt:lpstr>
      <vt:lpstr>Conditional Distance</vt:lpstr>
      <vt:lpstr>Conditional Distance</vt:lpstr>
      <vt:lpstr>Slide 59</vt:lpstr>
      <vt:lpstr>Slide 60</vt:lpstr>
      <vt:lpstr>Slide 61</vt:lpstr>
      <vt:lpstr>Slide 62</vt:lpstr>
      <vt:lpstr>Summary and Future Work</vt:lpstr>
      <vt:lpstr>Research Team and Support</vt:lpstr>
      <vt:lpstr>Have rRNA, Will Travel</vt:lpstr>
    </vt:vector>
  </TitlesOfParts>
  <Company>Center for Computational Bio. and Bioinformatics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Comparative Evolutionary Dynamics to Determine and Characterize the Higher-Order Structure of RNA</dc:title>
  <dc:creator>Robin Gutell</dc:creator>
  <cp:lastModifiedBy>Becki Culbert (Swift Group)</cp:lastModifiedBy>
  <cp:revision>325</cp:revision>
  <dcterms:created xsi:type="dcterms:W3CDTF">2008-09-09T17:30:35Z</dcterms:created>
  <dcterms:modified xsi:type="dcterms:W3CDTF">2008-12-08T14:15:58Z</dcterms:modified>
</cp:coreProperties>
</file>