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diagrams/data4.xml" ContentType="application/vnd.openxmlformats-officedocument.drawingml.diagramData+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handoutMasterIdLst>
    <p:handoutMasterId r:id="rId44"/>
  </p:handoutMasterIdLst>
  <p:sldIdLst>
    <p:sldId id="259" r:id="rId2"/>
    <p:sldId id="261" r:id="rId3"/>
    <p:sldId id="263" r:id="rId4"/>
    <p:sldId id="264" r:id="rId5"/>
    <p:sldId id="356" r:id="rId6"/>
    <p:sldId id="357" r:id="rId7"/>
    <p:sldId id="383" r:id="rId8"/>
    <p:sldId id="348" r:id="rId9"/>
    <p:sldId id="349" r:id="rId10"/>
    <p:sldId id="350" r:id="rId11"/>
    <p:sldId id="351" r:id="rId12"/>
    <p:sldId id="353" r:id="rId13"/>
    <p:sldId id="354" r:id="rId14"/>
    <p:sldId id="355" r:id="rId15"/>
    <p:sldId id="329" r:id="rId16"/>
    <p:sldId id="320" r:id="rId17"/>
    <p:sldId id="385" r:id="rId18"/>
    <p:sldId id="330" r:id="rId19"/>
    <p:sldId id="328" r:id="rId20"/>
    <p:sldId id="331" r:id="rId21"/>
    <p:sldId id="332" r:id="rId22"/>
    <p:sldId id="366" r:id="rId23"/>
    <p:sldId id="367" r:id="rId24"/>
    <p:sldId id="368" r:id="rId25"/>
    <p:sldId id="373" r:id="rId26"/>
    <p:sldId id="341" r:id="rId27"/>
    <p:sldId id="286" r:id="rId28"/>
    <p:sldId id="345" r:id="rId29"/>
    <p:sldId id="280" r:id="rId30"/>
    <p:sldId id="281" r:id="rId31"/>
    <p:sldId id="283" r:id="rId32"/>
    <p:sldId id="365" r:id="rId33"/>
    <p:sldId id="386" r:id="rId34"/>
    <p:sldId id="387" r:id="rId35"/>
    <p:sldId id="390" r:id="rId36"/>
    <p:sldId id="388" r:id="rId37"/>
    <p:sldId id="389" r:id="rId38"/>
    <p:sldId id="380" r:id="rId39"/>
    <p:sldId id="337" r:id="rId40"/>
    <p:sldId id="391" r:id="rId41"/>
    <p:sldId id="378" r:id="rId4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382"/>
    <a:srgbClr val="007B82"/>
    <a:srgbClr val="3B444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814" autoAdjust="0"/>
    <p:restoredTop sz="90669" autoAdjust="0"/>
  </p:normalViewPr>
  <p:slideViewPr>
    <p:cSldViewPr>
      <p:cViewPr>
        <p:scale>
          <a:sx n="60" d="100"/>
          <a:sy n="60" d="100"/>
        </p:scale>
        <p:origin x="-1380" y="-3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C23C12-A953-4F67-B9DB-69A133750492}" type="doc">
      <dgm:prSet loTypeId="urn:microsoft.com/office/officeart/2005/8/layout/arrow2" loCatId="process" qsTypeId="urn:microsoft.com/office/officeart/2005/8/quickstyle/simple1" qsCatId="simple" csTypeId="urn:microsoft.com/office/officeart/2005/8/colors/accent1_2" csCatId="accent1" phldr="1"/>
      <dgm:spPr/>
    </dgm:pt>
    <dgm:pt modelId="{27DFE63E-CEC7-4821-8A0B-C159B13AFA0D}">
      <dgm:prSet phldrT="[Text]"/>
      <dgm:spPr/>
      <dgm:t>
        <a:bodyPr/>
        <a:lstStyle/>
        <a:p>
          <a:r>
            <a:rPr lang="en-GB" dirty="0" smtClean="0"/>
            <a:t>Store</a:t>
          </a:r>
          <a:endParaRPr lang="en-GB" dirty="0"/>
        </a:p>
      </dgm:t>
    </dgm:pt>
    <dgm:pt modelId="{5865F641-0C4C-4045-A5C7-5E4C6E88A05C}" type="parTrans" cxnId="{AF0E067C-9DCB-4861-8FB6-8FBEE173818A}">
      <dgm:prSet/>
      <dgm:spPr/>
      <dgm:t>
        <a:bodyPr/>
        <a:lstStyle/>
        <a:p>
          <a:endParaRPr lang="en-GB"/>
        </a:p>
      </dgm:t>
    </dgm:pt>
    <dgm:pt modelId="{17897EE9-1E0D-4488-8376-518A8A4E10E6}" type="sibTrans" cxnId="{AF0E067C-9DCB-4861-8FB6-8FBEE173818A}">
      <dgm:prSet/>
      <dgm:spPr/>
      <dgm:t>
        <a:bodyPr/>
        <a:lstStyle/>
        <a:p>
          <a:endParaRPr lang="en-GB"/>
        </a:p>
      </dgm:t>
    </dgm:pt>
    <dgm:pt modelId="{39750568-DD06-456F-A253-6BAE19528804}">
      <dgm:prSet phldrT="[Text]"/>
      <dgm:spPr/>
      <dgm:t>
        <a:bodyPr/>
        <a:lstStyle/>
        <a:p>
          <a:r>
            <a:rPr lang="en-GB" dirty="0" smtClean="0"/>
            <a:t>Analyse</a:t>
          </a:r>
          <a:endParaRPr lang="en-GB" dirty="0"/>
        </a:p>
      </dgm:t>
    </dgm:pt>
    <dgm:pt modelId="{7CB1AA60-415E-45C4-8DAB-3E51C426C900}" type="parTrans" cxnId="{24875383-816E-4F35-AB26-9CD3F3F3F614}">
      <dgm:prSet/>
      <dgm:spPr/>
      <dgm:t>
        <a:bodyPr/>
        <a:lstStyle/>
        <a:p>
          <a:endParaRPr lang="en-GB"/>
        </a:p>
      </dgm:t>
    </dgm:pt>
    <dgm:pt modelId="{A15101FB-85FF-45D7-9651-E5E80D5F3EF8}" type="sibTrans" cxnId="{24875383-816E-4F35-AB26-9CD3F3F3F614}">
      <dgm:prSet/>
      <dgm:spPr/>
      <dgm:t>
        <a:bodyPr/>
        <a:lstStyle/>
        <a:p>
          <a:endParaRPr lang="en-GB"/>
        </a:p>
      </dgm:t>
    </dgm:pt>
    <dgm:pt modelId="{2A46B8FF-44C1-42AF-A8C0-525130B298D1}">
      <dgm:prSet phldrT="[Text]"/>
      <dgm:spPr/>
      <dgm:t>
        <a:bodyPr/>
        <a:lstStyle/>
        <a:p>
          <a:r>
            <a:rPr lang="en-GB" dirty="0" smtClean="0"/>
            <a:t>Automate</a:t>
          </a:r>
          <a:endParaRPr lang="en-GB" dirty="0"/>
        </a:p>
      </dgm:t>
    </dgm:pt>
    <dgm:pt modelId="{5888EC31-D69A-4157-9A6C-91108F96A092}" type="parTrans" cxnId="{D4139A84-EB58-44B0-9865-BFCD5D5AB4E8}">
      <dgm:prSet/>
      <dgm:spPr/>
      <dgm:t>
        <a:bodyPr/>
        <a:lstStyle/>
        <a:p>
          <a:endParaRPr lang="en-GB"/>
        </a:p>
      </dgm:t>
    </dgm:pt>
    <dgm:pt modelId="{DDFB7E4E-B4D9-4D0D-8118-8F7D21F3768D}" type="sibTrans" cxnId="{D4139A84-EB58-44B0-9865-BFCD5D5AB4E8}">
      <dgm:prSet/>
      <dgm:spPr/>
      <dgm:t>
        <a:bodyPr/>
        <a:lstStyle/>
        <a:p>
          <a:endParaRPr lang="en-GB"/>
        </a:p>
      </dgm:t>
    </dgm:pt>
    <dgm:pt modelId="{59114A08-04E8-4294-B50A-B945C8D43279}">
      <dgm:prSet phldrT="[Text]"/>
      <dgm:spPr/>
      <dgm:t>
        <a:bodyPr/>
        <a:lstStyle/>
        <a:p>
          <a:r>
            <a:rPr lang="en-GB" dirty="0" smtClean="0"/>
            <a:t>Share</a:t>
          </a:r>
          <a:endParaRPr lang="en-GB" dirty="0"/>
        </a:p>
      </dgm:t>
    </dgm:pt>
    <dgm:pt modelId="{D1EA5312-64D9-41FD-97EF-B5C422D864FD}" type="parTrans" cxnId="{185BD967-6FE1-4D50-A8DF-0208C882420B}">
      <dgm:prSet/>
      <dgm:spPr/>
      <dgm:t>
        <a:bodyPr/>
        <a:lstStyle/>
        <a:p>
          <a:endParaRPr lang="en-GB"/>
        </a:p>
      </dgm:t>
    </dgm:pt>
    <dgm:pt modelId="{8577539B-0963-4DF5-A345-3C0F1AF8AD89}" type="sibTrans" cxnId="{185BD967-6FE1-4D50-A8DF-0208C882420B}">
      <dgm:prSet/>
      <dgm:spPr/>
      <dgm:t>
        <a:bodyPr/>
        <a:lstStyle/>
        <a:p>
          <a:endParaRPr lang="en-GB"/>
        </a:p>
      </dgm:t>
    </dgm:pt>
    <dgm:pt modelId="{66E69809-972D-42CA-BDD1-7B223850F750}" type="pres">
      <dgm:prSet presAssocID="{86C23C12-A953-4F67-B9DB-69A133750492}" presName="arrowDiagram" presStyleCnt="0">
        <dgm:presLayoutVars>
          <dgm:chMax val="5"/>
          <dgm:dir/>
          <dgm:resizeHandles val="exact"/>
        </dgm:presLayoutVars>
      </dgm:prSet>
      <dgm:spPr/>
    </dgm:pt>
    <dgm:pt modelId="{64310D5F-A00B-4EBE-9F19-78E3055F1421}" type="pres">
      <dgm:prSet presAssocID="{86C23C12-A953-4F67-B9DB-69A133750492}" presName="arrow" presStyleLbl="bgShp" presStyleIdx="0" presStyleCnt="1">
        <dgm:style>
          <a:lnRef idx="1">
            <a:schemeClr val="accent1"/>
          </a:lnRef>
          <a:fillRef idx="3">
            <a:schemeClr val="accent1"/>
          </a:fillRef>
          <a:effectRef idx="2">
            <a:schemeClr val="accent1"/>
          </a:effectRef>
          <a:fontRef idx="minor">
            <a:schemeClr val="lt1"/>
          </a:fontRef>
        </dgm:style>
      </dgm:prSet>
      <dgm:spPr/>
    </dgm:pt>
    <dgm:pt modelId="{8112F78C-E727-4881-BD2B-ECE9421CC388}" type="pres">
      <dgm:prSet presAssocID="{86C23C12-A953-4F67-B9DB-69A133750492}" presName="arrowDiagram4" presStyleCnt="0"/>
      <dgm:spPr/>
    </dgm:pt>
    <dgm:pt modelId="{A51C3578-EDE7-4414-96B6-E2BFD3C75067}" type="pres">
      <dgm:prSet presAssocID="{27DFE63E-CEC7-4821-8A0B-C159B13AFA0D}" presName="bullet4a" presStyleLbl="node1" presStyleIdx="0" presStyleCnt="4"/>
      <dgm:spPr/>
    </dgm:pt>
    <dgm:pt modelId="{C269636C-75FF-4592-9FE6-864DABE0926C}" type="pres">
      <dgm:prSet presAssocID="{27DFE63E-CEC7-4821-8A0B-C159B13AFA0D}" presName="textBox4a" presStyleLbl="revTx" presStyleIdx="0" presStyleCnt="4">
        <dgm:presLayoutVars>
          <dgm:bulletEnabled val="1"/>
        </dgm:presLayoutVars>
      </dgm:prSet>
      <dgm:spPr/>
      <dgm:t>
        <a:bodyPr/>
        <a:lstStyle/>
        <a:p>
          <a:endParaRPr lang="en-GB"/>
        </a:p>
      </dgm:t>
    </dgm:pt>
    <dgm:pt modelId="{B20FD84C-E822-4736-AB9C-8179687F4121}" type="pres">
      <dgm:prSet presAssocID="{39750568-DD06-456F-A253-6BAE19528804}" presName="bullet4b" presStyleLbl="node1" presStyleIdx="1" presStyleCnt="4"/>
      <dgm:spPr/>
    </dgm:pt>
    <dgm:pt modelId="{7C05762B-7F2C-4E27-B7AD-52F13C2F05C7}" type="pres">
      <dgm:prSet presAssocID="{39750568-DD06-456F-A253-6BAE19528804}" presName="textBox4b" presStyleLbl="revTx" presStyleIdx="1" presStyleCnt="4">
        <dgm:presLayoutVars>
          <dgm:bulletEnabled val="1"/>
        </dgm:presLayoutVars>
      </dgm:prSet>
      <dgm:spPr/>
      <dgm:t>
        <a:bodyPr/>
        <a:lstStyle/>
        <a:p>
          <a:endParaRPr lang="en-GB"/>
        </a:p>
      </dgm:t>
    </dgm:pt>
    <dgm:pt modelId="{2F5FD87C-6A30-4649-8AFE-47D3DA11A68C}" type="pres">
      <dgm:prSet presAssocID="{2A46B8FF-44C1-42AF-A8C0-525130B298D1}" presName="bullet4c" presStyleLbl="node1" presStyleIdx="2" presStyleCnt="4"/>
      <dgm:spPr/>
    </dgm:pt>
    <dgm:pt modelId="{0C9C3D36-BD4B-4BD8-8E39-DA82C5EEBCF8}" type="pres">
      <dgm:prSet presAssocID="{2A46B8FF-44C1-42AF-A8C0-525130B298D1}" presName="textBox4c" presStyleLbl="revTx" presStyleIdx="2" presStyleCnt="4">
        <dgm:presLayoutVars>
          <dgm:bulletEnabled val="1"/>
        </dgm:presLayoutVars>
      </dgm:prSet>
      <dgm:spPr/>
      <dgm:t>
        <a:bodyPr/>
        <a:lstStyle/>
        <a:p>
          <a:endParaRPr lang="en-GB"/>
        </a:p>
      </dgm:t>
    </dgm:pt>
    <dgm:pt modelId="{91E61798-2C77-470F-A37C-EBCD47494D5F}" type="pres">
      <dgm:prSet presAssocID="{59114A08-04E8-4294-B50A-B945C8D43279}" presName="bullet4d" presStyleLbl="node1" presStyleIdx="3" presStyleCnt="4"/>
      <dgm:spPr/>
    </dgm:pt>
    <dgm:pt modelId="{EB800C10-DEF3-4000-B5FD-A90508836CF6}" type="pres">
      <dgm:prSet presAssocID="{59114A08-04E8-4294-B50A-B945C8D43279}" presName="textBox4d" presStyleLbl="revTx" presStyleIdx="3" presStyleCnt="4">
        <dgm:presLayoutVars>
          <dgm:bulletEnabled val="1"/>
        </dgm:presLayoutVars>
      </dgm:prSet>
      <dgm:spPr/>
      <dgm:t>
        <a:bodyPr/>
        <a:lstStyle/>
        <a:p>
          <a:endParaRPr lang="en-GB"/>
        </a:p>
      </dgm:t>
    </dgm:pt>
  </dgm:ptLst>
  <dgm:cxnLst>
    <dgm:cxn modelId="{D1DA64BF-F81A-40DD-84F8-AA7DCBA0DB46}" type="presOf" srcId="{59114A08-04E8-4294-B50A-B945C8D43279}" destId="{EB800C10-DEF3-4000-B5FD-A90508836CF6}" srcOrd="0" destOrd="0" presId="urn:microsoft.com/office/officeart/2005/8/layout/arrow2"/>
    <dgm:cxn modelId="{FCED8223-B9EF-48EB-AD21-4255ADC87931}" type="presOf" srcId="{86C23C12-A953-4F67-B9DB-69A133750492}" destId="{66E69809-972D-42CA-BDD1-7B223850F750}" srcOrd="0" destOrd="0" presId="urn:microsoft.com/office/officeart/2005/8/layout/arrow2"/>
    <dgm:cxn modelId="{AF0E067C-9DCB-4861-8FB6-8FBEE173818A}" srcId="{86C23C12-A953-4F67-B9DB-69A133750492}" destId="{27DFE63E-CEC7-4821-8A0B-C159B13AFA0D}" srcOrd="0" destOrd="0" parTransId="{5865F641-0C4C-4045-A5C7-5E4C6E88A05C}" sibTransId="{17897EE9-1E0D-4488-8376-518A8A4E10E6}"/>
    <dgm:cxn modelId="{D4139A84-EB58-44B0-9865-BFCD5D5AB4E8}" srcId="{86C23C12-A953-4F67-B9DB-69A133750492}" destId="{2A46B8FF-44C1-42AF-A8C0-525130B298D1}" srcOrd="2" destOrd="0" parTransId="{5888EC31-D69A-4157-9A6C-91108F96A092}" sibTransId="{DDFB7E4E-B4D9-4D0D-8118-8F7D21F3768D}"/>
    <dgm:cxn modelId="{185BD967-6FE1-4D50-A8DF-0208C882420B}" srcId="{86C23C12-A953-4F67-B9DB-69A133750492}" destId="{59114A08-04E8-4294-B50A-B945C8D43279}" srcOrd="3" destOrd="0" parTransId="{D1EA5312-64D9-41FD-97EF-B5C422D864FD}" sibTransId="{8577539B-0963-4DF5-A345-3C0F1AF8AD89}"/>
    <dgm:cxn modelId="{033BC8FB-5D87-4E2F-8E99-A272433B74AA}" type="presOf" srcId="{39750568-DD06-456F-A253-6BAE19528804}" destId="{7C05762B-7F2C-4E27-B7AD-52F13C2F05C7}" srcOrd="0" destOrd="0" presId="urn:microsoft.com/office/officeart/2005/8/layout/arrow2"/>
    <dgm:cxn modelId="{24875383-816E-4F35-AB26-9CD3F3F3F614}" srcId="{86C23C12-A953-4F67-B9DB-69A133750492}" destId="{39750568-DD06-456F-A253-6BAE19528804}" srcOrd="1" destOrd="0" parTransId="{7CB1AA60-415E-45C4-8DAB-3E51C426C900}" sibTransId="{A15101FB-85FF-45D7-9651-E5E80D5F3EF8}"/>
    <dgm:cxn modelId="{C78E2837-2A9F-4EE9-A9A9-A48E4A90CB70}" type="presOf" srcId="{2A46B8FF-44C1-42AF-A8C0-525130B298D1}" destId="{0C9C3D36-BD4B-4BD8-8E39-DA82C5EEBCF8}" srcOrd="0" destOrd="0" presId="urn:microsoft.com/office/officeart/2005/8/layout/arrow2"/>
    <dgm:cxn modelId="{39A09D59-24DF-4F77-8BA2-7C22B4B637EF}" type="presOf" srcId="{27DFE63E-CEC7-4821-8A0B-C159B13AFA0D}" destId="{C269636C-75FF-4592-9FE6-864DABE0926C}" srcOrd="0" destOrd="0" presId="urn:microsoft.com/office/officeart/2005/8/layout/arrow2"/>
    <dgm:cxn modelId="{48B2AF75-7899-4671-A249-DA61E6434812}" type="presParOf" srcId="{66E69809-972D-42CA-BDD1-7B223850F750}" destId="{64310D5F-A00B-4EBE-9F19-78E3055F1421}" srcOrd="0" destOrd="0" presId="urn:microsoft.com/office/officeart/2005/8/layout/arrow2"/>
    <dgm:cxn modelId="{E32DF7B3-96AF-4E0F-9223-8FA570D879A4}" type="presParOf" srcId="{66E69809-972D-42CA-BDD1-7B223850F750}" destId="{8112F78C-E727-4881-BD2B-ECE9421CC388}" srcOrd="1" destOrd="0" presId="urn:microsoft.com/office/officeart/2005/8/layout/arrow2"/>
    <dgm:cxn modelId="{A7BB8643-A8AB-472F-935D-6C58007EB199}" type="presParOf" srcId="{8112F78C-E727-4881-BD2B-ECE9421CC388}" destId="{A51C3578-EDE7-4414-96B6-E2BFD3C75067}" srcOrd="0" destOrd="0" presId="urn:microsoft.com/office/officeart/2005/8/layout/arrow2"/>
    <dgm:cxn modelId="{7CE37298-CA9C-4724-BEEB-ED4F67E6B61A}" type="presParOf" srcId="{8112F78C-E727-4881-BD2B-ECE9421CC388}" destId="{C269636C-75FF-4592-9FE6-864DABE0926C}" srcOrd="1" destOrd="0" presId="urn:microsoft.com/office/officeart/2005/8/layout/arrow2"/>
    <dgm:cxn modelId="{329C3439-CEA9-4552-AF9E-222ED1DEC60C}" type="presParOf" srcId="{8112F78C-E727-4881-BD2B-ECE9421CC388}" destId="{B20FD84C-E822-4736-AB9C-8179687F4121}" srcOrd="2" destOrd="0" presId="urn:microsoft.com/office/officeart/2005/8/layout/arrow2"/>
    <dgm:cxn modelId="{95C2D82E-F4C6-42B3-87F1-BC46F7B26AB5}" type="presParOf" srcId="{8112F78C-E727-4881-BD2B-ECE9421CC388}" destId="{7C05762B-7F2C-4E27-B7AD-52F13C2F05C7}" srcOrd="3" destOrd="0" presId="urn:microsoft.com/office/officeart/2005/8/layout/arrow2"/>
    <dgm:cxn modelId="{237F10B3-51CF-4840-9193-9896A2DB9DFE}" type="presParOf" srcId="{8112F78C-E727-4881-BD2B-ECE9421CC388}" destId="{2F5FD87C-6A30-4649-8AFE-47D3DA11A68C}" srcOrd="4" destOrd="0" presId="urn:microsoft.com/office/officeart/2005/8/layout/arrow2"/>
    <dgm:cxn modelId="{E1F39F5C-60B4-4071-9B40-9E9B4038C9EF}" type="presParOf" srcId="{8112F78C-E727-4881-BD2B-ECE9421CC388}" destId="{0C9C3D36-BD4B-4BD8-8E39-DA82C5EEBCF8}" srcOrd="5" destOrd="0" presId="urn:microsoft.com/office/officeart/2005/8/layout/arrow2"/>
    <dgm:cxn modelId="{94621EE1-763C-45EF-87B7-1E6F62CB5C1D}" type="presParOf" srcId="{8112F78C-E727-4881-BD2B-ECE9421CC388}" destId="{91E61798-2C77-470F-A37C-EBCD47494D5F}" srcOrd="6" destOrd="0" presId="urn:microsoft.com/office/officeart/2005/8/layout/arrow2"/>
    <dgm:cxn modelId="{898F9DC5-0855-4F04-930C-499A15344993}" type="presParOf" srcId="{8112F78C-E727-4881-BD2B-ECE9421CC388}" destId="{EB800C10-DEF3-4000-B5FD-A90508836CF6}" srcOrd="7" destOrd="0" presId="urn:microsoft.com/office/officeart/2005/8/layout/arrow2"/>
  </dgm:cxnLst>
  <dgm:bg/>
  <dgm:whole/>
</dgm:dataModel>
</file>

<file path=ppt/diagrams/data2.xml><?xml version="1.0" encoding="utf-8"?>
<dgm:dataModel xmlns:dgm="http://schemas.openxmlformats.org/drawingml/2006/diagram" xmlns:a="http://schemas.openxmlformats.org/drawingml/2006/main">
  <dgm:ptLst>
    <dgm:pt modelId="{ECFC8CA0-D764-4DDA-AD53-2EAD63CBD143}" type="doc">
      <dgm:prSet loTypeId="urn:microsoft.com/office/officeart/2005/8/layout/gear1" loCatId="cycle" qsTypeId="urn:microsoft.com/office/officeart/2005/8/quickstyle/simple1" qsCatId="simple" csTypeId="urn:microsoft.com/office/officeart/2005/8/colors/accent1_2" csCatId="accent1" phldr="1"/>
      <dgm:spPr/>
    </dgm:pt>
    <dgm:pt modelId="{631B4E8B-4272-42A3-900C-84CEDAA949FB}">
      <dgm:prSet phldrT="[Text]">
        <dgm:style>
          <a:lnRef idx="0">
            <a:schemeClr val="accent3"/>
          </a:lnRef>
          <a:fillRef idx="3">
            <a:schemeClr val="accent3"/>
          </a:fillRef>
          <a:effectRef idx="3">
            <a:schemeClr val="accent3"/>
          </a:effectRef>
          <a:fontRef idx="minor">
            <a:schemeClr val="lt1"/>
          </a:fontRef>
        </dgm:style>
      </dgm:prSet>
      <dgm:spPr>
        <a:xfrm rot="20700000">
          <a:off x="2186045" y="90237"/>
          <a:ext cx="803022" cy="803022"/>
        </a:xfrm>
        <a:gradFill rotWithShape="1">
          <a:gsLst>
            <a:gs pos="0">
              <a:srgbClr val="E15555">
                <a:shade val="15000"/>
                <a:satMod val="180000"/>
              </a:srgbClr>
            </a:gs>
            <a:gs pos="50000">
              <a:srgbClr val="E15555">
                <a:shade val="45000"/>
                <a:satMod val="170000"/>
              </a:srgbClr>
            </a:gs>
            <a:gs pos="70000">
              <a:srgbClr val="E15555">
                <a:tint val="99000"/>
                <a:shade val="65000"/>
                <a:satMod val="155000"/>
              </a:srgbClr>
            </a:gs>
            <a:gs pos="100000">
              <a:srgbClr val="E1555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E15555">
              <a:satMod val="300000"/>
            </a:srgbClr>
          </a:contourClr>
        </a:sp3d>
      </dgm:spPr>
      <dgm:t>
        <a:bodyPr/>
        <a:lstStyle/>
        <a:p>
          <a:r>
            <a:rPr lang="en-GB" dirty="0" smtClean="0">
              <a:solidFill>
                <a:srgbClr val="FFFFFF"/>
              </a:solidFill>
              <a:latin typeface="Segoe"/>
              <a:ea typeface="+mn-ea"/>
              <a:cs typeface="+mn-cs"/>
            </a:rPr>
            <a:t> </a:t>
          </a:r>
          <a:endParaRPr lang="en-GB" dirty="0">
            <a:solidFill>
              <a:srgbClr val="FFFFFF"/>
            </a:solidFill>
            <a:latin typeface="Segoe"/>
            <a:ea typeface="+mn-ea"/>
            <a:cs typeface="+mn-cs"/>
          </a:endParaRPr>
        </a:p>
      </dgm:t>
    </dgm:pt>
    <dgm:pt modelId="{7B7EFE74-A9EB-4E93-AFA6-07A4135AFA89}" type="sibTrans" cxnId="{35B73612-D7EA-49A4-AB81-9DD98637AEDE}">
      <dgm:prSet>
        <dgm:style>
          <a:lnRef idx="0">
            <a:schemeClr val="accent3"/>
          </a:lnRef>
          <a:fillRef idx="3">
            <a:schemeClr val="accent3"/>
          </a:fillRef>
          <a:effectRef idx="3">
            <a:schemeClr val="accent3"/>
          </a:effectRef>
          <a:fontRef idx="minor">
            <a:schemeClr val="lt1"/>
          </a:fontRef>
        </dgm:style>
      </dgm:prSet>
      <dgm:spPr>
        <a:xfrm>
          <a:off x="2000298" y="-76447"/>
          <a:ext cx="1129998" cy="1129998"/>
        </a:xfrm>
        <a:gradFill rotWithShape="1">
          <a:gsLst>
            <a:gs pos="0">
              <a:srgbClr val="E15555">
                <a:shade val="15000"/>
                <a:satMod val="180000"/>
              </a:srgbClr>
            </a:gs>
            <a:gs pos="50000">
              <a:srgbClr val="E15555">
                <a:shade val="45000"/>
                <a:satMod val="170000"/>
              </a:srgbClr>
            </a:gs>
            <a:gs pos="70000">
              <a:srgbClr val="E15555">
                <a:tint val="99000"/>
                <a:shade val="65000"/>
                <a:satMod val="155000"/>
              </a:srgbClr>
            </a:gs>
            <a:gs pos="100000">
              <a:srgbClr val="E1555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E15555">
              <a:satMod val="300000"/>
            </a:srgbClr>
          </a:contourClr>
        </a:sp3d>
      </dgm:spPr>
      <dgm:t>
        <a:bodyPr/>
        <a:lstStyle/>
        <a:p>
          <a:endParaRPr lang="en-GB"/>
        </a:p>
      </dgm:t>
    </dgm:pt>
    <dgm:pt modelId="{6CEB6348-B5A5-450B-B6A8-C8339338EA01}" type="parTrans" cxnId="{35B73612-D7EA-49A4-AB81-9DD98637AEDE}">
      <dgm:prSet/>
      <dgm:spPr/>
      <dgm:t>
        <a:bodyPr/>
        <a:lstStyle/>
        <a:p>
          <a:endParaRPr lang="en-GB"/>
        </a:p>
      </dgm:t>
    </dgm:pt>
    <dgm:pt modelId="{39247AE5-88C7-4376-AF90-A53D99D6231C}">
      <dgm:prSet phldrT="[Text]">
        <dgm:style>
          <a:lnRef idx="0">
            <a:schemeClr val="accent3"/>
          </a:lnRef>
          <a:fillRef idx="3">
            <a:schemeClr val="accent3"/>
          </a:fillRef>
          <a:effectRef idx="3">
            <a:schemeClr val="accent3"/>
          </a:effectRef>
          <a:fontRef idx="minor">
            <a:schemeClr val="lt1"/>
          </a:fontRef>
        </dgm:style>
      </dgm:prSet>
      <dgm:spPr>
        <a:xfrm>
          <a:off x="1726996" y="655665"/>
          <a:ext cx="819581" cy="819581"/>
        </a:xfrm>
        <a:gradFill rotWithShape="1">
          <a:gsLst>
            <a:gs pos="0">
              <a:srgbClr val="E15555">
                <a:shade val="15000"/>
                <a:satMod val="180000"/>
              </a:srgbClr>
            </a:gs>
            <a:gs pos="50000">
              <a:srgbClr val="E15555">
                <a:shade val="45000"/>
                <a:satMod val="170000"/>
              </a:srgbClr>
            </a:gs>
            <a:gs pos="70000">
              <a:srgbClr val="E15555">
                <a:tint val="99000"/>
                <a:shade val="65000"/>
                <a:satMod val="155000"/>
              </a:srgbClr>
            </a:gs>
            <a:gs pos="100000">
              <a:srgbClr val="E1555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E15555">
              <a:satMod val="300000"/>
            </a:srgbClr>
          </a:contourClr>
        </a:sp3d>
      </dgm:spPr>
      <dgm:t>
        <a:bodyPr/>
        <a:lstStyle/>
        <a:p>
          <a:r>
            <a:rPr lang="en-GB" dirty="0" smtClean="0">
              <a:solidFill>
                <a:srgbClr val="FFFFFF"/>
              </a:solidFill>
              <a:latin typeface="Segoe"/>
              <a:ea typeface="+mn-ea"/>
              <a:cs typeface="+mn-cs"/>
            </a:rPr>
            <a:t> </a:t>
          </a:r>
          <a:endParaRPr lang="en-GB" dirty="0">
            <a:solidFill>
              <a:srgbClr val="FFFFFF"/>
            </a:solidFill>
            <a:latin typeface="Segoe"/>
            <a:ea typeface="+mn-ea"/>
            <a:cs typeface="+mn-cs"/>
          </a:endParaRPr>
        </a:p>
      </dgm:t>
    </dgm:pt>
    <dgm:pt modelId="{E4A9273E-1895-4640-9C8A-A3AA8C821553}" type="sibTrans" cxnId="{31C7BAB0-26AC-4B9E-879A-ACB6E297BD86}">
      <dgm:prSet>
        <dgm:style>
          <a:lnRef idx="0">
            <a:schemeClr val="accent3"/>
          </a:lnRef>
          <a:fillRef idx="3">
            <a:schemeClr val="accent3"/>
          </a:fillRef>
          <a:effectRef idx="3">
            <a:schemeClr val="accent3"/>
          </a:effectRef>
          <a:fontRef idx="minor">
            <a:schemeClr val="lt1"/>
          </a:fontRef>
        </dgm:style>
      </dgm:prSet>
      <dgm:spPr>
        <a:xfrm>
          <a:off x="1581850" y="483529"/>
          <a:ext cx="1048039" cy="1048039"/>
        </a:xfrm>
        <a:gradFill rotWithShape="1">
          <a:gsLst>
            <a:gs pos="0">
              <a:srgbClr val="E15555">
                <a:shade val="15000"/>
                <a:satMod val="180000"/>
              </a:srgbClr>
            </a:gs>
            <a:gs pos="50000">
              <a:srgbClr val="E15555">
                <a:shade val="45000"/>
                <a:satMod val="170000"/>
              </a:srgbClr>
            </a:gs>
            <a:gs pos="70000">
              <a:srgbClr val="E15555">
                <a:tint val="99000"/>
                <a:shade val="65000"/>
                <a:satMod val="155000"/>
              </a:srgbClr>
            </a:gs>
            <a:gs pos="100000">
              <a:srgbClr val="E1555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E15555">
              <a:satMod val="300000"/>
            </a:srgbClr>
          </a:contourClr>
        </a:sp3d>
      </dgm:spPr>
      <dgm:t>
        <a:bodyPr/>
        <a:lstStyle/>
        <a:p>
          <a:endParaRPr lang="en-GB"/>
        </a:p>
      </dgm:t>
    </dgm:pt>
    <dgm:pt modelId="{53D089CB-F531-4081-BB40-465ACBAAE31E}" type="parTrans" cxnId="{31C7BAB0-26AC-4B9E-879A-ACB6E297BD86}">
      <dgm:prSet/>
      <dgm:spPr/>
      <dgm:t>
        <a:bodyPr/>
        <a:lstStyle/>
        <a:p>
          <a:endParaRPr lang="en-GB"/>
        </a:p>
      </dgm:t>
    </dgm:pt>
    <dgm:pt modelId="{44F68308-8AA8-4681-89DD-513469C29D56}">
      <dgm:prSet phldrT="[Text]">
        <dgm:style>
          <a:lnRef idx="0">
            <a:schemeClr val="accent3"/>
          </a:lnRef>
          <a:fillRef idx="3">
            <a:schemeClr val="accent3"/>
          </a:fillRef>
          <a:effectRef idx="3">
            <a:schemeClr val="accent3"/>
          </a:effectRef>
          <a:fontRef idx="minor">
            <a:schemeClr val="lt1"/>
          </a:fontRef>
        </dgm:style>
      </dgm:prSet>
      <dgm:spPr>
        <a:xfrm>
          <a:off x="2382661" y="922029"/>
          <a:ext cx="1126924" cy="1126924"/>
        </a:xfrm>
        <a:gradFill rotWithShape="1">
          <a:gsLst>
            <a:gs pos="0">
              <a:srgbClr val="E15555">
                <a:shade val="15000"/>
                <a:satMod val="180000"/>
              </a:srgbClr>
            </a:gs>
            <a:gs pos="50000">
              <a:srgbClr val="E15555">
                <a:shade val="45000"/>
                <a:satMod val="170000"/>
              </a:srgbClr>
            </a:gs>
            <a:gs pos="70000">
              <a:srgbClr val="E15555">
                <a:tint val="99000"/>
                <a:shade val="65000"/>
                <a:satMod val="155000"/>
              </a:srgbClr>
            </a:gs>
            <a:gs pos="100000">
              <a:srgbClr val="E1555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E15555">
              <a:satMod val="300000"/>
            </a:srgbClr>
          </a:contourClr>
        </a:sp3d>
      </dgm:spPr>
      <dgm:t>
        <a:bodyPr/>
        <a:lstStyle/>
        <a:p>
          <a:r>
            <a:rPr lang="en-GB" dirty="0" smtClean="0">
              <a:solidFill>
                <a:srgbClr val="FFFFFF"/>
              </a:solidFill>
              <a:latin typeface="Segoe"/>
              <a:ea typeface="+mn-ea"/>
              <a:cs typeface="+mn-cs"/>
            </a:rPr>
            <a:t> </a:t>
          </a:r>
          <a:endParaRPr lang="en-GB" dirty="0">
            <a:solidFill>
              <a:srgbClr val="FFFFFF"/>
            </a:solidFill>
            <a:latin typeface="Segoe"/>
            <a:ea typeface="+mn-ea"/>
            <a:cs typeface="+mn-cs"/>
          </a:endParaRPr>
        </a:p>
      </dgm:t>
    </dgm:pt>
    <dgm:pt modelId="{935FF753-F086-42AF-9D9B-D40F106FA43F}" type="sibTrans" cxnId="{46424051-BFFC-4B10-8563-66BD51927865}">
      <dgm:prSet>
        <dgm:style>
          <a:lnRef idx="0">
            <a:schemeClr val="accent3"/>
          </a:lnRef>
          <a:fillRef idx="3">
            <a:schemeClr val="accent3"/>
          </a:fillRef>
          <a:effectRef idx="3">
            <a:schemeClr val="accent3"/>
          </a:effectRef>
          <a:fontRef idx="minor">
            <a:schemeClr val="lt1"/>
          </a:fontRef>
        </dgm:style>
      </dgm:prSet>
      <dgm:spPr>
        <a:xfrm>
          <a:off x="2274391" y="763896"/>
          <a:ext cx="1442463" cy="1442463"/>
        </a:xfrm>
        <a:gradFill rotWithShape="1">
          <a:gsLst>
            <a:gs pos="0">
              <a:srgbClr val="E15555">
                <a:shade val="15000"/>
                <a:satMod val="180000"/>
              </a:srgbClr>
            </a:gs>
            <a:gs pos="50000">
              <a:srgbClr val="E15555">
                <a:shade val="45000"/>
                <a:satMod val="170000"/>
              </a:srgbClr>
            </a:gs>
            <a:gs pos="70000">
              <a:srgbClr val="E15555">
                <a:tint val="99000"/>
                <a:shade val="65000"/>
                <a:satMod val="155000"/>
              </a:srgbClr>
            </a:gs>
            <a:gs pos="100000">
              <a:srgbClr val="E1555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E15555">
              <a:satMod val="300000"/>
            </a:srgbClr>
          </a:contourClr>
        </a:sp3d>
      </dgm:spPr>
      <dgm:t>
        <a:bodyPr/>
        <a:lstStyle/>
        <a:p>
          <a:endParaRPr lang="en-GB"/>
        </a:p>
      </dgm:t>
    </dgm:pt>
    <dgm:pt modelId="{45FE0617-0FEE-4F86-99B1-28A7C5111F65}" type="parTrans" cxnId="{46424051-BFFC-4B10-8563-66BD51927865}">
      <dgm:prSet/>
      <dgm:spPr/>
      <dgm:t>
        <a:bodyPr/>
        <a:lstStyle/>
        <a:p>
          <a:endParaRPr lang="en-GB"/>
        </a:p>
      </dgm:t>
    </dgm:pt>
    <dgm:pt modelId="{EFE37A81-FD57-471F-8F3B-255DC4A19DFC}" type="pres">
      <dgm:prSet presAssocID="{ECFC8CA0-D764-4DDA-AD53-2EAD63CBD143}" presName="composite" presStyleCnt="0">
        <dgm:presLayoutVars>
          <dgm:chMax val="3"/>
          <dgm:animLvl val="lvl"/>
          <dgm:resizeHandles val="exact"/>
        </dgm:presLayoutVars>
      </dgm:prSet>
      <dgm:spPr/>
    </dgm:pt>
    <dgm:pt modelId="{A6BF51F6-DDAD-4785-87D7-DEABFE2AE17C}" type="pres">
      <dgm:prSet presAssocID="{44F68308-8AA8-4681-89DD-513469C29D56}" presName="gear1" presStyleLbl="node1" presStyleIdx="0" presStyleCnt="3">
        <dgm:presLayoutVars>
          <dgm:chMax val="1"/>
          <dgm:bulletEnabled val="1"/>
        </dgm:presLayoutVars>
      </dgm:prSet>
      <dgm:spPr>
        <a:prstGeom prst="gear9">
          <a:avLst/>
        </a:prstGeom>
      </dgm:spPr>
      <dgm:t>
        <a:bodyPr/>
        <a:lstStyle/>
        <a:p>
          <a:endParaRPr lang="en-GB"/>
        </a:p>
      </dgm:t>
    </dgm:pt>
    <dgm:pt modelId="{71BD4935-CDE4-4B4B-A64E-9740F44861D4}" type="pres">
      <dgm:prSet presAssocID="{44F68308-8AA8-4681-89DD-513469C29D56}" presName="gear1srcNode" presStyleLbl="node1" presStyleIdx="0" presStyleCnt="3"/>
      <dgm:spPr/>
      <dgm:t>
        <a:bodyPr/>
        <a:lstStyle/>
        <a:p>
          <a:endParaRPr lang="en-GB"/>
        </a:p>
      </dgm:t>
    </dgm:pt>
    <dgm:pt modelId="{0642F32C-3EA1-43F3-8463-135B929B55DE}" type="pres">
      <dgm:prSet presAssocID="{44F68308-8AA8-4681-89DD-513469C29D56}" presName="gear1dstNode" presStyleLbl="node1" presStyleIdx="0" presStyleCnt="3"/>
      <dgm:spPr/>
      <dgm:t>
        <a:bodyPr/>
        <a:lstStyle/>
        <a:p>
          <a:endParaRPr lang="en-GB"/>
        </a:p>
      </dgm:t>
    </dgm:pt>
    <dgm:pt modelId="{21F52C9D-AC12-48BF-AFD7-B08265218D4C}" type="pres">
      <dgm:prSet presAssocID="{39247AE5-88C7-4376-AF90-A53D99D6231C}" presName="gear2" presStyleLbl="node1" presStyleIdx="1" presStyleCnt="3">
        <dgm:presLayoutVars>
          <dgm:chMax val="1"/>
          <dgm:bulletEnabled val="1"/>
        </dgm:presLayoutVars>
      </dgm:prSet>
      <dgm:spPr>
        <a:prstGeom prst="gear6">
          <a:avLst/>
        </a:prstGeom>
      </dgm:spPr>
      <dgm:t>
        <a:bodyPr/>
        <a:lstStyle/>
        <a:p>
          <a:endParaRPr lang="en-GB"/>
        </a:p>
      </dgm:t>
    </dgm:pt>
    <dgm:pt modelId="{2CE60E69-72B4-4384-852D-2062849C3277}" type="pres">
      <dgm:prSet presAssocID="{39247AE5-88C7-4376-AF90-A53D99D6231C}" presName="gear2srcNode" presStyleLbl="node1" presStyleIdx="1" presStyleCnt="3"/>
      <dgm:spPr/>
      <dgm:t>
        <a:bodyPr/>
        <a:lstStyle/>
        <a:p>
          <a:endParaRPr lang="en-GB"/>
        </a:p>
      </dgm:t>
    </dgm:pt>
    <dgm:pt modelId="{66DEC772-51FA-4D7D-97AD-099A92766184}" type="pres">
      <dgm:prSet presAssocID="{39247AE5-88C7-4376-AF90-A53D99D6231C}" presName="gear2dstNode" presStyleLbl="node1" presStyleIdx="1" presStyleCnt="3"/>
      <dgm:spPr/>
      <dgm:t>
        <a:bodyPr/>
        <a:lstStyle/>
        <a:p>
          <a:endParaRPr lang="en-GB"/>
        </a:p>
      </dgm:t>
    </dgm:pt>
    <dgm:pt modelId="{BDA8CDE4-CF81-46E8-AA0B-B11C9A1B13DE}" type="pres">
      <dgm:prSet presAssocID="{631B4E8B-4272-42A3-900C-84CEDAA949FB}" presName="gear3" presStyleLbl="node1" presStyleIdx="2" presStyleCnt="3"/>
      <dgm:spPr>
        <a:prstGeom prst="gear6">
          <a:avLst/>
        </a:prstGeom>
      </dgm:spPr>
      <dgm:t>
        <a:bodyPr/>
        <a:lstStyle/>
        <a:p>
          <a:endParaRPr lang="en-GB"/>
        </a:p>
      </dgm:t>
    </dgm:pt>
    <dgm:pt modelId="{74F6662C-3074-402F-BDCC-1E62CFF27248}" type="pres">
      <dgm:prSet presAssocID="{631B4E8B-4272-42A3-900C-84CEDAA949FB}" presName="gear3tx" presStyleLbl="node1" presStyleIdx="2" presStyleCnt="3">
        <dgm:presLayoutVars>
          <dgm:chMax val="1"/>
          <dgm:bulletEnabled val="1"/>
        </dgm:presLayoutVars>
      </dgm:prSet>
      <dgm:spPr/>
      <dgm:t>
        <a:bodyPr/>
        <a:lstStyle/>
        <a:p>
          <a:endParaRPr lang="en-GB"/>
        </a:p>
      </dgm:t>
    </dgm:pt>
    <dgm:pt modelId="{9B77CC14-F01F-495F-8334-9B43CF1ECC33}" type="pres">
      <dgm:prSet presAssocID="{631B4E8B-4272-42A3-900C-84CEDAA949FB}" presName="gear3srcNode" presStyleLbl="node1" presStyleIdx="2" presStyleCnt="3"/>
      <dgm:spPr/>
      <dgm:t>
        <a:bodyPr/>
        <a:lstStyle/>
        <a:p>
          <a:endParaRPr lang="en-GB"/>
        </a:p>
      </dgm:t>
    </dgm:pt>
    <dgm:pt modelId="{6ECB1F4D-AF86-4872-B003-BC3EB2CD154E}" type="pres">
      <dgm:prSet presAssocID="{631B4E8B-4272-42A3-900C-84CEDAA949FB}" presName="gear3dstNode" presStyleLbl="node1" presStyleIdx="2" presStyleCnt="3"/>
      <dgm:spPr/>
      <dgm:t>
        <a:bodyPr/>
        <a:lstStyle/>
        <a:p>
          <a:endParaRPr lang="en-GB"/>
        </a:p>
      </dgm:t>
    </dgm:pt>
    <dgm:pt modelId="{FF6BC332-9C5C-4BF7-9E0E-1E2408031214}" type="pres">
      <dgm:prSet presAssocID="{935FF753-F086-42AF-9D9B-D40F106FA43F}" presName="connector1" presStyleLbl="sibTrans2D1" presStyleIdx="0" presStyleCnt="3"/>
      <dgm:spPr>
        <a:prstGeom prst="circularArrow">
          <a:avLst>
            <a:gd name="adj1" fmla="val 4688"/>
            <a:gd name="adj2" fmla="val 299029"/>
            <a:gd name="adj3" fmla="val 2424959"/>
            <a:gd name="adj4" fmla="val 16074002"/>
            <a:gd name="adj5" fmla="val 5469"/>
          </a:avLst>
        </a:prstGeom>
      </dgm:spPr>
      <dgm:t>
        <a:bodyPr/>
        <a:lstStyle/>
        <a:p>
          <a:endParaRPr lang="en-GB"/>
        </a:p>
      </dgm:t>
    </dgm:pt>
    <dgm:pt modelId="{A0EA589E-A779-44C2-8CA1-B7660C15E301}" type="pres">
      <dgm:prSet presAssocID="{E4A9273E-1895-4640-9C8A-A3AA8C821553}" presName="connector2" presStyleLbl="sibTrans2D1" presStyleIdx="1" presStyleCnt="3"/>
      <dgm:spPr>
        <a:prstGeom prst="leftCircularArrow">
          <a:avLst>
            <a:gd name="adj1" fmla="val 6452"/>
            <a:gd name="adj2" fmla="val 429999"/>
            <a:gd name="adj3" fmla="val 10489124"/>
            <a:gd name="adj4" fmla="val 14837806"/>
            <a:gd name="adj5" fmla="val 7527"/>
          </a:avLst>
        </a:prstGeom>
      </dgm:spPr>
      <dgm:t>
        <a:bodyPr/>
        <a:lstStyle/>
        <a:p>
          <a:endParaRPr lang="en-GB"/>
        </a:p>
      </dgm:t>
    </dgm:pt>
    <dgm:pt modelId="{3FFD79EC-F220-4938-B4C9-683B55DA66C3}" type="pres">
      <dgm:prSet presAssocID="{7B7EFE74-A9EB-4E93-AFA6-07A4135AFA89}" presName="connector3" presStyleLbl="sibTrans2D1" presStyleIdx="2" presStyleCnt="3"/>
      <dgm:spPr>
        <a:prstGeom prst="circularArrow">
          <a:avLst>
            <a:gd name="adj1" fmla="val 5984"/>
            <a:gd name="adj2" fmla="val 394124"/>
            <a:gd name="adj3" fmla="val 13313824"/>
            <a:gd name="adj4" fmla="val 10508221"/>
            <a:gd name="adj5" fmla="val 6981"/>
          </a:avLst>
        </a:prstGeom>
      </dgm:spPr>
      <dgm:t>
        <a:bodyPr/>
        <a:lstStyle/>
        <a:p>
          <a:endParaRPr lang="en-GB"/>
        </a:p>
      </dgm:t>
    </dgm:pt>
  </dgm:ptLst>
  <dgm:cxnLst>
    <dgm:cxn modelId="{6B521932-67DF-4BEA-ABB8-B40132E70CFF}" type="presOf" srcId="{E4A9273E-1895-4640-9C8A-A3AA8C821553}" destId="{A0EA589E-A779-44C2-8CA1-B7660C15E301}" srcOrd="0" destOrd="0" presId="urn:microsoft.com/office/officeart/2005/8/layout/gear1"/>
    <dgm:cxn modelId="{31C7BAB0-26AC-4B9E-879A-ACB6E297BD86}" srcId="{ECFC8CA0-D764-4DDA-AD53-2EAD63CBD143}" destId="{39247AE5-88C7-4376-AF90-A53D99D6231C}" srcOrd="1" destOrd="0" parTransId="{53D089CB-F531-4081-BB40-465ACBAAE31E}" sibTransId="{E4A9273E-1895-4640-9C8A-A3AA8C821553}"/>
    <dgm:cxn modelId="{0FD86B38-4056-4EFB-BB7A-9D1712B28141}" type="presOf" srcId="{39247AE5-88C7-4376-AF90-A53D99D6231C}" destId="{2CE60E69-72B4-4384-852D-2062849C3277}" srcOrd="1" destOrd="0" presId="urn:microsoft.com/office/officeart/2005/8/layout/gear1"/>
    <dgm:cxn modelId="{33E13D70-883F-452D-8CE2-91F39005C769}" type="presOf" srcId="{7B7EFE74-A9EB-4E93-AFA6-07A4135AFA89}" destId="{3FFD79EC-F220-4938-B4C9-683B55DA66C3}" srcOrd="0" destOrd="0" presId="urn:microsoft.com/office/officeart/2005/8/layout/gear1"/>
    <dgm:cxn modelId="{F25FB80C-3FEE-4A43-9472-F3568A6B7CB3}" type="presOf" srcId="{44F68308-8AA8-4681-89DD-513469C29D56}" destId="{71BD4935-CDE4-4B4B-A64E-9740F44861D4}" srcOrd="1" destOrd="0" presId="urn:microsoft.com/office/officeart/2005/8/layout/gear1"/>
    <dgm:cxn modelId="{686642A0-83B6-4CFF-BFAD-E411A88F2166}" type="presOf" srcId="{39247AE5-88C7-4376-AF90-A53D99D6231C}" destId="{21F52C9D-AC12-48BF-AFD7-B08265218D4C}" srcOrd="0" destOrd="0" presId="urn:microsoft.com/office/officeart/2005/8/layout/gear1"/>
    <dgm:cxn modelId="{640A2A20-6076-46C8-86EA-A8A1F07BA048}" type="presOf" srcId="{44F68308-8AA8-4681-89DD-513469C29D56}" destId="{A6BF51F6-DDAD-4785-87D7-DEABFE2AE17C}" srcOrd="0" destOrd="0" presId="urn:microsoft.com/office/officeart/2005/8/layout/gear1"/>
    <dgm:cxn modelId="{128E18AD-AB5E-478B-8F76-BB7453DB214A}" type="presOf" srcId="{631B4E8B-4272-42A3-900C-84CEDAA949FB}" destId="{BDA8CDE4-CF81-46E8-AA0B-B11C9A1B13DE}" srcOrd="0" destOrd="0" presId="urn:microsoft.com/office/officeart/2005/8/layout/gear1"/>
    <dgm:cxn modelId="{6264E1B6-CBDD-4D06-AE8F-E738D722079A}" type="presOf" srcId="{631B4E8B-4272-42A3-900C-84CEDAA949FB}" destId="{6ECB1F4D-AF86-4872-B003-BC3EB2CD154E}" srcOrd="3" destOrd="0" presId="urn:microsoft.com/office/officeart/2005/8/layout/gear1"/>
    <dgm:cxn modelId="{9F28E88A-677F-4602-B09A-93CC75D3F61E}" type="presOf" srcId="{44F68308-8AA8-4681-89DD-513469C29D56}" destId="{0642F32C-3EA1-43F3-8463-135B929B55DE}" srcOrd="2" destOrd="0" presId="urn:microsoft.com/office/officeart/2005/8/layout/gear1"/>
    <dgm:cxn modelId="{35B73612-D7EA-49A4-AB81-9DD98637AEDE}" srcId="{ECFC8CA0-D764-4DDA-AD53-2EAD63CBD143}" destId="{631B4E8B-4272-42A3-900C-84CEDAA949FB}" srcOrd="2" destOrd="0" parTransId="{6CEB6348-B5A5-450B-B6A8-C8339338EA01}" sibTransId="{7B7EFE74-A9EB-4E93-AFA6-07A4135AFA89}"/>
    <dgm:cxn modelId="{847D337B-A306-49DC-8FDE-89370AD69407}" type="presOf" srcId="{39247AE5-88C7-4376-AF90-A53D99D6231C}" destId="{66DEC772-51FA-4D7D-97AD-099A92766184}" srcOrd="2" destOrd="0" presId="urn:microsoft.com/office/officeart/2005/8/layout/gear1"/>
    <dgm:cxn modelId="{F0F25012-2BE0-4EA7-A828-C84EC40D1B17}" type="presOf" srcId="{631B4E8B-4272-42A3-900C-84CEDAA949FB}" destId="{74F6662C-3074-402F-BDCC-1E62CFF27248}" srcOrd="1" destOrd="0" presId="urn:microsoft.com/office/officeart/2005/8/layout/gear1"/>
    <dgm:cxn modelId="{46424051-BFFC-4B10-8563-66BD51927865}" srcId="{ECFC8CA0-D764-4DDA-AD53-2EAD63CBD143}" destId="{44F68308-8AA8-4681-89DD-513469C29D56}" srcOrd="0" destOrd="0" parTransId="{45FE0617-0FEE-4F86-99B1-28A7C5111F65}" sibTransId="{935FF753-F086-42AF-9D9B-D40F106FA43F}"/>
    <dgm:cxn modelId="{522E0E89-AD5E-46EF-B1B2-8BC44A3C499E}" type="presOf" srcId="{ECFC8CA0-D764-4DDA-AD53-2EAD63CBD143}" destId="{EFE37A81-FD57-471F-8F3B-255DC4A19DFC}" srcOrd="0" destOrd="0" presId="urn:microsoft.com/office/officeart/2005/8/layout/gear1"/>
    <dgm:cxn modelId="{F326FBD7-DCAD-40FE-8580-10120F321DCE}" type="presOf" srcId="{935FF753-F086-42AF-9D9B-D40F106FA43F}" destId="{FF6BC332-9C5C-4BF7-9E0E-1E2408031214}" srcOrd="0" destOrd="0" presId="urn:microsoft.com/office/officeart/2005/8/layout/gear1"/>
    <dgm:cxn modelId="{E8B7BE71-2444-4D90-B985-D9C54423E5D5}" type="presOf" srcId="{631B4E8B-4272-42A3-900C-84CEDAA949FB}" destId="{9B77CC14-F01F-495F-8334-9B43CF1ECC33}" srcOrd="2" destOrd="0" presId="urn:microsoft.com/office/officeart/2005/8/layout/gear1"/>
    <dgm:cxn modelId="{B8C7E4FF-7F0E-4831-B3C5-07BD83232E04}" type="presParOf" srcId="{EFE37A81-FD57-471F-8F3B-255DC4A19DFC}" destId="{A6BF51F6-DDAD-4785-87D7-DEABFE2AE17C}" srcOrd="0" destOrd="0" presId="urn:microsoft.com/office/officeart/2005/8/layout/gear1"/>
    <dgm:cxn modelId="{63F0CD0E-A499-4F93-B196-BC9DDBAB1509}" type="presParOf" srcId="{EFE37A81-FD57-471F-8F3B-255DC4A19DFC}" destId="{71BD4935-CDE4-4B4B-A64E-9740F44861D4}" srcOrd="1" destOrd="0" presId="urn:microsoft.com/office/officeart/2005/8/layout/gear1"/>
    <dgm:cxn modelId="{2C64D283-F95D-451A-836D-ED8A1ABE2132}" type="presParOf" srcId="{EFE37A81-FD57-471F-8F3B-255DC4A19DFC}" destId="{0642F32C-3EA1-43F3-8463-135B929B55DE}" srcOrd="2" destOrd="0" presId="urn:microsoft.com/office/officeart/2005/8/layout/gear1"/>
    <dgm:cxn modelId="{748C30A5-719C-4CE7-8B0F-49647445023C}" type="presParOf" srcId="{EFE37A81-FD57-471F-8F3B-255DC4A19DFC}" destId="{21F52C9D-AC12-48BF-AFD7-B08265218D4C}" srcOrd="3" destOrd="0" presId="urn:microsoft.com/office/officeart/2005/8/layout/gear1"/>
    <dgm:cxn modelId="{04962BDA-F2BC-4B73-A065-CB34B40E51DD}" type="presParOf" srcId="{EFE37A81-FD57-471F-8F3B-255DC4A19DFC}" destId="{2CE60E69-72B4-4384-852D-2062849C3277}" srcOrd="4" destOrd="0" presId="urn:microsoft.com/office/officeart/2005/8/layout/gear1"/>
    <dgm:cxn modelId="{295AE02D-EFFB-4A99-8018-69D7E6A99D73}" type="presParOf" srcId="{EFE37A81-FD57-471F-8F3B-255DC4A19DFC}" destId="{66DEC772-51FA-4D7D-97AD-099A92766184}" srcOrd="5" destOrd="0" presId="urn:microsoft.com/office/officeart/2005/8/layout/gear1"/>
    <dgm:cxn modelId="{D609B634-CFDF-4069-AF4F-326CD9CE89EE}" type="presParOf" srcId="{EFE37A81-FD57-471F-8F3B-255DC4A19DFC}" destId="{BDA8CDE4-CF81-46E8-AA0B-B11C9A1B13DE}" srcOrd="6" destOrd="0" presId="urn:microsoft.com/office/officeart/2005/8/layout/gear1"/>
    <dgm:cxn modelId="{ABF068A5-E430-404D-AB8E-7D028C412743}" type="presParOf" srcId="{EFE37A81-FD57-471F-8F3B-255DC4A19DFC}" destId="{74F6662C-3074-402F-BDCC-1E62CFF27248}" srcOrd="7" destOrd="0" presId="urn:microsoft.com/office/officeart/2005/8/layout/gear1"/>
    <dgm:cxn modelId="{8D21AD02-5E80-44D3-A274-ED8987254C3A}" type="presParOf" srcId="{EFE37A81-FD57-471F-8F3B-255DC4A19DFC}" destId="{9B77CC14-F01F-495F-8334-9B43CF1ECC33}" srcOrd="8" destOrd="0" presId="urn:microsoft.com/office/officeart/2005/8/layout/gear1"/>
    <dgm:cxn modelId="{88ED2004-995D-41B9-9955-1C8C3BC9D0F9}" type="presParOf" srcId="{EFE37A81-FD57-471F-8F3B-255DC4A19DFC}" destId="{6ECB1F4D-AF86-4872-B003-BC3EB2CD154E}" srcOrd="9" destOrd="0" presId="urn:microsoft.com/office/officeart/2005/8/layout/gear1"/>
    <dgm:cxn modelId="{B80A4AEA-FA9C-4ABA-A724-7B8E2D2D1244}" type="presParOf" srcId="{EFE37A81-FD57-471F-8F3B-255DC4A19DFC}" destId="{FF6BC332-9C5C-4BF7-9E0E-1E2408031214}" srcOrd="10" destOrd="0" presId="urn:microsoft.com/office/officeart/2005/8/layout/gear1"/>
    <dgm:cxn modelId="{395DF728-FE4E-4620-96D0-DEFDD2632788}" type="presParOf" srcId="{EFE37A81-FD57-471F-8F3B-255DC4A19DFC}" destId="{A0EA589E-A779-44C2-8CA1-B7660C15E301}" srcOrd="11" destOrd="0" presId="urn:microsoft.com/office/officeart/2005/8/layout/gear1"/>
    <dgm:cxn modelId="{D7281A85-0161-448C-A865-19465EC2A316}" type="presParOf" srcId="{EFE37A81-FD57-471F-8F3B-255DC4A19DFC}" destId="{3FFD79EC-F220-4938-B4C9-683B55DA66C3}" srcOrd="12" destOrd="0" presId="urn:microsoft.com/office/officeart/2005/8/layout/gear1"/>
  </dgm:cxnLst>
  <dgm:bg/>
  <dgm:whole/>
</dgm:dataModel>
</file>

<file path=ppt/diagrams/data3.xml><?xml version="1.0" encoding="utf-8"?>
<dgm:dataModel xmlns:dgm="http://schemas.openxmlformats.org/drawingml/2006/diagram" xmlns:a="http://schemas.openxmlformats.org/drawingml/2006/main">
  <dgm:ptLst>
    <dgm:pt modelId="{D87A6D15-DF31-439A-B70C-2D0AC87F98CB}"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C3FE54BF-608A-45AA-97C2-068809B91765}">
      <dgm:prSet phldrT="[Text]">
        <dgm:style>
          <a:lnRef idx="0">
            <a:schemeClr val="accent2"/>
          </a:lnRef>
          <a:fillRef idx="3">
            <a:schemeClr val="accent2"/>
          </a:fillRef>
          <a:effectRef idx="3">
            <a:schemeClr val="accent2"/>
          </a:effectRef>
          <a:fontRef idx="minor">
            <a:schemeClr val="lt1"/>
          </a:fontRef>
        </dgm:style>
      </dgm:prSet>
      <dgm:spPr>
        <a:xfrm>
          <a:off x="2565" y="88743"/>
          <a:ext cx="766899" cy="460139"/>
        </a:xfr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dgm:spPr>
      <dgm:t>
        <a:bodyPr/>
        <a:lstStyle/>
        <a:p>
          <a:r>
            <a:rPr lang="en-GB" dirty="0" smtClean="0">
              <a:solidFill>
                <a:srgbClr val="FFFFFF"/>
              </a:solidFill>
              <a:latin typeface="Segoe"/>
              <a:ea typeface="+mn-ea"/>
              <a:cs typeface="+mn-cs"/>
            </a:rPr>
            <a:t> </a:t>
          </a:r>
          <a:endParaRPr lang="en-GB" dirty="0">
            <a:solidFill>
              <a:srgbClr val="FFFFFF"/>
            </a:solidFill>
            <a:latin typeface="Segoe"/>
            <a:ea typeface="+mn-ea"/>
            <a:cs typeface="+mn-cs"/>
          </a:endParaRPr>
        </a:p>
      </dgm:t>
    </dgm:pt>
    <dgm:pt modelId="{32D561AB-021B-446D-97CA-C6F5A5FB3C88}" type="parTrans" cxnId="{C21E218B-2F65-47DB-B42B-CAB11674BD65}">
      <dgm:prSet/>
      <dgm:spPr/>
      <dgm:t>
        <a:bodyPr/>
        <a:lstStyle/>
        <a:p>
          <a:endParaRPr lang="en-GB"/>
        </a:p>
      </dgm:t>
    </dgm:pt>
    <dgm:pt modelId="{3476A525-B53F-4367-90F5-CF26D98BF156}" type="sibTrans" cxnId="{C21E218B-2F65-47DB-B42B-CAB11674BD65}">
      <dgm:prSet>
        <dgm:style>
          <a:lnRef idx="0">
            <a:schemeClr val="accent2"/>
          </a:lnRef>
          <a:fillRef idx="3">
            <a:schemeClr val="accent2"/>
          </a:fillRef>
          <a:effectRef idx="3">
            <a:schemeClr val="accent2"/>
          </a:effectRef>
          <a:fontRef idx="minor">
            <a:schemeClr val="lt1"/>
          </a:fontRef>
        </dgm:style>
      </dgm:prSet>
      <dgm:spPr>
        <a:xfrm>
          <a:off x="836952" y="223717"/>
          <a:ext cx="162582" cy="190191"/>
        </a:xfr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dgm:spPr>
      <dgm:t>
        <a:bodyPr/>
        <a:lstStyle/>
        <a:p>
          <a:endParaRPr lang="en-GB">
            <a:solidFill>
              <a:srgbClr val="FFFFFF"/>
            </a:solidFill>
            <a:latin typeface="Segoe"/>
            <a:ea typeface="+mn-ea"/>
            <a:cs typeface="+mn-cs"/>
          </a:endParaRPr>
        </a:p>
      </dgm:t>
    </dgm:pt>
    <dgm:pt modelId="{9B033643-0CA7-44E0-BA95-51E95031DF91}">
      <dgm:prSet phldrT="[Text]">
        <dgm:style>
          <a:lnRef idx="0">
            <a:schemeClr val="accent2"/>
          </a:lnRef>
          <a:fillRef idx="3">
            <a:schemeClr val="accent2"/>
          </a:fillRef>
          <a:effectRef idx="3">
            <a:schemeClr val="accent2"/>
          </a:effectRef>
          <a:fontRef idx="minor">
            <a:schemeClr val="lt1"/>
          </a:fontRef>
        </dgm:style>
      </dgm:prSet>
      <dgm:spPr>
        <a:xfrm>
          <a:off x="1076225" y="88743"/>
          <a:ext cx="766899" cy="460139"/>
        </a:xfr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dgm:spPr>
      <dgm:t>
        <a:bodyPr/>
        <a:lstStyle/>
        <a:p>
          <a:r>
            <a:rPr lang="en-GB" dirty="0" smtClean="0">
              <a:solidFill>
                <a:srgbClr val="FFFFFF"/>
              </a:solidFill>
              <a:latin typeface="Segoe"/>
              <a:ea typeface="+mn-ea"/>
              <a:cs typeface="+mn-cs"/>
            </a:rPr>
            <a:t> </a:t>
          </a:r>
          <a:endParaRPr lang="en-GB" dirty="0">
            <a:solidFill>
              <a:srgbClr val="FFFFFF"/>
            </a:solidFill>
            <a:latin typeface="Segoe"/>
            <a:ea typeface="+mn-ea"/>
            <a:cs typeface="+mn-cs"/>
          </a:endParaRPr>
        </a:p>
      </dgm:t>
    </dgm:pt>
    <dgm:pt modelId="{180308EF-BE2A-461E-8113-180308DE612B}" type="parTrans" cxnId="{26768835-A06C-47B2-A56D-5FE6EF39BCE8}">
      <dgm:prSet/>
      <dgm:spPr/>
      <dgm:t>
        <a:bodyPr/>
        <a:lstStyle/>
        <a:p>
          <a:endParaRPr lang="en-GB"/>
        </a:p>
      </dgm:t>
    </dgm:pt>
    <dgm:pt modelId="{36973636-2C71-4781-922E-E6905F05B3E7}" type="sibTrans" cxnId="{26768835-A06C-47B2-A56D-5FE6EF39BCE8}">
      <dgm:prSet>
        <dgm:style>
          <a:lnRef idx="0">
            <a:schemeClr val="accent2"/>
          </a:lnRef>
          <a:fillRef idx="3">
            <a:schemeClr val="accent2"/>
          </a:fillRef>
          <a:effectRef idx="3">
            <a:schemeClr val="accent2"/>
          </a:effectRef>
          <a:fontRef idx="minor">
            <a:schemeClr val="lt1"/>
          </a:fontRef>
        </dgm:style>
      </dgm:prSet>
      <dgm:spPr>
        <a:xfrm>
          <a:off x="1910612" y="223717"/>
          <a:ext cx="162582" cy="190191"/>
        </a:xfr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dgm:spPr>
      <dgm:t>
        <a:bodyPr/>
        <a:lstStyle/>
        <a:p>
          <a:endParaRPr lang="en-GB">
            <a:solidFill>
              <a:srgbClr val="FFFFFF"/>
            </a:solidFill>
            <a:latin typeface="Segoe"/>
            <a:ea typeface="+mn-ea"/>
            <a:cs typeface="+mn-cs"/>
          </a:endParaRPr>
        </a:p>
      </dgm:t>
    </dgm:pt>
    <dgm:pt modelId="{B86FE220-C577-4CE6-A302-83471A699BF1}">
      <dgm:prSet phldrT="[Text]">
        <dgm:style>
          <a:lnRef idx="0">
            <a:schemeClr val="accent2"/>
          </a:lnRef>
          <a:fillRef idx="3">
            <a:schemeClr val="accent2"/>
          </a:fillRef>
          <a:effectRef idx="3">
            <a:schemeClr val="accent2"/>
          </a:effectRef>
          <a:fontRef idx="minor">
            <a:schemeClr val="lt1"/>
          </a:fontRef>
        </dgm:style>
      </dgm:prSet>
      <dgm:spPr>
        <a:xfrm>
          <a:off x="2149885" y="88743"/>
          <a:ext cx="766899" cy="460139"/>
        </a:xfr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dgm:spPr>
      <dgm:t>
        <a:bodyPr/>
        <a:lstStyle/>
        <a:p>
          <a:r>
            <a:rPr lang="en-GB" dirty="0" smtClean="0">
              <a:solidFill>
                <a:srgbClr val="FFFFFF"/>
              </a:solidFill>
              <a:latin typeface="Segoe"/>
              <a:ea typeface="+mn-ea"/>
              <a:cs typeface="+mn-cs"/>
            </a:rPr>
            <a:t> </a:t>
          </a:r>
          <a:endParaRPr lang="en-GB" dirty="0">
            <a:solidFill>
              <a:srgbClr val="FFFFFF"/>
            </a:solidFill>
            <a:latin typeface="Segoe"/>
            <a:ea typeface="+mn-ea"/>
            <a:cs typeface="+mn-cs"/>
          </a:endParaRPr>
        </a:p>
      </dgm:t>
    </dgm:pt>
    <dgm:pt modelId="{547AED59-E04E-4F98-B971-C355887A13FD}" type="parTrans" cxnId="{9A206557-85E5-4B10-8D96-A4AC2FB6BAEC}">
      <dgm:prSet/>
      <dgm:spPr/>
      <dgm:t>
        <a:bodyPr/>
        <a:lstStyle/>
        <a:p>
          <a:endParaRPr lang="en-GB"/>
        </a:p>
      </dgm:t>
    </dgm:pt>
    <dgm:pt modelId="{1840D885-1012-4859-BB50-D902CFF1C319}" type="sibTrans" cxnId="{9A206557-85E5-4B10-8D96-A4AC2FB6BAEC}">
      <dgm:prSet>
        <dgm:style>
          <a:lnRef idx="0">
            <a:schemeClr val="accent2"/>
          </a:lnRef>
          <a:fillRef idx="3">
            <a:schemeClr val="accent2"/>
          </a:fillRef>
          <a:effectRef idx="3">
            <a:schemeClr val="accent2"/>
          </a:effectRef>
          <a:fontRef idx="minor">
            <a:schemeClr val="lt1"/>
          </a:fontRef>
        </dgm:style>
      </dgm:prSet>
      <dgm:spPr>
        <a:xfrm rot="5400000">
          <a:off x="2444544" y="616291"/>
          <a:ext cx="177581" cy="190191"/>
        </a:xfr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dgm:spPr>
      <dgm:t>
        <a:bodyPr/>
        <a:lstStyle/>
        <a:p>
          <a:endParaRPr lang="en-GB">
            <a:solidFill>
              <a:srgbClr val="FFFFFF"/>
            </a:solidFill>
            <a:latin typeface="Segoe"/>
            <a:ea typeface="+mn-ea"/>
            <a:cs typeface="+mn-cs"/>
          </a:endParaRPr>
        </a:p>
      </dgm:t>
    </dgm:pt>
    <dgm:pt modelId="{D932481A-FAC2-4CBA-B99C-78E868236D8D}">
      <dgm:prSet phldrT="[Text]">
        <dgm:style>
          <a:lnRef idx="0">
            <a:schemeClr val="accent2"/>
          </a:lnRef>
          <a:fillRef idx="3">
            <a:schemeClr val="accent2"/>
          </a:fillRef>
          <a:effectRef idx="3">
            <a:schemeClr val="accent2"/>
          </a:effectRef>
          <a:fontRef idx="minor">
            <a:schemeClr val="lt1"/>
          </a:fontRef>
        </dgm:style>
      </dgm:prSet>
      <dgm:spPr>
        <a:xfrm>
          <a:off x="2149885" y="883941"/>
          <a:ext cx="766899" cy="460139"/>
        </a:xfr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dgm:spPr>
      <dgm:t>
        <a:bodyPr/>
        <a:lstStyle/>
        <a:p>
          <a:r>
            <a:rPr lang="en-GB" dirty="0" smtClean="0">
              <a:solidFill>
                <a:srgbClr val="FFFFFF"/>
              </a:solidFill>
              <a:latin typeface="Segoe"/>
              <a:ea typeface="+mn-ea"/>
              <a:cs typeface="+mn-cs"/>
            </a:rPr>
            <a:t> </a:t>
          </a:r>
          <a:endParaRPr lang="en-GB" dirty="0">
            <a:solidFill>
              <a:srgbClr val="FFFFFF"/>
            </a:solidFill>
            <a:latin typeface="Segoe"/>
            <a:ea typeface="+mn-ea"/>
            <a:cs typeface="+mn-cs"/>
          </a:endParaRPr>
        </a:p>
      </dgm:t>
    </dgm:pt>
    <dgm:pt modelId="{52ADC053-D844-4F26-8392-F543392EC96A}" type="parTrans" cxnId="{B16EA330-00FE-4749-9EED-7EFBB482BFBA}">
      <dgm:prSet/>
      <dgm:spPr/>
      <dgm:t>
        <a:bodyPr/>
        <a:lstStyle/>
        <a:p>
          <a:endParaRPr lang="en-GB"/>
        </a:p>
      </dgm:t>
    </dgm:pt>
    <dgm:pt modelId="{8C847AD7-1EFF-47F4-833C-956ADD06058D}" type="sibTrans" cxnId="{B16EA330-00FE-4749-9EED-7EFBB482BFBA}">
      <dgm:prSet>
        <dgm:style>
          <a:lnRef idx="0">
            <a:schemeClr val="accent2"/>
          </a:lnRef>
          <a:fillRef idx="3">
            <a:schemeClr val="accent2"/>
          </a:fillRef>
          <a:effectRef idx="3">
            <a:schemeClr val="accent2"/>
          </a:effectRef>
          <a:fontRef idx="minor">
            <a:schemeClr val="lt1"/>
          </a:fontRef>
        </dgm:style>
      </dgm:prSet>
      <dgm:spPr>
        <a:xfrm rot="10800000">
          <a:off x="1919815" y="1018916"/>
          <a:ext cx="162582" cy="190191"/>
        </a:xfr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dgm:spPr>
      <dgm:t>
        <a:bodyPr/>
        <a:lstStyle/>
        <a:p>
          <a:endParaRPr lang="en-GB">
            <a:solidFill>
              <a:srgbClr val="FFFFFF"/>
            </a:solidFill>
            <a:latin typeface="Segoe"/>
            <a:ea typeface="+mn-ea"/>
            <a:cs typeface="+mn-cs"/>
          </a:endParaRPr>
        </a:p>
      </dgm:t>
    </dgm:pt>
    <dgm:pt modelId="{8158C7BD-9E1E-47E8-AEAA-21CC6667BEAA}">
      <dgm:prSet phldrT="[Text]">
        <dgm:style>
          <a:lnRef idx="0">
            <a:schemeClr val="accent2"/>
          </a:lnRef>
          <a:fillRef idx="3">
            <a:schemeClr val="accent2"/>
          </a:fillRef>
          <a:effectRef idx="3">
            <a:schemeClr val="accent2"/>
          </a:effectRef>
          <a:fontRef idx="minor">
            <a:schemeClr val="lt1"/>
          </a:fontRef>
        </dgm:style>
      </dgm:prSet>
      <dgm:spPr>
        <a:xfrm>
          <a:off x="1076225" y="883941"/>
          <a:ext cx="766899" cy="460139"/>
        </a:xfr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dgm:spPr>
      <dgm:t>
        <a:bodyPr/>
        <a:lstStyle/>
        <a:p>
          <a:r>
            <a:rPr lang="en-GB" dirty="0" smtClean="0">
              <a:solidFill>
                <a:srgbClr val="FFFFFF"/>
              </a:solidFill>
              <a:latin typeface="Segoe"/>
              <a:ea typeface="+mn-ea"/>
              <a:cs typeface="+mn-cs"/>
            </a:rPr>
            <a:t> </a:t>
          </a:r>
          <a:endParaRPr lang="en-GB" dirty="0">
            <a:solidFill>
              <a:srgbClr val="FFFFFF"/>
            </a:solidFill>
            <a:latin typeface="Segoe"/>
            <a:ea typeface="+mn-ea"/>
            <a:cs typeface="+mn-cs"/>
          </a:endParaRPr>
        </a:p>
      </dgm:t>
    </dgm:pt>
    <dgm:pt modelId="{B391EB0A-C116-4147-9E10-C81C780C1BB5}" type="parTrans" cxnId="{7A9C73DE-A1AC-40F0-9447-F054EEF260CD}">
      <dgm:prSet/>
      <dgm:spPr/>
      <dgm:t>
        <a:bodyPr/>
        <a:lstStyle/>
        <a:p>
          <a:endParaRPr lang="en-GB"/>
        </a:p>
      </dgm:t>
    </dgm:pt>
    <dgm:pt modelId="{3E0AB454-58C7-453D-8804-1F2BFA9C9906}" type="sibTrans" cxnId="{7A9C73DE-A1AC-40F0-9447-F054EEF260CD}">
      <dgm:prSet/>
      <dgm:spPr/>
      <dgm:t>
        <a:bodyPr/>
        <a:lstStyle/>
        <a:p>
          <a:endParaRPr lang="en-GB"/>
        </a:p>
      </dgm:t>
    </dgm:pt>
    <dgm:pt modelId="{4065FEEF-713C-460C-989F-B1B99C96B95A}" type="pres">
      <dgm:prSet presAssocID="{D87A6D15-DF31-439A-B70C-2D0AC87F98CB}" presName="diagram" presStyleCnt="0">
        <dgm:presLayoutVars>
          <dgm:dir/>
          <dgm:resizeHandles val="exact"/>
        </dgm:presLayoutVars>
      </dgm:prSet>
      <dgm:spPr/>
      <dgm:t>
        <a:bodyPr/>
        <a:lstStyle/>
        <a:p>
          <a:endParaRPr lang="en-GB"/>
        </a:p>
      </dgm:t>
    </dgm:pt>
    <dgm:pt modelId="{9D35B108-7D7A-470B-A670-C5AA949688FF}" type="pres">
      <dgm:prSet presAssocID="{C3FE54BF-608A-45AA-97C2-068809B91765}" presName="node" presStyleLbl="node1" presStyleIdx="0" presStyleCnt="5" custLinFactNeighborY="-6150">
        <dgm:presLayoutVars>
          <dgm:bulletEnabled val="1"/>
        </dgm:presLayoutVars>
      </dgm:prSet>
      <dgm:spPr>
        <a:prstGeom prst="roundRect">
          <a:avLst>
            <a:gd name="adj" fmla="val 10000"/>
          </a:avLst>
        </a:prstGeom>
      </dgm:spPr>
      <dgm:t>
        <a:bodyPr/>
        <a:lstStyle/>
        <a:p>
          <a:endParaRPr lang="en-GB"/>
        </a:p>
      </dgm:t>
    </dgm:pt>
    <dgm:pt modelId="{F87D805B-92F6-4291-9E77-7CA9F210B51C}" type="pres">
      <dgm:prSet presAssocID="{3476A525-B53F-4367-90F5-CF26D98BF156}" presName="sibTrans" presStyleLbl="sibTrans2D1" presStyleIdx="0" presStyleCnt="4"/>
      <dgm:spPr>
        <a:prstGeom prst="rightArrow">
          <a:avLst>
            <a:gd name="adj1" fmla="val 60000"/>
            <a:gd name="adj2" fmla="val 50000"/>
          </a:avLst>
        </a:prstGeom>
      </dgm:spPr>
      <dgm:t>
        <a:bodyPr/>
        <a:lstStyle/>
        <a:p>
          <a:endParaRPr lang="en-GB"/>
        </a:p>
      </dgm:t>
    </dgm:pt>
    <dgm:pt modelId="{8535F587-7643-42BF-AF9B-5B9A5A7D41AC}" type="pres">
      <dgm:prSet presAssocID="{3476A525-B53F-4367-90F5-CF26D98BF156}" presName="connectorText" presStyleLbl="sibTrans2D1" presStyleIdx="0" presStyleCnt="4"/>
      <dgm:spPr/>
      <dgm:t>
        <a:bodyPr/>
        <a:lstStyle/>
        <a:p>
          <a:endParaRPr lang="en-GB"/>
        </a:p>
      </dgm:t>
    </dgm:pt>
    <dgm:pt modelId="{2A085EA7-4A75-482D-BE5E-E0E0EBCEF6DC}" type="pres">
      <dgm:prSet presAssocID="{9B033643-0CA7-44E0-BA95-51E95031DF91}" presName="node" presStyleLbl="node1" presStyleIdx="1" presStyleCnt="5" custLinFactNeighborY="-6150">
        <dgm:presLayoutVars>
          <dgm:bulletEnabled val="1"/>
        </dgm:presLayoutVars>
      </dgm:prSet>
      <dgm:spPr>
        <a:prstGeom prst="roundRect">
          <a:avLst>
            <a:gd name="adj" fmla="val 10000"/>
          </a:avLst>
        </a:prstGeom>
      </dgm:spPr>
      <dgm:t>
        <a:bodyPr/>
        <a:lstStyle/>
        <a:p>
          <a:endParaRPr lang="en-GB"/>
        </a:p>
      </dgm:t>
    </dgm:pt>
    <dgm:pt modelId="{80EA3D76-24C7-43AC-A20C-53A54A737F99}" type="pres">
      <dgm:prSet presAssocID="{36973636-2C71-4781-922E-E6905F05B3E7}" presName="sibTrans" presStyleLbl="sibTrans2D1" presStyleIdx="1" presStyleCnt="4"/>
      <dgm:spPr>
        <a:prstGeom prst="rightArrow">
          <a:avLst>
            <a:gd name="adj1" fmla="val 60000"/>
            <a:gd name="adj2" fmla="val 50000"/>
          </a:avLst>
        </a:prstGeom>
      </dgm:spPr>
      <dgm:t>
        <a:bodyPr/>
        <a:lstStyle/>
        <a:p>
          <a:endParaRPr lang="en-GB"/>
        </a:p>
      </dgm:t>
    </dgm:pt>
    <dgm:pt modelId="{E8507ABB-8FEA-4170-BBCF-CACBFB85DFD5}" type="pres">
      <dgm:prSet presAssocID="{36973636-2C71-4781-922E-E6905F05B3E7}" presName="connectorText" presStyleLbl="sibTrans2D1" presStyleIdx="1" presStyleCnt="4"/>
      <dgm:spPr/>
      <dgm:t>
        <a:bodyPr/>
        <a:lstStyle/>
        <a:p>
          <a:endParaRPr lang="en-GB"/>
        </a:p>
      </dgm:t>
    </dgm:pt>
    <dgm:pt modelId="{183037EE-6A1C-4E3B-BCC5-488A83D75CBF}" type="pres">
      <dgm:prSet presAssocID="{B86FE220-C577-4CE6-A302-83471A699BF1}" presName="node" presStyleLbl="node1" presStyleIdx="2" presStyleCnt="5" custLinFactNeighborY="-6150">
        <dgm:presLayoutVars>
          <dgm:bulletEnabled val="1"/>
        </dgm:presLayoutVars>
      </dgm:prSet>
      <dgm:spPr>
        <a:prstGeom prst="roundRect">
          <a:avLst>
            <a:gd name="adj" fmla="val 10000"/>
          </a:avLst>
        </a:prstGeom>
      </dgm:spPr>
      <dgm:t>
        <a:bodyPr/>
        <a:lstStyle/>
        <a:p>
          <a:endParaRPr lang="en-GB"/>
        </a:p>
      </dgm:t>
    </dgm:pt>
    <dgm:pt modelId="{3DCCB418-68EA-4B6D-9FCE-AD24FDBBEE46}" type="pres">
      <dgm:prSet presAssocID="{1840D885-1012-4859-BB50-D902CFF1C319}" presName="sibTrans" presStyleLbl="sibTrans2D1" presStyleIdx="2" presStyleCnt="4"/>
      <dgm:spPr>
        <a:prstGeom prst="rightArrow">
          <a:avLst>
            <a:gd name="adj1" fmla="val 60000"/>
            <a:gd name="adj2" fmla="val 50000"/>
          </a:avLst>
        </a:prstGeom>
      </dgm:spPr>
      <dgm:t>
        <a:bodyPr/>
        <a:lstStyle/>
        <a:p>
          <a:endParaRPr lang="en-GB"/>
        </a:p>
      </dgm:t>
    </dgm:pt>
    <dgm:pt modelId="{163C93FC-D645-461B-B3F6-3138E442D568}" type="pres">
      <dgm:prSet presAssocID="{1840D885-1012-4859-BB50-D902CFF1C319}" presName="connectorText" presStyleLbl="sibTrans2D1" presStyleIdx="2" presStyleCnt="4"/>
      <dgm:spPr/>
      <dgm:t>
        <a:bodyPr/>
        <a:lstStyle/>
        <a:p>
          <a:endParaRPr lang="en-GB"/>
        </a:p>
      </dgm:t>
    </dgm:pt>
    <dgm:pt modelId="{D9847305-9120-4B69-8CB3-FDAE816F90C2}" type="pres">
      <dgm:prSet presAssocID="{D932481A-FAC2-4CBA-B99C-78E868236D8D}" presName="node" presStyleLbl="node1" presStyleIdx="3" presStyleCnt="5">
        <dgm:presLayoutVars>
          <dgm:bulletEnabled val="1"/>
        </dgm:presLayoutVars>
      </dgm:prSet>
      <dgm:spPr>
        <a:prstGeom prst="roundRect">
          <a:avLst>
            <a:gd name="adj" fmla="val 10000"/>
          </a:avLst>
        </a:prstGeom>
      </dgm:spPr>
      <dgm:t>
        <a:bodyPr/>
        <a:lstStyle/>
        <a:p>
          <a:endParaRPr lang="en-GB"/>
        </a:p>
      </dgm:t>
    </dgm:pt>
    <dgm:pt modelId="{B556C17D-7B8E-4717-A7D6-3B9888CCDE3F}" type="pres">
      <dgm:prSet presAssocID="{8C847AD7-1EFF-47F4-833C-956ADD06058D}" presName="sibTrans" presStyleLbl="sibTrans2D1" presStyleIdx="3" presStyleCnt="4"/>
      <dgm:spPr>
        <a:prstGeom prst="rightArrow">
          <a:avLst>
            <a:gd name="adj1" fmla="val 60000"/>
            <a:gd name="adj2" fmla="val 50000"/>
          </a:avLst>
        </a:prstGeom>
      </dgm:spPr>
      <dgm:t>
        <a:bodyPr/>
        <a:lstStyle/>
        <a:p>
          <a:endParaRPr lang="en-GB"/>
        </a:p>
      </dgm:t>
    </dgm:pt>
    <dgm:pt modelId="{71E61F6C-E85B-4753-B75D-CE7C0B741CB5}" type="pres">
      <dgm:prSet presAssocID="{8C847AD7-1EFF-47F4-833C-956ADD06058D}" presName="connectorText" presStyleLbl="sibTrans2D1" presStyleIdx="3" presStyleCnt="4"/>
      <dgm:spPr/>
      <dgm:t>
        <a:bodyPr/>
        <a:lstStyle/>
        <a:p>
          <a:endParaRPr lang="en-GB"/>
        </a:p>
      </dgm:t>
    </dgm:pt>
    <dgm:pt modelId="{85356CCB-1D33-4C75-95CB-C9A9364D00E5}" type="pres">
      <dgm:prSet presAssocID="{8158C7BD-9E1E-47E8-AEAA-21CC6667BEAA}" presName="node" presStyleLbl="node1" presStyleIdx="4" presStyleCnt="5">
        <dgm:presLayoutVars>
          <dgm:bulletEnabled val="1"/>
        </dgm:presLayoutVars>
      </dgm:prSet>
      <dgm:spPr>
        <a:prstGeom prst="roundRect">
          <a:avLst>
            <a:gd name="adj" fmla="val 10000"/>
          </a:avLst>
        </a:prstGeom>
      </dgm:spPr>
      <dgm:t>
        <a:bodyPr/>
        <a:lstStyle/>
        <a:p>
          <a:endParaRPr lang="en-GB"/>
        </a:p>
      </dgm:t>
    </dgm:pt>
  </dgm:ptLst>
  <dgm:cxnLst>
    <dgm:cxn modelId="{26768835-A06C-47B2-A56D-5FE6EF39BCE8}" srcId="{D87A6D15-DF31-439A-B70C-2D0AC87F98CB}" destId="{9B033643-0CA7-44E0-BA95-51E95031DF91}" srcOrd="1" destOrd="0" parTransId="{180308EF-BE2A-461E-8113-180308DE612B}" sibTransId="{36973636-2C71-4781-922E-E6905F05B3E7}"/>
    <dgm:cxn modelId="{C97941EC-8FC6-4768-AAEF-8B99DC0B9259}" type="presOf" srcId="{36973636-2C71-4781-922E-E6905F05B3E7}" destId="{80EA3D76-24C7-43AC-A20C-53A54A737F99}" srcOrd="0" destOrd="0" presId="urn:microsoft.com/office/officeart/2005/8/layout/process5"/>
    <dgm:cxn modelId="{05D77EA9-2B66-48C5-BDE6-7CFA0985DB2F}" type="presOf" srcId="{36973636-2C71-4781-922E-E6905F05B3E7}" destId="{E8507ABB-8FEA-4170-BBCF-CACBFB85DFD5}" srcOrd="1" destOrd="0" presId="urn:microsoft.com/office/officeart/2005/8/layout/process5"/>
    <dgm:cxn modelId="{3466AD28-7FDD-480E-9B94-DC40017FE8CF}" type="presOf" srcId="{1840D885-1012-4859-BB50-D902CFF1C319}" destId="{3DCCB418-68EA-4B6D-9FCE-AD24FDBBEE46}" srcOrd="0" destOrd="0" presId="urn:microsoft.com/office/officeart/2005/8/layout/process5"/>
    <dgm:cxn modelId="{B16EA330-00FE-4749-9EED-7EFBB482BFBA}" srcId="{D87A6D15-DF31-439A-B70C-2D0AC87F98CB}" destId="{D932481A-FAC2-4CBA-B99C-78E868236D8D}" srcOrd="3" destOrd="0" parTransId="{52ADC053-D844-4F26-8392-F543392EC96A}" sibTransId="{8C847AD7-1EFF-47F4-833C-956ADD06058D}"/>
    <dgm:cxn modelId="{3C4AA3E7-360F-4C3A-9A6D-E21E48679C47}" type="presOf" srcId="{C3FE54BF-608A-45AA-97C2-068809B91765}" destId="{9D35B108-7D7A-470B-A670-C5AA949688FF}" srcOrd="0" destOrd="0" presId="urn:microsoft.com/office/officeart/2005/8/layout/process5"/>
    <dgm:cxn modelId="{C21E218B-2F65-47DB-B42B-CAB11674BD65}" srcId="{D87A6D15-DF31-439A-B70C-2D0AC87F98CB}" destId="{C3FE54BF-608A-45AA-97C2-068809B91765}" srcOrd="0" destOrd="0" parTransId="{32D561AB-021B-446D-97CA-C6F5A5FB3C88}" sibTransId="{3476A525-B53F-4367-90F5-CF26D98BF156}"/>
    <dgm:cxn modelId="{B634D756-508F-4A81-A8DB-243BEBC8FEEF}" type="presOf" srcId="{D87A6D15-DF31-439A-B70C-2D0AC87F98CB}" destId="{4065FEEF-713C-460C-989F-B1B99C96B95A}" srcOrd="0" destOrd="0" presId="urn:microsoft.com/office/officeart/2005/8/layout/process5"/>
    <dgm:cxn modelId="{7A9C73DE-A1AC-40F0-9447-F054EEF260CD}" srcId="{D87A6D15-DF31-439A-B70C-2D0AC87F98CB}" destId="{8158C7BD-9E1E-47E8-AEAA-21CC6667BEAA}" srcOrd="4" destOrd="0" parTransId="{B391EB0A-C116-4147-9E10-C81C780C1BB5}" sibTransId="{3E0AB454-58C7-453D-8804-1F2BFA9C9906}"/>
    <dgm:cxn modelId="{34F9C2EB-1E31-4315-9D18-BFE3F76B394B}" type="presOf" srcId="{1840D885-1012-4859-BB50-D902CFF1C319}" destId="{163C93FC-D645-461B-B3F6-3138E442D568}" srcOrd="1" destOrd="0" presId="urn:microsoft.com/office/officeart/2005/8/layout/process5"/>
    <dgm:cxn modelId="{A2D9176A-DCE6-4688-9011-64F78CAC01C4}" type="presOf" srcId="{8C847AD7-1EFF-47F4-833C-956ADD06058D}" destId="{71E61F6C-E85B-4753-B75D-CE7C0B741CB5}" srcOrd="1" destOrd="0" presId="urn:microsoft.com/office/officeart/2005/8/layout/process5"/>
    <dgm:cxn modelId="{558E8215-EE06-4DD9-AB67-7E077DBDE980}" type="presOf" srcId="{3476A525-B53F-4367-90F5-CF26D98BF156}" destId="{F87D805B-92F6-4291-9E77-7CA9F210B51C}" srcOrd="0" destOrd="0" presId="urn:microsoft.com/office/officeart/2005/8/layout/process5"/>
    <dgm:cxn modelId="{5565DDDB-A9D6-43A9-8E89-0F449C68807E}" type="presOf" srcId="{8158C7BD-9E1E-47E8-AEAA-21CC6667BEAA}" destId="{85356CCB-1D33-4C75-95CB-C9A9364D00E5}" srcOrd="0" destOrd="0" presId="urn:microsoft.com/office/officeart/2005/8/layout/process5"/>
    <dgm:cxn modelId="{457F9599-45C9-403F-8D13-B9182864982C}" type="presOf" srcId="{9B033643-0CA7-44E0-BA95-51E95031DF91}" destId="{2A085EA7-4A75-482D-BE5E-E0E0EBCEF6DC}" srcOrd="0" destOrd="0" presId="urn:microsoft.com/office/officeart/2005/8/layout/process5"/>
    <dgm:cxn modelId="{D3CD6C80-7E11-421C-8C7E-246611E39E9A}" type="presOf" srcId="{3476A525-B53F-4367-90F5-CF26D98BF156}" destId="{8535F587-7643-42BF-AF9B-5B9A5A7D41AC}" srcOrd="1" destOrd="0" presId="urn:microsoft.com/office/officeart/2005/8/layout/process5"/>
    <dgm:cxn modelId="{9A206557-85E5-4B10-8D96-A4AC2FB6BAEC}" srcId="{D87A6D15-DF31-439A-B70C-2D0AC87F98CB}" destId="{B86FE220-C577-4CE6-A302-83471A699BF1}" srcOrd="2" destOrd="0" parTransId="{547AED59-E04E-4F98-B971-C355887A13FD}" sibTransId="{1840D885-1012-4859-BB50-D902CFF1C319}"/>
    <dgm:cxn modelId="{7F878A3C-A494-4EDA-8BBF-73076E4ADFD3}" type="presOf" srcId="{B86FE220-C577-4CE6-A302-83471A699BF1}" destId="{183037EE-6A1C-4E3B-BCC5-488A83D75CBF}" srcOrd="0" destOrd="0" presId="urn:microsoft.com/office/officeart/2005/8/layout/process5"/>
    <dgm:cxn modelId="{5B531DCA-31EE-4BCD-A27C-1E0890173C6B}" type="presOf" srcId="{D932481A-FAC2-4CBA-B99C-78E868236D8D}" destId="{D9847305-9120-4B69-8CB3-FDAE816F90C2}" srcOrd="0" destOrd="0" presId="urn:microsoft.com/office/officeart/2005/8/layout/process5"/>
    <dgm:cxn modelId="{CE2AED89-FEEB-467E-9E5F-AC392876255F}" type="presOf" srcId="{8C847AD7-1EFF-47F4-833C-956ADD06058D}" destId="{B556C17D-7B8E-4717-A7D6-3B9888CCDE3F}" srcOrd="0" destOrd="0" presId="urn:microsoft.com/office/officeart/2005/8/layout/process5"/>
    <dgm:cxn modelId="{6FAA9E97-B51B-4DDE-8F80-D2855F69FFDE}" type="presParOf" srcId="{4065FEEF-713C-460C-989F-B1B99C96B95A}" destId="{9D35B108-7D7A-470B-A670-C5AA949688FF}" srcOrd="0" destOrd="0" presId="urn:microsoft.com/office/officeart/2005/8/layout/process5"/>
    <dgm:cxn modelId="{D3076990-0D14-4D7C-B9D1-082AF65C43B1}" type="presParOf" srcId="{4065FEEF-713C-460C-989F-B1B99C96B95A}" destId="{F87D805B-92F6-4291-9E77-7CA9F210B51C}" srcOrd="1" destOrd="0" presId="urn:microsoft.com/office/officeart/2005/8/layout/process5"/>
    <dgm:cxn modelId="{F12927F8-D951-4975-9055-8248E96DEAB6}" type="presParOf" srcId="{F87D805B-92F6-4291-9E77-7CA9F210B51C}" destId="{8535F587-7643-42BF-AF9B-5B9A5A7D41AC}" srcOrd="0" destOrd="0" presId="urn:microsoft.com/office/officeart/2005/8/layout/process5"/>
    <dgm:cxn modelId="{089374EA-07C9-44B3-85CE-A68A8CE512C8}" type="presParOf" srcId="{4065FEEF-713C-460C-989F-B1B99C96B95A}" destId="{2A085EA7-4A75-482D-BE5E-E0E0EBCEF6DC}" srcOrd="2" destOrd="0" presId="urn:microsoft.com/office/officeart/2005/8/layout/process5"/>
    <dgm:cxn modelId="{20E97C7C-617E-4E00-B1A1-F6D2577F73ED}" type="presParOf" srcId="{4065FEEF-713C-460C-989F-B1B99C96B95A}" destId="{80EA3D76-24C7-43AC-A20C-53A54A737F99}" srcOrd="3" destOrd="0" presId="urn:microsoft.com/office/officeart/2005/8/layout/process5"/>
    <dgm:cxn modelId="{CE747AEC-421F-4D02-9DB9-D06CB815D9EB}" type="presParOf" srcId="{80EA3D76-24C7-43AC-A20C-53A54A737F99}" destId="{E8507ABB-8FEA-4170-BBCF-CACBFB85DFD5}" srcOrd="0" destOrd="0" presId="urn:microsoft.com/office/officeart/2005/8/layout/process5"/>
    <dgm:cxn modelId="{5F0249F4-92F7-42BA-8844-8DDE6014DB3A}" type="presParOf" srcId="{4065FEEF-713C-460C-989F-B1B99C96B95A}" destId="{183037EE-6A1C-4E3B-BCC5-488A83D75CBF}" srcOrd="4" destOrd="0" presId="urn:microsoft.com/office/officeart/2005/8/layout/process5"/>
    <dgm:cxn modelId="{B4FFEAF6-9119-43D5-863D-0B1F3629F9D4}" type="presParOf" srcId="{4065FEEF-713C-460C-989F-B1B99C96B95A}" destId="{3DCCB418-68EA-4B6D-9FCE-AD24FDBBEE46}" srcOrd="5" destOrd="0" presId="urn:microsoft.com/office/officeart/2005/8/layout/process5"/>
    <dgm:cxn modelId="{0B280783-D464-4628-90B1-2E777A2179EA}" type="presParOf" srcId="{3DCCB418-68EA-4B6D-9FCE-AD24FDBBEE46}" destId="{163C93FC-D645-461B-B3F6-3138E442D568}" srcOrd="0" destOrd="0" presId="urn:microsoft.com/office/officeart/2005/8/layout/process5"/>
    <dgm:cxn modelId="{8C1094E5-100B-494A-9A32-7EF35087D1F9}" type="presParOf" srcId="{4065FEEF-713C-460C-989F-B1B99C96B95A}" destId="{D9847305-9120-4B69-8CB3-FDAE816F90C2}" srcOrd="6" destOrd="0" presId="urn:microsoft.com/office/officeart/2005/8/layout/process5"/>
    <dgm:cxn modelId="{C93468CB-8C8B-44EF-9FEA-8D2A5C9CB633}" type="presParOf" srcId="{4065FEEF-713C-460C-989F-B1B99C96B95A}" destId="{B556C17D-7B8E-4717-A7D6-3B9888CCDE3F}" srcOrd="7" destOrd="0" presId="urn:microsoft.com/office/officeart/2005/8/layout/process5"/>
    <dgm:cxn modelId="{0CFC1DA6-1819-470D-85C6-B2E6D49130C8}" type="presParOf" srcId="{B556C17D-7B8E-4717-A7D6-3B9888CCDE3F}" destId="{71E61F6C-E85B-4753-B75D-CE7C0B741CB5}" srcOrd="0" destOrd="0" presId="urn:microsoft.com/office/officeart/2005/8/layout/process5"/>
    <dgm:cxn modelId="{99FA353C-98E1-4DBD-AE71-0A24E744D0EF}" type="presParOf" srcId="{4065FEEF-713C-460C-989F-B1B99C96B95A}" destId="{85356CCB-1D33-4C75-95CB-C9A9364D00E5}" srcOrd="8" destOrd="0" presId="urn:microsoft.com/office/officeart/2005/8/layout/process5"/>
  </dgm:cxnLst>
  <dgm:bg/>
  <dgm:whole/>
</dgm:dataModel>
</file>

<file path=ppt/diagrams/data4.xml><?xml version="1.0" encoding="utf-8"?>
<dgm:dataModel xmlns:dgm="http://schemas.openxmlformats.org/drawingml/2006/diagram" xmlns:a="http://schemas.openxmlformats.org/drawingml/2006/main">
  <dgm:ptLst>
    <dgm:pt modelId="{3E1F21CE-1EBF-4071-870F-7AD1FF14E914}" type="doc">
      <dgm:prSet loTypeId="urn:microsoft.com/office/officeart/2005/8/layout/venn1" loCatId="relationship" qsTypeId="urn:microsoft.com/office/officeart/2005/8/quickstyle/simple5" qsCatId="simple" csTypeId="urn:microsoft.com/office/officeart/2005/8/colors/accent1_2" csCatId="accent1" phldr="1"/>
      <dgm:spPr/>
    </dgm:pt>
    <dgm:pt modelId="{B3921421-45DF-4D6E-8ABC-3737E83F045A}">
      <dgm:prSet phldrT="[Text]"/>
      <dgm:spPr/>
      <dgm:t>
        <a:bodyPr/>
        <a:lstStyle/>
        <a:p>
          <a:r>
            <a:rPr lang="en-GB" dirty="0" smtClean="0"/>
            <a:t>Software as a Service</a:t>
          </a:r>
          <a:endParaRPr lang="en-GB" dirty="0"/>
        </a:p>
      </dgm:t>
    </dgm:pt>
    <dgm:pt modelId="{573B0F09-1360-4320-B461-3396A51BCCE5}" type="parTrans" cxnId="{5271128B-03B3-4745-86F4-027095F5EBD7}">
      <dgm:prSet/>
      <dgm:spPr/>
      <dgm:t>
        <a:bodyPr/>
        <a:lstStyle/>
        <a:p>
          <a:endParaRPr lang="en-GB"/>
        </a:p>
      </dgm:t>
    </dgm:pt>
    <dgm:pt modelId="{366AAADC-00A0-45AE-9787-11BDD5505C50}" type="sibTrans" cxnId="{5271128B-03B3-4745-86F4-027095F5EBD7}">
      <dgm:prSet/>
      <dgm:spPr/>
      <dgm:t>
        <a:bodyPr/>
        <a:lstStyle/>
        <a:p>
          <a:endParaRPr lang="en-GB"/>
        </a:p>
      </dgm:t>
    </dgm:pt>
    <dgm:pt modelId="{25A961EF-8E8F-4C40-B7EF-DA6162810EE3}">
      <dgm:prSet phldrT="[Text]"/>
      <dgm:spPr/>
      <dgm:t>
        <a:bodyPr/>
        <a:lstStyle/>
        <a:p>
          <a:r>
            <a:rPr lang="en-GB" dirty="0" smtClean="0"/>
            <a:t>Cloud Computing</a:t>
          </a:r>
          <a:endParaRPr lang="en-GB" dirty="0"/>
        </a:p>
      </dgm:t>
    </dgm:pt>
    <dgm:pt modelId="{DFE1EAF4-B68D-46D8-996B-E0CF4C702546}" type="parTrans" cxnId="{C4CA5341-6B56-4FF5-8387-CCFDB84CAAD9}">
      <dgm:prSet/>
      <dgm:spPr/>
      <dgm:t>
        <a:bodyPr/>
        <a:lstStyle/>
        <a:p>
          <a:endParaRPr lang="en-GB"/>
        </a:p>
      </dgm:t>
    </dgm:pt>
    <dgm:pt modelId="{03CEB428-0ED9-43E7-BD17-5235EEEAC0A3}" type="sibTrans" cxnId="{C4CA5341-6B56-4FF5-8387-CCFDB84CAAD9}">
      <dgm:prSet/>
      <dgm:spPr/>
      <dgm:t>
        <a:bodyPr/>
        <a:lstStyle/>
        <a:p>
          <a:endParaRPr lang="en-GB"/>
        </a:p>
      </dgm:t>
    </dgm:pt>
    <dgm:pt modelId="{1BE45B23-1797-4923-8CC5-FD2B0FD2D8D1}">
      <dgm:prSet phldrT="[Text]"/>
      <dgm:spPr/>
      <dgm:t>
        <a:bodyPr/>
        <a:lstStyle/>
        <a:p>
          <a:r>
            <a:rPr lang="en-GB" dirty="0" smtClean="0"/>
            <a:t>Social Networking</a:t>
          </a:r>
          <a:endParaRPr lang="en-GB" dirty="0"/>
        </a:p>
      </dgm:t>
    </dgm:pt>
    <dgm:pt modelId="{C4D4EE3B-EBA2-4C8F-8673-7012B4028C97}" type="parTrans" cxnId="{7E67353A-68DF-4C44-A502-D484903756E0}">
      <dgm:prSet/>
      <dgm:spPr/>
      <dgm:t>
        <a:bodyPr/>
        <a:lstStyle/>
        <a:p>
          <a:endParaRPr lang="en-GB"/>
        </a:p>
      </dgm:t>
    </dgm:pt>
    <dgm:pt modelId="{53C27EF7-096F-4CEF-9D69-24D7A3584FFD}" type="sibTrans" cxnId="{7E67353A-68DF-4C44-A502-D484903756E0}">
      <dgm:prSet/>
      <dgm:spPr/>
      <dgm:t>
        <a:bodyPr/>
        <a:lstStyle/>
        <a:p>
          <a:endParaRPr lang="en-GB"/>
        </a:p>
      </dgm:t>
    </dgm:pt>
    <dgm:pt modelId="{8F249233-02C8-45A1-96E5-00E5BF50BDF0}" type="pres">
      <dgm:prSet presAssocID="{3E1F21CE-1EBF-4071-870F-7AD1FF14E914}" presName="compositeShape" presStyleCnt="0">
        <dgm:presLayoutVars>
          <dgm:chMax val="7"/>
          <dgm:dir/>
          <dgm:resizeHandles val="exact"/>
        </dgm:presLayoutVars>
      </dgm:prSet>
      <dgm:spPr/>
    </dgm:pt>
    <dgm:pt modelId="{24585C98-FD45-42CC-B2A0-1FF9040434B7}" type="pres">
      <dgm:prSet presAssocID="{B3921421-45DF-4D6E-8ABC-3737E83F045A}" presName="circ1" presStyleLbl="vennNode1" presStyleIdx="0" presStyleCnt="3"/>
      <dgm:spPr/>
      <dgm:t>
        <a:bodyPr/>
        <a:lstStyle/>
        <a:p>
          <a:endParaRPr lang="en-GB"/>
        </a:p>
      </dgm:t>
    </dgm:pt>
    <dgm:pt modelId="{E9C9C883-0569-43A8-963D-326139DF0243}" type="pres">
      <dgm:prSet presAssocID="{B3921421-45DF-4D6E-8ABC-3737E83F045A}" presName="circ1Tx" presStyleLbl="revTx" presStyleIdx="0" presStyleCnt="0">
        <dgm:presLayoutVars>
          <dgm:chMax val="0"/>
          <dgm:chPref val="0"/>
          <dgm:bulletEnabled val="1"/>
        </dgm:presLayoutVars>
      </dgm:prSet>
      <dgm:spPr/>
      <dgm:t>
        <a:bodyPr/>
        <a:lstStyle/>
        <a:p>
          <a:endParaRPr lang="en-GB"/>
        </a:p>
      </dgm:t>
    </dgm:pt>
    <dgm:pt modelId="{A62964E5-CB8C-45EF-A63E-4FBEB0AF143C}" type="pres">
      <dgm:prSet presAssocID="{25A961EF-8E8F-4C40-B7EF-DA6162810EE3}" presName="circ2" presStyleLbl="vennNode1" presStyleIdx="1" presStyleCnt="3"/>
      <dgm:spPr/>
      <dgm:t>
        <a:bodyPr/>
        <a:lstStyle/>
        <a:p>
          <a:endParaRPr lang="en-GB"/>
        </a:p>
      </dgm:t>
    </dgm:pt>
    <dgm:pt modelId="{8407EA12-543E-4138-B83E-DE57631F40D2}" type="pres">
      <dgm:prSet presAssocID="{25A961EF-8E8F-4C40-B7EF-DA6162810EE3}" presName="circ2Tx" presStyleLbl="revTx" presStyleIdx="0" presStyleCnt="0">
        <dgm:presLayoutVars>
          <dgm:chMax val="0"/>
          <dgm:chPref val="0"/>
          <dgm:bulletEnabled val="1"/>
        </dgm:presLayoutVars>
      </dgm:prSet>
      <dgm:spPr/>
      <dgm:t>
        <a:bodyPr/>
        <a:lstStyle/>
        <a:p>
          <a:endParaRPr lang="en-GB"/>
        </a:p>
      </dgm:t>
    </dgm:pt>
    <dgm:pt modelId="{7CE1E148-E548-4F1A-AFBC-F20798F74352}" type="pres">
      <dgm:prSet presAssocID="{1BE45B23-1797-4923-8CC5-FD2B0FD2D8D1}" presName="circ3" presStyleLbl="vennNode1" presStyleIdx="2" presStyleCnt="3"/>
      <dgm:spPr/>
      <dgm:t>
        <a:bodyPr/>
        <a:lstStyle/>
        <a:p>
          <a:endParaRPr lang="en-GB"/>
        </a:p>
      </dgm:t>
    </dgm:pt>
    <dgm:pt modelId="{49AB0D95-0F9C-4EF8-808E-D2A5040BD19F}" type="pres">
      <dgm:prSet presAssocID="{1BE45B23-1797-4923-8CC5-FD2B0FD2D8D1}" presName="circ3Tx" presStyleLbl="revTx" presStyleIdx="0" presStyleCnt="0">
        <dgm:presLayoutVars>
          <dgm:chMax val="0"/>
          <dgm:chPref val="0"/>
          <dgm:bulletEnabled val="1"/>
        </dgm:presLayoutVars>
      </dgm:prSet>
      <dgm:spPr/>
      <dgm:t>
        <a:bodyPr/>
        <a:lstStyle/>
        <a:p>
          <a:endParaRPr lang="en-GB"/>
        </a:p>
      </dgm:t>
    </dgm:pt>
  </dgm:ptLst>
  <dgm:cxnLst>
    <dgm:cxn modelId="{3B9ACF3A-B869-4A9E-8601-93A236A11B54}" type="presOf" srcId="{1BE45B23-1797-4923-8CC5-FD2B0FD2D8D1}" destId="{7CE1E148-E548-4F1A-AFBC-F20798F74352}" srcOrd="0" destOrd="0" presId="urn:microsoft.com/office/officeart/2005/8/layout/venn1"/>
    <dgm:cxn modelId="{2E55CDC1-4492-4F8A-8ED6-C95BFB7178B2}" type="presOf" srcId="{25A961EF-8E8F-4C40-B7EF-DA6162810EE3}" destId="{8407EA12-543E-4138-B83E-DE57631F40D2}" srcOrd="1" destOrd="0" presId="urn:microsoft.com/office/officeart/2005/8/layout/venn1"/>
    <dgm:cxn modelId="{710EC006-BC4E-4E1A-8211-EF549EF38FA4}" type="presOf" srcId="{25A961EF-8E8F-4C40-B7EF-DA6162810EE3}" destId="{A62964E5-CB8C-45EF-A63E-4FBEB0AF143C}" srcOrd="0" destOrd="0" presId="urn:microsoft.com/office/officeart/2005/8/layout/venn1"/>
    <dgm:cxn modelId="{BD785078-FC30-4466-AF64-C8D82392E984}" type="presOf" srcId="{1BE45B23-1797-4923-8CC5-FD2B0FD2D8D1}" destId="{49AB0D95-0F9C-4EF8-808E-D2A5040BD19F}" srcOrd="1" destOrd="0" presId="urn:microsoft.com/office/officeart/2005/8/layout/venn1"/>
    <dgm:cxn modelId="{7E67353A-68DF-4C44-A502-D484903756E0}" srcId="{3E1F21CE-1EBF-4071-870F-7AD1FF14E914}" destId="{1BE45B23-1797-4923-8CC5-FD2B0FD2D8D1}" srcOrd="2" destOrd="0" parTransId="{C4D4EE3B-EBA2-4C8F-8673-7012B4028C97}" sibTransId="{53C27EF7-096F-4CEF-9D69-24D7A3584FFD}"/>
    <dgm:cxn modelId="{150D2840-7F66-4DD8-8663-2AAADB06CFA5}" type="presOf" srcId="{B3921421-45DF-4D6E-8ABC-3737E83F045A}" destId="{24585C98-FD45-42CC-B2A0-1FF9040434B7}" srcOrd="0" destOrd="0" presId="urn:microsoft.com/office/officeart/2005/8/layout/venn1"/>
    <dgm:cxn modelId="{C4CA5341-6B56-4FF5-8387-CCFDB84CAAD9}" srcId="{3E1F21CE-1EBF-4071-870F-7AD1FF14E914}" destId="{25A961EF-8E8F-4C40-B7EF-DA6162810EE3}" srcOrd="1" destOrd="0" parTransId="{DFE1EAF4-B68D-46D8-996B-E0CF4C702546}" sibTransId="{03CEB428-0ED9-43E7-BD17-5235EEEAC0A3}"/>
    <dgm:cxn modelId="{A32E4E1E-4CA0-4006-A220-FBE3CC9FBF4D}" type="presOf" srcId="{3E1F21CE-1EBF-4071-870F-7AD1FF14E914}" destId="{8F249233-02C8-45A1-96E5-00E5BF50BDF0}" srcOrd="0" destOrd="0" presId="urn:microsoft.com/office/officeart/2005/8/layout/venn1"/>
    <dgm:cxn modelId="{5271128B-03B3-4745-86F4-027095F5EBD7}" srcId="{3E1F21CE-1EBF-4071-870F-7AD1FF14E914}" destId="{B3921421-45DF-4D6E-8ABC-3737E83F045A}" srcOrd="0" destOrd="0" parTransId="{573B0F09-1360-4320-B461-3396A51BCCE5}" sibTransId="{366AAADC-00A0-45AE-9787-11BDD5505C50}"/>
    <dgm:cxn modelId="{2092F350-9756-474F-8010-AABDFC7A2C8B}" type="presOf" srcId="{B3921421-45DF-4D6E-8ABC-3737E83F045A}" destId="{E9C9C883-0569-43A8-963D-326139DF0243}" srcOrd="1" destOrd="0" presId="urn:microsoft.com/office/officeart/2005/8/layout/venn1"/>
    <dgm:cxn modelId="{6A50C540-5F7B-45E9-9F1D-C38B19660A5C}" type="presParOf" srcId="{8F249233-02C8-45A1-96E5-00E5BF50BDF0}" destId="{24585C98-FD45-42CC-B2A0-1FF9040434B7}" srcOrd="0" destOrd="0" presId="urn:microsoft.com/office/officeart/2005/8/layout/venn1"/>
    <dgm:cxn modelId="{634054A4-19AC-46CB-88A9-59A11EAC1B1E}" type="presParOf" srcId="{8F249233-02C8-45A1-96E5-00E5BF50BDF0}" destId="{E9C9C883-0569-43A8-963D-326139DF0243}" srcOrd="1" destOrd="0" presId="urn:microsoft.com/office/officeart/2005/8/layout/venn1"/>
    <dgm:cxn modelId="{4E515B7A-103A-495E-8AB6-D4BD39029EB2}" type="presParOf" srcId="{8F249233-02C8-45A1-96E5-00E5BF50BDF0}" destId="{A62964E5-CB8C-45EF-A63E-4FBEB0AF143C}" srcOrd="2" destOrd="0" presId="urn:microsoft.com/office/officeart/2005/8/layout/venn1"/>
    <dgm:cxn modelId="{7CC1265D-5BA6-4937-B2AD-BFCBF113D6A5}" type="presParOf" srcId="{8F249233-02C8-45A1-96E5-00E5BF50BDF0}" destId="{8407EA12-543E-4138-B83E-DE57631F40D2}" srcOrd="3" destOrd="0" presId="urn:microsoft.com/office/officeart/2005/8/layout/venn1"/>
    <dgm:cxn modelId="{CFC65CCA-D5F3-4288-A232-02878308E8E8}" type="presParOf" srcId="{8F249233-02C8-45A1-96E5-00E5BF50BDF0}" destId="{7CE1E148-E548-4F1A-AFBC-F20798F74352}" srcOrd="4" destOrd="0" presId="urn:microsoft.com/office/officeart/2005/8/layout/venn1"/>
    <dgm:cxn modelId="{CB842A67-2FB5-47FE-8943-8C784102F6FF}" type="presParOf" srcId="{8F249233-02C8-45A1-96E5-00E5BF50BDF0}" destId="{49AB0D95-0F9C-4EF8-808E-D2A5040BD19F}" srcOrd="5" destOrd="0" presId="urn:microsoft.com/office/officeart/2005/8/layout/venn1"/>
  </dgm:cxnLst>
  <dgm:bg/>
  <dgm:whole/>
</dgm:dataModel>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10243"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10244"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10245"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2046648B-3440-4662-B862-895F348C7EB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C7171480-403A-4A8E-92FC-D97E56A5886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I</a:t>
            </a:r>
            <a:r>
              <a:rPr lang="en-GB" baseline="0" dirty="0" smtClean="0"/>
              <a:t> want to talk about a new </a:t>
            </a:r>
            <a:r>
              <a:rPr lang="en-GB" dirty="0" smtClean="0"/>
              <a:t>approach to e-science that we’ve been pursuing</a:t>
            </a:r>
            <a:r>
              <a:rPr lang="en-GB" baseline="0" dirty="0" smtClean="0"/>
              <a:t> in the  CARMEN project, addressing some of the problems we’ve had with previous e-science projects. I’ll talk about those problems, why neuroscience is an interesting and challenging area, and </a:t>
            </a:r>
            <a:r>
              <a:rPr lang="en-GB" dirty="0" smtClean="0"/>
              <a:t>the solutions we’ve adopted.</a:t>
            </a:r>
            <a:endParaRPr lang="en-GB" dirty="0"/>
          </a:p>
        </p:txBody>
      </p:sp>
      <p:sp>
        <p:nvSpPr>
          <p:cNvPr id="4" name="Slide Number Placeholder 3"/>
          <p:cNvSpPr>
            <a:spLocks noGrp="1"/>
          </p:cNvSpPr>
          <p:nvPr>
            <p:ph type="sldNum" sz="quarter" idx="10"/>
          </p:nvPr>
        </p:nvSpPr>
        <p:spPr/>
        <p:txBody>
          <a:bodyPr/>
          <a:lstStyle/>
          <a:p>
            <a:pPr>
              <a:defRPr/>
            </a:pPr>
            <a:fld id="{C7171480-403A-4A8E-92FC-D97E56A5886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Bus Phone</a:t>
            </a:r>
            <a:endParaRPr lang="en-GB" dirty="0"/>
          </a:p>
        </p:txBody>
      </p:sp>
      <p:sp>
        <p:nvSpPr>
          <p:cNvPr id="4" name="Slide Number Placeholder 3"/>
          <p:cNvSpPr>
            <a:spLocks noGrp="1"/>
          </p:cNvSpPr>
          <p:nvPr>
            <p:ph type="sldNum" sz="quarter" idx="10"/>
          </p:nvPr>
        </p:nvSpPr>
        <p:spPr/>
        <p:txBody>
          <a:bodyPr/>
          <a:lstStyle/>
          <a:p>
            <a:pPr>
              <a:defRPr/>
            </a:pPr>
            <a:fld id="{C7171480-403A-4A8E-92FC-D97E56A58863}" type="slidenum">
              <a:rPr lang="en-US" smtClean="0"/>
              <a:pPr>
                <a:defRPr/>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start</a:t>
            </a:r>
            <a:r>
              <a:rPr lang="en-GB" baseline="0" dirty="0" smtClean="0"/>
              <a:t> towards reproducibility</a:t>
            </a:r>
            <a:endParaRPr lang="en-GB" dirty="0"/>
          </a:p>
        </p:txBody>
      </p:sp>
      <p:sp>
        <p:nvSpPr>
          <p:cNvPr id="4" name="Slide Number Placeholder 3"/>
          <p:cNvSpPr>
            <a:spLocks noGrp="1"/>
          </p:cNvSpPr>
          <p:nvPr>
            <p:ph type="sldNum" sz="quarter" idx="10"/>
          </p:nvPr>
        </p:nvSpPr>
        <p:spPr/>
        <p:txBody>
          <a:bodyPr/>
          <a:lstStyle/>
          <a:p>
            <a:pPr>
              <a:defRPr/>
            </a:pPr>
            <a:fld id="{C7171480-403A-4A8E-92FC-D97E56A58863}" type="slidenum">
              <a:rPr lang="en-US" smtClean="0"/>
              <a:pPr>
                <a:defRPr/>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3C95AC0-29AB-4DBF-94DF-768177858F14}" type="slidenum">
              <a:rPr lang="en-GB" smtClean="0">
                <a:latin typeface="Arial" charset="0"/>
              </a:rPr>
              <a:pPr/>
              <a:t>29</a:t>
            </a:fld>
            <a:endParaRPr lang="en-GB" smtClean="0">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Existing clouds like Amazon provide generic capabilities</a:t>
            </a:r>
          </a:p>
          <a:p>
            <a:r>
              <a:rPr lang="en-GB" dirty="0" smtClean="0"/>
              <a:t>Interesting to see if in future companies will build on those to provide more specialist clouds with domain-specific services sitting on top of the low-level storage</a:t>
            </a:r>
            <a:r>
              <a:rPr lang="en-GB" baseline="0" dirty="0" smtClean="0"/>
              <a:t> &amp; compute processes. And that’s we’re looking to do for science.</a:t>
            </a:r>
          </a:p>
        </p:txBody>
      </p:sp>
      <p:sp>
        <p:nvSpPr>
          <p:cNvPr id="4" name="Slide Number Placeholder 3"/>
          <p:cNvSpPr>
            <a:spLocks noGrp="1"/>
          </p:cNvSpPr>
          <p:nvPr>
            <p:ph type="sldNum" sz="quarter" idx="10"/>
          </p:nvPr>
        </p:nvSpPr>
        <p:spPr/>
        <p:txBody>
          <a:bodyPr/>
          <a:lstStyle/>
          <a:p>
            <a:pPr>
              <a:defRPr/>
            </a:pPr>
            <a:fld id="{C7171480-403A-4A8E-92FC-D97E56A58863}" type="slidenum">
              <a:rPr lang="en-US" smtClean="0"/>
              <a:pPr>
                <a:defRPr/>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6C7AD0D-DF52-40F6-9B5D-87C1426BA9B9}" type="slidenum">
              <a:rPr lang="en-GB" smtClean="0">
                <a:latin typeface="Arial" charset="0"/>
              </a:rPr>
              <a:pPr/>
              <a:t>2</a:t>
            </a:fld>
            <a:endParaRPr lang="en-GB" smtClean="0">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Complex – 100 billion neurons; up to 10K connections each</a:t>
            </a:r>
            <a:endParaRPr lang="en-GB" dirty="0"/>
          </a:p>
        </p:txBody>
      </p:sp>
      <p:sp>
        <p:nvSpPr>
          <p:cNvPr id="4" name="Slide Number Placeholder 3"/>
          <p:cNvSpPr>
            <a:spLocks noGrp="1"/>
          </p:cNvSpPr>
          <p:nvPr>
            <p:ph type="sldNum" sz="quarter" idx="10"/>
          </p:nvPr>
        </p:nvSpPr>
        <p:spPr/>
        <p:txBody>
          <a:bodyPr/>
          <a:lstStyle/>
          <a:p>
            <a:pPr>
              <a:defRPr/>
            </a:pPr>
            <a:fld id="{C7171480-403A-4A8E-92FC-D97E56A58863}"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D6D9935-2A7F-4BB0-9E91-895E16316877}" type="slidenum">
              <a:rPr lang="en-GB" smtClean="0">
                <a:latin typeface="Arial" charset="0"/>
              </a:rPr>
              <a:pPr/>
              <a:t>5</a:t>
            </a:fld>
            <a:endParaRPr lang="en-GB" smtClean="0">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E0C83B8-03F0-4236-AF5A-9B89A696E86C}" type="slidenum">
              <a:rPr lang="en-GB" smtClean="0">
                <a:latin typeface="Arial" charset="0"/>
              </a:rPr>
              <a:pPr/>
              <a:t>6</a:t>
            </a:fld>
            <a:endParaRPr lang="en-GB" smtClean="0">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r>
              <a:rPr lang="en-GB" smtClean="0">
                <a:latin typeface="Arial" charset="0"/>
                <a:cs typeface="Arial" charset="0"/>
              </a:rPr>
              <a:t>Hi Paul, okay so the patient is usually worked up using scalp EEG and other imaging (MR) techniques (to ascertain if there is say a distinct lesion perhaps that is causing the pathological activity). If this does not lead to a conclusive answer they also carry out ECoG (electrocorticography). The neurophysiologist, records from the brain during surgery and then instructs the neurosurgeon as to what areas he thinks are pathological. The tissue is then removed, we receive it and we record from this tissue using even more refined processes ( ie recordings from single neurons, large groups of neurons etc etc)  Mark Cunningham</a:t>
            </a:r>
          </a:p>
        </p:txBody>
      </p:sp>
      <p:sp>
        <p:nvSpPr>
          <p:cNvPr id="43012" name="Slide Number Placeholder 3"/>
          <p:cNvSpPr>
            <a:spLocks noGrp="1"/>
          </p:cNvSpPr>
          <p:nvPr>
            <p:ph type="sldNum" sz="quarter" idx="5"/>
          </p:nvPr>
        </p:nvSpPr>
        <p:spPr>
          <a:noFill/>
        </p:spPr>
        <p:txBody>
          <a:bodyPr/>
          <a:lstStyle/>
          <a:p>
            <a:fld id="{E91BDE16-44A4-4CDF-AD87-0379C48B3561}" type="slidenum">
              <a:rPr lang="en-GB" smtClean="0">
                <a:latin typeface="Arial" charset="0"/>
              </a:rPr>
              <a:pPr/>
              <a:t>9</a:t>
            </a:fld>
            <a:endParaRPr lang="en-GB"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latin typeface="Arial" charset="0"/>
              <a:cs typeface="Arial" charset="0"/>
            </a:endParaRPr>
          </a:p>
        </p:txBody>
      </p:sp>
      <p:sp>
        <p:nvSpPr>
          <p:cNvPr id="44036" name="Slide Number Placeholder 3"/>
          <p:cNvSpPr>
            <a:spLocks noGrp="1"/>
          </p:cNvSpPr>
          <p:nvPr>
            <p:ph type="sldNum" sz="quarter" idx="5"/>
          </p:nvPr>
        </p:nvSpPr>
        <p:spPr>
          <a:noFill/>
        </p:spPr>
        <p:txBody>
          <a:bodyPr/>
          <a:lstStyle/>
          <a:p>
            <a:fld id="{B3711B11-0CCF-4762-8A98-D271F29C5C53}" type="slidenum">
              <a:rPr lang="en-GB" smtClean="0">
                <a:latin typeface="Arial" charset="0"/>
              </a:rPr>
              <a:pPr/>
              <a:t>10</a:t>
            </a:fld>
            <a:endParaRPr lang="en-GB"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r>
              <a:rPr lang="en-GB" smtClean="0">
                <a:latin typeface="Arial" charset="0"/>
                <a:cs typeface="Arial" charset="0"/>
              </a:rPr>
              <a:t>Rest of talk explores these and their solns in more detail</a:t>
            </a:r>
          </a:p>
        </p:txBody>
      </p:sp>
      <p:sp>
        <p:nvSpPr>
          <p:cNvPr id="45060" name="Slide Number Placeholder 3"/>
          <p:cNvSpPr>
            <a:spLocks noGrp="1"/>
          </p:cNvSpPr>
          <p:nvPr>
            <p:ph type="sldNum" sz="quarter" idx="5"/>
          </p:nvPr>
        </p:nvSpPr>
        <p:spPr>
          <a:noFill/>
        </p:spPr>
        <p:txBody>
          <a:bodyPr/>
          <a:lstStyle/>
          <a:p>
            <a:fld id="{39CEA6FD-19FA-41B3-B3BA-3F7F384FCC1A}" type="slidenum">
              <a:rPr lang="en-GB" smtClean="0">
                <a:latin typeface="Arial" charset="0"/>
              </a:rPr>
              <a:pPr/>
              <a:t>15</a:t>
            </a:fld>
            <a:endParaRPr lang="en-GB"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diagram to the right shows this continuum from infrastructure to platform to software.   Brief definitions of these parts are:</a:t>
            </a:r>
          </a:p>
          <a:p>
            <a:r>
              <a:rPr lang="en-GB" i="1" dirty="0" smtClean="0"/>
              <a:t>Infrastructure </a:t>
            </a:r>
            <a:r>
              <a:rPr lang="en-GB" dirty="0" smtClean="0"/>
              <a:t>includes provisioning of hardware or virtual computers on which one generally has control over the OS; therefore allowing the execution of arbitrary software. </a:t>
            </a:r>
          </a:p>
          <a:p>
            <a:r>
              <a:rPr lang="en-GB" i="1" dirty="0" smtClean="0"/>
              <a:t>Platform</a:t>
            </a:r>
            <a:r>
              <a:rPr lang="en-GB" dirty="0" smtClean="0"/>
              <a:t> indicates a higher-level environment for which developers write custom applications.  Generally the developer is accepting some restrictions on the type of software they can write in exchange for built-in application scalability.  </a:t>
            </a:r>
          </a:p>
          <a:p>
            <a:r>
              <a:rPr lang="en-GB" i="1" dirty="0" smtClean="0"/>
              <a:t>Software</a:t>
            </a:r>
            <a:r>
              <a:rPr lang="en-GB" dirty="0" smtClean="0"/>
              <a:t> (as a Service) indicates special-purpose software made available through the Internet. </a:t>
            </a:r>
          </a:p>
          <a:p>
            <a:endParaRPr lang="en-GB" dirty="0"/>
          </a:p>
        </p:txBody>
      </p:sp>
      <p:sp>
        <p:nvSpPr>
          <p:cNvPr id="4" name="Slide Number Placeholder 3"/>
          <p:cNvSpPr>
            <a:spLocks noGrp="1"/>
          </p:cNvSpPr>
          <p:nvPr>
            <p:ph type="sldNum" sz="quarter" idx="10"/>
          </p:nvPr>
        </p:nvSpPr>
        <p:spPr/>
        <p:txBody>
          <a:bodyPr/>
          <a:lstStyle/>
          <a:p>
            <a:pPr>
              <a:defRPr/>
            </a:pPr>
            <a:fld id="{C7171480-403A-4A8E-92FC-D97E56A58863}" type="slidenum">
              <a:rPr lang="en-US" smtClean="0"/>
              <a:pPr>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CARMEN_powerpoint_cover"/>
          <p:cNvPicPr>
            <a:picLocks noChangeAspect="1" noChangeArrowheads="1"/>
          </p:cNvPicPr>
          <p:nvPr userDrawn="1"/>
        </p:nvPicPr>
        <p:blipFill>
          <a:blip r:embed="rId2"/>
          <a:srcRect/>
          <a:stretch>
            <a:fillRect/>
          </a:stretch>
        </p:blipFill>
        <p:spPr bwMode="auto">
          <a:xfrm>
            <a:off x="0" y="0"/>
            <a:ext cx="9144000" cy="6859588"/>
          </a:xfrm>
          <a:prstGeom prst="rect">
            <a:avLst/>
          </a:prstGeom>
          <a:noFill/>
          <a:ln w="9525">
            <a:noFill/>
            <a:miter lim="800000"/>
            <a:headEnd/>
            <a:tailEnd/>
          </a:ln>
        </p:spPr>
      </p:pic>
      <p:sp>
        <p:nvSpPr>
          <p:cNvPr id="3075" name="Rectangle 3"/>
          <p:cNvSpPr>
            <a:spLocks noGrp="1" noChangeArrowheads="1"/>
          </p:cNvSpPr>
          <p:nvPr>
            <p:ph type="ctrTitle"/>
          </p:nvPr>
        </p:nvSpPr>
        <p:spPr>
          <a:xfrm>
            <a:off x="2895600" y="1524000"/>
            <a:ext cx="6019800" cy="1143000"/>
          </a:xfrm>
        </p:spPr>
        <p:txBody>
          <a:bodyPr/>
          <a:lstStyle>
            <a:lvl1pPr>
              <a:defRPr sz="3200">
                <a:solidFill>
                  <a:srgbClr val="3B4446"/>
                </a:solidFill>
              </a:defRPr>
            </a:lvl1pPr>
          </a:lstStyle>
          <a:p>
            <a:r>
              <a:rPr lang="en-US"/>
              <a:t>Click to edit Master title style</a:t>
            </a:r>
          </a:p>
        </p:txBody>
      </p:sp>
      <p:sp>
        <p:nvSpPr>
          <p:cNvPr id="3076" name="Rectangle 4"/>
          <p:cNvSpPr>
            <a:spLocks noGrp="1" noChangeArrowheads="1"/>
          </p:cNvSpPr>
          <p:nvPr>
            <p:ph type="subTitle" idx="1"/>
          </p:nvPr>
        </p:nvSpPr>
        <p:spPr>
          <a:xfrm>
            <a:off x="2870200" y="2819400"/>
            <a:ext cx="6045200" cy="1219200"/>
          </a:xfrm>
        </p:spPr>
        <p:txBody>
          <a:bodyPr/>
          <a:lstStyle>
            <a:lvl1pPr marL="0" indent="0">
              <a:buFontTx/>
              <a:buNone/>
              <a:defRPr>
                <a:solidFill>
                  <a:srgbClr val="00638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171700"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8600" y="228600"/>
            <a:ext cx="63627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368300"/>
            <a:ext cx="8229600" cy="546100"/>
          </a:xfrm>
          <a:prstGeom prst="rect">
            <a:avLst/>
          </a:prstGeom>
        </p:spPr>
        <p:txBody>
          <a:bodyPr/>
          <a:lstStyle>
            <a:lvl1pPr>
              <a:defRPr sz="3600"/>
            </a:lvl1pPr>
          </a:lstStyle>
          <a:p>
            <a:r>
              <a:rPr lang="en-US" dirty="0" smtClean="0"/>
              <a:t>Click to edit Master title style</a:t>
            </a:r>
            <a:endParaRPr lang="en-GB"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368300"/>
            <a:ext cx="8229600" cy="546100"/>
          </a:xfrm>
          <a:prstGeom prst="rect">
            <a:avLst/>
          </a:prstGeom>
        </p:spPr>
        <p:txBody>
          <a:bodyPr/>
          <a:lstStyle>
            <a:lvl1pPr>
              <a:defRPr sz="3600"/>
            </a:lvl1pPr>
          </a:lstStyle>
          <a:p>
            <a:r>
              <a:rPr lang="en-US" dirty="0" smtClean="0"/>
              <a:t>Click to edit Master title style</a:t>
            </a:r>
            <a:endParaRPr lang="en-GB"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368300"/>
            <a:ext cx="8229600" cy="546100"/>
          </a:xfrm>
          <a:prstGeom prst="rect">
            <a:avLst/>
          </a:prstGeom>
        </p:spPr>
        <p:txBody>
          <a:bodyPr/>
          <a:lstStyle>
            <a:lvl1pPr>
              <a:defRPr sz="3600"/>
            </a:lvl1pPr>
          </a:lstStyle>
          <a:p>
            <a:r>
              <a:rPr lang="en-US" dirty="0" smtClean="0"/>
              <a:t>Click to edit Master title style</a:t>
            </a:r>
            <a:endParaRPr lang="en-GB"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28600" y="1447800"/>
            <a:ext cx="4267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47800"/>
            <a:ext cx="4267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CARMEN_powerpoint"/>
          <p:cNvPicPr>
            <a:picLocks noChangeAspect="1" noChangeArrowheads="1"/>
          </p:cNvPicPr>
          <p:nvPr userDrawn="1"/>
        </p:nvPicPr>
        <p:blipFill>
          <a:blip r:embed="rId16"/>
          <a:srcRect/>
          <a:stretch>
            <a:fillRect/>
          </a:stretch>
        </p:blipFill>
        <p:spPr bwMode="auto">
          <a:xfrm>
            <a:off x="0" y="-3175"/>
            <a:ext cx="9144000" cy="68611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228600" y="228600"/>
            <a:ext cx="8686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447800"/>
            <a:ext cx="86868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228600" y="55626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solidFill>
                  <a:srgbClr val="3B4446"/>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55626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2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7010400" y="55626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solidFill>
                  <a:srgbClr val="3B4446"/>
                </a:solidFill>
                <a:latin typeface="Arial" pitchFamily="34"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05"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6" r:id="rId12"/>
    <p:sldLayoutId id="2147483807" r:id="rId13"/>
    <p:sldLayoutId id="2147483808" r:id="rId14"/>
  </p:sldLayoutIdLst>
  <p:txStyles>
    <p:titleStyle>
      <a:lvl1pPr algn="l" rtl="0" eaLnBrk="0" fontAlgn="base" hangingPunct="0">
        <a:spcBef>
          <a:spcPct val="0"/>
        </a:spcBef>
        <a:spcAft>
          <a:spcPct val="0"/>
        </a:spcAft>
        <a:defRPr sz="2700">
          <a:solidFill>
            <a:srgbClr val="006382"/>
          </a:solidFill>
          <a:latin typeface="+mj-lt"/>
          <a:ea typeface="+mj-ea"/>
          <a:cs typeface="+mj-cs"/>
        </a:defRPr>
      </a:lvl1pPr>
      <a:lvl2pPr algn="l" rtl="0" eaLnBrk="0" fontAlgn="base" hangingPunct="0">
        <a:spcBef>
          <a:spcPct val="0"/>
        </a:spcBef>
        <a:spcAft>
          <a:spcPct val="0"/>
        </a:spcAft>
        <a:defRPr sz="2700">
          <a:solidFill>
            <a:srgbClr val="006382"/>
          </a:solidFill>
          <a:latin typeface="Arial" pitchFamily="34" charset="0"/>
          <a:ea typeface="ヒラギノ角ゴ Pro W3" pitchFamily="1" charset="-128"/>
        </a:defRPr>
      </a:lvl2pPr>
      <a:lvl3pPr algn="l" rtl="0" eaLnBrk="0" fontAlgn="base" hangingPunct="0">
        <a:spcBef>
          <a:spcPct val="0"/>
        </a:spcBef>
        <a:spcAft>
          <a:spcPct val="0"/>
        </a:spcAft>
        <a:defRPr sz="2700">
          <a:solidFill>
            <a:srgbClr val="006382"/>
          </a:solidFill>
          <a:latin typeface="Arial" pitchFamily="34" charset="0"/>
          <a:ea typeface="ヒラギノ角ゴ Pro W3" pitchFamily="1" charset="-128"/>
        </a:defRPr>
      </a:lvl3pPr>
      <a:lvl4pPr algn="l" rtl="0" eaLnBrk="0" fontAlgn="base" hangingPunct="0">
        <a:spcBef>
          <a:spcPct val="0"/>
        </a:spcBef>
        <a:spcAft>
          <a:spcPct val="0"/>
        </a:spcAft>
        <a:defRPr sz="2700">
          <a:solidFill>
            <a:srgbClr val="006382"/>
          </a:solidFill>
          <a:latin typeface="Arial" pitchFamily="34" charset="0"/>
          <a:ea typeface="ヒラギノ角ゴ Pro W3" pitchFamily="1" charset="-128"/>
        </a:defRPr>
      </a:lvl4pPr>
      <a:lvl5pPr algn="l" rtl="0" eaLnBrk="0" fontAlgn="base" hangingPunct="0">
        <a:spcBef>
          <a:spcPct val="0"/>
        </a:spcBef>
        <a:spcAft>
          <a:spcPct val="0"/>
        </a:spcAft>
        <a:defRPr sz="2700">
          <a:solidFill>
            <a:srgbClr val="006382"/>
          </a:solidFill>
          <a:latin typeface="Arial" pitchFamily="34" charset="0"/>
          <a:ea typeface="ヒラギノ角ゴ Pro W3" pitchFamily="1" charset="-128"/>
        </a:defRPr>
      </a:lvl5pPr>
      <a:lvl6pPr marL="457200" algn="l" rtl="0" fontAlgn="base">
        <a:spcBef>
          <a:spcPct val="0"/>
        </a:spcBef>
        <a:spcAft>
          <a:spcPct val="0"/>
        </a:spcAft>
        <a:defRPr sz="2700">
          <a:solidFill>
            <a:srgbClr val="006382"/>
          </a:solidFill>
          <a:latin typeface="Arial" pitchFamily="34" charset="0"/>
          <a:ea typeface="ヒラギノ角ゴ Pro W3" pitchFamily="1" charset="-128"/>
        </a:defRPr>
      </a:lvl6pPr>
      <a:lvl7pPr marL="914400" algn="l" rtl="0" fontAlgn="base">
        <a:spcBef>
          <a:spcPct val="0"/>
        </a:spcBef>
        <a:spcAft>
          <a:spcPct val="0"/>
        </a:spcAft>
        <a:defRPr sz="2700">
          <a:solidFill>
            <a:srgbClr val="006382"/>
          </a:solidFill>
          <a:latin typeface="Arial" pitchFamily="34" charset="0"/>
          <a:ea typeface="ヒラギノ角ゴ Pro W3" pitchFamily="1" charset="-128"/>
        </a:defRPr>
      </a:lvl7pPr>
      <a:lvl8pPr marL="1371600" algn="l" rtl="0" fontAlgn="base">
        <a:spcBef>
          <a:spcPct val="0"/>
        </a:spcBef>
        <a:spcAft>
          <a:spcPct val="0"/>
        </a:spcAft>
        <a:defRPr sz="2700">
          <a:solidFill>
            <a:srgbClr val="006382"/>
          </a:solidFill>
          <a:latin typeface="Arial" pitchFamily="34" charset="0"/>
          <a:ea typeface="ヒラギノ角ゴ Pro W3" pitchFamily="1" charset="-128"/>
        </a:defRPr>
      </a:lvl8pPr>
      <a:lvl9pPr marL="1828800" algn="l" rtl="0" fontAlgn="base">
        <a:spcBef>
          <a:spcPct val="0"/>
        </a:spcBef>
        <a:spcAft>
          <a:spcPct val="0"/>
        </a:spcAft>
        <a:defRPr sz="2700">
          <a:solidFill>
            <a:srgbClr val="006382"/>
          </a:solidFill>
          <a:latin typeface="Arial" pitchFamily="34" charset="0"/>
          <a:ea typeface="ヒラギノ角ゴ Pro W3" pitchFamily="1" charset="-128"/>
        </a:defRPr>
      </a:lvl9pPr>
    </p:titleStyle>
    <p:bodyStyle>
      <a:lvl1pPr marL="342900" indent="-342900" algn="l" rtl="0" eaLnBrk="0" fontAlgn="base" hangingPunct="0">
        <a:spcBef>
          <a:spcPct val="20000"/>
        </a:spcBef>
        <a:spcAft>
          <a:spcPct val="0"/>
        </a:spcAft>
        <a:buChar char="•"/>
        <a:defRPr sz="2500">
          <a:solidFill>
            <a:srgbClr val="3B4446"/>
          </a:solidFill>
          <a:latin typeface="+mn-lt"/>
          <a:ea typeface="+mn-ea"/>
          <a:cs typeface="+mn-cs"/>
        </a:defRPr>
      </a:lvl1pPr>
      <a:lvl2pPr marL="742950" indent="-285750" algn="l" rtl="0" eaLnBrk="0" fontAlgn="base" hangingPunct="0">
        <a:spcBef>
          <a:spcPct val="20000"/>
        </a:spcBef>
        <a:spcAft>
          <a:spcPct val="0"/>
        </a:spcAft>
        <a:buChar char="–"/>
        <a:defRPr sz="2500">
          <a:solidFill>
            <a:srgbClr val="3B4446"/>
          </a:solidFill>
          <a:latin typeface="+mn-lt"/>
          <a:ea typeface="+mn-ea"/>
        </a:defRPr>
      </a:lvl2pPr>
      <a:lvl3pPr marL="1143000" indent="-228600" algn="l" rtl="0" eaLnBrk="0" fontAlgn="base" hangingPunct="0">
        <a:spcBef>
          <a:spcPct val="20000"/>
        </a:spcBef>
        <a:spcAft>
          <a:spcPct val="0"/>
        </a:spcAft>
        <a:buChar char="•"/>
        <a:defRPr sz="2000">
          <a:solidFill>
            <a:srgbClr val="3B4446"/>
          </a:solidFill>
          <a:latin typeface="+mn-lt"/>
          <a:ea typeface="+mn-ea"/>
        </a:defRPr>
      </a:lvl3pPr>
      <a:lvl4pPr marL="1600200" indent="-228600" algn="l" rtl="0" eaLnBrk="0" fontAlgn="base" hangingPunct="0">
        <a:spcBef>
          <a:spcPct val="20000"/>
        </a:spcBef>
        <a:spcAft>
          <a:spcPct val="0"/>
        </a:spcAft>
        <a:buChar char="–"/>
        <a:defRPr sz="2000">
          <a:solidFill>
            <a:srgbClr val="3B4446"/>
          </a:solidFill>
          <a:latin typeface="+mn-lt"/>
          <a:ea typeface="+mn-ea"/>
        </a:defRPr>
      </a:lvl4pPr>
      <a:lvl5pPr marL="2057400" indent="-228600" algn="l" rtl="0" eaLnBrk="0" fontAlgn="base" hangingPunct="0">
        <a:spcBef>
          <a:spcPct val="20000"/>
        </a:spcBef>
        <a:spcAft>
          <a:spcPct val="0"/>
        </a:spcAft>
        <a:buChar char="»"/>
        <a:defRPr sz="1500">
          <a:solidFill>
            <a:srgbClr val="3B4446"/>
          </a:solidFill>
          <a:latin typeface="+mn-lt"/>
          <a:ea typeface="+mn-ea"/>
        </a:defRPr>
      </a:lvl5pPr>
      <a:lvl6pPr marL="2514600" indent="-228600" algn="l" rtl="0" fontAlgn="base">
        <a:spcBef>
          <a:spcPct val="20000"/>
        </a:spcBef>
        <a:spcAft>
          <a:spcPct val="0"/>
        </a:spcAft>
        <a:buChar char="»"/>
        <a:defRPr sz="1500">
          <a:solidFill>
            <a:srgbClr val="3B4446"/>
          </a:solidFill>
          <a:latin typeface="+mn-lt"/>
          <a:ea typeface="+mn-ea"/>
        </a:defRPr>
      </a:lvl6pPr>
      <a:lvl7pPr marL="2971800" indent="-228600" algn="l" rtl="0" fontAlgn="base">
        <a:spcBef>
          <a:spcPct val="20000"/>
        </a:spcBef>
        <a:spcAft>
          <a:spcPct val="0"/>
        </a:spcAft>
        <a:buChar char="»"/>
        <a:defRPr sz="1500">
          <a:solidFill>
            <a:srgbClr val="3B4446"/>
          </a:solidFill>
          <a:latin typeface="+mn-lt"/>
          <a:ea typeface="+mn-ea"/>
        </a:defRPr>
      </a:lvl7pPr>
      <a:lvl8pPr marL="3429000" indent="-228600" algn="l" rtl="0" fontAlgn="base">
        <a:spcBef>
          <a:spcPct val="20000"/>
        </a:spcBef>
        <a:spcAft>
          <a:spcPct val="0"/>
        </a:spcAft>
        <a:buChar char="»"/>
        <a:defRPr sz="1500">
          <a:solidFill>
            <a:srgbClr val="3B4446"/>
          </a:solidFill>
          <a:latin typeface="+mn-lt"/>
          <a:ea typeface="+mn-ea"/>
        </a:defRPr>
      </a:lvl8pPr>
      <a:lvl9pPr marL="3886200" indent="-228600" algn="l" rtl="0" fontAlgn="base">
        <a:spcBef>
          <a:spcPct val="20000"/>
        </a:spcBef>
        <a:spcAft>
          <a:spcPct val="0"/>
        </a:spcAft>
        <a:buChar char="»"/>
        <a:defRPr sz="1500">
          <a:solidFill>
            <a:srgbClr val="3B444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hyperlink" Target="http://www.case.edu/artsci/ribms/spiketrain.html" TargetMode="External"/><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hyperlink" Target="http://www.upenn.edu/" TargetMode="External"/><Relationship Id="rId7" Type="http://schemas.openxmlformats.org/officeDocument/2006/relationships/image" Target="../media/image19.jpeg"/><Relationship Id="rId12"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30.png"/><Relationship Id="rId7" Type="http://schemas.openxmlformats.org/officeDocument/2006/relationships/diagramColors" Target="../diagrams/colors2.xml"/><Relationship Id="rId12"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diagramQuickStyle" Target="../diagrams/quickStyle2.xml"/><Relationship Id="rId11" Type="http://schemas.openxmlformats.org/officeDocument/2006/relationships/diagramColors" Target="../diagrams/colors3.xml"/><Relationship Id="rId5" Type="http://schemas.openxmlformats.org/officeDocument/2006/relationships/diagramLayout" Target="../diagrams/layout2.xml"/><Relationship Id="rId10" Type="http://schemas.openxmlformats.org/officeDocument/2006/relationships/diagramQuickStyle" Target="../diagrams/quickStyle3.xml"/><Relationship Id="rId4" Type="http://schemas.openxmlformats.org/officeDocument/2006/relationships/diagramData" Target="../diagrams/data2.xml"/><Relationship Id="rId9"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2643174" y="1428736"/>
            <a:ext cx="6019800" cy="571504"/>
          </a:xfrm>
        </p:spPr>
        <p:txBody>
          <a:bodyPr/>
          <a:lstStyle/>
          <a:p>
            <a:pPr eaLnBrk="1" hangingPunct="1"/>
            <a:r>
              <a:rPr lang="en-GB" sz="2800" b="1" dirty="0" smtClean="0">
                <a:solidFill>
                  <a:schemeClr val="bg2"/>
                </a:solidFill>
              </a:rPr>
              <a:t>Science Cloud</a:t>
            </a:r>
            <a:r>
              <a:rPr lang="en-GB" b="1" dirty="0" smtClean="0">
                <a:solidFill>
                  <a:schemeClr val="bg2"/>
                </a:solidFill>
              </a:rPr>
              <a:t/>
            </a:r>
            <a:br>
              <a:rPr lang="en-GB" b="1" dirty="0" smtClean="0">
                <a:solidFill>
                  <a:schemeClr val="bg2"/>
                </a:solidFill>
              </a:rPr>
            </a:br>
            <a:endParaRPr lang="en-GB" dirty="0" smtClean="0"/>
          </a:p>
        </p:txBody>
      </p:sp>
      <p:sp>
        <p:nvSpPr>
          <p:cNvPr id="6147" name="Subtitle 2"/>
          <p:cNvSpPr>
            <a:spLocks noGrp="1"/>
          </p:cNvSpPr>
          <p:nvPr>
            <p:ph type="subTitle" idx="1"/>
          </p:nvPr>
        </p:nvSpPr>
        <p:spPr>
          <a:xfrm>
            <a:off x="3214678" y="2714620"/>
            <a:ext cx="3857652" cy="2027248"/>
          </a:xfrm>
        </p:spPr>
        <p:txBody>
          <a:bodyPr/>
          <a:lstStyle/>
          <a:p>
            <a:pPr eaLnBrk="1" hangingPunct="1"/>
            <a:r>
              <a:rPr lang="en-US" sz="2800" dirty="0" smtClean="0"/>
              <a:t>Paul Watson</a:t>
            </a:r>
          </a:p>
          <a:p>
            <a:pPr eaLnBrk="1" hangingPunct="1"/>
            <a:r>
              <a:rPr lang="en-US" sz="2400" dirty="0" smtClean="0"/>
              <a:t>Newcastle University, UK</a:t>
            </a:r>
          </a:p>
          <a:p>
            <a:pPr eaLnBrk="1" hangingPunct="1"/>
            <a:endParaRPr lang="en-US" sz="2400" baseline="30000" dirty="0" smtClean="0"/>
          </a:p>
          <a:p>
            <a:pPr eaLnBrk="1" hangingPunct="1"/>
            <a:endParaRPr lang="en-US" sz="2400" baseline="30000" dirty="0" smtClean="0"/>
          </a:p>
          <a:p>
            <a:pPr eaLnBrk="1" hangingPunct="1"/>
            <a:endParaRPr lang="en-US" sz="2400" baseline="30000" dirty="0" smtClean="0"/>
          </a:p>
          <a:p>
            <a:pPr algn="r" eaLnBrk="1" hangingPunct="1"/>
            <a:r>
              <a:rPr lang="en-US" sz="2400" baseline="30000" dirty="0" smtClean="0"/>
              <a:t>paul.watson@ncl.ac.uk</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DSC00005.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DSC00009.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5" descr="World Map"/>
          <p:cNvPicPr>
            <a:picLocks noChangeAspect="1" noChangeArrowheads="1"/>
          </p:cNvPicPr>
          <p:nvPr/>
        </p:nvPicPr>
        <p:blipFill>
          <a:blip r:embed="rId2"/>
          <a:srcRect/>
          <a:stretch>
            <a:fillRect/>
          </a:stretch>
        </p:blipFill>
        <p:spPr bwMode="auto">
          <a:xfrm>
            <a:off x="241300" y="4019550"/>
            <a:ext cx="4953000" cy="2578100"/>
          </a:xfrm>
          <a:prstGeom prst="rect">
            <a:avLst/>
          </a:prstGeom>
          <a:noFill/>
          <a:ln w="9525">
            <a:noFill/>
            <a:miter lim="800000"/>
            <a:headEnd/>
            <a:tailEnd/>
          </a:ln>
        </p:spPr>
      </p:pic>
      <p:pic>
        <p:nvPicPr>
          <p:cNvPr id="14339" name="Picture 119" descr="MCj04348740000[1]"/>
          <p:cNvPicPr>
            <a:picLocks noChangeAspect="1" noChangeArrowheads="1"/>
          </p:cNvPicPr>
          <p:nvPr/>
        </p:nvPicPr>
        <p:blipFill>
          <a:blip r:embed="rId3"/>
          <a:srcRect/>
          <a:stretch>
            <a:fillRect/>
          </a:stretch>
        </p:blipFill>
        <p:spPr bwMode="auto">
          <a:xfrm>
            <a:off x="6062663" y="1362075"/>
            <a:ext cx="2286000" cy="2286000"/>
          </a:xfrm>
          <a:prstGeom prst="rect">
            <a:avLst/>
          </a:prstGeom>
          <a:noFill/>
          <a:ln w="9525">
            <a:noFill/>
            <a:miter lim="800000"/>
            <a:headEnd/>
            <a:tailEnd/>
          </a:ln>
        </p:spPr>
      </p:pic>
      <p:cxnSp>
        <p:nvCxnSpPr>
          <p:cNvPr id="14340" name="AutoShape 76"/>
          <p:cNvCxnSpPr>
            <a:cxnSpLocks noChangeShapeType="1"/>
          </p:cNvCxnSpPr>
          <p:nvPr/>
        </p:nvCxnSpPr>
        <p:spPr bwMode="auto">
          <a:xfrm>
            <a:off x="5753100" y="1949450"/>
            <a:ext cx="0" cy="0"/>
          </a:xfrm>
          <a:prstGeom prst="straightConnector1">
            <a:avLst/>
          </a:prstGeom>
          <a:noFill/>
          <a:ln w="9525">
            <a:solidFill>
              <a:schemeClr val="tx1"/>
            </a:solidFill>
            <a:round/>
            <a:headEnd/>
            <a:tailEnd/>
          </a:ln>
        </p:spPr>
      </p:cxnSp>
      <p:grpSp>
        <p:nvGrpSpPr>
          <p:cNvPr id="2" name="Group 77"/>
          <p:cNvGrpSpPr>
            <a:grpSpLocks/>
          </p:cNvGrpSpPr>
          <p:nvPr/>
        </p:nvGrpSpPr>
        <p:grpSpPr bwMode="auto">
          <a:xfrm>
            <a:off x="3578225" y="4330700"/>
            <a:ext cx="792163" cy="700088"/>
            <a:chOff x="2405" y="2292"/>
            <a:chExt cx="499" cy="441"/>
          </a:xfrm>
        </p:grpSpPr>
        <p:grpSp>
          <p:nvGrpSpPr>
            <p:cNvPr id="3" name="Group 78"/>
            <p:cNvGrpSpPr>
              <a:grpSpLocks/>
            </p:cNvGrpSpPr>
            <p:nvPr/>
          </p:nvGrpSpPr>
          <p:grpSpPr bwMode="auto">
            <a:xfrm>
              <a:off x="2659" y="2292"/>
              <a:ext cx="245" cy="295"/>
              <a:chOff x="1650" y="1291"/>
              <a:chExt cx="245" cy="295"/>
            </a:xfrm>
          </p:grpSpPr>
          <p:sp>
            <p:nvSpPr>
              <p:cNvPr id="14401" name="AutoShape 79"/>
              <p:cNvSpPr>
                <a:spLocks noChangeArrowheads="1"/>
              </p:cNvSpPr>
              <p:nvPr/>
            </p:nvSpPr>
            <p:spPr bwMode="auto">
              <a:xfrm>
                <a:off x="1722" y="1291"/>
                <a:ext cx="173" cy="264"/>
              </a:xfrm>
              <a:prstGeom prst="can">
                <a:avLst>
                  <a:gd name="adj" fmla="val 38150"/>
                </a:avLst>
              </a:prstGeom>
              <a:solidFill>
                <a:srgbClr val="C0C0C0"/>
              </a:solidFill>
              <a:ln w="9525">
                <a:solidFill>
                  <a:schemeClr val="tx1"/>
                </a:solidFill>
                <a:round/>
                <a:headEnd/>
                <a:tailEnd/>
              </a:ln>
            </p:spPr>
            <p:txBody>
              <a:bodyPr wrap="none" anchor="ctr"/>
              <a:lstStyle/>
              <a:p>
                <a:endParaRPr lang="en-US"/>
              </a:p>
            </p:txBody>
          </p:sp>
          <p:sp>
            <p:nvSpPr>
              <p:cNvPr id="14402" name="AutoShape 80"/>
              <p:cNvSpPr>
                <a:spLocks noChangeArrowheads="1"/>
              </p:cNvSpPr>
              <p:nvPr/>
            </p:nvSpPr>
            <p:spPr bwMode="auto">
              <a:xfrm>
                <a:off x="1650" y="1371"/>
                <a:ext cx="173" cy="215"/>
              </a:xfrm>
              <a:prstGeom prst="can">
                <a:avLst>
                  <a:gd name="adj" fmla="val 31069"/>
                </a:avLst>
              </a:prstGeom>
              <a:solidFill>
                <a:srgbClr val="C0C0C0"/>
              </a:solidFill>
              <a:ln w="9525">
                <a:solidFill>
                  <a:schemeClr val="tx1"/>
                </a:solidFill>
                <a:round/>
                <a:headEnd/>
                <a:tailEnd/>
              </a:ln>
            </p:spPr>
            <p:txBody>
              <a:bodyPr wrap="none" anchor="ctr"/>
              <a:lstStyle/>
              <a:p>
                <a:endParaRPr lang="en-US"/>
              </a:p>
            </p:txBody>
          </p:sp>
        </p:grpSp>
        <p:grpSp>
          <p:nvGrpSpPr>
            <p:cNvPr id="4" name="Group 81"/>
            <p:cNvGrpSpPr>
              <a:grpSpLocks/>
            </p:cNvGrpSpPr>
            <p:nvPr/>
          </p:nvGrpSpPr>
          <p:grpSpPr bwMode="auto">
            <a:xfrm>
              <a:off x="2405" y="2343"/>
              <a:ext cx="395" cy="390"/>
              <a:chOff x="3568" y="2425"/>
              <a:chExt cx="520" cy="494"/>
            </a:xfrm>
          </p:grpSpPr>
          <p:pic>
            <p:nvPicPr>
              <p:cNvPr id="14399" name="Picture 82" descr="MCj04348740000[1]"/>
              <p:cNvPicPr>
                <a:picLocks noChangeAspect="1" noChangeArrowheads="1"/>
              </p:cNvPicPr>
              <p:nvPr/>
            </p:nvPicPr>
            <p:blipFill>
              <a:blip r:embed="rId4"/>
              <a:srcRect/>
              <a:stretch>
                <a:fillRect/>
              </a:stretch>
            </p:blipFill>
            <p:spPr bwMode="auto">
              <a:xfrm>
                <a:off x="3568" y="2425"/>
                <a:ext cx="420" cy="420"/>
              </a:xfrm>
              <a:prstGeom prst="rect">
                <a:avLst/>
              </a:prstGeom>
              <a:noFill/>
              <a:ln w="9525">
                <a:noFill/>
                <a:miter lim="800000"/>
                <a:headEnd/>
                <a:tailEnd/>
              </a:ln>
            </p:spPr>
          </p:pic>
          <p:pic>
            <p:nvPicPr>
              <p:cNvPr id="14400" name="Picture 83" descr="MCj04348740000[1]"/>
              <p:cNvPicPr>
                <a:picLocks noChangeAspect="1" noChangeArrowheads="1"/>
              </p:cNvPicPr>
              <p:nvPr/>
            </p:nvPicPr>
            <p:blipFill>
              <a:blip r:embed="rId4"/>
              <a:srcRect/>
              <a:stretch>
                <a:fillRect/>
              </a:stretch>
            </p:blipFill>
            <p:spPr bwMode="auto">
              <a:xfrm>
                <a:off x="3668" y="2499"/>
                <a:ext cx="420" cy="420"/>
              </a:xfrm>
              <a:prstGeom prst="rect">
                <a:avLst/>
              </a:prstGeom>
              <a:noFill/>
              <a:ln w="9525">
                <a:noFill/>
                <a:miter lim="800000"/>
                <a:headEnd/>
                <a:tailEnd/>
              </a:ln>
            </p:spPr>
          </p:pic>
        </p:grpSp>
      </p:grpSp>
      <p:grpSp>
        <p:nvGrpSpPr>
          <p:cNvPr id="5" name="Group 84"/>
          <p:cNvGrpSpPr>
            <a:grpSpLocks/>
          </p:cNvGrpSpPr>
          <p:nvPr/>
        </p:nvGrpSpPr>
        <p:grpSpPr bwMode="auto">
          <a:xfrm>
            <a:off x="4179888" y="5461000"/>
            <a:ext cx="792162" cy="700088"/>
            <a:chOff x="2405" y="2292"/>
            <a:chExt cx="499" cy="441"/>
          </a:xfrm>
        </p:grpSpPr>
        <p:grpSp>
          <p:nvGrpSpPr>
            <p:cNvPr id="6" name="Group 85"/>
            <p:cNvGrpSpPr>
              <a:grpSpLocks/>
            </p:cNvGrpSpPr>
            <p:nvPr/>
          </p:nvGrpSpPr>
          <p:grpSpPr bwMode="auto">
            <a:xfrm>
              <a:off x="2659" y="2292"/>
              <a:ext cx="245" cy="295"/>
              <a:chOff x="1650" y="1291"/>
              <a:chExt cx="245" cy="295"/>
            </a:xfrm>
          </p:grpSpPr>
          <p:sp>
            <p:nvSpPr>
              <p:cNvPr id="14395" name="AutoShape 86"/>
              <p:cNvSpPr>
                <a:spLocks noChangeArrowheads="1"/>
              </p:cNvSpPr>
              <p:nvPr/>
            </p:nvSpPr>
            <p:spPr bwMode="auto">
              <a:xfrm>
                <a:off x="1722" y="1291"/>
                <a:ext cx="173" cy="264"/>
              </a:xfrm>
              <a:prstGeom prst="can">
                <a:avLst>
                  <a:gd name="adj" fmla="val 38150"/>
                </a:avLst>
              </a:prstGeom>
              <a:solidFill>
                <a:srgbClr val="C0C0C0"/>
              </a:solidFill>
              <a:ln w="9525">
                <a:solidFill>
                  <a:schemeClr val="tx1"/>
                </a:solidFill>
                <a:round/>
                <a:headEnd/>
                <a:tailEnd/>
              </a:ln>
            </p:spPr>
            <p:txBody>
              <a:bodyPr wrap="none" anchor="ctr"/>
              <a:lstStyle/>
              <a:p>
                <a:endParaRPr lang="en-US"/>
              </a:p>
            </p:txBody>
          </p:sp>
          <p:sp>
            <p:nvSpPr>
              <p:cNvPr id="14396" name="AutoShape 87"/>
              <p:cNvSpPr>
                <a:spLocks noChangeArrowheads="1"/>
              </p:cNvSpPr>
              <p:nvPr/>
            </p:nvSpPr>
            <p:spPr bwMode="auto">
              <a:xfrm>
                <a:off x="1650" y="1371"/>
                <a:ext cx="173" cy="215"/>
              </a:xfrm>
              <a:prstGeom prst="can">
                <a:avLst>
                  <a:gd name="adj" fmla="val 31069"/>
                </a:avLst>
              </a:prstGeom>
              <a:solidFill>
                <a:srgbClr val="C0C0C0"/>
              </a:solidFill>
              <a:ln w="9525">
                <a:solidFill>
                  <a:schemeClr val="tx1"/>
                </a:solidFill>
                <a:round/>
                <a:headEnd/>
                <a:tailEnd/>
              </a:ln>
            </p:spPr>
            <p:txBody>
              <a:bodyPr wrap="none" anchor="ctr"/>
              <a:lstStyle/>
              <a:p>
                <a:endParaRPr lang="en-US"/>
              </a:p>
            </p:txBody>
          </p:sp>
        </p:grpSp>
        <p:grpSp>
          <p:nvGrpSpPr>
            <p:cNvPr id="7" name="Group 88"/>
            <p:cNvGrpSpPr>
              <a:grpSpLocks/>
            </p:cNvGrpSpPr>
            <p:nvPr/>
          </p:nvGrpSpPr>
          <p:grpSpPr bwMode="auto">
            <a:xfrm>
              <a:off x="2405" y="2343"/>
              <a:ext cx="395" cy="390"/>
              <a:chOff x="3568" y="2425"/>
              <a:chExt cx="520" cy="494"/>
            </a:xfrm>
          </p:grpSpPr>
          <p:pic>
            <p:nvPicPr>
              <p:cNvPr id="14393" name="Picture 89" descr="MCj04348740000[1]"/>
              <p:cNvPicPr>
                <a:picLocks noChangeAspect="1" noChangeArrowheads="1"/>
              </p:cNvPicPr>
              <p:nvPr/>
            </p:nvPicPr>
            <p:blipFill>
              <a:blip r:embed="rId4"/>
              <a:srcRect/>
              <a:stretch>
                <a:fillRect/>
              </a:stretch>
            </p:blipFill>
            <p:spPr bwMode="auto">
              <a:xfrm>
                <a:off x="3568" y="2425"/>
                <a:ext cx="420" cy="420"/>
              </a:xfrm>
              <a:prstGeom prst="rect">
                <a:avLst/>
              </a:prstGeom>
              <a:noFill/>
              <a:ln w="9525">
                <a:noFill/>
                <a:miter lim="800000"/>
                <a:headEnd/>
                <a:tailEnd/>
              </a:ln>
            </p:spPr>
          </p:pic>
          <p:pic>
            <p:nvPicPr>
              <p:cNvPr id="14394" name="Picture 90" descr="MCj04348740000[1]"/>
              <p:cNvPicPr>
                <a:picLocks noChangeAspect="1" noChangeArrowheads="1"/>
              </p:cNvPicPr>
              <p:nvPr/>
            </p:nvPicPr>
            <p:blipFill>
              <a:blip r:embed="rId4"/>
              <a:srcRect/>
              <a:stretch>
                <a:fillRect/>
              </a:stretch>
            </p:blipFill>
            <p:spPr bwMode="auto">
              <a:xfrm>
                <a:off x="3668" y="2499"/>
                <a:ext cx="420" cy="420"/>
              </a:xfrm>
              <a:prstGeom prst="rect">
                <a:avLst/>
              </a:prstGeom>
              <a:noFill/>
              <a:ln w="9525">
                <a:noFill/>
                <a:miter lim="800000"/>
                <a:headEnd/>
                <a:tailEnd/>
              </a:ln>
            </p:spPr>
          </p:pic>
        </p:grpSp>
      </p:grpSp>
      <p:grpSp>
        <p:nvGrpSpPr>
          <p:cNvPr id="8" name="Group 91"/>
          <p:cNvGrpSpPr>
            <a:grpSpLocks/>
          </p:cNvGrpSpPr>
          <p:nvPr/>
        </p:nvGrpSpPr>
        <p:grpSpPr bwMode="auto">
          <a:xfrm>
            <a:off x="2439988" y="5318125"/>
            <a:ext cx="792162" cy="700088"/>
            <a:chOff x="2405" y="2292"/>
            <a:chExt cx="499" cy="441"/>
          </a:xfrm>
        </p:grpSpPr>
        <p:grpSp>
          <p:nvGrpSpPr>
            <p:cNvPr id="9" name="Group 92"/>
            <p:cNvGrpSpPr>
              <a:grpSpLocks/>
            </p:cNvGrpSpPr>
            <p:nvPr/>
          </p:nvGrpSpPr>
          <p:grpSpPr bwMode="auto">
            <a:xfrm>
              <a:off x="2659" y="2292"/>
              <a:ext cx="245" cy="295"/>
              <a:chOff x="1650" y="1291"/>
              <a:chExt cx="245" cy="295"/>
            </a:xfrm>
          </p:grpSpPr>
          <p:sp>
            <p:nvSpPr>
              <p:cNvPr id="14389" name="AutoShape 93"/>
              <p:cNvSpPr>
                <a:spLocks noChangeArrowheads="1"/>
              </p:cNvSpPr>
              <p:nvPr/>
            </p:nvSpPr>
            <p:spPr bwMode="auto">
              <a:xfrm>
                <a:off x="1722" y="1291"/>
                <a:ext cx="173" cy="264"/>
              </a:xfrm>
              <a:prstGeom prst="can">
                <a:avLst>
                  <a:gd name="adj" fmla="val 38150"/>
                </a:avLst>
              </a:prstGeom>
              <a:solidFill>
                <a:srgbClr val="C0C0C0"/>
              </a:solidFill>
              <a:ln w="9525">
                <a:solidFill>
                  <a:schemeClr val="tx1"/>
                </a:solidFill>
                <a:round/>
                <a:headEnd/>
                <a:tailEnd/>
              </a:ln>
            </p:spPr>
            <p:txBody>
              <a:bodyPr wrap="none" anchor="ctr"/>
              <a:lstStyle/>
              <a:p>
                <a:endParaRPr lang="en-US"/>
              </a:p>
            </p:txBody>
          </p:sp>
          <p:sp>
            <p:nvSpPr>
              <p:cNvPr id="14390" name="AutoShape 94"/>
              <p:cNvSpPr>
                <a:spLocks noChangeArrowheads="1"/>
              </p:cNvSpPr>
              <p:nvPr/>
            </p:nvSpPr>
            <p:spPr bwMode="auto">
              <a:xfrm>
                <a:off x="1650" y="1371"/>
                <a:ext cx="173" cy="215"/>
              </a:xfrm>
              <a:prstGeom prst="can">
                <a:avLst>
                  <a:gd name="adj" fmla="val 31069"/>
                </a:avLst>
              </a:prstGeom>
              <a:solidFill>
                <a:srgbClr val="C0C0C0"/>
              </a:solidFill>
              <a:ln w="9525">
                <a:solidFill>
                  <a:schemeClr val="tx1"/>
                </a:solidFill>
                <a:round/>
                <a:headEnd/>
                <a:tailEnd/>
              </a:ln>
            </p:spPr>
            <p:txBody>
              <a:bodyPr wrap="none" anchor="ctr"/>
              <a:lstStyle/>
              <a:p>
                <a:endParaRPr lang="en-US"/>
              </a:p>
            </p:txBody>
          </p:sp>
        </p:grpSp>
        <p:grpSp>
          <p:nvGrpSpPr>
            <p:cNvPr id="10" name="Group 95"/>
            <p:cNvGrpSpPr>
              <a:grpSpLocks/>
            </p:cNvGrpSpPr>
            <p:nvPr/>
          </p:nvGrpSpPr>
          <p:grpSpPr bwMode="auto">
            <a:xfrm>
              <a:off x="2405" y="2343"/>
              <a:ext cx="395" cy="390"/>
              <a:chOff x="3568" y="2425"/>
              <a:chExt cx="520" cy="494"/>
            </a:xfrm>
          </p:grpSpPr>
          <p:pic>
            <p:nvPicPr>
              <p:cNvPr id="14387" name="Picture 96" descr="MCj04348740000[1]"/>
              <p:cNvPicPr>
                <a:picLocks noChangeAspect="1" noChangeArrowheads="1"/>
              </p:cNvPicPr>
              <p:nvPr/>
            </p:nvPicPr>
            <p:blipFill>
              <a:blip r:embed="rId4"/>
              <a:srcRect/>
              <a:stretch>
                <a:fillRect/>
              </a:stretch>
            </p:blipFill>
            <p:spPr bwMode="auto">
              <a:xfrm>
                <a:off x="3568" y="2425"/>
                <a:ext cx="420" cy="420"/>
              </a:xfrm>
              <a:prstGeom prst="rect">
                <a:avLst/>
              </a:prstGeom>
              <a:noFill/>
              <a:ln w="9525">
                <a:noFill/>
                <a:miter lim="800000"/>
                <a:headEnd/>
                <a:tailEnd/>
              </a:ln>
            </p:spPr>
          </p:pic>
          <p:pic>
            <p:nvPicPr>
              <p:cNvPr id="14388" name="Picture 97" descr="MCj04348740000[1]"/>
              <p:cNvPicPr>
                <a:picLocks noChangeAspect="1" noChangeArrowheads="1"/>
              </p:cNvPicPr>
              <p:nvPr/>
            </p:nvPicPr>
            <p:blipFill>
              <a:blip r:embed="rId4"/>
              <a:srcRect/>
              <a:stretch>
                <a:fillRect/>
              </a:stretch>
            </p:blipFill>
            <p:spPr bwMode="auto">
              <a:xfrm>
                <a:off x="3668" y="2499"/>
                <a:ext cx="420" cy="420"/>
              </a:xfrm>
              <a:prstGeom prst="rect">
                <a:avLst/>
              </a:prstGeom>
              <a:noFill/>
              <a:ln w="9525">
                <a:noFill/>
                <a:miter lim="800000"/>
                <a:headEnd/>
                <a:tailEnd/>
              </a:ln>
            </p:spPr>
          </p:pic>
        </p:grpSp>
      </p:grpSp>
      <p:grpSp>
        <p:nvGrpSpPr>
          <p:cNvPr id="11" name="Group 98"/>
          <p:cNvGrpSpPr>
            <a:grpSpLocks/>
          </p:cNvGrpSpPr>
          <p:nvPr/>
        </p:nvGrpSpPr>
        <p:grpSpPr bwMode="auto">
          <a:xfrm>
            <a:off x="2449513" y="4062413"/>
            <a:ext cx="792162" cy="700087"/>
            <a:chOff x="2405" y="2292"/>
            <a:chExt cx="499" cy="441"/>
          </a:xfrm>
        </p:grpSpPr>
        <p:grpSp>
          <p:nvGrpSpPr>
            <p:cNvPr id="12" name="Group 99"/>
            <p:cNvGrpSpPr>
              <a:grpSpLocks/>
            </p:cNvGrpSpPr>
            <p:nvPr/>
          </p:nvGrpSpPr>
          <p:grpSpPr bwMode="auto">
            <a:xfrm>
              <a:off x="2659" y="2292"/>
              <a:ext cx="245" cy="295"/>
              <a:chOff x="1650" y="1291"/>
              <a:chExt cx="245" cy="295"/>
            </a:xfrm>
          </p:grpSpPr>
          <p:sp>
            <p:nvSpPr>
              <p:cNvPr id="14383" name="AutoShape 100"/>
              <p:cNvSpPr>
                <a:spLocks noChangeArrowheads="1"/>
              </p:cNvSpPr>
              <p:nvPr/>
            </p:nvSpPr>
            <p:spPr bwMode="auto">
              <a:xfrm>
                <a:off x="1722" y="1291"/>
                <a:ext cx="173" cy="264"/>
              </a:xfrm>
              <a:prstGeom prst="can">
                <a:avLst>
                  <a:gd name="adj" fmla="val 38150"/>
                </a:avLst>
              </a:prstGeom>
              <a:solidFill>
                <a:srgbClr val="C0C0C0"/>
              </a:solidFill>
              <a:ln w="9525">
                <a:solidFill>
                  <a:schemeClr val="tx1"/>
                </a:solidFill>
                <a:round/>
                <a:headEnd/>
                <a:tailEnd/>
              </a:ln>
            </p:spPr>
            <p:txBody>
              <a:bodyPr wrap="none" anchor="ctr"/>
              <a:lstStyle/>
              <a:p>
                <a:endParaRPr lang="en-US"/>
              </a:p>
            </p:txBody>
          </p:sp>
          <p:sp>
            <p:nvSpPr>
              <p:cNvPr id="14384" name="AutoShape 101"/>
              <p:cNvSpPr>
                <a:spLocks noChangeArrowheads="1"/>
              </p:cNvSpPr>
              <p:nvPr/>
            </p:nvSpPr>
            <p:spPr bwMode="auto">
              <a:xfrm>
                <a:off x="1650" y="1371"/>
                <a:ext cx="173" cy="215"/>
              </a:xfrm>
              <a:prstGeom prst="can">
                <a:avLst>
                  <a:gd name="adj" fmla="val 31069"/>
                </a:avLst>
              </a:prstGeom>
              <a:solidFill>
                <a:srgbClr val="C0C0C0"/>
              </a:solidFill>
              <a:ln w="9525">
                <a:solidFill>
                  <a:schemeClr val="tx1"/>
                </a:solidFill>
                <a:round/>
                <a:headEnd/>
                <a:tailEnd/>
              </a:ln>
            </p:spPr>
            <p:txBody>
              <a:bodyPr wrap="none" anchor="ctr"/>
              <a:lstStyle/>
              <a:p>
                <a:endParaRPr lang="en-US"/>
              </a:p>
            </p:txBody>
          </p:sp>
        </p:grpSp>
        <p:grpSp>
          <p:nvGrpSpPr>
            <p:cNvPr id="13" name="Group 102"/>
            <p:cNvGrpSpPr>
              <a:grpSpLocks/>
            </p:cNvGrpSpPr>
            <p:nvPr/>
          </p:nvGrpSpPr>
          <p:grpSpPr bwMode="auto">
            <a:xfrm>
              <a:off x="2405" y="2343"/>
              <a:ext cx="395" cy="390"/>
              <a:chOff x="3568" y="2425"/>
              <a:chExt cx="520" cy="494"/>
            </a:xfrm>
          </p:grpSpPr>
          <p:pic>
            <p:nvPicPr>
              <p:cNvPr id="14381" name="Picture 103" descr="MCj04348740000[1]"/>
              <p:cNvPicPr>
                <a:picLocks noChangeAspect="1" noChangeArrowheads="1"/>
              </p:cNvPicPr>
              <p:nvPr/>
            </p:nvPicPr>
            <p:blipFill>
              <a:blip r:embed="rId4"/>
              <a:srcRect/>
              <a:stretch>
                <a:fillRect/>
              </a:stretch>
            </p:blipFill>
            <p:spPr bwMode="auto">
              <a:xfrm>
                <a:off x="3568" y="2425"/>
                <a:ext cx="420" cy="420"/>
              </a:xfrm>
              <a:prstGeom prst="rect">
                <a:avLst/>
              </a:prstGeom>
              <a:noFill/>
              <a:ln w="9525">
                <a:noFill/>
                <a:miter lim="800000"/>
                <a:headEnd/>
                <a:tailEnd/>
              </a:ln>
            </p:spPr>
          </p:pic>
          <p:pic>
            <p:nvPicPr>
              <p:cNvPr id="14382" name="Picture 104" descr="MCj04348740000[1]"/>
              <p:cNvPicPr>
                <a:picLocks noChangeAspect="1" noChangeArrowheads="1"/>
              </p:cNvPicPr>
              <p:nvPr/>
            </p:nvPicPr>
            <p:blipFill>
              <a:blip r:embed="rId4"/>
              <a:srcRect/>
              <a:stretch>
                <a:fillRect/>
              </a:stretch>
            </p:blipFill>
            <p:spPr bwMode="auto">
              <a:xfrm>
                <a:off x="3668" y="2499"/>
                <a:ext cx="420" cy="420"/>
              </a:xfrm>
              <a:prstGeom prst="rect">
                <a:avLst/>
              </a:prstGeom>
              <a:noFill/>
              <a:ln w="9525">
                <a:noFill/>
                <a:miter lim="800000"/>
                <a:headEnd/>
                <a:tailEnd/>
              </a:ln>
            </p:spPr>
          </p:pic>
        </p:grpSp>
      </p:grpSp>
      <p:grpSp>
        <p:nvGrpSpPr>
          <p:cNvPr id="14" name="Group 105"/>
          <p:cNvGrpSpPr>
            <a:grpSpLocks/>
          </p:cNvGrpSpPr>
          <p:nvPr/>
        </p:nvGrpSpPr>
        <p:grpSpPr bwMode="auto">
          <a:xfrm>
            <a:off x="544513" y="4359275"/>
            <a:ext cx="792162" cy="700088"/>
            <a:chOff x="2405" y="2292"/>
            <a:chExt cx="499" cy="441"/>
          </a:xfrm>
        </p:grpSpPr>
        <p:grpSp>
          <p:nvGrpSpPr>
            <p:cNvPr id="15" name="Group 106"/>
            <p:cNvGrpSpPr>
              <a:grpSpLocks/>
            </p:cNvGrpSpPr>
            <p:nvPr/>
          </p:nvGrpSpPr>
          <p:grpSpPr bwMode="auto">
            <a:xfrm>
              <a:off x="2659" y="2292"/>
              <a:ext cx="245" cy="295"/>
              <a:chOff x="1650" y="1291"/>
              <a:chExt cx="245" cy="295"/>
            </a:xfrm>
          </p:grpSpPr>
          <p:sp>
            <p:nvSpPr>
              <p:cNvPr id="14377" name="AutoShape 107"/>
              <p:cNvSpPr>
                <a:spLocks noChangeArrowheads="1"/>
              </p:cNvSpPr>
              <p:nvPr/>
            </p:nvSpPr>
            <p:spPr bwMode="auto">
              <a:xfrm>
                <a:off x="1722" y="1291"/>
                <a:ext cx="173" cy="264"/>
              </a:xfrm>
              <a:prstGeom prst="can">
                <a:avLst>
                  <a:gd name="adj" fmla="val 38150"/>
                </a:avLst>
              </a:prstGeom>
              <a:solidFill>
                <a:srgbClr val="C0C0C0"/>
              </a:solidFill>
              <a:ln w="9525">
                <a:solidFill>
                  <a:schemeClr val="tx1"/>
                </a:solidFill>
                <a:round/>
                <a:headEnd/>
                <a:tailEnd/>
              </a:ln>
            </p:spPr>
            <p:txBody>
              <a:bodyPr wrap="none" anchor="ctr"/>
              <a:lstStyle/>
              <a:p>
                <a:endParaRPr lang="en-US"/>
              </a:p>
            </p:txBody>
          </p:sp>
          <p:sp>
            <p:nvSpPr>
              <p:cNvPr id="14378" name="AutoShape 108"/>
              <p:cNvSpPr>
                <a:spLocks noChangeArrowheads="1"/>
              </p:cNvSpPr>
              <p:nvPr/>
            </p:nvSpPr>
            <p:spPr bwMode="auto">
              <a:xfrm>
                <a:off x="1650" y="1371"/>
                <a:ext cx="173" cy="215"/>
              </a:xfrm>
              <a:prstGeom prst="can">
                <a:avLst>
                  <a:gd name="adj" fmla="val 31069"/>
                </a:avLst>
              </a:prstGeom>
              <a:solidFill>
                <a:srgbClr val="C0C0C0"/>
              </a:solidFill>
              <a:ln w="9525">
                <a:solidFill>
                  <a:schemeClr val="tx1"/>
                </a:solidFill>
                <a:round/>
                <a:headEnd/>
                <a:tailEnd/>
              </a:ln>
            </p:spPr>
            <p:txBody>
              <a:bodyPr wrap="none" anchor="ctr"/>
              <a:lstStyle/>
              <a:p>
                <a:endParaRPr lang="en-US"/>
              </a:p>
            </p:txBody>
          </p:sp>
        </p:grpSp>
        <p:grpSp>
          <p:nvGrpSpPr>
            <p:cNvPr id="16" name="Group 109"/>
            <p:cNvGrpSpPr>
              <a:grpSpLocks/>
            </p:cNvGrpSpPr>
            <p:nvPr/>
          </p:nvGrpSpPr>
          <p:grpSpPr bwMode="auto">
            <a:xfrm>
              <a:off x="2405" y="2343"/>
              <a:ext cx="395" cy="390"/>
              <a:chOff x="3568" y="2425"/>
              <a:chExt cx="520" cy="494"/>
            </a:xfrm>
          </p:grpSpPr>
          <p:pic>
            <p:nvPicPr>
              <p:cNvPr id="14375" name="Picture 110" descr="MCj04348740000[1]"/>
              <p:cNvPicPr>
                <a:picLocks noChangeAspect="1" noChangeArrowheads="1"/>
              </p:cNvPicPr>
              <p:nvPr/>
            </p:nvPicPr>
            <p:blipFill>
              <a:blip r:embed="rId4"/>
              <a:srcRect/>
              <a:stretch>
                <a:fillRect/>
              </a:stretch>
            </p:blipFill>
            <p:spPr bwMode="auto">
              <a:xfrm>
                <a:off x="3568" y="2425"/>
                <a:ext cx="420" cy="420"/>
              </a:xfrm>
              <a:prstGeom prst="rect">
                <a:avLst/>
              </a:prstGeom>
              <a:noFill/>
              <a:ln w="9525">
                <a:noFill/>
                <a:miter lim="800000"/>
                <a:headEnd/>
                <a:tailEnd/>
              </a:ln>
            </p:spPr>
          </p:pic>
          <p:pic>
            <p:nvPicPr>
              <p:cNvPr id="14376" name="Picture 111" descr="MCj04348740000[1]"/>
              <p:cNvPicPr>
                <a:picLocks noChangeAspect="1" noChangeArrowheads="1"/>
              </p:cNvPicPr>
              <p:nvPr/>
            </p:nvPicPr>
            <p:blipFill>
              <a:blip r:embed="rId4"/>
              <a:srcRect/>
              <a:stretch>
                <a:fillRect/>
              </a:stretch>
            </p:blipFill>
            <p:spPr bwMode="auto">
              <a:xfrm>
                <a:off x="3668" y="2499"/>
                <a:ext cx="420" cy="420"/>
              </a:xfrm>
              <a:prstGeom prst="rect">
                <a:avLst/>
              </a:prstGeom>
              <a:noFill/>
              <a:ln w="9525">
                <a:noFill/>
                <a:miter lim="800000"/>
                <a:headEnd/>
                <a:tailEnd/>
              </a:ln>
            </p:spPr>
          </p:pic>
        </p:grpSp>
      </p:grpSp>
      <p:grpSp>
        <p:nvGrpSpPr>
          <p:cNvPr id="17" name="Group 112"/>
          <p:cNvGrpSpPr>
            <a:grpSpLocks/>
          </p:cNvGrpSpPr>
          <p:nvPr/>
        </p:nvGrpSpPr>
        <p:grpSpPr bwMode="auto">
          <a:xfrm>
            <a:off x="1039813" y="5340350"/>
            <a:ext cx="792162" cy="700088"/>
            <a:chOff x="2405" y="2292"/>
            <a:chExt cx="499" cy="441"/>
          </a:xfrm>
        </p:grpSpPr>
        <p:grpSp>
          <p:nvGrpSpPr>
            <p:cNvPr id="18" name="Group 113"/>
            <p:cNvGrpSpPr>
              <a:grpSpLocks/>
            </p:cNvGrpSpPr>
            <p:nvPr/>
          </p:nvGrpSpPr>
          <p:grpSpPr bwMode="auto">
            <a:xfrm>
              <a:off x="2659" y="2292"/>
              <a:ext cx="245" cy="295"/>
              <a:chOff x="1650" y="1291"/>
              <a:chExt cx="245" cy="295"/>
            </a:xfrm>
          </p:grpSpPr>
          <p:sp>
            <p:nvSpPr>
              <p:cNvPr id="14371" name="AutoShape 114"/>
              <p:cNvSpPr>
                <a:spLocks noChangeArrowheads="1"/>
              </p:cNvSpPr>
              <p:nvPr/>
            </p:nvSpPr>
            <p:spPr bwMode="auto">
              <a:xfrm>
                <a:off x="1722" y="1291"/>
                <a:ext cx="173" cy="264"/>
              </a:xfrm>
              <a:prstGeom prst="can">
                <a:avLst>
                  <a:gd name="adj" fmla="val 38150"/>
                </a:avLst>
              </a:prstGeom>
              <a:solidFill>
                <a:srgbClr val="C0C0C0"/>
              </a:solidFill>
              <a:ln w="9525">
                <a:solidFill>
                  <a:schemeClr val="tx1"/>
                </a:solidFill>
                <a:round/>
                <a:headEnd/>
                <a:tailEnd/>
              </a:ln>
            </p:spPr>
            <p:txBody>
              <a:bodyPr wrap="none" anchor="ctr"/>
              <a:lstStyle/>
              <a:p>
                <a:endParaRPr lang="en-US"/>
              </a:p>
            </p:txBody>
          </p:sp>
          <p:sp>
            <p:nvSpPr>
              <p:cNvPr id="14372" name="AutoShape 115"/>
              <p:cNvSpPr>
                <a:spLocks noChangeArrowheads="1"/>
              </p:cNvSpPr>
              <p:nvPr/>
            </p:nvSpPr>
            <p:spPr bwMode="auto">
              <a:xfrm>
                <a:off x="1650" y="1371"/>
                <a:ext cx="173" cy="215"/>
              </a:xfrm>
              <a:prstGeom prst="can">
                <a:avLst>
                  <a:gd name="adj" fmla="val 31069"/>
                </a:avLst>
              </a:prstGeom>
              <a:solidFill>
                <a:srgbClr val="C0C0C0"/>
              </a:solidFill>
              <a:ln w="9525">
                <a:solidFill>
                  <a:schemeClr val="tx1"/>
                </a:solidFill>
                <a:round/>
                <a:headEnd/>
                <a:tailEnd/>
              </a:ln>
            </p:spPr>
            <p:txBody>
              <a:bodyPr wrap="none" anchor="ctr"/>
              <a:lstStyle/>
              <a:p>
                <a:endParaRPr lang="en-US"/>
              </a:p>
            </p:txBody>
          </p:sp>
        </p:grpSp>
        <p:grpSp>
          <p:nvGrpSpPr>
            <p:cNvPr id="19" name="Group 116"/>
            <p:cNvGrpSpPr>
              <a:grpSpLocks/>
            </p:cNvGrpSpPr>
            <p:nvPr/>
          </p:nvGrpSpPr>
          <p:grpSpPr bwMode="auto">
            <a:xfrm>
              <a:off x="2405" y="2343"/>
              <a:ext cx="395" cy="390"/>
              <a:chOff x="3568" y="2425"/>
              <a:chExt cx="520" cy="494"/>
            </a:xfrm>
          </p:grpSpPr>
          <p:pic>
            <p:nvPicPr>
              <p:cNvPr id="14369" name="Picture 117" descr="MCj04348740000[1]"/>
              <p:cNvPicPr>
                <a:picLocks noChangeAspect="1" noChangeArrowheads="1"/>
              </p:cNvPicPr>
              <p:nvPr/>
            </p:nvPicPr>
            <p:blipFill>
              <a:blip r:embed="rId4"/>
              <a:srcRect/>
              <a:stretch>
                <a:fillRect/>
              </a:stretch>
            </p:blipFill>
            <p:spPr bwMode="auto">
              <a:xfrm>
                <a:off x="3568" y="2425"/>
                <a:ext cx="420" cy="420"/>
              </a:xfrm>
              <a:prstGeom prst="rect">
                <a:avLst/>
              </a:prstGeom>
              <a:noFill/>
              <a:ln w="9525">
                <a:noFill/>
                <a:miter lim="800000"/>
                <a:headEnd/>
                <a:tailEnd/>
              </a:ln>
            </p:spPr>
          </p:pic>
          <p:pic>
            <p:nvPicPr>
              <p:cNvPr id="14370" name="Picture 118" descr="MCj04348740000[1]"/>
              <p:cNvPicPr>
                <a:picLocks noChangeAspect="1" noChangeArrowheads="1"/>
              </p:cNvPicPr>
              <p:nvPr/>
            </p:nvPicPr>
            <p:blipFill>
              <a:blip r:embed="rId4"/>
              <a:srcRect/>
              <a:stretch>
                <a:fillRect/>
              </a:stretch>
            </p:blipFill>
            <p:spPr bwMode="auto">
              <a:xfrm>
                <a:off x="3668" y="2499"/>
                <a:ext cx="420" cy="420"/>
              </a:xfrm>
              <a:prstGeom prst="rect">
                <a:avLst/>
              </a:prstGeom>
              <a:noFill/>
              <a:ln w="9525">
                <a:noFill/>
                <a:miter lim="800000"/>
                <a:headEnd/>
                <a:tailEnd/>
              </a:ln>
            </p:spPr>
          </p:pic>
        </p:grpSp>
      </p:grpSp>
      <p:sp>
        <p:nvSpPr>
          <p:cNvPr id="14347" name="Line 121"/>
          <p:cNvSpPr>
            <a:spLocks noChangeShapeType="1"/>
          </p:cNvSpPr>
          <p:nvPr/>
        </p:nvSpPr>
        <p:spPr bwMode="auto">
          <a:xfrm flipV="1">
            <a:off x="1181100" y="4648200"/>
            <a:ext cx="1246188" cy="209550"/>
          </a:xfrm>
          <a:prstGeom prst="line">
            <a:avLst/>
          </a:prstGeom>
          <a:noFill/>
          <a:ln w="12700">
            <a:solidFill>
              <a:schemeClr val="tx1"/>
            </a:solidFill>
            <a:round/>
            <a:headEnd type="triangle" w="med" len="med"/>
            <a:tailEnd type="triangle" w="med" len="med"/>
          </a:ln>
        </p:spPr>
        <p:txBody>
          <a:bodyPr/>
          <a:lstStyle/>
          <a:p>
            <a:endParaRPr lang="en-GB"/>
          </a:p>
        </p:txBody>
      </p:sp>
      <p:sp>
        <p:nvSpPr>
          <p:cNvPr id="14348" name="Line 122"/>
          <p:cNvSpPr>
            <a:spLocks noChangeShapeType="1"/>
          </p:cNvSpPr>
          <p:nvPr/>
        </p:nvSpPr>
        <p:spPr bwMode="auto">
          <a:xfrm>
            <a:off x="1220788" y="4918075"/>
            <a:ext cx="222250" cy="506413"/>
          </a:xfrm>
          <a:prstGeom prst="line">
            <a:avLst/>
          </a:prstGeom>
          <a:noFill/>
          <a:ln w="12700">
            <a:solidFill>
              <a:schemeClr val="tx1"/>
            </a:solidFill>
            <a:round/>
            <a:headEnd type="triangle" w="med" len="med"/>
            <a:tailEnd type="triangle" w="med" len="med"/>
          </a:ln>
        </p:spPr>
        <p:txBody>
          <a:bodyPr/>
          <a:lstStyle/>
          <a:p>
            <a:endParaRPr lang="en-GB"/>
          </a:p>
        </p:txBody>
      </p:sp>
      <p:sp>
        <p:nvSpPr>
          <p:cNvPr id="14349" name="Line 123"/>
          <p:cNvSpPr>
            <a:spLocks noChangeShapeType="1"/>
          </p:cNvSpPr>
          <p:nvPr/>
        </p:nvSpPr>
        <p:spPr bwMode="auto">
          <a:xfrm flipV="1">
            <a:off x="1738313" y="4710113"/>
            <a:ext cx="706437" cy="595312"/>
          </a:xfrm>
          <a:prstGeom prst="line">
            <a:avLst/>
          </a:prstGeom>
          <a:noFill/>
          <a:ln w="12700">
            <a:solidFill>
              <a:schemeClr val="tx1"/>
            </a:solidFill>
            <a:round/>
            <a:headEnd type="triangle" w="med" len="med"/>
            <a:tailEnd type="triangle" w="med" len="med"/>
          </a:ln>
        </p:spPr>
        <p:txBody>
          <a:bodyPr/>
          <a:lstStyle/>
          <a:p>
            <a:endParaRPr lang="en-GB"/>
          </a:p>
        </p:txBody>
      </p:sp>
      <p:sp>
        <p:nvSpPr>
          <p:cNvPr id="14350" name="Line 124"/>
          <p:cNvSpPr>
            <a:spLocks noChangeShapeType="1"/>
          </p:cNvSpPr>
          <p:nvPr/>
        </p:nvSpPr>
        <p:spPr bwMode="auto">
          <a:xfrm>
            <a:off x="2474913" y="4654550"/>
            <a:ext cx="398462" cy="738188"/>
          </a:xfrm>
          <a:prstGeom prst="line">
            <a:avLst/>
          </a:prstGeom>
          <a:noFill/>
          <a:ln w="12700">
            <a:solidFill>
              <a:schemeClr val="tx1"/>
            </a:solidFill>
            <a:round/>
            <a:headEnd type="triangle" w="med" len="med"/>
            <a:tailEnd type="triangle" w="med" len="med"/>
          </a:ln>
        </p:spPr>
        <p:txBody>
          <a:bodyPr/>
          <a:lstStyle/>
          <a:p>
            <a:endParaRPr lang="en-GB"/>
          </a:p>
        </p:txBody>
      </p:sp>
      <p:sp>
        <p:nvSpPr>
          <p:cNvPr id="14351" name="Line 125"/>
          <p:cNvSpPr>
            <a:spLocks noChangeShapeType="1"/>
          </p:cNvSpPr>
          <p:nvPr/>
        </p:nvSpPr>
        <p:spPr bwMode="auto">
          <a:xfrm flipH="1" flipV="1">
            <a:off x="1820863" y="5319713"/>
            <a:ext cx="969962" cy="42862"/>
          </a:xfrm>
          <a:prstGeom prst="line">
            <a:avLst/>
          </a:prstGeom>
          <a:noFill/>
          <a:ln w="12700">
            <a:solidFill>
              <a:schemeClr val="tx1"/>
            </a:solidFill>
            <a:round/>
            <a:headEnd type="triangle" w="med" len="med"/>
            <a:tailEnd type="triangle" w="med" len="med"/>
          </a:ln>
        </p:spPr>
        <p:txBody>
          <a:bodyPr/>
          <a:lstStyle/>
          <a:p>
            <a:endParaRPr lang="en-GB"/>
          </a:p>
        </p:txBody>
      </p:sp>
      <p:sp>
        <p:nvSpPr>
          <p:cNvPr id="14352" name="Line 126"/>
          <p:cNvSpPr>
            <a:spLocks noChangeShapeType="1"/>
          </p:cNvSpPr>
          <p:nvPr/>
        </p:nvSpPr>
        <p:spPr bwMode="auto">
          <a:xfrm>
            <a:off x="3125788" y="4578350"/>
            <a:ext cx="420687" cy="87313"/>
          </a:xfrm>
          <a:prstGeom prst="line">
            <a:avLst/>
          </a:prstGeom>
          <a:noFill/>
          <a:ln w="12700">
            <a:solidFill>
              <a:schemeClr val="tx1"/>
            </a:solidFill>
            <a:round/>
            <a:headEnd type="triangle" w="med" len="med"/>
            <a:tailEnd type="triangle" w="med" len="med"/>
          </a:ln>
        </p:spPr>
        <p:txBody>
          <a:bodyPr/>
          <a:lstStyle/>
          <a:p>
            <a:endParaRPr lang="en-GB"/>
          </a:p>
        </p:txBody>
      </p:sp>
      <p:sp>
        <p:nvSpPr>
          <p:cNvPr id="14353" name="Line 127"/>
          <p:cNvSpPr>
            <a:spLocks noChangeShapeType="1"/>
          </p:cNvSpPr>
          <p:nvPr/>
        </p:nvSpPr>
        <p:spPr bwMode="auto">
          <a:xfrm flipH="1">
            <a:off x="3084513" y="4654550"/>
            <a:ext cx="42862" cy="595313"/>
          </a:xfrm>
          <a:prstGeom prst="line">
            <a:avLst/>
          </a:prstGeom>
          <a:noFill/>
          <a:ln w="12700">
            <a:solidFill>
              <a:schemeClr val="tx1"/>
            </a:solidFill>
            <a:round/>
            <a:headEnd type="triangle" w="med" len="med"/>
            <a:tailEnd type="triangle" w="med" len="med"/>
          </a:ln>
        </p:spPr>
        <p:txBody>
          <a:bodyPr/>
          <a:lstStyle/>
          <a:p>
            <a:endParaRPr lang="en-GB"/>
          </a:p>
        </p:txBody>
      </p:sp>
      <p:sp>
        <p:nvSpPr>
          <p:cNvPr id="14354" name="Line 128"/>
          <p:cNvSpPr>
            <a:spLocks noChangeShapeType="1"/>
          </p:cNvSpPr>
          <p:nvPr/>
        </p:nvSpPr>
        <p:spPr bwMode="auto">
          <a:xfrm flipV="1">
            <a:off x="3116263" y="4897438"/>
            <a:ext cx="508000" cy="385762"/>
          </a:xfrm>
          <a:prstGeom prst="line">
            <a:avLst/>
          </a:prstGeom>
          <a:noFill/>
          <a:ln w="12700">
            <a:solidFill>
              <a:schemeClr val="tx1"/>
            </a:solidFill>
            <a:round/>
            <a:headEnd type="triangle" w="med" len="med"/>
            <a:tailEnd type="triangle" w="med" len="med"/>
          </a:ln>
        </p:spPr>
        <p:txBody>
          <a:bodyPr/>
          <a:lstStyle/>
          <a:p>
            <a:endParaRPr lang="en-GB"/>
          </a:p>
        </p:txBody>
      </p:sp>
      <p:sp>
        <p:nvSpPr>
          <p:cNvPr id="14355" name="Line 129"/>
          <p:cNvSpPr>
            <a:spLocks noChangeShapeType="1"/>
          </p:cNvSpPr>
          <p:nvPr/>
        </p:nvSpPr>
        <p:spPr bwMode="auto">
          <a:xfrm>
            <a:off x="3756025" y="5062538"/>
            <a:ext cx="430213" cy="892175"/>
          </a:xfrm>
          <a:prstGeom prst="line">
            <a:avLst/>
          </a:prstGeom>
          <a:noFill/>
          <a:ln w="12700">
            <a:solidFill>
              <a:schemeClr val="tx1"/>
            </a:solidFill>
            <a:round/>
            <a:headEnd type="triangle" w="med" len="med"/>
            <a:tailEnd type="triangle" w="med" len="med"/>
          </a:ln>
        </p:spPr>
        <p:txBody>
          <a:bodyPr/>
          <a:lstStyle/>
          <a:p>
            <a:endParaRPr lang="en-GB"/>
          </a:p>
        </p:txBody>
      </p:sp>
      <p:sp>
        <p:nvSpPr>
          <p:cNvPr id="14356" name="Line 130"/>
          <p:cNvSpPr>
            <a:spLocks noChangeShapeType="1"/>
          </p:cNvSpPr>
          <p:nvPr/>
        </p:nvSpPr>
        <p:spPr bwMode="auto">
          <a:xfrm flipV="1">
            <a:off x="2828925" y="5954713"/>
            <a:ext cx="1323975" cy="55562"/>
          </a:xfrm>
          <a:prstGeom prst="line">
            <a:avLst/>
          </a:prstGeom>
          <a:noFill/>
          <a:ln w="12700">
            <a:solidFill>
              <a:schemeClr val="tx1"/>
            </a:solidFill>
            <a:round/>
            <a:headEnd type="triangle" w="med" len="med"/>
            <a:tailEnd type="triangle" w="med" len="med"/>
          </a:ln>
        </p:spPr>
        <p:txBody>
          <a:bodyPr/>
          <a:lstStyle/>
          <a:p>
            <a:endParaRPr lang="en-GB"/>
          </a:p>
        </p:txBody>
      </p:sp>
      <p:sp>
        <p:nvSpPr>
          <p:cNvPr id="14357" name="Line 131"/>
          <p:cNvSpPr>
            <a:spLocks noChangeShapeType="1"/>
          </p:cNvSpPr>
          <p:nvPr/>
        </p:nvSpPr>
        <p:spPr bwMode="auto">
          <a:xfrm flipV="1">
            <a:off x="1374775" y="2901950"/>
            <a:ext cx="4394200" cy="1708150"/>
          </a:xfrm>
          <a:prstGeom prst="line">
            <a:avLst/>
          </a:prstGeom>
          <a:noFill/>
          <a:ln w="12700">
            <a:solidFill>
              <a:schemeClr val="tx1"/>
            </a:solidFill>
            <a:round/>
            <a:headEnd type="triangle" w="med" len="med"/>
            <a:tailEnd type="triangle" w="med" len="med"/>
          </a:ln>
        </p:spPr>
        <p:txBody>
          <a:bodyPr/>
          <a:lstStyle/>
          <a:p>
            <a:endParaRPr lang="en-GB"/>
          </a:p>
        </p:txBody>
      </p:sp>
      <p:sp>
        <p:nvSpPr>
          <p:cNvPr id="14358" name="Line 132"/>
          <p:cNvSpPr>
            <a:spLocks noChangeShapeType="1"/>
          </p:cNvSpPr>
          <p:nvPr/>
        </p:nvSpPr>
        <p:spPr bwMode="auto">
          <a:xfrm flipV="1">
            <a:off x="3973513" y="3067050"/>
            <a:ext cx="1863725" cy="1312863"/>
          </a:xfrm>
          <a:prstGeom prst="line">
            <a:avLst/>
          </a:prstGeom>
          <a:noFill/>
          <a:ln w="12700">
            <a:solidFill>
              <a:schemeClr val="tx1"/>
            </a:solidFill>
            <a:round/>
            <a:headEnd type="triangle" w="med" len="med"/>
            <a:tailEnd type="triangle" w="med" len="med"/>
          </a:ln>
        </p:spPr>
        <p:txBody>
          <a:bodyPr/>
          <a:lstStyle/>
          <a:p>
            <a:endParaRPr lang="en-GB"/>
          </a:p>
        </p:txBody>
      </p:sp>
      <p:sp>
        <p:nvSpPr>
          <p:cNvPr id="14359" name="Line 133"/>
          <p:cNvSpPr>
            <a:spLocks noChangeShapeType="1"/>
          </p:cNvSpPr>
          <p:nvPr/>
        </p:nvSpPr>
        <p:spPr bwMode="auto">
          <a:xfrm flipV="1">
            <a:off x="3313113" y="2984500"/>
            <a:ext cx="2492375" cy="1395413"/>
          </a:xfrm>
          <a:prstGeom prst="line">
            <a:avLst/>
          </a:prstGeom>
          <a:noFill/>
          <a:ln w="12700">
            <a:solidFill>
              <a:schemeClr val="tx1"/>
            </a:solidFill>
            <a:round/>
            <a:headEnd type="triangle" w="med" len="med"/>
            <a:tailEnd type="triangle" w="med" len="med"/>
          </a:ln>
        </p:spPr>
        <p:txBody>
          <a:bodyPr/>
          <a:lstStyle/>
          <a:p>
            <a:endParaRPr lang="en-GB"/>
          </a:p>
        </p:txBody>
      </p:sp>
      <p:grpSp>
        <p:nvGrpSpPr>
          <p:cNvPr id="20" name="Group 151"/>
          <p:cNvGrpSpPr>
            <a:grpSpLocks/>
          </p:cNvGrpSpPr>
          <p:nvPr/>
        </p:nvGrpSpPr>
        <p:grpSpPr bwMode="auto">
          <a:xfrm>
            <a:off x="6027738" y="4157663"/>
            <a:ext cx="2476500" cy="1917700"/>
            <a:chOff x="3758" y="2619"/>
            <a:chExt cx="1560" cy="1208"/>
          </a:xfrm>
        </p:grpSpPr>
        <p:pic>
          <p:nvPicPr>
            <p:cNvPr id="14363" name="Picture 148" descr="mea"/>
            <p:cNvPicPr>
              <a:picLocks noChangeArrowheads="1"/>
            </p:cNvPicPr>
            <p:nvPr/>
          </p:nvPicPr>
          <p:blipFill>
            <a:blip r:embed="rId5"/>
            <a:srcRect/>
            <a:stretch>
              <a:fillRect/>
            </a:stretch>
          </p:blipFill>
          <p:spPr bwMode="auto">
            <a:xfrm>
              <a:off x="4512" y="2939"/>
              <a:ext cx="806" cy="646"/>
            </a:xfrm>
            <a:prstGeom prst="rect">
              <a:avLst/>
            </a:prstGeom>
            <a:noFill/>
            <a:ln w="9525">
              <a:noFill/>
              <a:miter lim="800000"/>
              <a:headEnd/>
              <a:tailEnd/>
            </a:ln>
          </p:spPr>
        </p:pic>
        <p:pic>
          <p:nvPicPr>
            <p:cNvPr id="14364" name="Picture 145" descr="bn3data_chiel_horiz250">
              <a:hlinkClick r:id="rId6"/>
            </p:cNvPr>
            <p:cNvPicPr>
              <a:picLocks noChangeAspect="1" noChangeArrowheads="1"/>
            </p:cNvPicPr>
            <p:nvPr/>
          </p:nvPicPr>
          <p:blipFill>
            <a:blip r:embed="rId7"/>
            <a:srcRect/>
            <a:stretch>
              <a:fillRect/>
            </a:stretch>
          </p:blipFill>
          <p:spPr bwMode="auto">
            <a:xfrm>
              <a:off x="4089" y="2619"/>
              <a:ext cx="812" cy="492"/>
            </a:xfrm>
            <a:prstGeom prst="rect">
              <a:avLst/>
            </a:prstGeom>
            <a:noFill/>
            <a:ln w="9525">
              <a:solidFill>
                <a:schemeClr val="tx1"/>
              </a:solidFill>
              <a:miter lim="800000"/>
              <a:headEnd/>
              <a:tailEnd/>
            </a:ln>
          </p:spPr>
        </p:pic>
        <p:pic>
          <p:nvPicPr>
            <p:cNvPr id="14365" name="Picture 146" descr="img60"/>
            <p:cNvPicPr>
              <a:picLocks noChangeAspect="1" noChangeArrowheads="1"/>
            </p:cNvPicPr>
            <p:nvPr/>
          </p:nvPicPr>
          <p:blipFill>
            <a:blip r:embed="rId8"/>
            <a:srcRect/>
            <a:stretch>
              <a:fillRect/>
            </a:stretch>
          </p:blipFill>
          <p:spPr bwMode="auto">
            <a:xfrm>
              <a:off x="3758" y="3016"/>
              <a:ext cx="812" cy="458"/>
            </a:xfrm>
            <a:prstGeom prst="rect">
              <a:avLst/>
            </a:prstGeom>
            <a:solidFill>
              <a:schemeClr val="bg1"/>
            </a:solidFill>
            <a:ln w="9525">
              <a:solidFill>
                <a:schemeClr val="tx1"/>
              </a:solidFill>
              <a:miter lim="800000"/>
              <a:headEnd/>
              <a:tailEnd/>
            </a:ln>
          </p:spPr>
        </p:pic>
        <p:pic>
          <p:nvPicPr>
            <p:cNvPr id="14366" name="Picture 147" descr="compartmental-model"/>
            <p:cNvPicPr>
              <a:picLocks noChangeAspect="1" noChangeArrowheads="1"/>
            </p:cNvPicPr>
            <p:nvPr/>
          </p:nvPicPr>
          <p:blipFill>
            <a:blip r:embed="rId9"/>
            <a:srcRect/>
            <a:stretch>
              <a:fillRect/>
            </a:stretch>
          </p:blipFill>
          <p:spPr bwMode="auto">
            <a:xfrm>
              <a:off x="4121" y="3415"/>
              <a:ext cx="812" cy="412"/>
            </a:xfrm>
            <a:prstGeom prst="rect">
              <a:avLst/>
            </a:prstGeom>
            <a:noFill/>
            <a:ln w="9525">
              <a:solidFill>
                <a:schemeClr val="tx1"/>
              </a:solidFill>
              <a:miter lim="800000"/>
              <a:headEnd/>
              <a:tailEnd/>
            </a:ln>
          </p:spPr>
        </p:pic>
      </p:grpSp>
      <p:sp>
        <p:nvSpPr>
          <p:cNvPr id="14361" name="Title 66"/>
          <p:cNvSpPr>
            <a:spLocks noGrp="1"/>
          </p:cNvSpPr>
          <p:nvPr>
            <p:ph type="title"/>
          </p:nvPr>
        </p:nvSpPr>
        <p:spPr/>
        <p:txBody>
          <a:bodyPr/>
          <a:lstStyle/>
          <a:p>
            <a:pPr eaLnBrk="1" hangingPunct="1"/>
            <a:r>
              <a:rPr lang="en-GB" dirty="0" smtClean="0"/>
              <a:t>CARMEN</a:t>
            </a:r>
          </a:p>
        </p:txBody>
      </p:sp>
      <p:sp>
        <p:nvSpPr>
          <p:cNvPr id="14362" name="Rectangle 150"/>
          <p:cNvSpPr>
            <a:spLocks noGrp="1" noChangeArrowheads="1"/>
          </p:cNvSpPr>
          <p:nvPr>
            <p:ph type="body" idx="4294967295"/>
          </p:nvPr>
        </p:nvSpPr>
        <p:spPr>
          <a:xfrm>
            <a:off x="0" y="1274763"/>
            <a:ext cx="5108575" cy="4900612"/>
          </a:xfrm>
        </p:spPr>
        <p:txBody>
          <a:bodyPr/>
          <a:lstStyle/>
          <a:p>
            <a:pPr eaLnBrk="1" hangingPunct="1">
              <a:buFontTx/>
              <a:buNone/>
            </a:pPr>
            <a:r>
              <a:rPr lang="en-GB" sz="2800" dirty="0" smtClean="0"/>
              <a:t> </a:t>
            </a:r>
            <a:r>
              <a:rPr lang="en-GB" sz="2800" dirty="0" smtClean="0">
                <a:solidFill>
                  <a:schemeClr val="tx1"/>
                </a:solidFill>
              </a:rPr>
              <a:t>enables sharing and collaborative exploitation of data, analysis code and expertise that are not physically collocated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228600"/>
            <a:ext cx="8686800" cy="931863"/>
          </a:xfrm>
        </p:spPr>
        <p:txBody>
          <a:bodyPr/>
          <a:lstStyle/>
          <a:p>
            <a:pPr eaLnBrk="1" hangingPunct="1"/>
            <a:r>
              <a:rPr lang="en-GB" smtClean="0"/>
              <a:t>CARMEN Project</a:t>
            </a:r>
            <a:endParaRPr lang="en-US" smtClean="0"/>
          </a:p>
        </p:txBody>
      </p:sp>
      <p:pic>
        <p:nvPicPr>
          <p:cNvPr id="15363" name="Picture 11" descr="uk_sml"/>
          <p:cNvPicPr>
            <a:picLocks noChangeAspect="1" noChangeArrowheads="1"/>
          </p:cNvPicPr>
          <p:nvPr/>
        </p:nvPicPr>
        <p:blipFill>
          <a:blip r:embed="rId2"/>
          <a:srcRect/>
          <a:stretch>
            <a:fillRect/>
          </a:stretch>
        </p:blipFill>
        <p:spPr bwMode="auto">
          <a:xfrm>
            <a:off x="2530475" y="1552575"/>
            <a:ext cx="4578350" cy="4384675"/>
          </a:xfrm>
          <a:prstGeom prst="rect">
            <a:avLst/>
          </a:prstGeom>
          <a:noFill/>
          <a:ln w="9525">
            <a:noFill/>
            <a:miter lim="800000"/>
            <a:headEnd/>
            <a:tailEnd/>
          </a:ln>
        </p:spPr>
      </p:pic>
      <p:sp>
        <p:nvSpPr>
          <p:cNvPr id="15364" name="AutoShape 12"/>
          <p:cNvSpPr>
            <a:spLocks/>
          </p:cNvSpPr>
          <p:nvPr/>
        </p:nvSpPr>
        <p:spPr bwMode="auto">
          <a:xfrm>
            <a:off x="7267575" y="1760538"/>
            <a:ext cx="1519238" cy="403225"/>
          </a:xfrm>
          <a:prstGeom prst="borderCallout2">
            <a:avLst>
              <a:gd name="adj1" fmla="val 28347"/>
              <a:gd name="adj2" fmla="val -7338"/>
              <a:gd name="adj3" fmla="val 28347"/>
              <a:gd name="adj4" fmla="val -87157"/>
              <a:gd name="adj5" fmla="val 291338"/>
              <a:gd name="adj6" fmla="val -134801"/>
            </a:avLst>
          </a:prstGeom>
          <a:solidFill>
            <a:schemeClr val="bg1"/>
          </a:solidFill>
          <a:ln w="9525">
            <a:solidFill>
              <a:schemeClr val="tx1"/>
            </a:solidFill>
            <a:miter lim="800000"/>
            <a:headEnd/>
            <a:tailEnd type="oval" w="med" len="med"/>
          </a:ln>
        </p:spPr>
        <p:txBody>
          <a:bodyPr/>
          <a:lstStyle/>
          <a:p>
            <a:r>
              <a:rPr lang="en-GB"/>
              <a:t>Stirling</a:t>
            </a:r>
            <a:endParaRPr lang="en-US"/>
          </a:p>
        </p:txBody>
      </p:sp>
      <p:sp>
        <p:nvSpPr>
          <p:cNvPr id="15365" name="AutoShape 13"/>
          <p:cNvSpPr>
            <a:spLocks/>
          </p:cNvSpPr>
          <p:nvPr/>
        </p:nvSpPr>
        <p:spPr bwMode="auto">
          <a:xfrm>
            <a:off x="7281863" y="2235200"/>
            <a:ext cx="1862137" cy="401638"/>
          </a:xfrm>
          <a:prstGeom prst="borderCallout2">
            <a:avLst>
              <a:gd name="adj1" fmla="val 39778"/>
              <a:gd name="adj2" fmla="val -6523"/>
              <a:gd name="adj3" fmla="val 39778"/>
              <a:gd name="adj4" fmla="val -47556"/>
              <a:gd name="adj5" fmla="val 164194"/>
              <a:gd name="adj6" fmla="val -80366"/>
            </a:avLst>
          </a:prstGeom>
          <a:solidFill>
            <a:schemeClr val="bg1"/>
          </a:solidFill>
          <a:ln w="9525">
            <a:solidFill>
              <a:schemeClr val="tx1"/>
            </a:solidFill>
            <a:miter lim="800000"/>
            <a:headEnd/>
            <a:tailEnd type="oval" w="med" len="med"/>
          </a:ln>
        </p:spPr>
        <p:txBody>
          <a:bodyPr/>
          <a:lstStyle/>
          <a:p>
            <a:r>
              <a:rPr lang="en-GB"/>
              <a:t>St. Andrews</a:t>
            </a:r>
            <a:endParaRPr lang="en-US"/>
          </a:p>
        </p:txBody>
      </p:sp>
      <p:sp>
        <p:nvSpPr>
          <p:cNvPr id="15366" name="AutoShape 14"/>
          <p:cNvSpPr>
            <a:spLocks/>
          </p:cNvSpPr>
          <p:nvPr/>
        </p:nvSpPr>
        <p:spPr bwMode="auto">
          <a:xfrm>
            <a:off x="7289800" y="2747963"/>
            <a:ext cx="1449388" cy="403225"/>
          </a:xfrm>
          <a:prstGeom prst="borderCallout2">
            <a:avLst>
              <a:gd name="adj1" fmla="val 39778"/>
              <a:gd name="adj2" fmla="val -7153"/>
              <a:gd name="adj3" fmla="val 39778"/>
              <a:gd name="adj4" fmla="val -43963"/>
              <a:gd name="adj5" fmla="val 194477"/>
              <a:gd name="adj6" fmla="val -90315"/>
            </a:avLst>
          </a:prstGeom>
          <a:solidFill>
            <a:schemeClr val="bg1"/>
          </a:solidFill>
          <a:ln w="31750">
            <a:solidFill>
              <a:schemeClr val="tx1"/>
            </a:solidFill>
            <a:miter lim="800000"/>
            <a:headEnd/>
            <a:tailEnd type="oval" w="lg" len="lg"/>
          </a:ln>
        </p:spPr>
        <p:txBody>
          <a:bodyPr lIns="90000" tIns="46800" rIns="90000" bIns="46800"/>
          <a:lstStyle/>
          <a:p>
            <a:r>
              <a:rPr lang="en-GB" sz="1900" b="1" dirty="0"/>
              <a:t>Newcastle</a:t>
            </a:r>
            <a:endParaRPr lang="en-US" sz="1900" b="1" dirty="0"/>
          </a:p>
        </p:txBody>
      </p:sp>
      <p:sp>
        <p:nvSpPr>
          <p:cNvPr id="15367" name="AutoShape 15"/>
          <p:cNvSpPr>
            <a:spLocks/>
          </p:cNvSpPr>
          <p:nvPr/>
        </p:nvSpPr>
        <p:spPr bwMode="auto">
          <a:xfrm>
            <a:off x="7286625" y="3243263"/>
            <a:ext cx="857275" cy="403225"/>
          </a:xfrm>
          <a:prstGeom prst="borderCallout2">
            <a:avLst>
              <a:gd name="adj1" fmla="val 39778"/>
              <a:gd name="adj2" fmla="val -11764"/>
              <a:gd name="adj3" fmla="val 39778"/>
              <a:gd name="adj4" fmla="val -64949"/>
              <a:gd name="adj5" fmla="val 216023"/>
              <a:gd name="adj6" fmla="val -131616"/>
            </a:avLst>
          </a:prstGeom>
          <a:solidFill>
            <a:schemeClr val="bg1"/>
          </a:solidFill>
          <a:ln w="31750">
            <a:solidFill>
              <a:schemeClr val="tx1"/>
            </a:solidFill>
            <a:miter lim="800000"/>
            <a:headEnd/>
            <a:tailEnd type="oval" w="med" len="med"/>
          </a:ln>
        </p:spPr>
        <p:txBody>
          <a:bodyPr lIns="90000" tIns="46800" rIns="90000" bIns="46800"/>
          <a:lstStyle/>
          <a:p>
            <a:r>
              <a:rPr lang="en-GB" sz="1900" b="1" dirty="0"/>
              <a:t>York</a:t>
            </a:r>
            <a:endParaRPr lang="en-US" sz="1900" b="1" dirty="0"/>
          </a:p>
        </p:txBody>
      </p:sp>
      <p:sp>
        <p:nvSpPr>
          <p:cNvPr id="15368" name="AutoShape 16"/>
          <p:cNvSpPr>
            <a:spLocks/>
          </p:cNvSpPr>
          <p:nvPr/>
        </p:nvSpPr>
        <p:spPr bwMode="auto">
          <a:xfrm>
            <a:off x="7292975" y="3746500"/>
            <a:ext cx="1493838" cy="401638"/>
          </a:xfrm>
          <a:prstGeom prst="borderCallout2">
            <a:avLst>
              <a:gd name="adj1" fmla="val 39778"/>
              <a:gd name="adj2" fmla="val -8616"/>
              <a:gd name="adj3" fmla="val 39778"/>
              <a:gd name="adj4" fmla="val -50269"/>
              <a:gd name="adj5" fmla="val 170894"/>
              <a:gd name="adj6" fmla="val -82250"/>
            </a:avLst>
          </a:prstGeom>
          <a:solidFill>
            <a:schemeClr val="bg1"/>
          </a:solidFill>
          <a:ln w="9525">
            <a:solidFill>
              <a:schemeClr val="tx1"/>
            </a:solidFill>
            <a:miter lim="800000"/>
            <a:headEnd/>
            <a:tailEnd type="oval" w="med" len="med"/>
          </a:ln>
        </p:spPr>
        <p:txBody>
          <a:bodyPr/>
          <a:lstStyle/>
          <a:p>
            <a:r>
              <a:rPr lang="en-GB"/>
              <a:t>Sheffield</a:t>
            </a:r>
            <a:endParaRPr lang="en-US"/>
          </a:p>
        </p:txBody>
      </p:sp>
      <p:sp>
        <p:nvSpPr>
          <p:cNvPr id="15369" name="AutoShape 17"/>
          <p:cNvSpPr>
            <a:spLocks/>
          </p:cNvSpPr>
          <p:nvPr/>
        </p:nvSpPr>
        <p:spPr bwMode="auto">
          <a:xfrm>
            <a:off x="7283450" y="4254500"/>
            <a:ext cx="1860550" cy="403225"/>
          </a:xfrm>
          <a:prstGeom prst="borderCallout2">
            <a:avLst>
              <a:gd name="adj1" fmla="val 39778"/>
              <a:gd name="adj2" fmla="val -6875"/>
              <a:gd name="adj3" fmla="val 39778"/>
              <a:gd name="adj4" fmla="val -23208"/>
              <a:gd name="adj5" fmla="val 177255"/>
              <a:gd name="adj6" fmla="val -37551"/>
            </a:avLst>
          </a:prstGeom>
          <a:solidFill>
            <a:schemeClr val="bg1"/>
          </a:solidFill>
          <a:ln w="9525">
            <a:solidFill>
              <a:schemeClr val="tx1"/>
            </a:solidFill>
            <a:miter lim="800000"/>
            <a:headEnd/>
            <a:tailEnd type="oval" w="med" len="med"/>
          </a:ln>
        </p:spPr>
        <p:txBody>
          <a:bodyPr/>
          <a:lstStyle/>
          <a:p>
            <a:r>
              <a:rPr lang="en-GB"/>
              <a:t>Cambridge</a:t>
            </a:r>
            <a:endParaRPr lang="en-US"/>
          </a:p>
        </p:txBody>
      </p:sp>
      <p:sp>
        <p:nvSpPr>
          <p:cNvPr id="15370" name="AutoShape 18"/>
          <p:cNvSpPr>
            <a:spLocks/>
          </p:cNvSpPr>
          <p:nvPr/>
        </p:nvSpPr>
        <p:spPr bwMode="auto">
          <a:xfrm>
            <a:off x="7288213" y="4764088"/>
            <a:ext cx="1506537" cy="401637"/>
          </a:xfrm>
          <a:prstGeom prst="borderCallout2">
            <a:avLst>
              <a:gd name="adj1" fmla="val 39778"/>
              <a:gd name="adj2" fmla="val -6875"/>
              <a:gd name="adj3" fmla="val 39778"/>
              <a:gd name="adj4" fmla="val -32093"/>
              <a:gd name="adj5" fmla="val 137569"/>
              <a:gd name="adj6" fmla="val -63611"/>
            </a:avLst>
          </a:prstGeom>
          <a:solidFill>
            <a:schemeClr val="bg1"/>
          </a:solidFill>
          <a:ln w="9525">
            <a:solidFill>
              <a:schemeClr val="tx1"/>
            </a:solidFill>
            <a:miter lim="800000"/>
            <a:headEnd/>
            <a:tailEnd type="oval" w="med" len="med"/>
          </a:ln>
        </p:spPr>
        <p:txBody>
          <a:bodyPr/>
          <a:lstStyle/>
          <a:p>
            <a:r>
              <a:rPr lang="en-GB"/>
              <a:t>Imperial</a:t>
            </a:r>
            <a:endParaRPr lang="en-US"/>
          </a:p>
        </p:txBody>
      </p:sp>
      <p:sp>
        <p:nvSpPr>
          <p:cNvPr id="15371" name="AutoShape 19"/>
          <p:cNvSpPr>
            <a:spLocks/>
          </p:cNvSpPr>
          <p:nvPr/>
        </p:nvSpPr>
        <p:spPr bwMode="auto">
          <a:xfrm>
            <a:off x="928688" y="4838700"/>
            <a:ext cx="1841500" cy="447688"/>
          </a:xfrm>
          <a:prstGeom prst="borderCallout2">
            <a:avLst>
              <a:gd name="adj1" fmla="val 42106"/>
              <a:gd name="adj2" fmla="val 107718"/>
              <a:gd name="adj3" fmla="val 42106"/>
              <a:gd name="adj4" fmla="val 166880"/>
              <a:gd name="adj5" fmla="val 208551"/>
              <a:gd name="adj6" fmla="val 210063"/>
            </a:avLst>
          </a:prstGeom>
          <a:solidFill>
            <a:schemeClr val="bg1"/>
          </a:solidFill>
          <a:ln w="9525">
            <a:solidFill>
              <a:schemeClr val="tx1"/>
            </a:solidFill>
            <a:miter lim="800000"/>
            <a:headEnd/>
            <a:tailEnd type="oval" w="med" len="med"/>
          </a:ln>
        </p:spPr>
        <p:txBody>
          <a:bodyPr/>
          <a:lstStyle/>
          <a:p>
            <a:r>
              <a:rPr lang="en-GB" dirty="0"/>
              <a:t>Plymouth</a:t>
            </a:r>
            <a:endParaRPr lang="en-US" dirty="0"/>
          </a:p>
        </p:txBody>
      </p:sp>
      <p:sp>
        <p:nvSpPr>
          <p:cNvPr id="15372" name="AutoShape 20"/>
          <p:cNvSpPr>
            <a:spLocks/>
          </p:cNvSpPr>
          <p:nvPr/>
        </p:nvSpPr>
        <p:spPr bwMode="auto">
          <a:xfrm>
            <a:off x="928688" y="4346575"/>
            <a:ext cx="1830387" cy="379413"/>
          </a:xfrm>
          <a:prstGeom prst="borderCallout2">
            <a:avLst>
              <a:gd name="adj1" fmla="val 42106"/>
              <a:gd name="adj2" fmla="val 107718"/>
              <a:gd name="adj3" fmla="val 42106"/>
              <a:gd name="adj4" fmla="val 207880"/>
              <a:gd name="adj5" fmla="val 149051"/>
              <a:gd name="adj6" fmla="val 270352"/>
            </a:avLst>
          </a:prstGeom>
          <a:solidFill>
            <a:schemeClr val="bg1"/>
          </a:solidFill>
          <a:ln w="9525">
            <a:solidFill>
              <a:schemeClr val="tx1"/>
            </a:solidFill>
            <a:miter lim="800000"/>
            <a:headEnd/>
            <a:tailEnd type="oval" w="med" len="med"/>
          </a:ln>
        </p:spPr>
        <p:txBody>
          <a:bodyPr/>
          <a:lstStyle/>
          <a:p>
            <a:r>
              <a:rPr lang="en-GB"/>
              <a:t>Warwick</a:t>
            </a:r>
            <a:endParaRPr lang="en-US"/>
          </a:p>
        </p:txBody>
      </p:sp>
      <p:sp>
        <p:nvSpPr>
          <p:cNvPr id="15373" name="AutoShape 21"/>
          <p:cNvSpPr>
            <a:spLocks/>
          </p:cNvSpPr>
          <p:nvPr/>
        </p:nvSpPr>
        <p:spPr bwMode="auto">
          <a:xfrm>
            <a:off x="857250" y="3895725"/>
            <a:ext cx="1935163" cy="381000"/>
          </a:xfrm>
          <a:prstGeom prst="borderCallout2">
            <a:avLst>
              <a:gd name="adj1" fmla="val 30000"/>
              <a:gd name="adj2" fmla="val 105676"/>
              <a:gd name="adj3" fmla="val 30000"/>
              <a:gd name="adj4" fmla="val 207208"/>
              <a:gd name="adj5" fmla="val 190417"/>
              <a:gd name="adj6" fmla="val 264407"/>
            </a:avLst>
          </a:prstGeom>
          <a:solidFill>
            <a:schemeClr val="bg1"/>
          </a:solidFill>
          <a:ln w="9525">
            <a:solidFill>
              <a:schemeClr val="tx1"/>
            </a:solidFill>
            <a:miter lim="800000"/>
            <a:headEnd/>
            <a:tailEnd type="oval" w="med" len="med"/>
          </a:ln>
        </p:spPr>
        <p:txBody>
          <a:bodyPr/>
          <a:lstStyle/>
          <a:p>
            <a:r>
              <a:rPr lang="en-GB" dirty="0"/>
              <a:t>Leicester</a:t>
            </a:r>
            <a:endParaRPr lang="en-US" dirty="0"/>
          </a:p>
        </p:txBody>
      </p:sp>
      <p:sp>
        <p:nvSpPr>
          <p:cNvPr id="15374" name="AutoShape 22"/>
          <p:cNvSpPr>
            <a:spLocks/>
          </p:cNvSpPr>
          <p:nvPr/>
        </p:nvSpPr>
        <p:spPr bwMode="auto">
          <a:xfrm>
            <a:off x="714375" y="3336925"/>
            <a:ext cx="2060575" cy="400050"/>
          </a:xfrm>
          <a:prstGeom prst="borderCallout2">
            <a:avLst>
              <a:gd name="adj1" fmla="val 40000"/>
              <a:gd name="adj2" fmla="val 106787"/>
              <a:gd name="adj3" fmla="val 40000"/>
              <a:gd name="adj4" fmla="val 187130"/>
              <a:gd name="adj5" fmla="val 203968"/>
              <a:gd name="adj6" fmla="val 240958"/>
            </a:avLst>
          </a:prstGeom>
          <a:solidFill>
            <a:schemeClr val="bg1"/>
          </a:solidFill>
          <a:ln w="9525">
            <a:solidFill>
              <a:schemeClr val="tx1"/>
            </a:solidFill>
            <a:miter lim="800000"/>
            <a:headEnd/>
            <a:tailEnd type="oval" w="med" len="med"/>
          </a:ln>
        </p:spPr>
        <p:txBody>
          <a:bodyPr/>
          <a:lstStyle/>
          <a:p>
            <a:r>
              <a:rPr lang="en-GB"/>
              <a:t>Manchester</a:t>
            </a:r>
            <a:endParaRPr lang="en-US"/>
          </a:p>
        </p:txBody>
      </p:sp>
      <p:sp>
        <p:nvSpPr>
          <p:cNvPr id="15375" name="Rectangle 23"/>
          <p:cNvSpPr>
            <a:spLocks noGrp="1" noChangeArrowheads="1"/>
          </p:cNvSpPr>
          <p:nvPr>
            <p:ph type="body" idx="4294967295"/>
          </p:nvPr>
        </p:nvSpPr>
        <p:spPr>
          <a:xfrm>
            <a:off x="0" y="1249363"/>
            <a:ext cx="4683125" cy="1914525"/>
          </a:xfrm>
        </p:spPr>
        <p:txBody>
          <a:bodyPr/>
          <a:lstStyle/>
          <a:p>
            <a:pPr eaLnBrk="1" hangingPunct="1">
              <a:buFontTx/>
              <a:buNone/>
            </a:pPr>
            <a:r>
              <a:rPr lang="en-GB" sz="2800" dirty="0" smtClean="0"/>
              <a:t>UK EPSRC e-Science Pilot</a:t>
            </a:r>
          </a:p>
          <a:p>
            <a:pPr eaLnBrk="1" hangingPunct="1">
              <a:buFontTx/>
              <a:buNone/>
            </a:pPr>
            <a:r>
              <a:rPr lang="en-GB" sz="2800" dirty="0" smtClean="0"/>
              <a:t>$7M (2006-10)</a:t>
            </a:r>
          </a:p>
          <a:p>
            <a:pPr eaLnBrk="1" hangingPunct="1">
              <a:buFontTx/>
              <a:buNone/>
            </a:pPr>
            <a:r>
              <a:rPr lang="en-GB" sz="2800" dirty="0" smtClean="0"/>
              <a:t>20 Investigators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3"/>
          <p:cNvSpPr>
            <a:spLocks noGrp="1"/>
          </p:cNvSpPr>
          <p:nvPr>
            <p:ph type="title"/>
          </p:nvPr>
        </p:nvSpPr>
        <p:spPr/>
        <p:txBody>
          <a:bodyPr/>
          <a:lstStyle/>
          <a:p>
            <a:pPr eaLnBrk="1" hangingPunct="1"/>
            <a:r>
              <a:rPr lang="en-GB" smtClean="0"/>
              <a:t>Industry &amp; Associates</a:t>
            </a:r>
          </a:p>
        </p:txBody>
      </p:sp>
      <p:pic>
        <p:nvPicPr>
          <p:cNvPr id="16387" name="Picture 26" descr="logo"/>
          <p:cNvPicPr>
            <a:picLocks noChangeAspect="1" noChangeArrowheads="1"/>
          </p:cNvPicPr>
          <p:nvPr/>
        </p:nvPicPr>
        <p:blipFill>
          <a:blip r:embed="rId2"/>
          <a:srcRect t="19719" r="65588" b="23006"/>
          <a:stretch>
            <a:fillRect/>
          </a:stretch>
        </p:blipFill>
        <p:spPr bwMode="auto">
          <a:xfrm>
            <a:off x="6843713" y="3886200"/>
            <a:ext cx="1870075" cy="776288"/>
          </a:xfrm>
          <a:prstGeom prst="rect">
            <a:avLst/>
          </a:prstGeom>
          <a:noFill/>
          <a:ln w="9525">
            <a:noFill/>
            <a:miter lim="800000"/>
            <a:headEnd/>
            <a:tailEnd/>
          </a:ln>
        </p:spPr>
      </p:pic>
      <p:pic>
        <p:nvPicPr>
          <p:cNvPr id="16388" name="Picture 38" descr="University of Pennsylvania">
            <a:hlinkClick r:id="rId3" tooltip="University of Pennsylvania"/>
          </p:cNvPr>
          <p:cNvPicPr>
            <a:picLocks noChangeAspect="1" noChangeArrowheads="1"/>
          </p:cNvPicPr>
          <p:nvPr/>
        </p:nvPicPr>
        <p:blipFill>
          <a:blip r:embed="rId4"/>
          <a:srcRect l="-2159" t="-6873" r="-2159" b="-6873"/>
          <a:stretch>
            <a:fillRect/>
          </a:stretch>
        </p:blipFill>
        <p:spPr bwMode="auto">
          <a:xfrm>
            <a:off x="481013" y="5589588"/>
            <a:ext cx="2146300" cy="736600"/>
          </a:xfrm>
          <a:prstGeom prst="rect">
            <a:avLst/>
          </a:prstGeom>
          <a:solidFill>
            <a:srgbClr val="333399"/>
          </a:solidFill>
          <a:ln w="9525">
            <a:noFill/>
            <a:miter lim="800000"/>
            <a:headEnd/>
            <a:tailEnd/>
          </a:ln>
        </p:spPr>
      </p:pic>
      <p:pic>
        <p:nvPicPr>
          <p:cNvPr id="16389" name="Picture 50" descr="E_riken_symbol"/>
          <p:cNvPicPr>
            <a:picLocks noChangeAspect="1" noChangeArrowheads="1"/>
          </p:cNvPicPr>
          <p:nvPr/>
        </p:nvPicPr>
        <p:blipFill>
          <a:blip r:embed="rId5"/>
          <a:srcRect/>
          <a:stretch>
            <a:fillRect/>
          </a:stretch>
        </p:blipFill>
        <p:spPr bwMode="auto">
          <a:xfrm>
            <a:off x="387350" y="2622550"/>
            <a:ext cx="914400" cy="1171575"/>
          </a:xfrm>
          <a:prstGeom prst="rect">
            <a:avLst/>
          </a:prstGeom>
          <a:noFill/>
          <a:ln w="9525">
            <a:noFill/>
            <a:miter lim="800000"/>
            <a:headEnd/>
            <a:tailEnd/>
          </a:ln>
        </p:spPr>
      </p:pic>
      <p:pic>
        <p:nvPicPr>
          <p:cNvPr id="16390" name="Picture 71" descr="gsklogo"/>
          <p:cNvPicPr>
            <a:picLocks noChangeAspect="1" noChangeArrowheads="1"/>
          </p:cNvPicPr>
          <p:nvPr/>
        </p:nvPicPr>
        <p:blipFill>
          <a:blip r:embed="rId6"/>
          <a:srcRect/>
          <a:stretch>
            <a:fillRect/>
          </a:stretch>
        </p:blipFill>
        <p:spPr bwMode="auto">
          <a:xfrm>
            <a:off x="1892300" y="2636838"/>
            <a:ext cx="3225800" cy="1127125"/>
          </a:xfrm>
          <a:prstGeom prst="rect">
            <a:avLst/>
          </a:prstGeom>
          <a:noFill/>
          <a:ln w="9525">
            <a:noFill/>
            <a:miter lim="800000"/>
            <a:headEnd/>
            <a:tailEnd/>
          </a:ln>
        </p:spPr>
      </p:pic>
      <p:pic>
        <p:nvPicPr>
          <p:cNvPr id="16391" name="Picture 73" descr="microsoft%20logo"/>
          <p:cNvPicPr>
            <a:picLocks noChangeAspect="1" noChangeArrowheads="1"/>
          </p:cNvPicPr>
          <p:nvPr/>
        </p:nvPicPr>
        <p:blipFill>
          <a:blip r:embed="rId7"/>
          <a:srcRect b="17497"/>
          <a:stretch>
            <a:fillRect/>
          </a:stretch>
        </p:blipFill>
        <p:spPr bwMode="auto">
          <a:xfrm>
            <a:off x="495300" y="3821113"/>
            <a:ext cx="2438400" cy="1609725"/>
          </a:xfrm>
          <a:prstGeom prst="rect">
            <a:avLst/>
          </a:prstGeom>
          <a:noFill/>
          <a:ln w="9525">
            <a:noFill/>
            <a:miter lim="800000"/>
            <a:headEnd/>
            <a:tailEnd/>
          </a:ln>
        </p:spPr>
      </p:pic>
      <p:pic>
        <p:nvPicPr>
          <p:cNvPr id="16392" name="Picture 75" descr="unilogo_pdfdruck"/>
          <p:cNvPicPr>
            <a:picLocks noChangeAspect="1" noChangeArrowheads="1"/>
          </p:cNvPicPr>
          <p:nvPr/>
        </p:nvPicPr>
        <p:blipFill>
          <a:blip r:embed="rId8"/>
          <a:srcRect/>
          <a:stretch>
            <a:fillRect/>
          </a:stretch>
        </p:blipFill>
        <p:spPr bwMode="auto">
          <a:xfrm>
            <a:off x="5495925" y="2530475"/>
            <a:ext cx="3255963" cy="1068388"/>
          </a:xfrm>
          <a:prstGeom prst="rect">
            <a:avLst/>
          </a:prstGeom>
          <a:noFill/>
          <a:ln w="9525">
            <a:noFill/>
            <a:miter lim="800000"/>
            <a:headEnd/>
            <a:tailEnd/>
          </a:ln>
        </p:spPr>
      </p:pic>
      <p:pic>
        <p:nvPicPr>
          <p:cNvPr id="16393" name="Picture 77" descr="logo-ced"/>
          <p:cNvPicPr>
            <a:picLocks noChangeAspect="1" noChangeArrowheads="1"/>
          </p:cNvPicPr>
          <p:nvPr/>
        </p:nvPicPr>
        <p:blipFill>
          <a:blip r:embed="rId9"/>
          <a:srcRect/>
          <a:stretch>
            <a:fillRect/>
          </a:stretch>
        </p:blipFill>
        <p:spPr bwMode="auto">
          <a:xfrm>
            <a:off x="352425" y="1555750"/>
            <a:ext cx="3956050" cy="1023938"/>
          </a:xfrm>
          <a:prstGeom prst="rect">
            <a:avLst/>
          </a:prstGeom>
          <a:noFill/>
          <a:ln w="9525">
            <a:noFill/>
            <a:miter lim="800000"/>
            <a:headEnd/>
            <a:tailEnd/>
          </a:ln>
        </p:spPr>
      </p:pic>
      <p:pic>
        <p:nvPicPr>
          <p:cNvPr id="16394" name="Picture 28" descr="topbar_logo"/>
          <p:cNvPicPr>
            <a:picLocks noChangeAspect="1" noChangeArrowheads="1"/>
          </p:cNvPicPr>
          <p:nvPr/>
        </p:nvPicPr>
        <p:blipFill>
          <a:blip r:embed="rId10"/>
          <a:srcRect/>
          <a:stretch>
            <a:fillRect/>
          </a:stretch>
        </p:blipFill>
        <p:spPr bwMode="auto">
          <a:xfrm>
            <a:off x="4075113" y="1625600"/>
            <a:ext cx="3806825" cy="776288"/>
          </a:xfrm>
          <a:prstGeom prst="rect">
            <a:avLst/>
          </a:prstGeom>
          <a:noFill/>
          <a:ln w="9525">
            <a:noFill/>
            <a:miter lim="800000"/>
            <a:headEnd/>
            <a:tailEnd/>
          </a:ln>
        </p:spPr>
      </p:pic>
      <p:pic>
        <p:nvPicPr>
          <p:cNvPr id="16395" name="Picture 79" descr="AstraZeneca%20Logo"/>
          <p:cNvPicPr>
            <a:picLocks noChangeAspect="1" noChangeArrowheads="1"/>
          </p:cNvPicPr>
          <p:nvPr/>
        </p:nvPicPr>
        <p:blipFill>
          <a:blip r:embed="rId11"/>
          <a:srcRect/>
          <a:stretch>
            <a:fillRect/>
          </a:stretch>
        </p:blipFill>
        <p:spPr bwMode="auto">
          <a:xfrm>
            <a:off x="3116263" y="4959350"/>
            <a:ext cx="3797300" cy="1346200"/>
          </a:xfrm>
          <a:prstGeom prst="rect">
            <a:avLst/>
          </a:prstGeom>
          <a:noFill/>
          <a:ln w="9525">
            <a:noFill/>
            <a:miter lim="800000"/>
            <a:headEnd/>
            <a:tailEnd/>
          </a:ln>
        </p:spPr>
      </p:pic>
      <p:pic>
        <p:nvPicPr>
          <p:cNvPr id="16396" name="Picture 34" descr="nlxlogo3"/>
          <p:cNvPicPr>
            <a:picLocks noChangeAspect="1" noChangeArrowheads="1"/>
          </p:cNvPicPr>
          <p:nvPr/>
        </p:nvPicPr>
        <p:blipFill>
          <a:blip r:embed="rId12"/>
          <a:srcRect/>
          <a:stretch>
            <a:fillRect/>
          </a:stretch>
        </p:blipFill>
        <p:spPr bwMode="auto">
          <a:xfrm>
            <a:off x="2811463" y="3873500"/>
            <a:ext cx="3616325" cy="831850"/>
          </a:xfrm>
          <a:prstGeom prst="rect">
            <a:avLst/>
          </a:prstGeom>
          <a:noFill/>
          <a:ln w="9525">
            <a:noFill/>
            <a:miter lim="800000"/>
            <a:headEnd/>
            <a:tailEnd/>
          </a:ln>
        </p:spPr>
      </p:pic>
      <p:pic>
        <p:nvPicPr>
          <p:cNvPr id="16397" name="Picture 83" descr="INCF_logo-400px"/>
          <p:cNvPicPr>
            <a:picLocks noChangeAspect="1" noChangeArrowheads="1"/>
          </p:cNvPicPr>
          <p:nvPr/>
        </p:nvPicPr>
        <p:blipFill>
          <a:blip r:embed="rId13"/>
          <a:srcRect r="59055"/>
          <a:stretch>
            <a:fillRect/>
          </a:stretch>
        </p:blipFill>
        <p:spPr bwMode="auto">
          <a:xfrm>
            <a:off x="7188200" y="5219700"/>
            <a:ext cx="1560513" cy="714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sz="3200" dirty="0" smtClean="0"/>
              <a:t>CARMEN e-Science Requirements</a:t>
            </a:r>
          </a:p>
        </p:txBody>
      </p:sp>
      <p:sp>
        <p:nvSpPr>
          <p:cNvPr id="21507" name="Content Placeholder 2"/>
          <p:cNvSpPr>
            <a:spLocks noGrp="1"/>
          </p:cNvSpPr>
          <p:nvPr>
            <p:ph idx="1"/>
          </p:nvPr>
        </p:nvSpPr>
        <p:spPr/>
        <p:txBody>
          <a:bodyPr/>
          <a:lstStyle/>
          <a:p>
            <a:pPr eaLnBrk="1" hangingPunct="1"/>
            <a:r>
              <a:rPr lang="en-GB" dirty="0" smtClean="0"/>
              <a:t>Store</a:t>
            </a:r>
          </a:p>
          <a:p>
            <a:pPr lvl="1"/>
            <a:r>
              <a:rPr lang="en-GB" dirty="0" smtClean="0"/>
              <a:t>very large quantities of data (100TB+)</a:t>
            </a:r>
          </a:p>
          <a:p>
            <a:pPr eaLnBrk="1" hangingPunct="1"/>
            <a:r>
              <a:rPr lang="en-GB" dirty="0" smtClean="0"/>
              <a:t>Analyse</a:t>
            </a:r>
          </a:p>
          <a:p>
            <a:pPr lvl="1"/>
            <a:r>
              <a:rPr lang="en-GB" dirty="0" smtClean="0"/>
              <a:t>suite of neuroinformatics services</a:t>
            </a:r>
          </a:p>
          <a:p>
            <a:pPr lvl="1"/>
            <a:r>
              <a:rPr lang="en-GB" dirty="0" smtClean="0"/>
              <a:t>support data intensive analysis</a:t>
            </a:r>
          </a:p>
          <a:p>
            <a:pPr eaLnBrk="1" hangingPunct="1"/>
            <a:r>
              <a:rPr lang="en-GB" dirty="0" smtClean="0"/>
              <a:t>Automate</a:t>
            </a:r>
          </a:p>
          <a:p>
            <a:pPr lvl="1"/>
            <a:r>
              <a:rPr lang="en-GB" dirty="0" smtClean="0"/>
              <a:t>workflow</a:t>
            </a:r>
          </a:p>
          <a:p>
            <a:pPr eaLnBrk="1" hangingPunct="1"/>
            <a:r>
              <a:rPr lang="en-GB" dirty="0" smtClean="0"/>
              <a:t>Share</a:t>
            </a:r>
          </a:p>
          <a:p>
            <a:pPr lvl="1"/>
            <a:r>
              <a:rPr lang="en-GB" dirty="0" smtClean="0"/>
              <a:t>under user-control</a:t>
            </a:r>
          </a:p>
          <a:p>
            <a:pPr lvl="1" eaLnBrk="1" hangingPunct="1"/>
            <a:endParaRPr lang="en-GB" dirty="0" smtClean="0"/>
          </a:p>
          <a:p>
            <a:pPr lvl="1" eaLnBrk="1" hangingPunct="1"/>
            <a:endParaRPr lang="en-GB"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North East Regional e-Science Centre</a:t>
            </a:r>
            <a:endParaRPr lang="en-GB" dirty="0"/>
          </a:p>
        </p:txBody>
      </p:sp>
      <p:sp>
        <p:nvSpPr>
          <p:cNvPr id="3" name="Content Placeholder 2"/>
          <p:cNvSpPr>
            <a:spLocks noGrp="1"/>
          </p:cNvSpPr>
          <p:nvPr>
            <p:ph idx="1"/>
          </p:nvPr>
        </p:nvSpPr>
        <p:spPr/>
        <p:txBody>
          <a:bodyPr/>
          <a:lstStyle/>
          <a:p>
            <a:r>
              <a:rPr lang="en-GB" dirty="0" smtClean="0"/>
              <a:t>25 Research Projects across many domains:</a:t>
            </a:r>
          </a:p>
          <a:p>
            <a:pPr lvl="2" eaLnBrk="1" hangingPunct="1"/>
            <a:r>
              <a:rPr lang="en-GB" dirty="0" smtClean="0"/>
              <a:t>Bioinformatics, Ageing &amp; Health, Neuroscience, Chemical Engineering, Transport, </a:t>
            </a:r>
            <a:r>
              <a:rPr lang="en-GB" dirty="0" err="1" smtClean="0"/>
              <a:t>Geomatics</a:t>
            </a:r>
            <a:r>
              <a:rPr lang="en-GB" dirty="0" smtClean="0"/>
              <a:t>, Video Archives, Artistic Performance Analysis, Computer Performance Analysis,....</a:t>
            </a:r>
          </a:p>
          <a:p>
            <a:pPr eaLnBrk="1" hangingPunct="1"/>
            <a:endParaRPr lang="en-GB" dirty="0" smtClean="0"/>
          </a:p>
          <a:p>
            <a:pPr eaLnBrk="1" hangingPunct="1"/>
            <a:r>
              <a:rPr lang="en-GB" dirty="0" smtClean="0"/>
              <a:t>Same key needs:</a:t>
            </a:r>
          </a:p>
          <a:p>
            <a:endParaRPr lang="en-GB" dirty="0" smtClean="0"/>
          </a:p>
          <a:p>
            <a:pPr lvl="1"/>
            <a:endParaRPr lang="en-GB" dirty="0"/>
          </a:p>
        </p:txBody>
      </p:sp>
      <p:graphicFrame>
        <p:nvGraphicFramePr>
          <p:cNvPr id="4" name="Content Placeholder 3"/>
          <p:cNvGraphicFramePr>
            <a:graphicFrameLocks/>
          </p:cNvGraphicFramePr>
          <p:nvPr/>
        </p:nvGraphicFramePr>
        <p:xfrm>
          <a:off x="457200" y="2819400"/>
          <a:ext cx="86868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 e-Science Central</a:t>
            </a:r>
            <a:endParaRPr lang="en-GB" dirty="0"/>
          </a:p>
        </p:txBody>
      </p:sp>
      <p:sp>
        <p:nvSpPr>
          <p:cNvPr id="3" name="Content Placeholder 2"/>
          <p:cNvSpPr>
            <a:spLocks noGrp="1"/>
          </p:cNvSpPr>
          <p:nvPr>
            <p:ph idx="1"/>
          </p:nvPr>
        </p:nvSpPr>
        <p:spPr/>
        <p:txBody>
          <a:bodyPr/>
          <a:lstStyle/>
          <a:p>
            <a:r>
              <a:rPr lang="en-GB" dirty="0" smtClean="0"/>
              <a:t>Integrated  Store-Analyse-Automate-Share infrastructure</a:t>
            </a:r>
          </a:p>
          <a:p>
            <a:pPr eaLnBrk="1" hangingPunct="1"/>
            <a:r>
              <a:rPr lang="en-GB" dirty="0" smtClean="0"/>
              <a:t>Web-based</a:t>
            </a:r>
          </a:p>
          <a:p>
            <a:pPr eaLnBrk="1" hangingPunct="1"/>
            <a:r>
              <a:rPr lang="en-GB" dirty="0" smtClean="0"/>
              <a:t>Generic</a:t>
            </a:r>
          </a:p>
          <a:p>
            <a:pPr lvl="1" eaLnBrk="1" hangingPunct="1"/>
            <a:r>
              <a:rPr lang="en-GB" dirty="0" smtClean="0"/>
              <a:t>CARMEN neuroinformatics &amp; chemistry as pilots</a:t>
            </a:r>
          </a:p>
          <a:p>
            <a:endParaRPr lang="en-GB" dirty="0"/>
          </a:p>
        </p:txBody>
      </p:sp>
      <p:pic>
        <p:nvPicPr>
          <p:cNvPr id="4" name="Picture 2" descr="ONE logo"/>
          <p:cNvPicPr>
            <a:picLocks noChangeAspect="1" noChangeArrowheads="1"/>
          </p:cNvPicPr>
          <p:nvPr/>
        </p:nvPicPr>
        <p:blipFill>
          <a:blip r:embed="rId2"/>
          <a:srcRect/>
          <a:stretch>
            <a:fillRect/>
          </a:stretch>
        </p:blipFill>
        <p:spPr bwMode="auto">
          <a:xfrm>
            <a:off x="7286644" y="4500570"/>
            <a:ext cx="1095375" cy="1348154"/>
          </a:xfrm>
          <a:prstGeom prst="rect">
            <a:avLst/>
          </a:prstGeom>
          <a:noFill/>
          <a:ln w="9525">
            <a:noFill/>
            <a:miter lim="800000"/>
            <a:headEnd/>
            <a:tailEnd/>
          </a:ln>
        </p:spPr>
      </p:pic>
      <p:pic>
        <p:nvPicPr>
          <p:cNvPr id="5" name="Picture 3" descr="Science City Logo"/>
          <p:cNvPicPr>
            <a:picLocks noChangeAspect="1" noChangeArrowheads="1"/>
          </p:cNvPicPr>
          <p:nvPr/>
        </p:nvPicPr>
        <p:blipFill>
          <a:blip r:embed="rId3"/>
          <a:srcRect/>
          <a:stretch>
            <a:fillRect/>
          </a:stretch>
        </p:blipFill>
        <p:spPr bwMode="auto">
          <a:xfrm>
            <a:off x="928662" y="4714884"/>
            <a:ext cx="3001433" cy="8185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7055" y="228601"/>
            <a:ext cx="8375846" cy="664797"/>
          </a:xfrm>
        </p:spPr>
        <p:txBody>
          <a:bodyPr/>
          <a:lstStyle/>
          <a:p>
            <a:pPr eaLnBrk="1" hangingPunct="1"/>
            <a:r>
              <a:rPr lang="en-GB" sz="3200" dirty="0" smtClean="0"/>
              <a:t>Science Cloud Architecture</a:t>
            </a:r>
            <a:endParaRPr lang="en-US" sz="3200" dirty="0" smtClean="0"/>
          </a:p>
        </p:txBody>
      </p:sp>
      <p:sp>
        <p:nvSpPr>
          <p:cNvPr id="22531" name="Content Placeholder 16"/>
          <p:cNvSpPr>
            <a:spLocks noGrp="1"/>
          </p:cNvSpPr>
          <p:nvPr>
            <p:ph sz="half" idx="4294967295"/>
          </p:nvPr>
        </p:nvSpPr>
        <p:spPr>
          <a:xfrm>
            <a:off x="4857752" y="3071810"/>
            <a:ext cx="2609850" cy="1527175"/>
          </a:xfrm>
        </p:spPr>
        <p:txBody>
          <a:bodyPr/>
          <a:lstStyle/>
          <a:p>
            <a:pPr algn="ctr" eaLnBrk="1" hangingPunct="1">
              <a:buFontTx/>
              <a:buNone/>
            </a:pPr>
            <a:r>
              <a:rPr lang="en-GB" sz="3200" dirty="0" smtClean="0"/>
              <a:t>Data storage</a:t>
            </a:r>
          </a:p>
          <a:p>
            <a:pPr algn="ctr" eaLnBrk="1" hangingPunct="1">
              <a:buFontTx/>
              <a:buNone/>
            </a:pPr>
            <a:r>
              <a:rPr lang="en-GB" sz="3200" dirty="0" smtClean="0"/>
              <a:t>and</a:t>
            </a:r>
          </a:p>
          <a:p>
            <a:pPr algn="ctr" eaLnBrk="1" hangingPunct="1">
              <a:buFontTx/>
              <a:buNone/>
            </a:pPr>
            <a:r>
              <a:rPr lang="en-GB" sz="3200" dirty="0" smtClean="0"/>
              <a:t>analysis</a:t>
            </a:r>
          </a:p>
        </p:txBody>
      </p:sp>
      <p:cxnSp>
        <p:nvCxnSpPr>
          <p:cNvPr id="22532" name="AutoShape 142"/>
          <p:cNvCxnSpPr>
            <a:cxnSpLocks noChangeShapeType="1"/>
          </p:cNvCxnSpPr>
          <p:nvPr/>
        </p:nvCxnSpPr>
        <p:spPr bwMode="auto">
          <a:xfrm>
            <a:off x="4943475" y="1857375"/>
            <a:ext cx="0" cy="0"/>
          </a:xfrm>
          <a:prstGeom prst="straightConnector1">
            <a:avLst/>
          </a:prstGeom>
          <a:noFill/>
          <a:ln w="9525">
            <a:solidFill>
              <a:schemeClr val="tx1"/>
            </a:solidFill>
            <a:round/>
            <a:headEnd/>
            <a:tailEnd/>
          </a:ln>
        </p:spPr>
      </p:cxnSp>
      <p:sp>
        <p:nvSpPr>
          <p:cNvPr id="22533" name="Line 241"/>
          <p:cNvSpPr>
            <a:spLocks noChangeShapeType="1"/>
          </p:cNvSpPr>
          <p:nvPr/>
        </p:nvSpPr>
        <p:spPr bwMode="auto">
          <a:xfrm>
            <a:off x="1862138" y="2270127"/>
            <a:ext cx="1566854" cy="873121"/>
          </a:xfrm>
          <a:prstGeom prst="line">
            <a:avLst/>
          </a:prstGeom>
          <a:noFill/>
          <a:ln w="25400">
            <a:solidFill>
              <a:schemeClr val="tx1"/>
            </a:solidFill>
            <a:round/>
            <a:headEnd/>
            <a:tailEnd/>
          </a:ln>
        </p:spPr>
        <p:txBody>
          <a:bodyPr lIns="90000" tIns="46800" rIns="90000" bIns="46800"/>
          <a:lstStyle/>
          <a:p>
            <a:endParaRPr lang="en-GB"/>
          </a:p>
        </p:txBody>
      </p:sp>
      <p:sp>
        <p:nvSpPr>
          <p:cNvPr id="59640" name="Cloud"/>
          <p:cNvSpPr>
            <a:spLocks noChangeAspect="1" noEditPoints="1" noChangeArrowheads="1"/>
          </p:cNvSpPr>
          <p:nvPr/>
        </p:nvSpPr>
        <p:spPr bwMode="auto">
          <a:xfrm>
            <a:off x="3167063" y="1222375"/>
            <a:ext cx="5791200" cy="542133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25400">
            <a:solidFill>
              <a:schemeClr val="tx1"/>
            </a:solidFill>
            <a:miter lim="800000"/>
            <a:headEnd/>
            <a:tailEnd/>
          </a:ln>
          <a:effectLst>
            <a:outerShdw dist="107763" dir="2700000" algn="ctr" rotWithShape="0">
              <a:srgbClr val="808080"/>
            </a:outerShdw>
          </a:effectLst>
        </p:spPr>
        <p:txBody>
          <a:bodyPr/>
          <a:lstStyle/>
          <a:p>
            <a:pPr>
              <a:defRPr/>
            </a:pPr>
            <a:endParaRPr lang="en-GB" dirty="0">
              <a:solidFill>
                <a:schemeClr val="bg1"/>
              </a:solidFill>
              <a:ea typeface="+mn-ea"/>
              <a:cs typeface="Arial" charset="0"/>
            </a:endParaRPr>
          </a:p>
        </p:txBody>
      </p:sp>
      <p:sp>
        <p:nvSpPr>
          <p:cNvPr id="22535" name="Line 251"/>
          <p:cNvSpPr>
            <a:spLocks noChangeShapeType="1"/>
          </p:cNvSpPr>
          <p:nvPr/>
        </p:nvSpPr>
        <p:spPr bwMode="auto">
          <a:xfrm flipV="1">
            <a:off x="1485901" y="3989389"/>
            <a:ext cx="1693863" cy="92075"/>
          </a:xfrm>
          <a:prstGeom prst="line">
            <a:avLst/>
          </a:prstGeom>
          <a:noFill/>
          <a:ln w="25400">
            <a:solidFill>
              <a:schemeClr val="tx1"/>
            </a:solidFill>
            <a:round/>
            <a:headEnd/>
            <a:tailEnd/>
          </a:ln>
        </p:spPr>
        <p:txBody>
          <a:bodyPr lIns="90000" tIns="46800" rIns="90000" bIns="46800"/>
          <a:lstStyle/>
          <a:p>
            <a:endParaRPr lang="en-GB"/>
          </a:p>
        </p:txBody>
      </p:sp>
      <p:sp>
        <p:nvSpPr>
          <p:cNvPr id="22536" name="Line 253"/>
          <p:cNvSpPr>
            <a:spLocks noChangeShapeType="1"/>
          </p:cNvSpPr>
          <p:nvPr/>
        </p:nvSpPr>
        <p:spPr bwMode="auto">
          <a:xfrm flipV="1">
            <a:off x="1470026" y="5286388"/>
            <a:ext cx="1958966" cy="509575"/>
          </a:xfrm>
          <a:prstGeom prst="line">
            <a:avLst/>
          </a:prstGeom>
          <a:noFill/>
          <a:ln w="25400">
            <a:solidFill>
              <a:schemeClr val="tx1"/>
            </a:solidFill>
            <a:round/>
            <a:headEnd/>
            <a:tailEnd/>
          </a:ln>
        </p:spPr>
        <p:txBody>
          <a:bodyPr lIns="90000" tIns="46800" rIns="90000" bIns="46800"/>
          <a:lstStyle/>
          <a:p>
            <a:endParaRPr lang="en-GB"/>
          </a:p>
        </p:txBody>
      </p:sp>
      <p:sp>
        <p:nvSpPr>
          <p:cNvPr id="20" name="Line Callout 1 (Accent Bar) 19"/>
          <p:cNvSpPr/>
          <p:nvPr/>
        </p:nvSpPr>
        <p:spPr>
          <a:xfrm>
            <a:off x="2265363" y="1127127"/>
            <a:ext cx="1457325" cy="1301741"/>
          </a:xfrm>
          <a:prstGeom prst="accentCallout1">
            <a:avLst>
              <a:gd name="adj1" fmla="val 18750"/>
              <a:gd name="adj2" fmla="val -8333"/>
              <a:gd name="adj3" fmla="val 53268"/>
              <a:gd name="adj4" fmla="val -36184"/>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1800" dirty="0" smtClean="0">
                <a:solidFill>
                  <a:schemeClr val="tx1"/>
                </a:solidFill>
                <a:latin typeface="+mj-lt"/>
              </a:rPr>
              <a:t>Access </a:t>
            </a:r>
            <a:r>
              <a:rPr lang="en-GB" sz="1800" dirty="0">
                <a:solidFill>
                  <a:schemeClr val="tx1"/>
                </a:solidFill>
                <a:latin typeface="+mj-lt"/>
              </a:rPr>
              <a:t>over Internet</a:t>
            </a:r>
          </a:p>
          <a:p>
            <a:pPr algn="ctr">
              <a:defRPr/>
            </a:pPr>
            <a:r>
              <a:rPr lang="en-GB" sz="1800" dirty="0">
                <a:solidFill>
                  <a:schemeClr val="tx1"/>
                </a:solidFill>
                <a:latin typeface="+mj-lt"/>
              </a:rPr>
              <a:t>(typically </a:t>
            </a:r>
            <a:r>
              <a:rPr lang="en-GB" sz="1800" dirty="0" smtClean="0">
                <a:solidFill>
                  <a:schemeClr val="tx1"/>
                </a:solidFill>
                <a:latin typeface="+mj-lt"/>
              </a:rPr>
              <a:t>via browser</a:t>
            </a:r>
            <a:r>
              <a:rPr lang="en-GB" sz="1800" dirty="0">
                <a:solidFill>
                  <a:schemeClr val="tx1"/>
                </a:solidFill>
                <a:latin typeface="+mj-lt"/>
              </a:rPr>
              <a:t>)</a:t>
            </a:r>
            <a:endParaRPr lang="en-GB" sz="2800" dirty="0">
              <a:solidFill>
                <a:schemeClr val="tx1"/>
              </a:solidFill>
              <a:latin typeface="+mj-lt"/>
            </a:endParaRPr>
          </a:p>
        </p:txBody>
      </p:sp>
      <p:sp>
        <p:nvSpPr>
          <p:cNvPr id="22" name="Line Callout 1 (Accent Bar) 21"/>
          <p:cNvSpPr/>
          <p:nvPr/>
        </p:nvSpPr>
        <p:spPr>
          <a:xfrm>
            <a:off x="1703389" y="3221038"/>
            <a:ext cx="1365250" cy="1039812"/>
          </a:xfrm>
          <a:prstGeom prst="accentCallout1">
            <a:avLst>
              <a:gd name="adj1" fmla="val 18750"/>
              <a:gd name="adj2" fmla="val -8333"/>
              <a:gd name="adj3" fmla="val 31486"/>
              <a:gd name="adj4" fmla="val -20871"/>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1800" dirty="0" smtClean="0">
                <a:solidFill>
                  <a:schemeClr val="tx1"/>
                </a:solidFill>
                <a:latin typeface="+mj-lt"/>
              </a:rPr>
              <a:t>Upload </a:t>
            </a:r>
            <a:r>
              <a:rPr lang="en-GB" sz="1800" dirty="0">
                <a:solidFill>
                  <a:schemeClr val="tx1"/>
                </a:solidFill>
                <a:latin typeface="+mj-lt"/>
              </a:rPr>
              <a:t>data &amp; services</a:t>
            </a:r>
          </a:p>
        </p:txBody>
      </p:sp>
      <p:sp>
        <p:nvSpPr>
          <p:cNvPr id="23" name="Line Callout 1 (Accent Bar) 22"/>
          <p:cNvSpPr/>
          <p:nvPr/>
        </p:nvSpPr>
        <p:spPr>
          <a:xfrm>
            <a:off x="1670051" y="5307013"/>
            <a:ext cx="1365250" cy="1041400"/>
          </a:xfrm>
          <a:prstGeom prst="accentCallout1">
            <a:avLst>
              <a:gd name="adj1" fmla="val 18750"/>
              <a:gd name="adj2" fmla="val -8333"/>
              <a:gd name="adj3" fmla="val 31486"/>
              <a:gd name="adj4" fmla="val -20871"/>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1800" dirty="0" smtClean="0">
                <a:solidFill>
                  <a:schemeClr val="tx1"/>
                </a:solidFill>
                <a:latin typeface="+mj-lt"/>
              </a:rPr>
              <a:t>Run </a:t>
            </a:r>
            <a:r>
              <a:rPr lang="en-GB" sz="1800" dirty="0">
                <a:solidFill>
                  <a:schemeClr val="tx1"/>
                </a:solidFill>
                <a:latin typeface="+mj-lt"/>
              </a:rPr>
              <a:t>analyses</a:t>
            </a:r>
          </a:p>
        </p:txBody>
      </p:sp>
      <p:pic>
        <p:nvPicPr>
          <p:cNvPr id="22540" name="Picture 2"/>
          <p:cNvPicPr>
            <a:picLocks noChangeAspect="1" noChangeArrowheads="1"/>
          </p:cNvPicPr>
          <p:nvPr/>
        </p:nvPicPr>
        <p:blipFill>
          <a:blip r:embed="rId2"/>
          <a:srcRect/>
          <a:stretch>
            <a:fillRect/>
          </a:stretch>
        </p:blipFill>
        <p:spPr bwMode="auto">
          <a:xfrm>
            <a:off x="412750" y="1169988"/>
            <a:ext cx="1533525" cy="1541462"/>
          </a:xfrm>
          <a:prstGeom prst="rect">
            <a:avLst/>
          </a:prstGeom>
          <a:noFill/>
          <a:ln w="9525">
            <a:noFill/>
            <a:miter lim="800000"/>
            <a:headEnd/>
            <a:tailEnd/>
          </a:ln>
        </p:spPr>
      </p:pic>
      <p:pic>
        <p:nvPicPr>
          <p:cNvPr id="22541" name="Picture 3"/>
          <p:cNvPicPr>
            <a:picLocks noChangeAspect="1" noChangeArrowheads="1"/>
          </p:cNvPicPr>
          <p:nvPr/>
        </p:nvPicPr>
        <p:blipFill>
          <a:blip r:embed="rId2"/>
          <a:srcRect/>
          <a:stretch>
            <a:fillRect/>
          </a:stretch>
        </p:blipFill>
        <p:spPr bwMode="auto">
          <a:xfrm>
            <a:off x="0" y="2967038"/>
            <a:ext cx="1533525" cy="1541462"/>
          </a:xfrm>
          <a:prstGeom prst="rect">
            <a:avLst/>
          </a:prstGeom>
          <a:noFill/>
          <a:ln w="9525">
            <a:noFill/>
            <a:miter lim="800000"/>
            <a:headEnd/>
            <a:tailEnd/>
          </a:ln>
        </p:spPr>
      </p:pic>
      <p:pic>
        <p:nvPicPr>
          <p:cNvPr id="22542" name="Picture 3"/>
          <p:cNvPicPr>
            <a:picLocks noChangeAspect="1" noChangeArrowheads="1"/>
          </p:cNvPicPr>
          <p:nvPr/>
        </p:nvPicPr>
        <p:blipFill>
          <a:blip r:embed="rId2"/>
          <a:srcRect/>
          <a:stretch>
            <a:fillRect/>
          </a:stretch>
        </p:blipFill>
        <p:spPr bwMode="auto">
          <a:xfrm>
            <a:off x="0" y="5057777"/>
            <a:ext cx="1533525" cy="1541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Cloud Services Continuum </a:t>
            </a:r>
            <a:r>
              <a:rPr lang="en-GB" sz="2400" dirty="0" smtClean="0"/>
              <a:t>(based on Robert Anderson)</a:t>
            </a:r>
            <a:endParaRPr lang="en-GB" dirty="0"/>
          </a:p>
        </p:txBody>
      </p:sp>
      <p:sp>
        <p:nvSpPr>
          <p:cNvPr id="7" name="Rounded Rectangle 6"/>
          <p:cNvSpPr/>
          <p:nvPr/>
        </p:nvSpPr>
        <p:spPr bwMode="auto">
          <a:xfrm>
            <a:off x="4839893" y="3107529"/>
            <a:ext cx="1821668" cy="107157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tabLst/>
            </a:pPr>
            <a:r>
              <a:rPr kumimoji="0" lang="en-GB" sz="2400" b="0" i="0" u="none" strike="noStrike" cap="none" normalizeH="0" baseline="0" dirty="0" smtClean="0">
                <a:ln>
                  <a:noFill/>
                </a:ln>
                <a:solidFill>
                  <a:schemeClr val="bg1"/>
                </a:solidFill>
                <a:effectLst/>
                <a:latin typeface="Arial" pitchFamily="34" charset="0"/>
                <a:ea typeface="ヒラギノ角ゴ Pro W3" pitchFamily="1" charset="-128"/>
              </a:rPr>
              <a:t>Platform</a:t>
            </a:r>
          </a:p>
          <a:p>
            <a:pPr marL="0" marR="0" indent="0" algn="ctr" defTabSz="914400" rtl="0" eaLnBrk="0" fontAlgn="base" latinLnBrk="0" hangingPunct="0">
              <a:lnSpc>
                <a:spcPct val="100000"/>
              </a:lnSpc>
              <a:spcBef>
                <a:spcPct val="0"/>
              </a:spcBef>
              <a:spcAft>
                <a:spcPct val="0"/>
              </a:spcAft>
              <a:buClrTx/>
              <a:buSzTx/>
              <a:buFontTx/>
              <a:buNone/>
              <a:tabLst/>
            </a:pPr>
            <a:r>
              <a:rPr lang="en-GB" dirty="0" smtClean="0">
                <a:solidFill>
                  <a:schemeClr val="bg1"/>
                </a:solidFill>
                <a:latin typeface="Arial" pitchFamily="34" charset="0"/>
                <a:ea typeface="ヒラギノ角ゴ Pro W3" pitchFamily="1" charset="-128"/>
              </a:rPr>
              <a:t>(</a:t>
            </a:r>
            <a:r>
              <a:rPr lang="en-GB" dirty="0" err="1" smtClean="0">
                <a:solidFill>
                  <a:schemeClr val="bg1"/>
                </a:solidFill>
                <a:latin typeface="Arial" pitchFamily="34" charset="0"/>
                <a:ea typeface="ヒラギノ角ゴ Pro W3" pitchFamily="1" charset="-128"/>
              </a:rPr>
              <a:t>PaaS</a:t>
            </a:r>
            <a:r>
              <a:rPr lang="en-GB" dirty="0" smtClean="0">
                <a:solidFill>
                  <a:schemeClr val="bg1"/>
                </a:solidFill>
                <a:latin typeface="Arial" pitchFamily="34" charset="0"/>
                <a:ea typeface="ヒラギノ角ゴ Pro W3" pitchFamily="1" charset="-128"/>
              </a:rPr>
              <a:t>)</a:t>
            </a:r>
            <a:endParaRPr kumimoji="0" lang="en-GB" sz="2400" b="0" i="0" u="none" strike="noStrike" cap="none" normalizeH="0" baseline="0" dirty="0" smtClean="0">
              <a:ln>
                <a:noFill/>
              </a:ln>
              <a:solidFill>
                <a:schemeClr val="bg1"/>
              </a:solidFill>
              <a:effectLst/>
              <a:latin typeface="Arial" pitchFamily="34" charset="0"/>
              <a:ea typeface="ヒラギノ角ゴ Pro W3" pitchFamily="1" charset="-128"/>
            </a:endParaRPr>
          </a:p>
        </p:txBody>
      </p:sp>
      <p:sp>
        <p:nvSpPr>
          <p:cNvPr id="8" name="Rounded Rectangle 7"/>
          <p:cNvSpPr/>
          <p:nvPr/>
        </p:nvSpPr>
        <p:spPr bwMode="auto">
          <a:xfrm>
            <a:off x="4679157" y="4643446"/>
            <a:ext cx="2143140" cy="107157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tabLst/>
            </a:pPr>
            <a:r>
              <a:rPr kumimoji="0" lang="en-GB" sz="2400" b="0" i="0" u="none" strike="noStrike" cap="none" normalizeH="0" baseline="0" dirty="0" smtClean="0">
                <a:ln>
                  <a:noFill/>
                </a:ln>
                <a:solidFill>
                  <a:schemeClr val="bg1"/>
                </a:solidFill>
                <a:effectLst/>
                <a:latin typeface="Arial" pitchFamily="34" charset="0"/>
                <a:ea typeface="ヒラギノ角ゴ Pro W3" pitchFamily="1" charset="-128"/>
              </a:rPr>
              <a:t>Infrastructure</a:t>
            </a:r>
          </a:p>
          <a:p>
            <a:pPr marL="0" marR="0" indent="0" algn="ctr" defTabSz="914400" rtl="0" eaLnBrk="0" fontAlgn="base" latinLnBrk="0" hangingPunct="0">
              <a:lnSpc>
                <a:spcPct val="100000"/>
              </a:lnSpc>
              <a:spcBef>
                <a:spcPct val="0"/>
              </a:spcBef>
              <a:spcAft>
                <a:spcPct val="0"/>
              </a:spcAft>
              <a:buClrTx/>
              <a:buSzTx/>
              <a:buFontTx/>
              <a:buNone/>
              <a:tabLst/>
            </a:pPr>
            <a:r>
              <a:rPr lang="en-GB" dirty="0" smtClean="0">
                <a:solidFill>
                  <a:schemeClr val="bg1"/>
                </a:solidFill>
                <a:latin typeface="Arial" pitchFamily="34" charset="0"/>
                <a:ea typeface="ヒラギノ角ゴ Pro W3" pitchFamily="1" charset="-128"/>
              </a:rPr>
              <a:t>(</a:t>
            </a:r>
            <a:r>
              <a:rPr lang="en-GB" dirty="0" err="1" smtClean="0">
                <a:solidFill>
                  <a:schemeClr val="bg1"/>
                </a:solidFill>
                <a:latin typeface="Arial" pitchFamily="34" charset="0"/>
                <a:ea typeface="ヒラギノ角ゴ Pro W3" pitchFamily="1" charset="-128"/>
              </a:rPr>
              <a:t>IaaS</a:t>
            </a:r>
            <a:r>
              <a:rPr lang="en-GB" dirty="0" smtClean="0">
                <a:solidFill>
                  <a:schemeClr val="bg1"/>
                </a:solidFill>
                <a:latin typeface="Arial" pitchFamily="34" charset="0"/>
                <a:ea typeface="ヒラギノ角ゴ Pro W3" pitchFamily="1" charset="-128"/>
              </a:rPr>
              <a:t>)</a:t>
            </a:r>
            <a:endParaRPr kumimoji="0" lang="en-GB" sz="2400" b="0" i="0" u="none" strike="noStrike" cap="none" normalizeH="0" baseline="0" dirty="0" smtClean="0">
              <a:ln>
                <a:noFill/>
              </a:ln>
              <a:solidFill>
                <a:schemeClr val="bg1"/>
              </a:solidFill>
              <a:effectLst/>
              <a:latin typeface="Arial" pitchFamily="34" charset="0"/>
              <a:ea typeface="ヒラギノ角ゴ Pro W3" pitchFamily="1" charset="-128"/>
            </a:endParaRPr>
          </a:p>
        </p:txBody>
      </p:sp>
      <p:sp>
        <p:nvSpPr>
          <p:cNvPr id="9" name="Rounded Rectangle 8"/>
          <p:cNvSpPr/>
          <p:nvPr/>
        </p:nvSpPr>
        <p:spPr bwMode="auto">
          <a:xfrm>
            <a:off x="4929190" y="1571612"/>
            <a:ext cx="1643074" cy="107157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tabLst/>
            </a:pPr>
            <a:r>
              <a:rPr kumimoji="0" lang="en-GB" sz="2400" b="0" i="0" u="none" strike="noStrike" cap="none" normalizeH="0" baseline="0" dirty="0" smtClean="0">
                <a:ln>
                  <a:noFill/>
                </a:ln>
                <a:solidFill>
                  <a:schemeClr val="bg1"/>
                </a:solidFill>
                <a:effectLst/>
                <a:latin typeface="Arial" pitchFamily="34" charset="0"/>
                <a:ea typeface="ヒラギノ角ゴ Pro W3" pitchFamily="1" charset="-128"/>
              </a:rPr>
              <a:t>Software</a:t>
            </a:r>
          </a:p>
          <a:p>
            <a:pPr marL="0" marR="0" indent="0" algn="ctr" defTabSz="914400" rtl="0" eaLnBrk="0" fontAlgn="base" latinLnBrk="0" hangingPunct="0">
              <a:lnSpc>
                <a:spcPct val="100000"/>
              </a:lnSpc>
              <a:spcBef>
                <a:spcPct val="0"/>
              </a:spcBef>
              <a:spcAft>
                <a:spcPct val="0"/>
              </a:spcAft>
              <a:buClrTx/>
              <a:buSzTx/>
              <a:buFontTx/>
              <a:buNone/>
              <a:tabLst/>
            </a:pPr>
            <a:r>
              <a:rPr lang="en-GB" dirty="0" smtClean="0">
                <a:solidFill>
                  <a:schemeClr val="bg1"/>
                </a:solidFill>
                <a:latin typeface="Arial" pitchFamily="34" charset="0"/>
                <a:ea typeface="ヒラギノ角ゴ Pro W3" pitchFamily="1" charset="-128"/>
              </a:rPr>
              <a:t>(</a:t>
            </a:r>
            <a:r>
              <a:rPr lang="en-GB" dirty="0" err="1" smtClean="0">
                <a:solidFill>
                  <a:schemeClr val="bg1"/>
                </a:solidFill>
                <a:latin typeface="Arial" pitchFamily="34" charset="0"/>
                <a:ea typeface="ヒラギノ角ゴ Pro W3" pitchFamily="1" charset="-128"/>
              </a:rPr>
              <a:t>SaaS</a:t>
            </a:r>
            <a:r>
              <a:rPr lang="en-GB" dirty="0" smtClean="0">
                <a:solidFill>
                  <a:schemeClr val="bg1"/>
                </a:solidFill>
                <a:latin typeface="Arial" pitchFamily="34" charset="0"/>
                <a:ea typeface="ヒラギノ角ゴ Pro W3" pitchFamily="1" charset="-128"/>
              </a:rPr>
              <a:t>)</a:t>
            </a:r>
            <a:endParaRPr kumimoji="0" lang="en-GB" sz="2400" b="0" i="0" u="none" strike="noStrike" cap="none" normalizeH="0" baseline="0" dirty="0" smtClean="0">
              <a:ln>
                <a:noFill/>
              </a:ln>
              <a:solidFill>
                <a:schemeClr val="bg1"/>
              </a:solidFill>
              <a:effectLst/>
              <a:latin typeface="Arial" pitchFamily="34" charset="0"/>
              <a:ea typeface="ヒラギノ角ゴ Pro W3" pitchFamily="1" charset="-128"/>
            </a:endParaRPr>
          </a:p>
        </p:txBody>
      </p:sp>
      <p:sp>
        <p:nvSpPr>
          <p:cNvPr id="10" name="TextBox 9"/>
          <p:cNvSpPr txBox="1"/>
          <p:nvPr/>
        </p:nvSpPr>
        <p:spPr>
          <a:xfrm>
            <a:off x="2321703" y="1714488"/>
            <a:ext cx="1653273" cy="400110"/>
          </a:xfrm>
          <a:prstGeom prst="rect">
            <a:avLst/>
          </a:prstGeom>
          <a:noFill/>
        </p:spPr>
        <p:txBody>
          <a:bodyPr wrap="none" rtlCol="0">
            <a:spAutoFit/>
          </a:bodyPr>
          <a:lstStyle/>
          <a:p>
            <a:r>
              <a:rPr lang="en-GB" sz="2000" dirty="0" smtClean="0"/>
              <a:t>Google Apps</a:t>
            </a:r>
            <a:endParaRPr lang="en-GB" sz="2000" dirty="0"/>
          </a:p>
        </p:txBody>
      </p:sp>
      <p:sp>
        <p:nvSpPr>
          <p:cNvPr id="11" name="TextBox 10"/>
          <p:cNvSpPr txBox="1"/>
          <p:nvPr/>
        </p:nvSpPr>
        <p:spPr>
          <a:xfrm>
            <a:off x="1821637" y="3429000"/>
            <a:ext cx="2324932" cy="400110"/>
          </a:xfrm>
          <a:prstGeom prst="rect">
            <a:avLst/>
          </a:prstGeom>
          <a:noFill/>
        </p:spPr>
        <p:txBody>
          <a:bodyPr wrap="none" rtlCol="0">
            <a:spAutoFit/>
          </a:bodyPr>
          <a:lstStyle/>
          <a:p>
            <a:r>
              <a:rPr lang="en-GB" sz="2000" dirty="0" smtClean="0"/>
              <a:t>Google </a:t>
            </a:r>
            <a:r>
              <a:rPr lang="en-GB" sz="2000" dirty="0" err="1" smtClean="0"/>
              <a:t>AppEngine</a:t>
            </a:r>
            <a:endParaRPr lang="en-GB" sz="2000" dirty="0" smtClean="0"/>
          </a:p>
        </p:txBody>
      </p:sp>
      <p:sp>
        <p:nvSpPr>
          <p:cNvPr id="16" name="TextBox 15"/>
          <p:cNvSpPr txBox="1"/>
          <p:nvPr/>
        </p:nvSpPr>
        <p:spPr>
          <a:xfrm>
            <a:off x="1893075" y="5214950"/>
            <a:ext cx="2323072" cy="400110"/>
          </a:xfrm>
          <a:prstGeom prst="rect">
            <a:avLst/>
          </a:prstGeom>
          <a:noFill/>
        </p:spPr>
        <p:txBody>
          <a:bodyPr wrap="none" rtlCol="0">
            <a:spAutoFit/>
          </a:bodyPr>
          <a:lstStyle/>
          <a:p>
            <a:r>
              <a:rPr lang="en-GB" sz="2000" dirty="0" smtClean="0"/>
              <a:t>Amazon EC2 &amp; S3</a:t>
            </a:r>
          </a:p>
        </p:txBody>
      </p:sp>
      <p:sp>
        <p:nvSpPr>
          <p:cNvPr id="21" name="TextBox 20"/>
          <p:cNvSpPr txBox="1"/>
          <p:nvPr/>
        </p:nvSpPr>
        <p:spPr>
          <a:xfrm>
            <a:off x="1500166" y="714356"/>
            <a:ext cx="5468164" cy="338554"/>
          </a:xfrm>
          <a:prstGeom prst="rect">
            <a:avLst/>
          </a:prstGeom>
          <a:noFill/>
        </p:spPr>
        <p:txBody>
          <a:bodyPr wrap="none" rtlCol="0">
            <a:spAutoFit/>
          </a:bodyPr>
          <a:lstStyle/>
          <a:p>
            <a:r>
              <a:rPr lang="en-GB" sz="1600" dirty="0" smtClean="0"/>
              <a:t>http://et.cairene.net/2008/07/03/cloud-services-continuum/</a:t>
            </a:r>
            <a:endParaRPr lang="en-GB" sz="1600" dirty="0"/>
          </a:p>
        </p:txBody>
      </p:sp>
      <p:sp>
        <p:nvSpPr>
          <p:cNvPr id="12" name="TextBox 11"/>
          <p:cNvSpPr txBox="1"/>
          <p:nvPr/>
        </p:nvSpPr>
        <p:spPr>
          <a:xfrm>
            <a:off x="2178827" y="4143380"/>
            <a:ext cx="1949829" cy="400110"/>
          </a:xfrm>
          <a:prstGeom prst="rect">
            <a:avLst/>
          </a:prstGeom>
          <a:noFill/>
        </p:spPr>
        <p:txBody>
          <a:bodyPr wrap="none" rtlCol="0">
            <a:spAutoFit/>
          </a:bodyPr>
          <a:lstStyle/>
          <a:p>
            <a:r>
              <a:rPr lang="en-GB" sz="2000" dirty="0" smtClean="0"/>
              <a:t>Microsoft Azure</a:t>
            </a:r>
          </a:p>
        </p:txBody>
      </p:sp>
      <p:sp>
        <p:nvSpPr>
          <p:cNvPr id="13" name="Left Brace 12"/>
          <p:cNvSpPr/>
          <p:nvPr/>
        </p:nvSpPr>
        <p:spPr bwMode="auto">
          <a:xfrm>
            <a:off x="4250529" y="3500438"/>
            <a:ext cx="357190" cy="1785950"/>
          </a:xfrm>
          <a:prstGeom prst="leftBrace">
            <a:avLst>
              <a:gd name="adj1" fmla="val 0"/>
              <a:gd name="adj2" fmla="val 50000"/>
            </a:avLst>
          </a:prstGeom>
          <a:solidFill>
            <a:srgbClr val="C00000">
              <a:alpha val="1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sp>
        <p:nvSpPr>
          <p:cNvPr id="14" name="Left Brace 13"/>
          <p:cNvSpPr/>
          <p:nvPr/>
        </p:nvSpPr>
        <p:spPr bwMode="auto">
          <a:xfrm>
            <a:off x="4250529" y="1785926"/>
            <a:ext cx="357190" cy="1500198"/>
          </a:xfrm>
          <a:prstGeom prst="leftBrace">
            <a:avLst>
              <a:gd name="adj1" fmla="val 0"/>
              <a:gd name="adj2" fmla="val 50000"/>
            </a:avLst>
          </a:prstGeom>
          <a:solidFill>
            <a:srgbClr val="C00000">
              <a:alpha val="1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sp>
        <p:nvSpPr>
          <p:cNvPr id="15" name="TextBox 14"/>
          <p:cNvSpPr txBox="1"/>
          <p:nvPr/>
        </p:nvSpPr>
        <p:spPr>
          <a:xfrm>
            <a:off x="2178827" y="2357430"/>
            <a:ext cx="1951175" cy="400110"/>
          </a:xfrm>
          <a:prstGeom prst="rect">
            <a:avLst/>
          </a:prstGeom>
          <a:noFill/>
        </p:spPr>
        <p:txBody>
          <a:bodyPr wrap="none" rtlCol="0">
            <a:spAutoFit/>
          </a:bodyPr>
          <a:lstStyle/>
          <a:p>
            <a:r>
              <a:rPr lang="en-GB" sz="2000" dirty="0" smtClean="0"/>
              <a:t>Salesforce.com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lue Brain"/>
          <p:cNvPicPr>
            <a:picLocks noChangeAspect="1" noChangeArrowheads="1"/>
          </p:cNvPicPr>
          <p:nvPr/>
        </p:nvPicPr>
        <p:blipFill>
          <a:blip r:embed="rId3"/>
          <a:srcRect/>
          <a:stretch>
            <a:fillRect/>
          </a:stretch>
        </p:blipFill>
        <p:spPr bwMode="auto">
          <a:xfrm>
            <a:off x="366713" y="1336675"/>
            <a:ext cx="2978150" cy="2566988"/>
          </a:xfrm>
          <a:prstGeom prst="rect">
            <a:avLst/>
          </a:prstGeom>
          <a:noFill/>
          <a:ln w="9525">
            <a:noFill/>
            <a:miter lim="800000"/>
            <a:headEnd/>
            <a:tailEnd/>
          </a:ln>
        </p:spPr>
      </p:pic>
      <p:sp>
        <p:nvSpPr>
          <p:cNvPr id="8195" name="Title 7"/>
          <p:cNvSpPr>
            <a:spLocks noGrp="1"/>
          </p:cNvSpPr>
          <p:nvPr>
            <p:ph type="title"/>
          </p:nvPr>
        </p:nvSpPr>
        <p:spPr/>
        <p:txBody>
          <a:bodyPr/>
          <a:lstStyle/>
          <a:p>
            <a:pPr eaLnBrk="1" hangingPunct="1"/>
            <a:r>
              <a:rPr lang="en-GB" smtClean="0"/>
              <a:t>Research Challenge</a:t>
            </a:r>
          </a:p>
        </p:txBody>
      </p:sp>
      <p:sp>
        <p:nvSpPr>
          <p:cNvPr id="8196" name="Content Placeholder 10"/>
          <p:cNvSpPr>
            <a:spLocks noGrp="1"/>
          </p:cNvSpPr>
          <p:nvPr>
            <p:ph sz="half" idx="4294967295"/>
          </p:nvPr>
        </p:nvSpPr>
        <p:spPr>
          <a:xfrm>
            <a:off x="3206750" y="1600200"/>
            <a:ext cx="5937250" cy="4525963"/>
          </a:xfrm>
        </p:spPr>
        <p:txBody>
          <a:bodyPr/>
          <a:lstStyle/>
          <a:p>
            <a:pPr eaLnBrk="1" hangingPunct="1">
              <a:buFontTx/>
              <a:buNone/>
            </a:pPr>
            <a:r>
              <a:rPr lang="en-GB" i="1" dirty="0" smtClean="0"/>
              <a:t>Understanding the brain is the greatest informatics challenge</a:t>
            </a:r>
          </a:p>
          <a:p>
            <a:pPr eaLnBrk="1" hangingPunct="1">
              <a:spcBef>
                <a:spcPct val="50000"/>
              </a:spcBef>
            </a:pPr>
            <a:r>
              <a:rPr lang="en-GB" dirty="0" smtClean="0"/>
              <a:t>Enormous implications for science:</a:t>
            </a:r>
          </a:p>
          <a:p>
            <a:pPr lvl="1" eaLnBrk="1" hangingPunct="1">
              <a:spcBef>
                <a:spcPct val="50000"/>
              </a:spcBef>
              <a:buFont typeface="Arial" charset="0"/>
              <a:buChar char="•"/>
            </a:pPr>
            <a:r>
              <a:rPr lang="en-GB" dirty="0" smtClean="0"/>
              <a:t>Medicine</a:t>
            </a:r>
          </a:p>
          <a:p>
            <a:pPr lvl="1" eaLnBrk="1" hangingPunct="1">
              <a:spcBef>
                <a:spcPct val="50000"/>
              </a:spcBef>
              <a:buFont typeface="Arial" charset="0"/>
              <a:buChar char="•"/>
            </a:pPr>
            <a:r>
              <a:rPr lang="en-GB" dirty="0" smtClean="0"/>
              <a:t>Biology</a:t>
            </a:r>
          </a:p>
          <a:p>
            <a:pPr lvl="1" eaLnBrk="1" hangingPunct="1">
              <a:spcBef>
                <a:spcPct val="50000"/>
              </a:spcBef>
              <a:buFont typeface="Arial" charset="0"/>
              <a:buChar char="•"/>
            </a:pPr>
            <a:r>
              <a:rPr lang="en-GB" dirty="0" smtClean="0"/>
              <a:t>Computer Science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14290"/>
            <a:ext cx="8686800" cy="1143000"/>
          </a:xfrm>
        </p:spPr>
        <p:txBody>
          <a:bodyPr/>
          <a:lstStyle/>
          <a:p>
            <a:r>
              <a:rPr lang="en-GB" sz="3200" dirty="0" smtClean="0"/>
              <a:t>Science Cloud Options</a:t>
            </a:r>
            <a:endParaRPr lang="en-GB" sz="3200" dirty="0"/>
          </a:p>
        </p:txBody>
      </p:sp>
      <p:grpSp>
        <p:nvGrpSpPr>
          <p:cNvPr id="2" name="Group 30"/>
          <p:cNvGrpSpPr/>
          <p:nvPr/>
        </p:nvGrpSpPr>
        <p:grpSpPr>
          <a:xfrm>
            <a:off x="95226" y="1214422"/>
            <a:ext cx="3904260" cy="4594240"/>
            <a:chOff x="857224" y="1285860"/>
            <a:chExt cx="2928958" cy="4594240"/>
          </a:xfrm>
        </p:grpSpPr>
        <p:sp>
          <p:nvSpPr>
            <p:cNvPr id="18" name="Rounded Rectangle 17"/>
            <p:cNvSpPr/>
            <p:nvPr/>
          </p:nvSpPr>
          <p:spPr bwMode="auto">
            <a:xfrm>
              <a:off x="892947" y="4929198"/>
              <a:ext cx="2893235" cy="950902"/>
            </a:xfrm>
            <a:prstGeom prst="roundRect">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Cloud Infrastructure: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Storage &amp; Compute</a:t>
              </a:r>
            </a:p>
          </p:txBody>
        </p:sp>
        <p:sp>
          <p:nvSpPr>
            <p:cNvPr id="19" name="Rounded Rectangle 18"/>
            <p:cNvSpPr/>
            <p:nvPr/>
          </p:nvSpPr>
          <p:spPr bwMode="auto">
            <a:xfrm rot="5400000">
              <a:off x="-428660" y="2571744"/>
              <a:ext cx="3500462" cy="928694"/>
            </a:xfrm>
            <a:prstGeom prst="roundRect">
              <a:avLst/>
            </a:prstGeom>
            <a:gradFill rotWithShape="1">
              <a:gsLst>
                <a:gs pos="0">
                  <a:srgbClr val="94D850">
                    <a:tint val="62000"/>
                    <a:satMod val="180000"/>
                  </a:srgbClr>
                </a:gs>
                <a:gs pos="65000">
                  <a:srgbClr val="94D850">
                    <a:tint val="32000"/>
                    <a:satMod val="250000"/>
                  </a:srgbClr>
                </a:gs>
                <a:gs pos="100000">
                  <a:srgbClr val="94D850">
                    <a:tint val="23000"/>
                    <a:satMod val="300000"/>
                  </a:srgbClr>
                </a:gs>
              </a:gsLst>
              <a:lin ang="16200000" scaled="0"/>
            </a:gradFill>
            <a:ln w="9525" cap="flat" cmpd="sng" algn="ctr">
              <a:solidFill>
                <a:srgbClr val="94D850"/>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Science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App 1</a:t>
              </a:r>
            </a:p>
          </p:txBody>
        </p:sp>
        <p:sp>
          <p:nvSpPr>
            <p:cNvPr id="20" name="TextBox 19"/>
            <p:cNvSpPr txBox="1"/>
            <p:nvPr/>
          </p:nvSpPr>
          <p:spPr>
            <a:xfrm>
              <a:off x="2095470" y="2814626"/>
              <a:ext cx="480064" cy="584775"/>
            </a:xfrm>
            <a:prstGeom prst="rect">
              <a:avLst/>
            </a:prstGeom>
            <a:noFill/>
          </p:spPr>
          <p:txBody>
            <a:bodyPr wrap="none" rtlCol="0">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smtClean="0">
                  <a:ln>
                    <a:noFill/>
                  </a:ln>
                  <a:solidFill>
                    <a:srgbClr val="000000"/>
                  </a:solidFill>
                  <a:effectLst/>
                  <a:uLnTx/>
                  <a:uFillTx/>
                  <a:latin typeface="Segoe"/>
                  <a:ea typeface="+mn-ea"/>
                  <a:cs typeface="+mn-cs"/>
                </a:rPr>
                <a:t>....</a:t>
              </a:r>
              <a:endParaRPr kumimoji="0" lang="en-GB" sz="1800" b="0" i="0" u="none" strike="noStrike" kern="1200" cap="none" spc="0" normalizeH="0" baseline="0" noProof="0" dirty="0">
                <a:ln>
                  <a:noFill/>
                </a:ln>
                <a:solidFill>
                  <a:srgbClr val="000000"/>
                </a:solidFill>
                <a:effectLst/>
                <a:uLnTx/>
                <a:uFillTx/>
                <a:latin typeface="Segoe"/>
                <a:ea typeface="+mn-ea"/>
                <a:cs typeface="+mn-cs"/>
              </a:endParaRPr>
            </a:p>
          </p:txBody>
        </p:sp>
        <p:sp>
          <p:nvSpPr>
            <p:cNvPr id="21" name="Rounded Rectangle 20"/>
            <p:cNvSpPr/>
            <p:nvPr/>
          </p:nvSpPr>
          <p:spPr bwMode="auto">
            <a:xfrm rot="5400000">
              <a:off x="1571604" y="2571744"/>
              <a:ext cx="3500462" cy="928694"/>
            </a:xfrm>
            <a:prstGeom prst="roundRect">
              <a:avLst/>
            </a:prstGeom>
            <a:gradFill rotWithShape="1">
              <a:gsLst>
                <a:gs pos="0">
                  <a:srgbClr val="94D850">
                    <a:tint val="62000"/>
                    <a:satMod val="180000"/>
                  </a:srgbClr>
                </a:gs>
                <a:gs pos="65000">
                  <a:srgbClr val="94D850">
                    <a:tint val="32000"/>
                    <a:satMod val="250000"/>
                  </a:srgbClr>
                </a:gs>
                <a:gs pos="100000">
                  <a:srgbClr val="94D850">
                    <a:tint val="23000"/>
                    <a:satMod val="300000"/>
                  </a:srgbClr>
                </a:gs>
              </a:gsLst>
              <a:lin ang="16200000" scaled="0"/>
            </a:gradFill>
            <a:ln w="9525" cap="flat" cmpd="sng" algn="ctr">
              <a:solidFill>
                <a:srgbClr val="94D850"/>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Science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App n</a:t>
              </a:r>
            </a:p>
          </p:txBody>
        </p:sp>
      </p:grpSp>
      <p:grpSp>
        <p:nvGrpSpPr>
          <p:cNvPr id="3" name="Group 29"/>
          <p:cNvGrpSpPr/>
          <p:nvPr/>
        </p:nvGrpSpPr>
        <p:grpSpPr>
          <a:xfrm>
            <a:off x="4287481" y="1285860"/>
            <a:ext cx="4689368" cy="4568840"/>
            <a:chOff x="4929189" y="1285860"/>
            <a:chExt cx="3517942" cy="4568840"/>
          </a:xfrm>
        </p:grpSpPr>
        <p:sp>
          <p:nvSpPr>
            <p:cNvPr id="23" name="Rounded Rectangle 22"/>
            <p:cNvSpPr/>
            <p:nvPr/>
          </p:nvSpPr>
          <p:spPr bwMode="auto">
            <a:xfrm>
              <a:off x="5286380" y="4929198"/>
              <a:ext cx="3000396" cy="925502"/>
            </a:xfrm>
            <a:prstGeom prst="roundRect">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Cloud Infrastructure: Storage &amp; Compute</a:t>
              </a:r>
            </a:p>
          </p:txBody>
        </p:sp>
        <p:sp>
          <p:nvSpPr>
            <p:cNvPr id="24" name="Rounded Rectangle 23"/>
            <p:cNvSpPr/>
            <p:nvPr/>
          </p:nvSpPr>
          <p:spPr bwMode="auto">
            <a:xfrm>
              <a:off x="5286380" y="2357430"/>
              <a:ext cx="3000396" cy="2428892"/>
            </a:xfrm>
            <a:prstGeom prst="roundRect">
              <a:avLst/>
            </a:prstGeom>
            <a:gradFill rotWithShape="1">
              <a:gsLst>
                <a:gs pos="0">
                  <a:srgbClr val="FFDF79">
                    <a:tint val="62000"/>
                    <a:satMod val="180000"/>
                  </a:srgbClr>
                </a:gs>
                <a:gs pos="65000">
                  <a:srgbClr val="FFDF79">
                    <a:tint val="32000"/>
                    <a:satMod val="250000"/>
                  </a:srgbClr>
                </a:gs>
                <a:gs pos="100000">
                  <a:srgbClr val="FFDF79">
                    <a:tint val="23000"/>
                    <a:satMod val="300000"/>
                  </a:srgbClr>
                </a:gs>
              </a:gsLst>
              <a:lin ang="16200000" scaled="0"/>
            </a:gradFill>
            <a:ln w="9525" cap="flat" cmpd="sng" algn="ctr">
              <a:solidFill>
                <a:srgbClr val="FFDF79"/>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srgbClr val="FFFFFF"/>
                  </a:solidFill>
                  <a:effectLst/>
                  <a:uLnTx/>
                  <a:uFillTx/>
                  <a:latin typeface="Arial" pitchFamily="34" charset="0"/>
                  <a:ea typeface="ヒラギノ角ゴ Pro W3" pitchFamily="1" charset="-128"/>
                  <a:cs typeface="+mn-cs"/>
                </a:rPr>
                <a:t> </a:t>
              </a: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Science Platform</a:t>
              </a:r>
            </a:p>
          </p:txBody>
        </p:sp>
        <p:sp>
          <p:nvSpPr>
            <p:cNvPr id="25" name="Rounded Rectangle 24"/>
            <p:cNvSpPr/>
            <p:nvPr/>
          </p:nvSpPr>
          <p:spPr bwMode="auto">
            <a:xfrm>
              <a:off x="4929189" y="1285860"/>
              <a:ext cx="1428760" cy="892975"/>
            </a:xfrm>
            <a:prstGeom prst="roundRect">
              <a:avLst/>
            </a:prstGeom>
            <a:gradFill rotWithShape="1">
              <a:gsLst>
                <a:gs pos="0">
                  <a:srgbClr val="94D850">
                    <a:tint val="62000"/>
                    <a:satMod val="180000"/>
                  </a:srgbClr>
                </a:gs>
                <a:gs pos="65000">
                  <a:srgbClr val="94D850">
                    <a:tint val="32000"/>
                    <a:satMod val="250000"/>
                  </a:srgbClr>
                </a:gs>
                <a:gs pos="100000">
                  <a:srgbClr val="94D850">
                    <a:tint val="23000"/>
                    <a:satMod val="300000"/>
                  </a:srgbClr>
                </a:gs>
              </a:gsLst>
              <a:lin ang="16200000" scaled="0"/>
            </a:gradFill>
            <a:ln w="9525" cap="flat" cmpd="sng" algn="ctr">
              <a:solidFill>
                <a:srgbClr val="94D850"/>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Science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App 1</a:t>
              </a:r>
            </a:p>
          </p:txBody>
        </p:sp>
        <p:sp>
          <p:nvSpPr>
            <p:cNvPr id="26" name="TextBox 25"/>
            <p:cNvSpPr txBox="1"/>
            <p:nvPr/>
          </p:nvSpPr>
          <p:spPr>
            <a:xfrm>
              <a:off x="6480943" y="1433913"/>
              <a:ext cx="480064" cy="584775"/>
            </a:xfrm>
            <a:prstGeom prst="rect">
              <a:avLst/>
            </a:prstGeom>
            <a:noFill/>
          </p:spPr>
          <p:txBody>
            <a:bodyPr wrap="none" rtlCol="0">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smtClean="0">
                  <a:ln>
                    <a:noFill/>
                  </a:ln>
                  <a:solidFill>
                    <a:srgbClr val="000000"/>
                  </a:solidFill>
                  <a:effectLst/>
                  <a:uLnTx/>
                  <a:uFillTx/>
                  <a:latin typeface="Segoe"/>
                  <a:ea typeface="+mn-ea"/>
                  <a:cs typeface="+mn-cs"/>
                </a:rPr>
                <a:t>....</a:t>
              </a:r>
              <a:endParaRPr kumimoji="0" lang="en-GB" sz="2800" b="0" i="0" u="none" strike="noStrike" kern="1200" cap="none" spc="0" normalizeH="0" baseline="0" noProof="0" dirty="0">
                <a:ln>
                  <a:noFill/>
                </a:ln>
                <a:solidFill>
                  <a:srgbClr val="000000"/>
                </a:solidFill>
                <a:effectLst/>
                <a:uLnTx/>
                <a:uFillTx/>
                <a:latin typeface="Segoe"/>
                <a:ea typeface="+mn-ea"/>
                <a:cs typeface="+mn-cs"/>
              </a:endParaRPr>
            </a:p>
          </p:txBody>
        </p:sp>
        <p:sp>
          <p:nvSpPr>
            <p:cNvPr id="27" name="Rounded Rectangle 26"/>
            <p:cNvSpPr/>
            <p:nvPr/>
          </p:nvSpPr>
          <p:spPr bwMode="auto">
            <a:xfrm>
              <a:off x="7018371" y="1285860"/>
              <a:ext cx="1428760" cy="928694"/>
            </a:xfrm>
            <a:prstGeom prst="roundRect">
              <a:avLst/>
            </a:prstGeom>
            <a:gradFill rotWithShape="1">
              <a:gsLst>
                <a:gs pos="0">
                  <a:srgbClr val="94D850">
                    <a:tint val="62000"/>
                    <a:satMod val="180000"/>
                  </a:srgbClr>
                </a:gs>
                <a:gs pos="65000">
                  <a:srgbClr val="94D850">
                    <a:tint val="32000"/>
                    <a:satMod val="250000"/>
                  </a:srgbClr>
                </a:gs>
                <a:gs pos="100000">
                  <a:srgbClr val="94D850">
                    <a:tint val="23000"/>
                    <a:satMod val="300000"/>
                  </a:srgbClr>
                </a:gs>
              </a:gsLst>
              <a:lin ang="16200000" scaled="0"/>
            </a:gradFill>
            <a:ln w="9525" cap="flat" cmpd="sng" algn="ctr">
              <a:solidFill>
                <a:srgbClr val="94D850"/>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Science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App n</a:t>
              </a:r>
            </a:p>
          </p:txBody>
        </p:sp>
      </p:grpSp>
      <p:cxnSp>
        <p:nvCxnSpPr>
          <p:cNvPr id="28" name="Straight Connector 27"/>
          <p:cNvCxnSpPr/>
          <p:nvPr/>
        </p:nvCxnSpPr>
        <p:spPr bwMode="auto">
          <a:xfrm rot="5400000" flipH="1" flipV="1">
            <a:off x="1679820" y="3606536"/>
            <a:ext cx="4929222" cy="2117"/>
          </a:xfrm>
          <a:prstGeom prst="line">
            <a:avLst/>
          </a:prstGeom>
          <a:solidFill>
            <a:srgbClr val="FFDF79"/>
          </a:solidFill>
          <a:ln w="9525" cap="flat" cmpd="sng" algn="ctr">
            <a:solidFill>
              <a:srgbClr val="000000"/>
            </a:solidFill>
            <a:prstDash val="solid"/>
            <a:round/>
            <a:headEnd type="none" w="med" len="med"/>
            <a:tailEnd type="none" w="med" len="med"/>
          </a:ln>
          <a:effectLst/>
        </p:spPr>
      </p:cxnSp>
      <p:sp>
        <p:nvSpPr>
          <p:cNvPr id="15" name="Rectangle 14"/>
          <p:cNvSpPr/>
          <p:nvPr/>
        </p:nvSpPr>
        <p:spPr>
          <a:xfrm>
            <a:off x="357158" y="142852"/>
            <a:ext cx="3000396" cy="6447919"/>
          </a:xfrm>
          <a:prstGeom prst="rect">
            <a:avLst/>
          </a:prstGeom>
        </p:spPr>
        <p:txBody>
          <a:bodyPr wrap="square">
            <a:spAutoFit/>
          </a:bodyPr>
          <a:lstStyle/>
          <a:p>
            <a:r>
              <a:rPr lang="en-GB" sz="41300" dirty="0" smtClean="0">
                <a:sym typeface="Wingdings"/>
              </a:rPr>
              <a:t></a:t>
            </a:r>
            <a:endParaRPr lang="en-GB" sz="6000" dirty="0"/>
          </a:p>
        </p:txBody>
      </p:sp>
      <p:sp>
        <p:nvSpPr>
          <p:cNvPr id="16" name="Rounded Rectangle 15"/>
          <p:cNvSpPr/>
          <p:nvPr/>
        </p:nvSpPr>
        <p:spPr bwMode="auto">
          <a:xfrm>
            <a:off x="4286248" y="642918"/>
            <a:ext cx="4643470" cy="464347"/>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dirty="0" smtClean="0">
                <a:solidFill>
                  <a:srgbClr val="000000"/>
                </a:solidFill>
                <a:latin typeface="Segoe"/>
              </a:rPr>
              <a:t>U</a:t>
            </a:r>
            <a:r>
              <a:rPr kumimoji="0" lang="en-GB" sz="2400" b="0" i="0" u="none" strike="noStrike" kern="1200" cap="none" spc="0" normalizeH="0" baseline="0" noProof="0" dirty="0" err="1" smtClean="0">
                <a:ln>
                  <a:noFill/>
                </a:ln>
                <a:solidFill>
                  <a:srgbClr val="000000"/>
                </a:solidFill>
                <a:effectLst/>
                <a:uLnTx/>
                <a:uFillTx/>
                <a:latin typeface="Segoe"/>
                <a:ea typeface="ヒラギノ角ゴ Pro W3" pitchFamily="1" charset="-128"/>
                <a:cs typeface="+mn-cs"/>
              </a:rPr>
              <a:t>sers</a:t>
            </a:r>
            <a:endPar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endParaRPr>
          </a:p>
        </p:txBody>
      </p:sp>
      <p:grpSp>
        <p:nvGrpSpPr>
          <p:cNvPr id="29" name="Group 28"/>
          <p:cNvGrpSpPr/>
          <p:nvPr/>
        </p:nvGrpSpPr>
        <p:grpSpPr>
          <a:xfrm>
            <a:off x="214282" y="1428736"/>
            <a:ext cx="4000528" cy="461665"/>
            <a:chOff x="214282" y="1428736"/>
            <a:chExt cx="4000528" cy="461665"/>
          </a:xfrm>
        </p:grpSpPr>
        <p:sp>
          <p:nvSpPr>
            <p:cNvPr id="17" name="TextBox 16"/>
            <p:cNvSpPr txBox="1"/>
            <p:nvPr/>
          </p:nvSpPr>
          <p:spPr>
            <a:xfrm>
              <a:off x="214282" y="1428736"/>
              <a:ext cx="2856872" cy="461665"/>
            </a:xfrm>
            <a:prstGeom prst="rect">
              <a:avLst/>
            </a:prstGeom>
            <a:noFill/>
          </p:spPr>
          <p:txBody>
            <a:bodyPr wrap="none" rtlCol="0">
              <a:spAutoFit/>
            </a:bodyPr>
            <a:lstStyle/>
            <a:p>
              <a:r>
                <a:rPr lang="en-GB" dirty="0" smtClean="0"/>
                <a:t>Service Developers</a:t>
              </a:r>
              <a:endParaRPr lang="en-GB" dirty="0"/>
            </a:p>
          </p:txBody>
        </p:sp>
        <p:cxnSp>
          <p:nvCxnSpPr>
            <p:cNvPr id="22" name="Straight Arrow Connector 21"/>
            <p:cNvCxnSpPr/>
            <p:nvPr/>
          </p:nvCxnSpPr>
          <p:spPr bwMode="auto">
            <a:xfrm>
              <a:off x="2928926" y="1714488"/>
              <a:ext cx="1285884"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9" presetClass="exit" presetSubtype="0" fill="hold" nodeType="withEffect">
                                  <p:stCondLst>
                                    <p:cond delay="0"/>
                                  </p:stCondLst>
                                  <p:childTnLst>
                                    <p:animEffect transition="out" filter="dissolve">
                                      <p:cBhvr>
                                        <p:cTn id="20" dur="500"/>
                                        <p:tgtEl>
                                          <p:spTgt spid="28"/>
                                        </p:tgtEl>
                                      </p:cBhvr>
                                    </p:animEffect>
                                    <p:set>
                                      <p:cBhvr>
                                        <p:cTn id="21" dur="1" fill="hold">
                                          <p:stCondLst>
                                            <p:cond delay="499"/>
                                          </p:stCondLst>
                                        </p:cTn>
                                        <p:tgtEl>
                                          <p:spTgt spid="2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CARMEN Cloud</a:t>
            </a:r>
            <a:endParaRPr lang="en-GB" sz="3200" dirty="0"/>
          </a:p>
        </p:txBody>
      </p:sp>
      <p:grpSp>
        <p:nvGrpSpPr>
          <p:cNvPr id="3" name="Group 86"/>
          <p:cNvGrpSpPr/>
          <p:nvPr/>
        </p:nvGrpSpPr>
        <p:grpSpPr>
          <a:xfrm>
            <a:off x="0" y="1142984"/>
            <a:ext cx="9144000" cy="4803007"/>
            <a:chOff x="0" y="889001"/>
            <a:chExt cx="11831016" cy="6472856"/>
          </a:xfrm>
        </p:grpSpPr>
        <p:sp>
          <p:nvSpPr>
            <p:cNvPr id="45" name="Rounded Rectangle 44"/>
            <p:cNvSpPr/>
            <p:nvPr/>
          </p:nvSpPr>
          <p:spPr bwMode="auto">
            <a:xfrm>
              <a:off x="1813891" y="889001"/>
              <a:ext cx="10017125" cy="5968999"/>
            </a:xfrm>
            <a:prstGeom prst="roundRect">
              <a:avLst/>
            </a:prstGeom>
            <a:gradFill rotWithShape="1">
              <a:gsLst>
                <a:gs pos="0">
                  <a:srgbClr val="FFDF79">
                    <a:tint val="62000"/>
                    <a:satMod val="180000"/>
                  </a:srgbClr>
                </a:gs>
                <a:gs pos="65000">
                  <a:srgbClr val="FFDF79">
                    <a:tint val="32000"/>
                    <a:satMod val="250000"/>
                  </a:srgbClr>
                </a:gs>
                <a:gs pos="100000">
                  <a:srgbClr val="FFDF79">
                    <a:tint val="23000"/>
                    <a:satMod val="300000"/>
                  </a:srgbClr>
                </a:gs>
              </a:gsLst>
              <a:lin ang="16200000" scaled="0"/>
            </a:gradFill>
            <a:ln w="9525" cap="flat" cmpd="sng" algn="ctr">
              <a:solidFill>
                <a:srgbClr val="FFDF79"/>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46" name="Rounded Rectangle 45"/>
            <p:cNvSpPr/>
            <p:nvPr/>
          </p:nvSpPr>
          <p:spPr bwMode="auto">
            <a:xfrm>
              <a:off x="2526271" y="990602"/>
              <a:ext cx="9194800" cy="5715000"/>
            </a:xfrm>
            <a:prstGeom prst="roundRect">
              <a:avLst/>
            </a:prstGeom>
            <a:gradFill rotWithShape="1">
              <a:gsLst>
                <a:gs pos="0">
                  <a:srgbClr val="FFDF79">
                    <a:tint val="62000"/>
                    <a:satMod val="180000"/>
                  </a:srgbClr>
                </a:gs>
                <a:gs pos="65000">
                  <a:srgbClr val="FFDF79">
                    <a:tint val="32000"/>
                    <a:satMod val="250000"/>
                  </a:srgbClr>
                </a:gs>
                <a:gs pos="100000">
                  <a:srgbClr val="FFDF79">
                    <a:tint val="23000"/>
                    <a:satMod val="300000"/>
                  </a:srgbClr>
                </a:gs>
              </a:gsLst>
              <a:lin ang="16200000" scaled="0"/>
            </a:gradFill>
            <a:ln w="9525" cap="flat" cmpd="sng" algn="ctr">
              <a:solidFill>
                <a:srgbClr val="FFDF79"/>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grpSp>
          <p:nvGrpSpPr>
            <p:cNvPr id="4" name="Group 46"/>
            <p:cNvGrpSpPr/>
            <p:nvPr/>
          </p:nvGrpSpPr>
          <p:grpSpPr>
            <a:xfrm>
              <a:off x="8608845" y="1274100"/>
              <a:ext cx="2760060" cy="4817548"/>
              <a:chOff x="10058400" y="1870635"/>
              <a:chExt cx="2760060" cy="4817548"/>
            </a:xfrm>
          </p:grpSpPr>
          <p:sp>
            <p:nvSpPr>
              <p:cNvPr id="48" name="Can 47"/>
              <p:cNvSpPr/>
              <p:nvPr/>
            </p:nvSpPr>
            <p:spPr bwMode="auto">
              <a:xfrm>
                <a:off x="10258697" y="1911531"/>
                <a:ext cx="418012" cy="613955"/>
              </a:xfrm>
              <a:prstGeom prst="can">
                <a:avLst/>
              </a:prstGeom>
              <a:gradFill rotWithShape="1">
                <a:gsLst>
                  <a:gs pos="0">
                    <a:srgbClr val="94D850">
                      <a:shade val="15000"/>
                      <a:satMod val="180000"/>
                    </a:srgbClr>
                  </a:gs>
                  <a:gs pos="50000">
                    <a:srgbClr val="94D850">
                      <a:shade val="45000"/>
                      <a:satMod val="170000"/>
                    </a:srgbClr>
                  </a:gs>
                  <a:gs pos="70000">
                    <a:srgbClr val="94D850">
                      <a:tint val="99000"/>
                      <a:shade val="65000"/>
                      <a:satMod val="155000"/>
                    </a:srgbClr>
                  </a:gs>
                  <a:gs pos="100000">
                    <a:srgbClr val="94D850">
                      <a:tint val="95500"/>
                      <a:shade val="100000"/>
                      <a:satMod val="155000"/>
                    </a:srgbClr>
                  </a:gs>
                </a:gsLst>
                <a:lin ang="16200000" scaled="0"/>
              </a:gradFill>
              <a:ln>
                <a:noFill/>
                <a:headEnd type="none" w="med" len="med"/>
                <a:tailEnd type="none" w="med" len="med"/>
              </a:ln>
              <a:effectLst/>
              <a:scene3d>
                <a:camera prst="orthographicFront" fov="0">
                  <a:rot lat="0" lon="0" rev="0"/>
                </a:camera>
                <a:lightRig rig="glow" dir="t">
                  <a:rot lat="0" lon="0" rev="6360000"/>
                </a:lightRig>
              </a:scene3d>
              <a:sp3d contourW="1000" prstMaterial="flat">
                <a:bevelT w="95250" h="101600"/>
                <a:contourClr>
                  <a:srgbClr val="94D85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49" name="Can 48"/>
              <p:cNvSpPr/>
              <p:nvPr/>
            </p:nvSpPr>
            <p:spPr bwMode="auto">
              <a:xfrm>
                <a:off x="10058400" y="2103120"/>
                <a:ext cx="418012" cy="613955"/>
              </a:xfrm>
              <a:prstGeom prst="can">
                <a:avLst/>
              </a:prstGeom>
              <a:gradFill rotWithShape="1">
                <a:gsLst>
                  <a:gs pos="0">
                    <a:srgbClr val="94D850">
                      <a:shade val="15000"/>
                      <a:satMod val="180000"/>
                    </a:srgbClr>
                  </a:gs>
                  <a:gs pos="50000">
                    <a:srgbClr val="94D850">
                      <a:shade val="45000"/>
                      <a:satMod val="170000"/>
                    </a:srgbClr>
                  </a:gs>
                  <a:gs pos="70000">
                    <a:srgbClr val="94D850">
                      <a:tint val="99000"/>
                      <a:shade val="65000"/>
                      <a:satMod val="155000"/>
                    </a:srgbClr>
                  </a:gs>
                  <a:gs pos="100000">
                    <a:srgbClr val="94D850">
                      <a:tint val="95500"/>
                      <a:shade val="100000"/>
                      <a:satMod val="155000"/>
                    </a:srgbClr>
                  </a:gs>
                </a:gsLst>
                <a:lin ang="16200000" scaled="0"/>
              </a:gradFill>
              <a:ln>
                <a:noFill/>
                <a:headEnd type="none" w="med" len="med"/>
                <a:tailEnd type="none" w="med" len="med"/>
              </a:ln>
              <a:effectLst/>
              <a:scene3d>
                <a:camera prst="orthographicFront" fov="0">
                  <a:rot lat="0" lon="0" rev="0"/>
                </a:camera>
                <a:lightRig rig="glow" dir="t">
                  <a:rot lat="0" lon="0" rev="6360000"/>
                </a:lightRig>
              </a:scene3d>
              <a:sp3d contourW="1000" prstMaterial="flat">
                <a:bevelT w="95250" h="101600"/>
                <a:contourClr>
                  <a:srgbClr val="94D85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50" name="Can 49"/>
              <p:cNvSpPr/>
              <p:nvPr/>
            </p:nvSpPr>
            <p:spPr bwMode="auto">
              <a:xfrm>
                <a:off x="10441577" y="2107475"/>
                <a:ext cx="418012" cy="613955"/>
              </a:xfrm>
              <a:prstGeom prst="can">
                <a:avLst/>
              </a:prstGeom>
              <a:gradFill rotWithShape="1">
                <a:gsLst>
                  <a:gs pos="0">
                    <a:srgbClr val="94D850">
                      <a:shade val="15000"/>
                      <a:satMod val="180000"/>
                    </a:srgbClr>
                  </a:gs>
                  <a:gs pos="50000">
                    <a:srgbClr val="94D850">
                      <a:shade val="45000"/>
                      <a:satMod val="170000"/>
                    </a:srgbClr>
                  </a:gs>
                  <a:gs pos="70000">
                    <a:srgbClr val="94D850">
                      <a:tint val="99000"/>
                      <a:shade val="65000"/>
                      <a:satMod val="155000"/>
                    </a:srgbClr>
                  </a:gs>
                  <a:gs pos="100000">
                    <a:srgbClr val="94D850">
                      <a:tint val="95500"/>
                      <a:shade val="100000"/>
                      <a:satMod val="155000"/>
                    </a:srgbClr>
                  </a:gs>
                </a:gsLst>
                <a:lin ang="16200000" scaled="0"/>
              </a:gradFill>
              <a:ln>
                <a:noFill/>
                <a:headEnd type="none" w="med" len="med"/>
                <a:tailEnd type="none" w="med" len="med"/>
              </a:ln>
              <a:effectLst/>
              <a:scene3d>
                <a:camera prst="orthographicFront" fov="0">
                  <a:rot lat="0" lon="0" rev="0"/>
                </a:camera>
                <a:lightRig rig="glow" dir="t">
                  <a:rot lat="0" lon="0" rev="6360000"/>
                </a:lightRig>
              </a:scene3d>
              <a:sp3d contourW="1000" prstMaterial="flat">
                <a:bevelT w="95250" h="101600"/>
                <a:contourClr>
                  <a:srgbClr val="94D85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51" name="Can 50"/>
              <p:cNvSpPr/>
              <p:nvPr/>
            </p:nvSpPr>
            <p:spPr bwMode="auto">
              <a:xfrm>
                <a:off x="10223863" y="2320834"/>
                <a:ext cx="418012" cy="613955"/>
              </a:xfrm>
              <a:prstGeom prst="can">
                <a:avLst/>
              </a:prstGeom>
              <a:gradFill rotWithShape="1">
                <a:gsLst>
                  <a:gs pos="0">
                    <a:srgbClr val="94D850">
                      <a:shade val="15000"/>
                      <a:satMod val="180000"/>
                    </a:srgbClr>
                  </a:gs>
                  <a:gs pos="50000">
                    <a:srgbClr val="94D850">
                      <a:shade val="45000"/>
                      <a:satMod val="170000"/>
                    </a:srgbClr>
                  </a:gs>
                  <a:gs pos="70000">
                    <a:srgbClr val="94D850">
                      <a:tint val="99000"/>
                      <a:shade val="65000"/>
                      <a:satMod val="155000"/>
                    </a:srgbClr>
                  </a:gs>
                  <a:gs pos="100000">
                    <a:srgbClr val="94D850">
                      <a:tint val="95500"/>
                      <a:shade val="100000"/>
                      <a:satMod val="155000"/>
                    </a:srgbClr>
                  </a:gs>
                </a:gsLst>
                <a:lin ang="16200000" scaled="0"/>
              </a:gradFill>
              <a:ln>
                <a:noFill/>
                <a:headEnd type="none" w="med" len="med"/>
                <a:tailEnd type="none" w="med" len="med"/>
              </a:ln>
              <a:effectLst/>
              <a:scene3d>
                <a:camera prst="orthographicFront" fov="0">
                  <a:rot lat="0" lon="0" rev="0"/>
                </a:camera>
                <a:lightRig rig="glow" dir="t">
                  <a:rot lat="0" lon="0" rev="6360000"/>
                </a:lightRig>
              </a:scene3d>
              <a:sp3d contourW="1000" prstMaterial="flat">
                <a:bevelT w="95250" h="101600"/>
                <a:contourClr>
                  <a:srgbClr val="94D85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52" name="TextBox 51"/>
              <p:cNvSpPr txBox="1"/>
              <p:nvPr/>
            </p:nvSpPr>
            <p:spPr>
              <a:xfrm>
                <a:off x="10969851" y="1870635"/>
                <a:ext cx="1848609" cy="1119907"/>
              </a:xfrm>
              <a:prstGeom prst="rect">
                <a:avLst/>
              </a:prstGeom>
            </p:spPr>
            <p:txBody>
              <a:bodyPr vert="horz" wrap="square" lIns="0" tIns="0" rIns="0" bIns="0" rtlCol="0">
                <a:spAutoFit/>
              </a:bodyPr>
              <a:lstStyle/>
              <a:p>
                <a:pPr marL="0" marR="0" lvl="0" indent="0" algn="l" defTabSz="914363" rtl="0" eaLnBrk="1" fontAlgn="auto" latinLnBrk="0" hangingPunct="1">
                  <a:lnSpc>
                    <a:spcPct val="100000"/>
                  </a:lnSpc>
                  <a:spcBef>
                    <a:spcPts val="0"/>
                  </a:spcBef>
                  <a:spcAft>
                    <a:spcPts val="0"/>
                  </a:spcAft>
                  <a:buClrTx/>
                  <a:buSzPct val="85000"/>
                  <a:buFont typeface="Arial" pitchFamily="34" charset="0"/>
                  <a:buNone/>
                  <a:tabLst/>
                  <a:defRPr/>
                </a:pPr>
                <a:r>
                  <a:rPr kumimoji="0" lang="en-GB" sz="1800" b="1" i="0" u="none" strike="noStrike" kern="1200" cap="none" spc="0" normalizeH="0" baseline="0" noProof="0" dirty="0" smtClean="0">
                    <a:ln>
                      <a:noFill/>
                    </a:ln>
                    <a:solidFill>
                      <a:srgbClr val="000000"/>
                    </a:solidFill>
                    <a:effectLst/>
                    <a:uLnTx/>
                    <a:uFillTx/>
                    <a:latin typeface="Segoe"/>
                    <a:ea typeface="+mn-ea"/>
                    <a:cs typeface="+mn-cs"/>
                  </a:rPr>
                  <a:t>Filestore with Pattern</a:t>
                </a:r>
              </a:p>
              <a:p>
                <a:pPr marL="0" marR="0" lvl="0" indent="0" algn="l" defTabSz="914363" rtl="0" eaLnBrk="1" fontAlgn="auto" latinLnBrk="0" hangingPunct="1">
                  <a:lnSpc>
                    <a:spcPct val="100000"/>
                  </a:lnSpc>
                  <a:spcBef>
                    <a:spcPts val="0"/>
                  </a:spcBef>
                  <a:spcAft>
                    <a:spcPts val="0"/>
                  </a:spcAft>
                  <a:buClrTx/>
                  <a:buSzPct val="85000"/>
                  <a:buFont typeface="Arial" pitchFamily="34" charset="0"/>
                  <a:buNone/>
                  <a:tabLst/>
                  <a:defRPr/>
                </a:pPr>
                <a:r>
                  <a:rPr kumimoji="0" lang="en-GB" sz="1800" b="1" i="0" u="none" strike="noStrike" kern="1200" cap="none" spc="0" normalizeH="0" baseline="0" noProof="0" dirty="0" smtClean="0">
                    <a:ln>
                      <a:noFill/>
                    </a:ln>
                    <a:solidFill>
                      <a:srgbClr val="000000"/>
                    </a:solidFill>
                    <a:effectLst/>
                    <a:uLnTx/>
                    <a:uFillTx/>
                    <a:latin typeface="Segoe"/>
                    <a:ea typeface="+mn-ea"/>
                    <a:cs typeface="+mn-cs"/>
                  </a:rPr>
                  <a:t>Search</a:t>
                </a:r>
              </a:p>
            </p:txBody>
          </p:sp>
          <p:sp>
            <p:nvSpPr>
              <p:cNvPr id="53" name="Can 52"/>
              <p:cNvSpPr/>
              <p:nvPr/>
            </p:nvSpPr>
            <p:spPr bwMode="auto">
              <a:xfrm>
                <a:off x="10258698" y="3177114"/>
                <a:ext cx="418012" cy="613955"/>
              </a:xfrm>
              <a:prstGeom prst="can">
                <a:avLst/>
              </a:prstGeom>
              <a:gradFill rotWithShape="1">
                <a:gsLst>
                  <a:gs pos="0">
                    <a:srgbClr val="94D850">
                      <a:shade val="15000"/>
                      <a:satMod val="180000"/>
                    </a:srgbClr>
                  </a:gs>
                  <a:gs pos="50000">
                    <a:srgbClr val="94D850">
                      <a:shade val="45000"/>
                      <a:satMod val="170000"/>
                    </a:srgbClr>
                  </a:gs>
                  <a:gs pos="70000">
                    <a:srgbClr val="94D850">
                      <a:tint val="99000"/>
                      <a:shade val="65000"/>
                      <a:satMod val="155000"/>
                    </a:srgbClr>
                  </a:gs>
                  <a:gs pos="100000">
                    <a:srgbClr val="94D850">
                      <a:tint val="95500"/>
                      <a:shade val="100000"/>
                      <a:satMod val="155000"/>
                    </a:srgbClr>
                  </a:gs>
                </a:gsLst>
                <a:lin ang="16200000" scaled="0"/>
              </a:gradFill>
              <a:ln>
                <a:noFill/>
                <a:headEnd type="none" w="med" len="med"/>
                <a:tailEnd type="none" w="med" len="med"/>
              </a:ln>
              <a:effectLst/>
              <a:scene3d>
                <a:camera prst="orthographicFront" fov="0">
                  <a:rot lat="0" lon="0" rev="0"/>
                </a:camera>
                <a:lightRig rig="glow" dir="t">
                  <a:rot lat="0" lon="0" rev="6360000"/>
                </a:lightRig>
              </a:scene3d>
              <a:sp3d contourW="1000" prstMaterial="flat">
                <a:bevelT w="95250" h="101600"/>
                <a:contourClr>
                  <a:srgbClr val="94D85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54" name="Can 53"/>
              <p:cNvSpPr/>
              <p:nvPr/>
            </p:nvSpPr>
            <p:spPr bwMode="auto">
              <a:xfrm>
                <a:off x="10058401" y="3368703"/>
                <a:ext cx="418012" cy="613955"/>
              </a:xfrm>
              <a:prstGeom prst="can">
                <a:avLst/>
              </a:prstGeom>
              <a:gradFill rotWithShape="1">
                <a:gsLst>
                  <a:gs pos="0">
                    <a:srgbClr val="94D850">
                      <a:shade val="15000"/>
                      <a:satMod val="180000"/>
                    </a:srgbClr>
                  </a:gs>
                  <a:gs pos="50000">
                    <a:srgbClr val="94D850">
                      <a:shade val="45000"/>
                      <a:satMod val="170000"/>
                    </a:srgbClr>
                  </a:gs>
                  <a:gs pos="70000">
                    <a:srgbClr val="94D850">
                      <a:tint val="99000"/>
                      <a:shade val="65000"/>
                      <a:satMod val="155000"/>
                    </a:srgbClr>
                  </a:gs>
                  <a:gs pos="100000">
                    <a:srgbClr val="94D850">
                      <a:tint val="95500"/>
                      <a:shade val="100000"/>
                      <a:satMod val="155000"/>
                    </a:srgbClr>
                  </a:gs>
                </a:gsLst>
                <a:lin ang="16200000" scaled="0"/>
              </a:gradFill>
              <a:ln>
                <a:noFill/>
                <a:headEnd type="none" w="med" len="med"/>
                <a:tailEnd type="none" w="med" len="med"/>
              </a:ln>
              <a:effectLst/>
              <a:scene3d>
                <a:camera prst="orthographicFront" fov="0">
                  <a:rot lat="0" lon="0" rev="0"/>
                </a:camera>
                <a:lightRig rig="glow" dir="t">
                  <a:rot lat="0" lon="0" rev="6360000"/>
                </a:lightRig>
              </a:scene3d>
              <a:sp3d contourW="1000" prstMaterial="flat">
                <a:bevelT w="95250" h="101600"/>
                <a:contourClr>
                  <a:srgbClr val="94D85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55" name="Can 54"/>
              <p:cNvSpPr/>
              <p:nvPr/>
            </p:nvSpPr>
            <p:spPr bwMode="auto">
              <a:xfrm>
                <a:off x="10441578" y="3373058"/>
                <a:ext cx="418012" cy="613955"/>
              </a:xfrm>
              <a:prstGeom prst="can">
                <a:avLst/>
              </a:prstGeom>
              <a:gradFill rotWithShape="1">
                <a:gsLst>
                  <a:gs pos="0">
                    <a:srgbClr val="94D850">
                      <a:shade val="15000"/>
                      <a:satMod val="180000"/>
                    </a:srgbClr>
                  </a:gs>
                  <a:gs pos="50000">
                    <a:srgbClr val="94D850">
                      <a:shade val="45000"/>
                      <a:satMod val="170000"/>
                    </a:srgbClr>
                  </a:gs>
                  <a:gs pos="70000">
                    <a:srgbClr val="94D850">
                      <a:tint val="99000"/>
                      <a:shade val="65000"/>
                      <a:satMod val="155000"/>
                    </a:srgbClr>
                  </a:gs>
                  <a:gs pos="100000">
                    <a:srgbClr val="94D850">
                      <a:tint val="95500"/>
                      <a:shade val="100000"/>
                      <a:satMod val="155000"/>
                    </a:srgbClr>
                  </a:gs>
                </a:gsLst>
                <a:lin ang="16200000" scaled="0"/>
              </a:gradFill>
              <a:ln>
                <a:noFill/>
                <a:headEnd type="none" w="med" len="med"/>
                <a:tailEnd type="none" w="med" len="med"/>
              </a:ln>
              <a:effectLst/>
              <a:scene3d>
                <a:camera prst="orthographicFront" fov="0">
                  <a:rot lat="0" lon="0" rev="0"/>
                </a:camera>
                <a:lightRig rig="glow" dir="t">
                  <a:rot lat="0" lon="0" rev="6360000"/>
                </a:lightRig>
              </a:scene3d>
              <a:sp3d contourW="1000" prstMaterial="flat">
                <a:bevelT w="95250" h="101600"/>
                <a:contourClr>
                  <a:srgbClr val="94D85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56" name="Can 55"/>
              <p:cNvSpPr/>
              <p:nvPr/>
            </p:nvSpPr>
            <p:spPr bwMode="auto">
              <a:xfrm>
                <a:off x="10223864" y="3586417"/>
                <a:ext cx="418012" cy="613955"/>
              </a:xfrm>
              <a:prstGeom prst="can">
                <a:avLst/>
              </a:prstGeom>
              <a:gradFill rotWithShape="1">
                <a:gsLst>
                  <a:gs pos="0">
                    <a:srgbClr val="94D850">
                      <a:shade val="15000"/>
                      <a:satMod val="180000"/>
                    </a:srgbClr>
                  </a:gs>
                  <a:gs pos="50000">
                    <a:srgbClr val="94D850">
                      <a:shade val="45000"/>
                      <a:satMod val="170000"/>
                    </a:srgbClr>
                  </a:gs>
                  <a:gs pos="70000">
                    <a:srgbClr val="94D850">
                      <a:tint val="99000"/>
                      <a:shade val="65000"/>
                      <a:satMod val="155000"/>
                    </a:srgbClr>
                  </a:gs>
                  <a:gs pos="100000">
                    <a:srgbClr val="94D850">
                      <a:tint val="95500"/>
                      <a:shade val="100000"/>
                      <a:satMod val="155000"/>
                    </a:srgbClr>
                  </a:gs>
                </a:gsLst>
                <a:lin ang="16200000" scaled="0"/>
              </a:gradFill>
              <a:ln>
                <a:noFill/>
                <a:headEnd type="none" w="med" len="med"/>
                <a:tailEnd type="none" w="med" len="med"/>
              </a:ln>
              <a:effectLst/>
              <a:scene3d>
                <a:camera prst="orthographicFront" fov="0">
                  <a:rot lat="0" lon="0" rev="0"/>
                </a:camera>
                <a:lightRig rig="glow" dir="t">
                  <a:rot lat="0" lon="0" rev="6360000"/>
                </a:lightRig>
              </a:scene3d>
              <a:sp3d contourW="1000" prstMaterial="flat">
                <a:bevelT w="95250" h="101600"/>
                <a:contourClr>
                  <a:srgbClr val="94D85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57" name="TextBox 56"/>
              <p:cNvSpPr txBox="1"/>
              <p:nvPr/>
            </p:nvSpPr>
            <p:spPr>
              <a:xfrm>
                <a:off x="10969851" y="3603580"/>
                <a:ext cx="1726112" cy="335972"/>
              </a:xfrm>
              <a:prstGeom prst="rect">
                <a:avLst/>
              </a:prstGeom>
            </p:spPr>
            <p:txBody>
              <a:bodyPr vert="horz" wrap="square" lIns="0" tIns="0" rIns="0" bIns="0" rtlCol="0">
                <a:spAutoFit/>
              </a:bodyPr>
              <a:lstStyle/>
              <a:p>
                <a:pPr marL="0" marR="0" lvl="0" indent="0" algn="l" defTabSz="914363" rtl="0" eaLnBrk="1" fontAlgn="auto" latinLnBrk="0" hangingPunct="1">
                  <a:lnSpc>
                    <a:spcPct val="90000"/>
                  </a:lnSpc>
                  <a:spcBef>
                    <a:spcPct val="20000"/>
                  </a:spcBef>
                  <a:spcAft>
                    <a:spcPts val="0"/>
                  </a:spcAft>
                  <a:buClrTx/>
                  <a:buSzPct val="85000"/>
                  <a:buFont typeface="Arial" pitchFamily="34" charset="0"/>
                  <a:buNone/>
                  <a:tabLst/>
                  <a:defRPr/>
                </a:pPr>
                <a:r>
                  <a:rPr kumimoji="0" lang="en-GB" sz="1800" b="1" i="0" u="none" strike="noStrike" kern="1200" cap="none" spc="0" normalizeH="0" baseline="0" noProof="0" dirty="0" smtClean="0">
                    <a:ln>
                      <a:noFill/>
                    </a:ln>
                    <a:solidFill>
                      <a:srgbClr val="000000"/>
                    </a:solidFill>
                    <a:effectLst/>
                    <a:uLnTx/>
                    <a:uFillTx/>
                    <a:latin typeface="Segoe"/>
                    <a:ea typeface="+mn-ea"/>
                    <a:cs typeface="+mn-cs"/>
                  </a:rPr>
                  <a:t>Database</a:t>
                </a:r>
              </a:p>
            </p:txBody>
          </p:sp>
          <p:sp>
            <p:nvSpPr>
              <p:cNvPr id="58" name="Can 57"/>
              <p:cNvSpPr/>
              <p:nvPr/>
            </p:nvSpPr>
            <p:spPr bwMode="auto">
              <a:xfrm>
                <a:off x="10258698" y="4402940"/>
                <a:ext cx="418012" cy="613955"/>
              </a:xfrm>
              <a:prstGeom prst="can">
                <a:avLst/>
              </a:prstGeom>
              <a:gradFill rotWithShape="1">
                <a:gsLst>
                  <a:gs pos="0">
                    <a:srgbClr val="94D850">
                      <a:shade val="15000"/>
                      <a:satMod val="180000"/>
                    </a:srgbClr>
                  </a:gs>
                  <a:gs pos="50000">
                    <a:srgbClr val="94D850">
                      <a:shade val="45000"/>
                      <a:satMod val="170000"/>
                    </a:srgbClr>
                  </a:gs>
                  <a:gs pos="70000">
                    <a:srgbClr val="94D850">
                      <a:tint val="99000"/>
                      <a:shade val="65000"/>
                      <a:satMod val="155000"/>
                    </a:srgbClr>
                  </a:gs>
                  <a:gs pos="100000">
                    <a:srgbClr val="94D850">
                      <a:tint val="95500"/>
                      <a:shade val="100000"/>
                      <a:satMod val="155000"/>
                    </a:srgbClr>
                  </a:gs>
                </a:gsLst>
                <a:lin ang="16200000" scaled="0"/>
              </a:gradFill>
              <a:ln>
                <a:noFill/>
                <a:headEnd type="none" w="med" len="med"/>
                <a:tailEnd type="none" w="med" len="med"/>
              </a:ln>
              <a:effectLst/>
              <a:scene3d>
                <a:camera prst="orthographicFront" fov="0">
                  <a:rot lat="0" lon="0" rev="0"/>
                </a:camera>
                <a:lightRig rig="glow" dir="t">
                  <a:rot lat="0" lon="0" rev="6360000"/>
                </a:lightRig>
              </a:scene3d>
              <a:sp3d contourW="1000" prstMaterial="flat">
                <a:bevelT w="95250" h="101600"/>
                <a:contourClr>
                  <a:srgbClr val="94D85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59" name="Can 58"/>
              <p:cNvSpPr/>
              <p:nvPr/>
            </p:nvSpPr>
            <p:spPr bwMode="auto">
              <a:xfrm>
                <a:off x="10058401" y="4594529"/>
                <a:ext cx="418012" cy="613955"/>
              </a:xfrm>
              <a:prstGeom prst="can">
                <a:avLst/>
              </a:prstGeom>
              <a:gradFill rotWithShape="1">
                <a:gsLst>
                  <a:gs pos="0">
                    <a:srgbClr val="94D850">
                      <a:shade val="15000"/>
                      <a:satMod val="180000"/>
                    </a:srgbClr>
                  </a:gs>
                  <a:gs pos="50000">
                    <a:srgbClr val="94D850">
                      <a:shade val="45000"/>
                      <a:satMod val="170000"/>
                    </a:srgbClr>
                  </a:gs>
                  <a:gs pos="70000">
                    <a:srgbClr val="94D850">
                      <a:tint val="99000"/>
                      <a:shade val="65000"/>
                      <a:satMod val="155000"/>
                    </a:srgbClr>
                  </a:gs>
                  <a:gs pos="100000">
                    <a:srgbClr val="94D850">
                      <a:tint val="95500"/>
                      <a:shade val="100000"/>
                      <a:satMod val="155000"/>
                    </a:srgbClr>
                  </a:gs>
                </a:gsLst>
                <a:lin ang="16200000" scaled="0"/>
              </a:gradFill>
              <a:ln>
                <a:noFill/>
                <a:headEnd type="none" w="med" len="med"/>
                <a:tailEnd type="none" w="med" len="med"/>
              </a:ln>
              <a:effectLst/>
              <a:scene3d>
                <a:camera prst="orthographicFront" fov="0">
                  <a:rot lat="0" lon="0" rev="0"/>
                </a:camera>
                <a:lightRig rig="glow" dir="t">
                  <a:rot lat="0" lon="0" rev="6360000"/>
                </a:lightRig>
              </a:scene3d>
              <a:sp3d contourW="1000" prstMaterial="flat">
                <a:bevelT w="95250" h="101600"/>
                <a:contourClr>
                  <a:srgbClr val="94D85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60" name="Can 59"/>
              <p:cNvSpPr/>
              <p:nvPr/>
            </p:nvSpPr>
            <p:spPr bwMode="auto">
              <a:xfrm>
                <a:off x="10441578" y="4598884"/>
                <a:ext cx="418012" cy="613955"/>
              </a:xfrm>
              <a:prstGeom prst="can">
                <a:avLst/>
              </a:prstGeom>
              <a:gradFill rotWithShape="1">
                <a:gsLst>
                  <a:gs pos="0">
                    <a:srgbClr val="94D850">
                      <a:shade val="15000"/>
                      <a:satMod val="180000"/>
                    </a:srgbClr>
                  </a:gs>
                  <a:gs pos="50000">
                    <a:srgbClr val="94D850">
                      <a:shade val="45000"/>
                      <a:satMod val="170000"/>
                    </a:srgbClr>
                  </a:gs>
                  <a:gs pos="70000">
                    <a:srgbClr val="94D850">
                      <a:tint val="99000"/>
                      <a:shade val="65000"/>
                      <a:satMod val="155000"/>
                    </a:srgbClr>
                  </a:gs>
                  <a:gs pos="100000">
                    <a:srgbClr val="94D850">
                      <a:tint val="95500"/>
                      <a:shade val="100000"/>
                      <a:satMod val="155000"/>
                    </a:srgbClr>
                  </a:gs>
                </a:gsLst>
                <a:lin ang="16200000" scaled="0"/>
              </a:gradFill>
              <a:ln>
                <a:noFill/>
                <a:headEnd type="none" w="med" len="med"/>
                <a:tailEnd type="none" w="med" len="med"/>
              </a:ln>
              <a:effectLst/>
              <a:scene3d>
                <a:camera prst="orthographicFront" fov="0">
                  <a:rot lat="0" lon="0" rev="0"/>
                </a:camera>
                <a:lightRig rig="glow" dir="t">
                  <a:rot lat="0" lon="0" rev="6360000"/>
                </a:lightRig>
              </a:scene3d>
              <a:sp3d contourW="1000" prstMaterial="flat">
                <a:bevelT w="95250" h="101600"/>
                <a:contourClr>
                  <a:srgbClr val="94D85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61" name="Can 60"/>
              <p:cNvSpPr/>
              <p:nvPr/>
            </p:nvSpPr>
            <p:spPr bwMode="auto">
              <a:xfrm>
                <a:off x="10223864" y="4812243"/>
                <a:ext cx="418012" cy="613955"/>
              </a:xfrm>
              <a:prstGeom prst="can">
                <a:avLst/>
              </a:prstGeom>
              <a:gradFill rotWithShape="1">
                <a:gsLst>
                  <a:gs pos="0">
                    <a:srgbClr val="94D850">
                      <a:shade val="15000"/>
                      <a:satMod val="180000"/>
                    </a:srgbClr>
                  </a:gs>
                  <a:gs pos="50000">
                    <a:srgbClr val="94D850">
                      <a:shade val="45000"/>
                      <a:satMod val="170000"/>
                    </a:srgbClr>
                  </a:gs>
                  <a:gs pos="70000">
                    <a:srgbClr val="94D850">
                      <a:tint val="99000"/>
                      <a:shade val="65000"/>
                      <a:satMod val="155000"/>
                    </a:srgbClr>
                  </a:gs>
                  <a:gs pos="100000">
                    <a:srgbClr val="94D850">
                      <a:tint val="95500"/>
                      <a:shade val="100000"/>
                      <a:satMod val="155000"/>
                    </a:srgbClr>
                  </a:gs>
                </a:gsLst>
                <a:lin ang="16200000" scaled="0"/>
              </a:gradFill>
              <a:ln>
                <a:noFill/>
                <a:headEnd type="none" w="med" len="med"/>
                <a:tailEnd type="none" w="med" len="med"/>
              </a:ln>
              <a:effectLst/>
              <a:scene3d>
                <a:camera prst="orthographicFront" fov="0">
                  <a:rot lat="0" lon="0" rev="0"/>
                </a:camera>
                <a:lightRig rig="glow" dir="t">
                  <a:rot lat="0" lon="0" rev="6360000"/>
                </a:lightRig>
              </a:scene3d>
              <a:sp3d contourW="1000" prstMaterial="flat">
                <a:bevelT w="95250" h="101600"/>
                <a:contourClr>
                  <a:srgbClr val="94D85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62" name="TextBox 61"/>
              <p:cNvSpPr txBox="1"/>
              <p:nvPr/>
            </p:nvSpPr>
            <p:spPr>
              <a:xfrm>
                <a:off x="10907487" y="4607592"/>
                <a:ext cx="1818542" cy="335972"/>
              </a:xfrm>
              <a:prstGeom prst="rect">
                <a:avLst/>
              </a:prstGeom>
            </p:spPr>
            <p:txBody>
              <a:bodyPr vert="horz" wrap="square" lIns="0" tIns="0" rIns="0" bIns="0" rtlCol="0">
                <a:spAutoFit/>
              </a:bodyPr>
              <a:lstStyle/>
              <a:p>
                <a:pPr marL="0" marR="0" lvl="0" indent="0" algn="l" defTabSz="914363" rtl="0" eaLnBrk="1" fontAlgn="auto" latinLnBrk="0" hangingPunct="1">
                  <a:lnSpc>
                    <a:spcPct val="90000"/>
                  </a:lnSpc>
                  <a:spcBef>
                    <a:spcPct val="20000"/>
                  </a:spcBef>
                  <a:spcAft>
                    <a:spcPts val="0"/>
                  </a:spcAft>
                  <a:buClrTx/>
                  <a:buSzPct val="85000"/>
                  <a:buFont typeface="Arial" pitchFamily="34" charset="0"/>
                  <a:buNone/>
                  <a:tabLst/>
                  <a:defRPr/>
                </a:pPr>
                <a:r>
                  <a:rPr kumimoji="0" lang="en-GB" sz="1800" b="1" i="0" u="none" strike="noStrike" kern="1200" cap="none" spc="0" normalizeH="0" baseline="0" noProof="0" dirty="0" smtClean="0">
                    <a:ln>
                      <a:noFill/>
                    </a:ln>
                    <a:solidFill>
                      <a:srgbClr val="000000"/>
                    </a:solidFill>
                    <a:effectLst/>
                    <a:uLnTx/>
                    <a:uFillTx/>
                    <a:latin typeface="Segoe"/>
                    <a:ea typeface="+mn-ea"/>
                    <a:cs typeface="+mn-cs"/>
                  </a:rPr>
                  <a:t>Metadata</a:t>
                </a:r>
              </a:p>
            </p:txBody>
          </p:sp>
          <p:sp>
            <p:nvSpPr>
              <p:cNvPr id="63" name="Can 62"/>
              <p:cNvSpPr/>
              <p:nvPr/>
            </p:nvSpPr>
            <p:spPr bwMode="auto">
              <a:xfrm>
                <a:off x="10258698" y="5664925"/>
                <a:ext cx="418012" cy="613955"/>
              </a:xfrm>
              <a:prstGeom prst="can">
                <a:avLst/>
              </a:prstGeom>
              <a:gradFill rotWithShape="1">
                <a:gsLst>
                  <a:gs pos="0">
                    <a:srgbClr val="94D850">
                      <a:shade val="15000"/>
                      <a:satMod val="180000"/>
                    </a:srgbClr>
                  </a:gs>
                  <a:gs pos="50000">
                    <a:srgbClr val="94D850">
                      <a:shade val="45000"/>
                      <a:satMod val="170000"/>
                    </a:srgbClr>
                  </a:gs>
                  <a:gs pos="70000">
                    <a:srgbClr val="94D850">
                      <a:tint val="99000"/>
                      <a:shade val="65000"/>
                      <a:satMod val="155000"/>
                    </a:srgbClr>
                  </a:gs>
                  <a:gs pos="100000">
                    <a:srgbClr val="94D850">
                      <a:tint val="95500"/>
                      <a:shade val="100000"/>
                      <a:satMod val="155000"/>
                    </a:srgbClr>
                  </a:gs>
                </a:gsLst>
                <a:lin ang="16200000" scaled="0"/>
              </a:gradFill>
              <a:ln>
                <a:noFill/>
                <a:headEnd type="none" w="med" len="med"/>
                <a:tailEnd type="none" w="med" len="med"/>
              </a:ln>
              <a:effectLst/>
              <a:scene3d>
                <a:camera prst="orthographicFront" fov="0">
                  <a:rot lat="0" lon="0" rev="0"/>
                </a:camera>
                <a:lightRig rig="glow" dir="t">
                  <a:rot lat="0" lon="0" rev="6360000"/>
                </a:lightRig>
              </a:scene3d>
              <a:sp3d contourW="1000" prstMaterial="flat">
                <a:bevelT w="95250" h="101600"/>
                <a:contourClr>
                  <a:srgbClr val="94D85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64" name="Can 63"/>
              <p:cNvSpPr/>
              <p:nvPr/>
            </p:nvSpPr>
            <p:spPr bwMode="auto">
              <a:xfrm>
                <a:off x="10058401" y="5856514"/>
                <a:ext cx="418012" cy="613955"/>
              </a:xfrm>
              <a:prstGeom prst="can">
                <a:avLst/>
              </a:prstGeom>
              <a:gradFill rotWithShape="1">
                <a:gsLst>
                  <a:gs pos="0">
                    <a:srgbClr val="94D850">
                      <a:shade val="15000"/>
                      <a:satMod val="180000"/>
                    </a:srgbClr>
                  </a:gs>
                  <a:gs pos="50000">
                    <a:srgbClr val="94D850">
                      <a:shade val="45000"/>
                      <a:satMod val="170000"/>
                    </a:srgbClr>
                  </a:gs>
                  <a:gs pos="70000">
                    <a:srgbClr val="94D850">
                      <a:tint val="99000"/>
                      <a:shade val="65000"/>
                      <a:satMod val="155000"/>
                    </a:srgbClr>
                  </a:gs>
                  <a:gs pos="100000">
                    <a:srgbClr val="94D850">
                      <a:tint val="95500"/>
                      <a:shade val="100000"/>
                      <a:satMod val="155000"/>
                    </a:srgbClr>
                  </a:gs>
                </a:gsLst>
                <a:lin ang="16200000" scaled="0"/>
              </a:gradFill>
              <a:ln>
                <a:noFill/>
                <a:headEnd type="none" w="med" len="med"/>
                <a:tailEnd type="none" w="med" len="med"/>
              </a:ln>
              <a:effectLst/>
              <a:scene3d>
                <a:camera prst="orthographicFront" fov="0">
                  <a:rot lat="0" lon="0" rev="0"/>
                </a:camera>
                <a:lightRig rig="glow" dir="t">
                  <a:rot lat="0" lon="0" rev="6360000"/>
                </a:lightRig>
              </a:scene3d>
              <a:sp3d contourW="1000" prstMaterial="flat">
                <a:bevelT w="95250" h="101600"/>
                <a:contourClr>
                  <a:srgbClr val="94D85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65" name="Can 64"/>
              <p:cNvSpPr/>
              <p:nvPr/>
            </p:nvSpPr>
            <p:spPr bwMode="auto">
              <a:xfrm>
                <a:off x="10441578" y="5860869"/>
                <a:ext cx="418012" cy="613955"/>
              </a:xfrm>
              <a:prstGeom prst="can">
                <a:avLst/>
              </a:prstGeom>
              <a:gradFill rotWithShape="1">
                <a:gsLst>
                  <a:gs pos="0">
                    <a:srgbClr val="94D850">
                      <a:shade val="15000"/>
                      <a:satMod val="180000"/>
                    </a:srgbClr>
                  </a:gs>
                  <a:gs pos="50000">
                    <a:srgbClr val="94D850">
                      <a:shade val="45000"/>
                      <a:satMod val="170000"/>
                    </a:srgbClr>
                  </a:gs>
                  <a:gs pos="70000">
                    <a:srgbClr val="94D850">
                      <a:tint val="99000"/>
                      <a:shade val="65000"/>
                      <a:satMod val="155000"/>
                    </a:srgbClr>
                  </a:gs>
                  <a:gs pos="100000">
                    <a:srgbClr val="94D850">
                      <a:tint val="95500"/>
                      <a:shade val="100000"/>
                      <a:satMod val="155000"/>
                    </a:srgbClr>
                  </a:gs>
                </a:gsLst>
                <a:lin ang="16200000" scaled="0"/>
              </a:gradFill>
              <a:ln>
                <a:noFill/>
                <a:headEnd type="none" w="med" len="med"/>
                <a:tailEnd type="none" w="med" len="med"/>
              </a:ln>
              <a:effectLst/>
              <a:scene3d>
                <a:camera prst="orthographicFront" fov="0">
                  <a:rot lat="0" lon="0" rev="0"/>
                </a:camera>
                <a:lightRig rig="glow" dir="t">
                  <a:rot lat="0" lon="0" rev="6360000"/>
                </a:lightRig>
              </a:scene3d>
              <a:sp3d contourW="1000" prstMaterial="flat">
                <a:bevelT w="95250" h="101600"/>
                <a:contourClr>
                  <a:srgbClr val="94D85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66" name="Can 65"/>
              <p:cNvSpPr/>
              <p:nvPr/>
            </p:nvSpPr>
            <p:spPr bwMode="auto">
              <a:xfrm>
                <a:off x="10223864" y="6074228"/>
                <a:ext cx="418012" cy="613955"/>
              </a:xfrm>
              <a:prstGeom prst="can">
                <a:avLst/>
              </a:prstGeom>
              <a:gradFill rotWithShape="1">
                <a:gsLst>
                  <a:gs pos="0">
                    <a:srgbClr val="94D850">
                      <a:shade val="15000"/>
                      <a:satMod val="180000"/>
                    </a:srgbClr>
                  </a:gs>
                  <a:gs pos="50000">
                    <a:srgbClr val="94D850">
                      <a:shade val="45000"/>
                      <a:satMod val="170000"/>
                    </a:srgbClr>
                  </a:gs>
                  <a:gs pos="70000">
                    <a:srgbClr val="94D850">
                      <a:tint val="99000"/>
                      <a:shade val="65000"/>
                      <a:satMod val="155000"/>
                    </a:srgbClr>
                  </a:gs>
                  <a:gs pos="100000">
                    <a:srgbClr val="94D850">
                      <a:tint val="95500"/>
                      <a:shade val="100000"/>
                      <a:satMod val="155000"/>
                    </a:srgbClr>
                  </a:gs>
                </a:gsLst>
                <a:lin ang="16200000" scaled="0"/>
              </a:gradFill>
              <a:ln>
                <a:noFill/>
                <a:headEnd type="none" w="med" len="med"/>
                <a:tailEnd type="none" w="med" len="med"/>
              </a:ln>
              <a:effectLst/>
              <a:scene3d>
                <a:camera prst="orthographicFront" fov="0">
                  <a:rot lat="0" lon="0" rev="0"/>
                </a:camera>
                <a:lightRig rig="glow" dir="t">
                  <a:rot lat="0" lon="0" rev="6360000"/>
                </a:lightRig>
              </a:scene3d>
              <a:sp3d contourW="1000" prstMaterial="flat">
                <a:bevelT w="95250" h="101600"/>
                <a:contourClr>
                  <a:srgbClr val="94D85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67" name="TextBox 66"/>
              <p:cNvSpPr txBox="1"/>
              <p:nvPr/>
            </p:nvSpPr>
            <p:spPr>
              <a:xfrm>
                <a:off x="10907488" y="5869576"/>
                <a:ext cx="1633682" cy="746605"/>
              </a:xfrm>
              <a:prstGeom prst="rect">
                <a:avLst/>
              </a:prstGeom>
            </p:spPr>
            <p:txBody>
              <a:bodyPr vert="horz" wrap="square" lIns="0" tIns="0" rIns="0" bIns="0" rtlCol="0">
                <a:spAutoFit/>
              </a:bodyPr>
              <a:lstStyle/>
              <a:p>
                <a:pPr marL="0" marR="0" lvl="0" indent="0" algn="l" defTabSz="914363" rtl="0" eaLnBrk="1" fontAlgn="auto" latinLnBrk="0" hangingPunct="1">
                  <a:lnSpc>
                    <a:spcPct val="90000"/>
                  </a:lnSpc>
                  <a:spcBef>
                    <a:spcPct val="20000"/>
                  </a:spcBef>
                  <a:spcAft>
                    <a:spcPts val="0"/>
                  </a:spcAft>
                  <a:buClrTx/>
                  <a:buSzPct val="85000"/>
                  <a:buFont typeface="Arial" pitchFamily="34" charset="0"/>
                  <a:buNone/>
                  <a:tabLst/>
                  <a:defRPr/>
                </a:pPr>
                <a:r>
                  <a:rPr kumimoji="0" lang="en-GB" sz="1800" b="1" i="0" u="none" strike="noStrike" kern="1200" cap="none" spc="0" normalizeH="0" baseline="0" noProof="0" dirty="0" smtClean="0">
                    <a:ln>
                      <a:noFill/>
                    </a:ln>
                    <a:solidFill>
                      <a:srgbClr val="000000"/>
                    </a:solidFill>
                    <a:effectLst/>
                    <a:uLnTx/>
                    <a:uFillTx/>
                    <a:latin typeface="Segoe"/>
                    <a:ea typeface="+mn-ea"/>
                    <a:cs typeface="+mn-cs"/>
                  </a:rPr>
                  <a:t>Service</a:t>
                </a:r>
              </a:p>
              <a:p>
                <a:pPr marL="0" marR="0" lvl="0" indent="0" algn="l" defTabSz="914363" rtl="0" eaLnBrk="1" fontAlgn="auto" latinLnBrk="0" hangingPunct="1">
                  <a:lnSpc>
                    <a:spcPct val="90000"/>
                  </a:lnSpc>
                  <a:spcBef>
                    <a:spcPct val="20000"/>
                  </a:spcBef>
                  <a:spcAft>
                    <a:spcPts val="0"/>
                  </a:spcAft>
                  <a:buClrTx/>
                  <a:buSzPct val="85000"/>
                  <a:buFont typeface="Arial" pitchFamily="34" charset="0"/>
                  <a:buNone/>
                  <a:tabLst/>
                  <a:defRPr/>
                </a:pPr>
                <a:r>
                  <a:rPr kumimoji="0" lang="en-GB" sz="1800" b="1" i="0" u="none" strike="noStrike" kern="1200" cap="none" spc="0" normalizeH="0" baseline="0" noProof="0" dirty="0" smtClean="0">
                    <a:ln>
                      <a:noFill/>
                    </a:ln>
                    <a:solidFill>
                      <a:srgbClr val="000000"/>
                    </a:solidFill>
                    <a:effectLst/>
                    <a:uLnTx/>
                    <a:uFillTx/>
                    <a:latin typeface="Segoe"/>
                    <a:ea typeface="+mn-ea"/>
                    <a:cs typeface="+mn-cs"/>
                  </a:rPr>
                  <a:t>Repository</a:t>
                </a:r>
              </a:p>
            </p:txBody>
          </p:sp>
        </p:grpSp>
        <p:grpSp>
          <p:nvGrpSpPr>
            <p:cNvPr id="5" name="Group 67"/>
            <p:cNvGrpSpPr/>
            <p:nvPr/>
          </p:nvGrpSpPr>
          <p:grpSpPr>
            <a:xfrm>
              <a:off x="3758073" y="5271077"/>
              <a:ext cx="3575912" cy="1229995"/>
              <a:chOff x="2007227" y="4535202"/>
              <a:chExt cx="3575912" cy="1229995"/>
            </a:xfrm>
          </p:grpSpPr>
          <p:pic>
            <p:nvPicPr>
              <p:cNvPr id="69" name="Picture 2" descr="C:\Users\npw1\AppData\Local\Microsoft\Windows\Temporary Internet Files\Content.IE5\H3URL0NI\MCj04348450000[1].png"/>
              <p:cNvPicPr>
                <a:picLocks noChangeAspect="1" noChangeArrowheads="1"/>
              </p:cNvPicPr>
              <p:nvPr/>
            </p:nvPicPr>
            <p:blipFill>
              <a:blip r:embed="rId2" cstate="print"/>
              <a:srcRect/>
              <a:stretch>
                <a:fillRect/>
              </a:stretch>
            </p:blipFill>
            <p:spPr bwMode="auto">
              <a:xfrm>
                <a:off x="4785261" y="4535202"/>
                <a:ext cx="797878" cy="797878"/>
              </a:xfrm>
              <a:prstGeom prst="rect">
                <a:avLst/>
              </a:prstGeom>
              <a:noFill/>
            </p:spPr>
          </p:pic>
          <p:pic>
            <p:nvPicPr>
              <p:cNvPr id="70" name="Picture 2" descr="C:\Users\npw1\AppData\Local\Microsoft\Windows\Temporary Internet Files\Content.IE5\H3URL0NI\MCj04348450000[1].png"/>
              <p:cNvPicPr>
                <a:picLocks noChangeAspect="1" noChangeArrowheads="1"/>
              </p:cNvPicPr>
              <p:nvPr/>
            </p:nvPicPr>
            <p:blipFill>
              <a:blip r:embed="rId2" cstate="print"/>
              <a:srcRect/>
              <a:stretch>
                <a:fillRect/>
              </a:stretch>
            </p:blipFill>
            <p:spPr bwMode="auto">
              <a:xfrm>
                <a:off x="4086546" y="4535202"/>
                <a:ext cx="797878" cy="797878"/>
              </a:xfrm>
              <a:prstGeom prst="rect">
                <a:avLst/>
              </a:prstGeom>
              <a:noFill/>
            </p:spPr>
          </p:pic>
          <p:pic>
            <p:nvPicPr>
              <p:cNvPr id="71" name="Picture 2" descr="C:\Users\npw1\AppData\Local\Microsoft\Windows\Temporary Internet Files\Content.IE5\H3URL0NI\MCj04348450000[1].png"/>
              <p:cNvPicPr>
                <a:picLocks noChangeAspect="1" noChangeArrowheads="1"/>
              </p:cNvPicPr>
              <p:nvPr/>
            </p:nvPicPr>
            <p:blipFill>
              <a:blip r:embed="rId3" cstate="print"/>
              <a:srcRect/>
              <a:stretch>
                <a:fillRect/>
              </a:stretch>
            </p:blipFill>
            <p:spPr bwMode="auto">
              <a:xfrm>
                <a:off x="3404659" y="4543617"/>
                <a:ext cx="781049" cy="781049"/>
              </a:xfrm>
              <a:prstGeom prst="rect">
                <a:avLst/>
              </a:prstGeom>
              <a:noFill/>
            </p:spPr>
          </p:pic>
          <p:pic>
            <p:nvPicPr>
              <p:cNvPr id="72" name="Picture 2" descr="C:\Users\npw1\AppData\Local\Microsoft\Windows\Temporary Internet Files\Content.IE5\H3URL0NI\MCj04348450000[1].png"/>
              <p:cNvPicPr>
                <a:picLocks noChangeAspect="1" noChangeArrowheads="1"/>
              </p:cNvPicPr>
              <p:nvPr/>
            </p:nvPicPr>
            <p:blipFill>
              <a:blip r:embed="rId2" cstate="print"/>
              <a:srcRect/>
              <a:stretch>
                <a:fillRect/>
              </a:stretch>
            </p:blipFill>
            <p:spPr bwMode="auto">
              <a:xfrm>
                <a:off x="2705943" y="4535202"/>
                <a:ext cx="797878" cy="797878"/>
              </a:xfrm>
              <a:prstGeom prst="rect">
                <a:avLst/>
              </a:prstGeom>
              <a:noFill/>
            </p:spPr>
          </p:pic>
          <p:pic>
            <p:nvPicPr>
              <p:cNvPr id="73" name="Picture 2" descr="C:\Users\npw1\AppData\Local\Microsoft\Windows\Temporary Internet Files\Content.IE5\H3URL0NI\MCj04348450000[1].png"/>
              <p:cNvPicPr>
                <a:picLocks noChangeAspect="1" noChangeArrowheads="1"/>
              </p:cNvPicPr>
              <p:nvPr/>
            </p:nvPicPr>
            <p:blipFill>
              <a:blip r:embed="rId2" cstate="print"/>
              <a:srcRect/>
              <a:stretch>
                <a:fillRect/>
              </a:stretch>
            </p:blipFill>
            <p:spPr bwMode="auto">
              <a:xfrm>
                <a:off x="2007227" y="4535202"/>
                <a:ext cx="797878" cy="797878"/>
              </a:xfrm>
              <a:prstGeom prst="rect">
                <a:avLst/>
              </a:prstGeom>
              <a:noFill/>
            </p:spPr>
          </p:pic>
          <p:sp>
            <p:nvSpPr>
              <p:cNvPr id="74" name="TextBox 73"/>
              <p:cNvSpPr txBox="1"/>
              <p:nvPr/>
            </p:nvSpPr>
            <p:spPr>
              <a:xfrm>
                <a:off x="3035317" y="5429225"/>
                <a:ext cx="1868788" cy="335972"/>
              </a:xfrm>
              <a:prstGeom prst="rect">
                <a:avLst/>
              </a:prstGeom>
            </p:spPr>
            <p:txBody>
              <a:bodyPr vert="horz" wrap="square" lIns="0" tIns="0" rIns="0" bIns="0" rtlCol="0">
                <a:spAutoFit/>
              </a:bodyPr>
              <a:lstStyle/>
              <a:p>
                <a:pPr algn="l" defTabSz="914363" rtl="0">
                  <a:lnSpc>
                    <a:spcPct val="90000"/>
                  </a:lnSpc>
                  <a:spcBef>
                    <a:spcPct val="20000"/>
                  </a:spcBef>
                  <a:buSzPct val="85000"/>
                  <a:buFont typeface="Arial" pitchFamily="34" charset="0"/>
                  <a:buNone/>
                </a:pPr>
                <a:r>
                  <a:rPr lang="en-GB" sz="1800" b="1" kern="1200" dirty="0">
                    <a:solidFill>
                      <a:srgbClr val="000000"/>
                    </a:solidFill>
                    <a:latin typeface="Segoe"/>
                    <a:ea typeface="+mn-ea"/>
                    <a:cs typeface="+mn-cs"/>
                  </a:rPr>
                  <a:t>Processing</a:t>
                </a:r>
                <a:endParaRPr lang="en-GB" b="1" kern="1200" dirty="0">
                  <a:solidFill>
                    <a:srgbClr val="000000"/>
                  </a:solidFill>
                  <a:latin typeface="Segoe"/>
                  <a:ea typeface="+mn-ea"/>
                  <a:cs typeface="+mn-cs"/>
                </a:endParaRPr>
              </a:p>
            </p:txBody>
          </p:sp>
        </p:grpSp>
        <p:grpSp>
          <p:nvGrpSpPr>
            <p:cNvPr id="6" name="Group 74"/>
            <p:cNvGrpSpPr/>
            <p:nvPr/>
          </p:nvGrpSpPr>
          <p:grpSpPr>
            <a:xfrm>
              <a:off x="2865303" y="3295869"/>
              <a:ext cx="5028809" cy="1732945"/>
              <a:chOff x="3478835" y="3422142"/>
              <a:chExt cx="5028809" cy="1732945"/>
            </a:xfrm>
          </p:grpSpPr>
          <p:graphicFrame>
            <p:nvGraphicFramePr>
              <p:cNvPr id="76" name="Diagram 75"/>
              <p:cNvGraphicFramePr/>
              <p:nvPr/>
            </p:nvGraphicFramePr>
            <p:xfrm>
              <a:off x="3940987" y="3422142"/>
              <a:ext cx="4566657" cy="17329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7" name="TextBox 76"/>
              <p:cNvSpPr txBox="1"/>
              <p:nvPr/>
            </p:nvSpPr>
            <p:spPr>
              <a:xfrm>
                <a:off x="3478835" y="3831202"/>
                <a:ext cx="1538857" cy="746605"/>
              </a:xfrm>
              <a:prstGeom prst="rect">
                <a:avLst/>
              </a:prstGeom>
            </p:spPr>
            <p:txBody>
              <a:bodyPr vert="horz" wrap="square" lIns="0" tIns="0" rIns="0" bIns="0" rtlCol="0">
                <a:spAutoFit/>
              </a:bodyPr>
              <a:lstStyle/>
              <a:p>
                <a:pPr marL="0" marR="0" lvl="0" indent="0" algn="ctr" defTabSz="914363" rtl="0" eaLnBrk="1" fontAlgn="auto" latinLnBrk="0" hangingPunct="1">
                  <a:lnSpc>
                    <a:spcPct val="90000"/>
                  </a:lnSpc>
                  <a:spcBef>
                    <a:spcPct val="20000"/>
                  </a:spcBef>
                  <a:spcAft>
                    <a:spcPts val="0"/>
                  </a:spcAft>
                  <a:buClrTx/>
                  <a:buSzPct val="85000"/>
                  <a:buFont typeface="Arial" pitchFamily="34" charset="0"/>
                  <a:buNone/>
                  <a:tabLst/>
                  <a:defRPr/>
                </a:pPr>
                <a:r>
                  <a:rPr kumimoji="0" lang="en-GB" sz="1800" b="1" i="0" u="none" strike="noStrike" kern="1200" cap="none" spc="0" normalizeH="0" baseline="0" noProof="0" dirty="0" smtClean="0">
                    <a:ln>
                      <a:noFill/>
                    </a:ln>
                    <a:solidFill>
                      <a:srgbClr val="000000"/>
                    </a:solidFill>
                    <a:effectLst/>
                    <a:uLnTx/>
                    <a:uFillTx/>
                    <a:latin typeface="Segoe"/>
                    <a:ea typeface="+mn-ea"/>
                    <a:cs typeface="+mn-cs"/>
                  </a:rPr>
                  <a:t>Workflow</a:t>
                </a:r>
              </a:p>
              <a:p>
                <a:pPr marL="0" marR="0" lvl="0" indent="0" algn="l" defTabSz="914363" rtl="0" eaLnBrk="1" fontAlgn="auto" latinLnBrk="0" hangingPunct="1">
                  <a:lnSpc>
                    <a:spcPct val="90000"/>
                  </a:lnSpc>
                  <a:spcBef>
                    <a:spcPct val="20000"/>
                  </a:spcBef>
                  <a:spcAft>
                    <a:spcPts val="0"/>
                  </a:spcAft>
                  <a:buClrTx/>
                  <a:buSzPct val="85000"/>
                  <a:buFont typeface="Arial" pitchFamily="34" charset="0"/>
                  <a:buNone/>
                  <a:tabLst/>
                  <a:defRPr/>
                </a:pPr>
                <a:r>
                  <a:rPr kumimoji="0" lang="en-GB" sz="1800" b="1" i="0" u="none" strike="noStrike" kern="1200" cap="none" spc="0" normalizeH="0" baseline="0" noProof="0" dirty="0" smtClean="0">
                    <a:ln>
                      <a:noFill/>
                    </a:ln>
                    <a:solidFill>
                      <a:srgbClr val="000000"/>
                    </a:solidFill>
                    <a:effectLst/>
                    <a:uLnTx/>
                    <a:uFillTx/>
                    <a:latin typeface="Segoe"/>
                    <a:ea typeface="+mn-ea"/>
                    <a:cs typeface="+mn-cs"/>
                  </a:rPr>
                  <a:t>Enactment</a:t>
                </a:r>
              </a:p>
            </p:txBody>
          </p:sp>
        </p:grpSp>
        <p:graphicFrame>
          <p:nvGraphicFramePr>
            <p:cNvPr id="78" name="Diagram 77"/>
            <p:cNvGraphicFramePr/>
            <p:nvPr/>
          </p:nvGraphicFramePr>
          <p:xfrm>
            <a:off x="3965197" y="1428207"/>
            <a:ext cx="2919351" cy="14611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9" name="Left Arrow 78"/>
            <p:cNvSpPr/>
            <p:nvPr/>
          </p:nvSpPr>
          <p:spPr bwMode="auto">
            <a:xfrm>
              <a:off x="7494148" y="5464630"/>
              <a:ext cx="783772" cy="326571"/>
            </a:xfrm>
            <a:prstGeom prst="leftArrow">
              <a:avLst/>
            </a:prstGeom>
            <a:gradFill rotWithShape="1">
              <a:gsLst>
                <a:gs pos="0">
                  <a:srgbClr val="FFA94B">
                    <a:shade val="15000"/>
                    <a:satMod val="180000"/>
                  </a:srgbClr>
                </a:gs>
                <a:gs pos="50000">
                  <a:srgbClr val="FFA94B">
                    <a:shade val="45000"/>
                    <a:satMod val="170000"/>
                  </a:srgbClr>
                </a:gs>
                <a:gs pos="70000">
                  <a:srgbClr val="FFA94B">
                    <a:tint val="99000"/>
                    <a:shade val="65000"/>
                    <a:satMod val="155000"/>
                  </a:srgbClr>
                </a:gs>
                <a:gs pos="100000">
                  <a:srgbClr val="FFA94B">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A94B">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80" name="Left Arrow 79"/>
            <p:cNvSpPr/>
            <p:nvPr/>
          </p:nvSpPr>
          <p:spPr bwMode="auto">
            <a:xfrm>
              <a:off x="7481086" y="3513909"/>
              <a:ext cx="783772" cy="326571"/>
            </a:xfrm>
            <a:prstGeom prst="leftArrow">
              <a:avLst/>
            </a:prstGeom>
            <a:gradFill rotWithShape="1">
              <a:gsLst>
                <a:gs pos="0">
                  <a:srgbClr val="FFA94B">
                    <a:shade val="15000"/>
                    <a:satMod val="180000"/>
                  </a:srgbClr>
                </a:gs>
                <a:gs pos="50000">
                  <a:srgbClr val="FFA94B">
                    <a:shade val="45000"/>
                    <a:satMod val="170000"/>
                  </a:srgbClr>
                </a:gs>
                <a:gs pos="70000">
                  <a:srgbClr val="FFA94B">
                    <a:tint val="99000"/>
                    <a:shade val="65000"/>
                    <a:satMod val="155000"/>
                  </a:srgbClr>
                </a:gs>
                <a:gs pos="100000">
                  <a:srgbClr val="FFA94B">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A94B">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81" name="TextBox 80"/>
            <p:cNvSpPr txBox="1"/>
            <p:nvPr/>
          </p:nvSpPr>
          <p:spPr>
            <a:xfrm>
              <a:off x="3419887" y="2409529"/>
              <a:ext cx="1568477" cy="373303"/>
            </a:xfrm>
            <a:prstGeom prst="rect">
              <a:avLst/>
            </a:prstGeom>
          </p:spPr>
          <p:txBody>
            <a:bodyPr vert="horz" wrap="square" lIns="0" tIns="0" rIns="0" bIns="0" rtlCol="0">
              <a:spAutoFit/>
            </a:bodyPr>
            <a:lstStyle/>
            <a:p>
              <a:pPr algn="ctr" defTabSz="914363" rtl="0">
                <a:lnSpc>
                  <a:spcPct val="90000"/>
                </a:lnSpc>
                <a:spcBef>
                  <a:spcPct val="20000"/>
                </a:spcBef>
                <a:buSzPct val="85000"/>
                <a:buFont typeface="Arial" pitchFamily="34" charset="0"/>
                <a:buNone/>
              </a:pPr>
              <a:r>
                <a:rPr lang="en-GB" sz="2000" b="1" kern="1200" dirty="0">
                  <a:solidFill>
                    <a:srgbClr val="000000"/>
                  </a:solidFill>
                  <a:latin typeface="Segoe"/>
                  <a:ea typeface="+mn-ea"/>
                  <a:cs typeface="+mn-cs"/>
                </a:rPr>
                <a:t>Workflow</a:t>
              </a:r>
              <a:endParaRPr lang="en-GB" b="1" kern="1200" dirty="0">
                <a:solidFill>
                  <a:srgbClr val="000000"/>
                </a:solidFill>
                <a:latin typeface="Segoe"/>
                <a:ea typeface="+mn-ea"/>
                <a:cs typeface="+mn-cs"/>
              </a:endParaRPr>
            </a:p>
          </p:txBody>
        </p:sp>
        <p:sp>
          <p:nvSpPr>
            <p:cNvPr id="82" name="TextBox 81"/>
            <p:cNvSpPr txBox="1"/>
            <p:nvPr/>
          </p:nvSpPr>
          <p:spPr>
            <a:xfrm rot="16200000">
              <a:off x="1522624" y="3515900"/>
              <a:ext cx="1281337" cy="322557"/>
            </a:xfrm>
            <a:prstGeom prst="rect">
              <a:avLst/>
            </a:prstGeom>
          </p:spPr>
          <p:txBody>
            <a:bodyPr vert="horz" wrap="square" lIns="0" tIns="0" rIns="0" bIns="0" rtlCol="0">
              <a:spAutoFit/>
            </a:bodyPr>
            <a:lstStyle/>
            <a:p>
              <a:pPr algn="ctr" defTabSz="914363" rtl="0">
                <a:lnSpc>
                  <a:spcPct val="90000"/>
                </a:lnSpc>
                <a:spcBef>
                  <a:spcPct val="20000"/>
                </a:spcBef>
                <a:buSzPct val="85000"/>
                <a:buFont typeface="Arial" pitchFamily="34" charset="0"/>
                <a:buNone/>
              </a:pPr>
              <a:r>
                <a:rPr lang="en-GB" sz="1800" b="1" kern="1200" dirty="0">
                  <a:solidFill>
                    <a:srgbClr val="000000"/>
                  </a:solidFill>
                  <a:latin typeface="Segoe"/>
                  <a:ea typeface="+mn-ea"/>
                  <a:cs typeface="+mn-cs"/>
                </a:rPr>
                <a:t>Security</a:t>
              </a:r>
              <a:endParaRPr lang="en-GB" b="1" kern="1200" dirty="0">
                <a:solidFill>
                  <a:srgbClr val="000000"/>
                </a:solidFill>
                <a:latin typeface="Segoe"/>
                <a:ea typeface="+mn-ea"/>
                <a:cs typeface="+mn-cs"/>
              </a:endParaRPr>
            </a:p>
          </p:txBody>
        </p:sp>
        <p:pic>
          <p:nvPicPr>
            <p:cNvPr id="83" name="Picture 2"/>
            <p:cNvPicPr>
              <a:picLocks noChangeAspect="1" noChangeArrowheads="1"/>
            </p:cNvPicPr>
            <p:nvPr/>
          </p:nvPicPr>
          <p:blipFill>
            <a:blip r:embed="rId12"/>
            <a:srcRect/>
            <a:stretch>
              <a:fillRect/>
            </a:stretch>
          </p:blipFill>
          <p:spPr bwMode="auto">
            <a:xfrm>
              <a:off x="0" y="1709529"/>
              <a:ext cx="1592278" cy="1200702"/>
            </a:xfrm>
            <a:prstGeom prst="rect">
              <a:avLst/>
            </a:prstGeom>
            <a:noFill/>
            <a:ln w="9525">
              <a:noFill/>
              <a:miter lim="800000"/>
              <a:headEnd/>
              <a:tailEnd/>
            </a:ln>
          </p:spPr>
        </p:pic>
        <p:pic>
          <p:nvPicPr>
            <p:cNvPr id="84" name="Picture 2"/>
            <p:cNvPicPr>
              <a:picLocks noChangeAspect="1" noChangeArrowheads="1"/>
            </p:cNvPicPr>
            <p:nvPr/>
          </p:nvPicPr>
          <p:blipFill>
            <a:blip r:embed="rId12"/>
            <a:srcRect/>
            <a:stretch>
              <a:fillRect/>
            </a:stretch>
          </p:blipFill>
          <p:spPr bwMode="auto">
            <a:xfrm>
              <a:off x="0" y="3094381"/>
              <a:ext cx="1592278" cy="1200702"/>
            </a:xfrm>
            <a:prstGeom prst="rect">
              <a:avLst/>
            </a:prstGeom>
            <a:noFill/>
            <a:ln w="9525">
              <a:noFill/>
              <a:miter lim="800000"/>
              <a:headEnd/>
              <a:tailEnd/>
            </a:ln>
          </p:spPr>
        </p:pic>
        <p:pic>
          <p:nvPicPr>
            <p:cNvPr id="85" name="Picture 2"/>
            <p:cNvPicPr>
              <a:picLocks noChangeAspect="1" noChangeArrowheads="1"/>
            </p:cNvPicPr>
            <p:nvPr/>
          </p:nvPicPr>
          <p:blipFill>
            <a:blip r:embed="rId12"/>
            <a:srcRect/>
            <a:stretch>
              <a:fillRect/>
            </a:stretch>
          </p:blipFill>
          <p:spPr bwMode="auto">
            <a:xfrm>
              <a:off x="0" y="4366590"/>
              <a:ext cx="1592278" cy="1200702"/>
            </a:xfrm>
            <a:prstGeom prst="rect">
              <a:avLst/>
            </a:prstGeom>
            <a:noFill/>
            <a:ln w="9525">
              <a:noFill/>
              <a:miter lim="800000"/>
              <a:headEnd/>
              <a:tailEnd/>
            </a:ln>
          </p:spPr>
        </p:pic>
        <p:sp>
          <p:nvSpPr>
            <p:cNvPr id="86" name="TextBox 85"/>
            <p:cNvSpPr txBox="1"/>
            <p:nvPr/>
          </p:nvSpPr>
          <p:spPr>
            <a:xfrm>
              <a:off x="0" y="5702735"/>
              <a:ext cx="1832710" cy="1659122"/>
            </a:xfrm>
            <a:prstGeom prst="rect">
              <a:avLst/>
            </a:prstGeom>
          </p:spPr>
          <p:txBody>
            <a:bodyPr vert="horz" wrap="square" lIns="0" tIns="0" rIns="0" bIns="0" rtlCol="0">
              <a:spAutoFit/>
            </a:bodyPr>
            <a:lstStyle/>
            <a:p>
              <a:pPr algn="ctr" defTabSz="914363" rtl="0">
                <a:lnSpc>
                  <a:spcPct val="90000"/>
                </a:lnSpc>
                <a:spcBef>
                  <a:spcPct val="20000"/>
                </a:spcBef>
                <a:buSzPct val="85000"/>
                <a:buFont typeface="Arial" pitchFamily="34" charset="0"/>
                <a:buNone/>
              </a:pPr>
              <a:r>
                <a:rPr lang="en-GB" sz="2000" b="1" kern="1200" dirty="0">
                  <a:solidFill>
                    <a:srgbClr val="000000"/>
                  </a:solidFill>
                  <a:latin typeface="Segoe"/>
                  <a:ea typeface="+mn-ea"/>
                  <a:cs typeface="+mn-cs"/>
                </a:rPr>
                <a:t>Browsers </a:t>
              </a:r>
              <a:endParaRPr lang="en-GB" sz="2000" b="1" kern="1200" dirty="0" smtClean="0">
                <a:solidFill>
                  <a:srgbClr val="000000"/>
                </a:solidFill>
                <a:latin typeface="Segoe"/>
                <a:ea typeface="+mn-ea"/>
                <a:cs typeface="+mn-cs"/>
              </a:endParaRPr>
            </a:p>
            <a:p>
              <a:pPr algn="ctr" defTabSz="914363" rtl="0">
                <a:lnSpc>
                  <a:spcPct val="90000"/>
                </a:lnSpc>
                <a:spcBef>
                  <a:spcPct val="20000"/>
                </a:spcBef>
                <a:buSzPct val="85000"/>
                <a:buFont typeface="Arial" pitchFamily="34" charset="0"/>
                <a:buNone/>
              </a:pPr>
              <a:r>
                <a:rPr lang="en-GB" sz="2000" b="1" kern="1200" dirty="0" smtClean="0">
                  <a:solidFill>
                    <a:srgbClr val="000000"/>
                  </a:solidFill>
                  <a:latin typeface="Segoe"/>
                  <a:ea typeface="+mn-ea"/>
                  <a:cs typeface="+mn-cs"/>
                </a:rPr>
                <a:t>&amp;</a:t>
              </a:r>
              <a:endParaRPr lang="en-GB" sz="2000" b="1" kern="1200" dirty="0">
                <a:solidFill>
                  <a:srgbClr val="000000"/>
                </a:solidFill>
                <a:latin typeface="Segoe"/>
                <a:ea typeface="+mn-ea"/>
                <a:cs typeface="+mn-cs"/>
              </a:endParaRPr>
            </a:p>
            <a:p>
              <a:pPr algn="ctr" defTabSz="914363" rtl="0">
                <a:lnSpc>
                  <a:spcPct val="90000"/>
                </a:lnSpc>
                <a:spcBef>
                  <a:spcPct val="20000"/>
                </a:spcBef>
                <a:buSzPct val="85000"/>
                <a:buFont typeface="Arial" pitchFamily="34" charset="0"/>
                <a:buNone/>
              </a:pPr>
              <a:r>
                <a:rPr lang="en-GB" sz="2000" b="1" kern="1200" dirty="0">
                  <a:solidFill>
                    <a:srgbClr val="000000"/>
                  </a:solidFill>
                  <a:latin typeface="Segoe"/>
                  <a:ea typeface="+mn-ea"/>
                  <a:cs typeface="+mn-cs"/>
                </a:rPr>
                <a:t>Rich Clients</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7" name="Picture 3"/>
          <p:cNvPicPr>
            <a:picLocks noChangeAspect="1" noChangeArrowheads="1"/>
          </p:cNvPicPr>
          <p:nvPr/>
        </p:nvPicPr>
        <p:blipFill>
          <a:blip r:embed="rId3"/>
          <a:srcRect/>
          <a:stretch>
            <a:fillRect/>
          </a:stretch>
        </p:blipFill>
        <p:spPr bwMode="auto">
          <a:xfrm>
            <a:off x="0" y="-28416"/>
            <a:ext cx="9143999" cy="6886416"/>
          </a:xfrm>
          <a:prstGeom prst="rect">
            <a:avLst/>
          </a:prstGeom>
          <a:noFill/>
          <a:ln w="9525">
            <a:noFill/>
            <a:miter lim="800000"/>
            <a:headEnd/>
            <a:tailEnd/>
          </a:ln>
          <a:effectLst/>
        </p:spPr>
      </p:pic>
      <p:sp>
        <p:nvSpPr>
          <p:cNvPr id="4" name="TextBox 3"/>
          <p:cNvSpPr txBox="1"/>
          <p:nvPr/>
        </p:nvSpPr>
        <p:spPr>
          <a:xfrm>
            <a:off x="1357290" y="5429264"/>
            <a:ext cx="6216830" cy="461665"/>
          </a:xfrm>
          <a:prstGeom prst="rect">
            <a:avLst/>
          </a:prstGeom>
          <a:noFill/>
        </p:spPr>
        <p:txBody>
          <a:bodyPr wrap="none" rtlCol="0">
            <a:spAutoFit/>
          </a:bodyPr>
          <a:lstStyle/>
          <a:p>
            <a:r>
              <a:rPr lang="en-GB" dirty="0" smtClean="0"/>
              <a:t>Editing and Running a Workflow on the Web</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1"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p:nvPr/>
        </p:nvSpPr>
        <p:spPr>
          <a:xfrm>
            <a:off x="2071670" y="3714752"/>
            <a:ext cx="5205336" cy="461665"/>
          </a:xfrm>
          <a:prstGeom prst="rect">
            <a:avLst/>
          </a:prstGeom>
          <a:noFill/>
        </p:spPr>
        <p:txBody>
          <a:bodyPr wrap="none" rtlCol="0">
            <a:spAutoFit/>
          </a:bodyPr>
          <a:lstStyle/>
          <a:p>
            <a:r>
              <a:rPr lang="en-GB" dirty="0" smtClean="0"/>
              <a:t>Viewing the output of Workflow Runs</a:t>
            </a:r>
            <a:endParaRPr lang="en-GB" dirty="0"/>
          </a:p>
        </p:txBody>
      </p:sp>
      <p:sp>
        <p:nvSpPr>
          <p:cNvPr id="5" name="TextBox 4"/>
          <p:cNvSpPr txBox="1"/>
          <p:nvPr/>
        </p:nvSpPr>
        <p:spPr>
          <a:xfrm>
            <a:off x="4714876" y="2143116"/>
            <a:ext cx="1234825" cy="400110"/>
          </a:xfrm>
          <a:prstGeom prst="rect">
            <a:avLst/>
          </a:prstGeom>
          <a:noFill/>
        </p:spPr>
        <p:txBody>
          <a:bodyPr wrap="none" rtlCol="0">
            <a:spAutoFit/>
          </a:bodyPr>
          <a:lstStyle/>
          <a:p>
            <a:r>
              <a:rPr lang="en-GB" sz="2000" dirty="0" smtClean="0"/>
              <a:t>Workflow</a:t>
            </a:r>
            <a:endParaRPr lang="en-GB" sz="2000" dirty="0"/>
          </a:p>
        </p:txBody>
      </p:sp>
      <p:cxnSp>
        <p:nvCxnSpPr>
          <p:cNvPr id="7" name="Straight Arrow Connector 6"/>
          <p:cNvCxnSpPr/>
          <p:nvPr/>
        </p:nvCxnSpPr>
        <p:spPr bwMode="auto">
          <a:xfrm rot="10800000" flipV="1">
            <a:off x="3143240" y="2357430"/>
            <a:ext cx="1500198" cy="1428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 name="TextBox 7"/>
          <p:cNvSpPr txBox="1"/>
          <p:nvPr/>
        </p:nvSpPr>
        <p:spPr>
          <a:xfrm>
            <a:off x="4714876" y="2857496"/>
            <a:ext cx="1398140" cy="400110"/>
          </a:xfrm>
          <a:prstGeom prst="rect">
            <a:avLst/>
          </a:prstGeom>
          <a:noFill/>
        </p:spPr>
        <p:txBody>
          <a:bodyPr wrap="none" rtlCol="0">
            <a:spAutoFit/>
          </a:bodyPr>
          <a:lstStyle/>
          <a:p>
            <a:r>
              <a:rPr lang="en-GB" sz="2000" dirty="0" smtClean="0"/>
              <a:t>Result File</a:t>
            </a:r>
            <a:endParaRPr lang="en-GB" sz="2000" dirty="0"/>
          </a:p>
        </p:txBody>
      </p:sp>
      <p:cxnSp>
        <p:nvCxnSpPr>
          <p:cNvPr id="9" name="Straight Arrow Connector 8"/>
          <p:cNvCxnSpPr/>
          <p:nvPr/>
        </p:nvCxnSpPr>
        <p:spPr bwMode="auto">
          <a:xfrm rot="10800000">
            <a:off x="3000364" y="2714620"/>
            <a:ext cx="1714512" cy="28575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p:nvPr/>
        </p:nvSpPr>
        <p:spPr>
          <a:xfrm>
            <a:off x="5643570" y="5143512"/>
            <a:ext cx="2251770" cy="830997"/>
          </a:xfrm>
          <a:prstGeom prst="rect">
            <a:avLst/>
          </a:prstGeom>
          <a:noFill/>
        </p:spPr>
        <p:txBody>
          <a:bodyPr wrap="none" rtlCol="0">
            <a:spAutoFit/>
          </a:bodyPr>
          <a:lstStyle/>
          <a:p>
            <a:r>
              <a:rPr lang="en-GB" dirty="0" smtClean="0"/>
              <a:t>Viewing results</a:t>
            </a:r>
          </a:p>
          <a:p>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Blogs and links</a:t>
            </a:r>
            <a:endParaRPr lang="en-GB" dirty="0"/>
          </a:p>
        </p:txBody>
      </p:sp>
      <p:pic>
        <p:nvPicPr>
          <p:cNvPr id="1028" name="Picture 4"/>
          <p:cNvPicPr>
            <a:picLocks noChangeAspect="1" noChangeArrowheads="1"/>
          </p:cNvPicPr>
          <p:nvPr/>
        </p:nvPicPr>
        <p:blipFill>
          <a:blip r:embed="rId3"/>
          <a:srcRect/>
          <a:stretch>
            <a:fillRect/>
          </a:stretch>
        </p:blipFill>
        <p:spPr bwMode="auto">
          <a:xfrm>
            <a:off x="0" y="1000108"/>
            <a:ext cx="9144000" cy="5140990"/>
          </a:xfrm>
          <a:prstGeom prst="rect">
            <a:avLst/>
          </a:prstGeom>
          <a:noFill/>
          <a:ln w="9525">
            <a:noFill/>
            <a:miter lim="800000"/>
            <a:headEnd/>
            <a:tailEnd/>
          </a:ln>
          <a:effectLst/>
        </p:spPr>
      </p:pic>
      <p:sp>
        <p:nvSpPr>
          <p:cNvPr id="4" name="TextBox 3"/>
          <p:cNvSpPr txBox="1"/>
          <p:nvPr/>
        </p:nvSpPr>
        <p:spPr>
          <a:xfrm>
            <a:off x="5286380" y="1714488"/>
            <a:ext cx="3438762" cy="461665"/>
          </a:xfrm>
          <a:prstGeom prst="rect">
            <a:avLst/>
          </a:prstGeom>
          <a:noFill/>
        </p:spPr>
        <p:txBody>
          <a:bodyPr wrap="none" rtlCol="0">
            <a:spAutoFit/>
          </a:bodyPr>
          <a:lstStyle/>
          <a:p>
            <a:r>
              <a:rPr lang="en-GB" dirty="0" smtClean="0"/>
              <a:t>Communicating Results</a:t>
            </a:r>
            <a:endParaRPr lang="en-GB" dirty="0"/>
          </a:p>
        </p:txBody>
      </p:sp>
      <p:sp>
        <p:nvSpPr>
          <p:cNvPr id="5" name="TextBox 4"/>
          <p:cNvSpPr txBox="1"/>
          <p:nvPr/>
        </p:nvSpPr>
        <p:spPr>
          <a:xfrm>
            <a:off x="6323997" y="4143380"/>
            <a:ext cx="2820003" cy="1200329"/>
          </a:xfrm>
          <a:prstGeom prst="rect">
            <a:avLst/>
          </a:prstGeom>
          <a:noFill/>
        </p:spPr>
        <p:txBody>
          <a:bodyPr wrap="none" rtlCol="0">
            <a:spAutoFit/>
          </a:bodyPr>
          <a:lstStyle/>
          <a:p>
            <a:r>
              <a:rPr lang="en-GB" dirty="0" smtClean="0"/>
              <a:t>Linking to </a:t>
            </a:r>
          </a:p>
          <a:p>
            <a:r>
              <a:rPr lang="en-GB" dirty="0" smtClean="0"/>
              <a:t>results &amp; workflows</a:t>
            </a:r>
          </a:p>
          <a:p>
            <a:endParaRPr lang="en-GB" dirty="0"/>
          </a:p>
        </p:txBody>
      </p:sp>
      <p:cxnSp>
        <p:nvCxnSpPr>
          <p:cNvPr id="7" name="Straight Arrow Connector 6"/>
          <p:cNvCxnSpPr/>
          <p:nvPr/>
        </p:nvCxnSpPr>
        <p:spPr bwMode="auto">
          <a:xfrm rot="16200000" flipV="1">
            <a:off x="6679421" y="3893347"/>
            <a:ext cx="571504" cy="7143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learnt: Moving into a Cloud</a:t>
            </a:r>
            <a:endParaRPr lang="en-GB" dirty="0"/>
          </a:p>
        </p:txBody>
      </p:sp>
      <p:sp>
        <p:nvSpPr>
          <p:cNvPr id="3" name="Content Placeholder 2"/>
          <p:cNvSpPr>
            <a:spLocks noGrp="1"/>
          </p:cNvSpPr>
          <p:nvPr>
            <p:ph idx="1"/>
          </p:nvPr>
        </p:nvSpPr>
        <p:spPr/>
        <p:txBody>
          <a:bodyPr/>
          <a:lstStyle/>
          <a:p>
            <a:r>
              <a:rPr lang="en-GB" dirty="0" smtClean="0"/>
              <a:t>Moving existing technologies into a cloud can be difficult</a:t>
            </a:r>
          </a:p>
          <a:p>
            <a:pPr lvl="1"/>
            <a:r>
              <a:rPr lang="en-GB" dirty="0" smtClean="0"/>
              <a:t>some can’t run in a Cloud at all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5667375" y="1055688"/>
            <a:ext cx="1169988" cy="89535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723" name="Rectangle 3"/>
          <p:cNvSpPr>
            <a:spLocks noChangeArrowheads="1"/>
          </p:cNvSpPr>
          <p:nvPr/>
        </p:nvSpPr>
        <p:spPr bwMode="auto">
          <a:xfrm>
            <a:off x="0" y="1044575"/>
            <a:ext cx="6926263" cy="42863"/>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30724" name="Picture 4" descr="sde-main"/>
          <p:cNvPicPr>
            <a:picLocks noChangeAspect="1" noChangeArrowheads="1"/>
          </p:cNvPicPr>
          <p:nvPr/>
        </p:nvPicPr>
        <p:blipFill>
          <a:blip r:embed="rId2"/>
          <a:srcRect/>
          <a:stretch>
            <a:fillRect/>
          </a:stretch>
        </p:blipFill>
        <p:spPr bwMode="auto">
          <a:xfrm>
            <a:off x="0" y="976313"/>
            <a:ext cx="7588250" cy="5881687"/>
          </a:xfrm>
          <a:prstGeom prst="rect">
            <a:avLst/>
          </a:prstGeom>
          <a:noFill/>
          <a:ln w="9525">
            <a:noFill/>
            <a:miter lim="800000"/>
            <a:headEnd/>
            <a:tailEnd/>
          </a:ln>
        </p:spPr>
      </p:pic>
      <p:sp>
        <p:nvSpPr>
          <p:cNvPr id="30725" name="Title 5"/>
          <p:cNvSpPr>
            <a:spLocks noGrp="1"/>
          </p:cNvSpPr>
          <p:nvPr>
            <p:ph type="title"/>
          </p:nvPr>
        </p:nvSpPr>
        <p:spPr/>
        <p:txBody>
          <a:bodyPr/>
          <a:lstStyle/>
          <a:p>
            <a:pPr eaLnBrk="1" hangingPunct="1"/>
            <a:r>
              <a:rPr lang="en-GB" dirty="0" smtClean="0"/>
              <a:t>Raw Data Exploration with Signal Data Explorer</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learnt : Scalability</a:t>
            </a:r>
            <a:endParaRPr lang="en-GB" dirty="0"/>
          </a:p>
        </p:txBody>
      </p:sp>
      <p:sp>
        <p:nvSpPr>
          <p:cNvPr id="3" name="Content Placeholder 2"/>
          <p:cNvSpPr>
            <a:spLocks noGrp="1"/>
          </p:cNvSpPr>
          <p:nvPr>
            <p:ph idx="1"/>
          </p:nvPr>
        </p:nvSpPr>
        <p:spPr/>
        <p:txBody>
          <a:bodyPr/>
          <a:lstStyle/>
          <a:p>
            <a:r>
              <a:rPr lang="en-GB" dirty="0" smtClean="0"/>
              <a:t>Clouds offer the potential for scalability</a:t>
            </a:r>
          </a:p>
          <a:p>
            <a:pPr lvl="1"/>
            <a:r>
              <a:rPr lang="en-GB" dirty="0" smtClean="0"/>
              <a:t>grab compute power only when needed</a:t>
            </a:r>
          </a:p>
          <a:p>
            <a:endParaRPr lang="en-GB" dirty="0" smtClean="0"/>
          </a:p>
          <a:p>
            <a:r>
              <a:rPr lang="en-GB" dirty="0" smtClean="0"/>
              <a:t>But developers have to write scalable code</a:t>
            </a:r>
          </a:p>
          <a:p>
            <a:pPr lvl="1"/>
            <a:r>
              <a:rPr lang="en-GB" dirty="0" smtClean="0"/>
              <a:t>for Infrastructure as a Service Clouds</a:t>
            </a:r>
          </a:p>
          <a:p>
            <a:pPr>
              <a:buNone/>
            </a:pP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2"/>
          <p:cNvSpPr>
            <a:spLocks noGrp="1"/>
          </p:cNvSpPr>
          <p:nvPr>
            <p:ph type="title"/>
          </p:nvPr>
        </p:nvSpPr>
        <p:spPr/>
        <p:txBody>
          <a:bodyPr/>
          <a:lstStyle/>
          <a:p>
            <a:pPr eaLnBrk="1" hangingPunct="1"/>
            <a:r>
              <a:rPr lang="en-GB" smtClean="0"/>
              <a:t>Dynasoar: Dynamic Deployment</a:t>
            </a:r>
          </a:p>
        </p:txBody>
      </p:sp>
      <p:sp>
        <p:nvSpPr>
          <p:cNvPr id="26627" name="Slide Number Placeholder 2"/>
          <p:cNvSpPr>
            <a:spLocks noGrp="1"/>
          </p:cNvSpPr>
          <p:nvPr>
            <p:ph type="sldNum" sz="quarter" idx="12"/>
          </p:nvPr>
        </p:nvSpPr>
        <p:spPr>
          <a:xfrm>
            <a:off x="7996238" y="6613525"/>
            <a:ext cx="457200" cy="212725"/>
          </a:xfrm>
          <a:noFill/>
        </p:spPr>
        <p:txBody>
          <a:bodyPr/>
          <a:lstStyle/>
          <a:p>
            <a:fld id="{F1014BAF-CE10-4B5F-B9E7-47F678189A2B}" type="slidenum">
              <a:rPr lang="en-US" smtClean="0">
                <a:latin typeface="Arial" charset="0"/>
              </a:rPr>
              <a:pPr/>
              <a:t>29</a:t>
            </a:fld>
            <a:endParaRPr lang="en-US" smtClean="0">
              <a:latin typeface="Arial" charset="0"/>
            </a:endParaRPr>
          </a:p>
        </p:txBody>
      </p:sp>
      <p:pic>
        <p:nvPicPr>
          <p:cNvPr id="26628" name="Picture 2"/>
          <p:cNvPicPr>
            <a:picLocks noChangeAspect="1" noChangeArrowheads="1"/>
          </p:cNvPicPr>
          <p:nvPr/>
        </p:nvPicPr>
        <p:blipFill>
          <a:blip r:embed="rId3"/>
          <a:srcRect/>
          <a:stretch>
            <a:fillRect/>
          </a:stretch>
        </p:blipFill>
        <p:spPr bwMode="auto">
          <a:xfrm>
            <a:off x="611188" y="1196975"/>
            <a:ext cx="8064500" cy="4960938"/>
          </a:xfrm>
          <a:prstGeom prst="rect">
            <a:avLst/>
          </a:prstGeom>
          <a:noFill/>
          <a:ln w="9525" algn="ctr">
            <a:noFill/>
            <a:miter lim="800000"/>
            <a:headEnd/>
            <a:tailEnd/>
          </a:ln>
        </p:spPr>
      </p:pic>
      <p:pic>
        <p:nvPicPr>
          <p:cNvPr id="90116" name="Picture 4" descr="BS00767_[1]"/>
          <p:cNvPicPr>
            <a:picLocks noChangeAspect="1" noChangeArrowheads="1"/>
          </p:cNvPicPr>
          <p:nvPr/>
        </p:nvPicPr>
        <p:blipFill>
          <a:blip r:embed="rId4"/>
          <a:srcRect/>
          <a:stretch>
            <a:fillRect/>
          </a:stretch>
        </p:blipFill>
        <p:spPr bwMode="auto">
          <a:xfrm>
            <a:off x="1116013" y="2781300"/>
            <a:ext cx="800100" cy="663575"/>
          </a:xfrm>
          <a:prstGeom prst="rect">
            <a:avLst/>
          </a:prstGeom>
          <a:noFill/>
          <a:ln w="9525">
            <a:noFill/>
            <a:miter lim="800000"/>
            <a:headEnd/>
            <a:tailEnd/>
          </a:ln>
        </p:spPr>
      </p:pic>
      <p:pic>
        <p:nvPicPr>
          <p:cNvPr id="90117" name="Picture 5" descr="BS00767_[1]"/>
          <p:cNvPicPr>
            <a:picLocks noChangeAspect="1" noChangeArrowheads="1"/>
          </p:cNvPicPr>
          <p:nvPr/>
        </p:nvPicPr>
        <p:blipFill>
          <a:blip r:embed="rId4"/>
          <a:srcRect/>
          <a:stretch>
            <a:fillRect/>
          </a:stretch>
        </p:blipFill>
        <p:spPr bwMode="auto">
          <a:xfrm>
            <a:off x="3924300" y="2852738"/>
            <a:ext cx="800100" cy="663575"/>
          </a:xfrm>
          <a:prstGeom prst="rect">
            <a:avLst/>
          </a:prstGeom>
          <a:noFill/>
          <a:ln w="9525">
            <a:noFill/>
            <a:miter lim="800000"/>
            <a:headEnd/>
            <a:tailEnd/>
          </a:ln>
        </p:spPr>
      </p:pic>
      <p:sp>
        <p:nvSpPr>
          <p:cNvPr id="90118" name="Text Box 6"/>
          <p:cNvSpPr txBox="1">
            <a:spLocks noChangeArrowheads="1"/>
          </p:cNvSpPr>
          <p:nvPr/>
        </p:nvSpPr>
        <p:spPr bwMode="auto">
          <a:xfrm>
            <a:off x="5940425" y="2492375"/>
            <a:ext cx="331788" cy="396875"/>
          </a:xfrm>
          <a:prstGeom prst="rect">
            <a:avLst/>
          </a:prstGeom>
          <a:noFill/>
          <a:ln w="9525" algn="ctr">
            <a:noFill/>
            <a:miter lim="800000"/>
            <a:headEnd/>
            <a:tailEnd/>
          </a:ln>
        </p:spPr>
        <p:txBody>
          <a:bodyPr wrap="none">
            <a:spAutoFit/>
          </a:bodyPr>
          <a:lstStyle/>
          <a:p>
            <a:r>
              <a:rPr lang="en-GB" sz="2000" b="1"/>
              <a:t>R</a:t>
            </a:r>
          </a:p>
        </p:txBody>
      </p:sp>
      <p:pic>
        <p:nvPicPr>
          <p:cNvPr id="90119" name="Picture 7"/>
          <p:cNvPicPr>
            <a:picLocks noChangeAspect="1" noChangeArrowheads="1"/>
          </p:cNvPicPr>
          <p:nvPr/>
        </p:nvPicPr>
        <p:blipFill>
          <a:blip r:embed="rId5"/>
          <a:srcRect/>
          <a:stretch>
            <a:fillRect/>
          </a:stretch>
        </p:blipFill>
        <p:spPr bwMode="auto">
          <a:xfrm>
            <a:off x="3492500" y="1989138"/>
            <a:ext cx="647700" cy="541337"/>
          </a:xfrm>
          <a:prstGeom prst="rect">
            <a:avLst/>
          </a:prstGeom>
          <a:noFill/>
          <a:ln w="9525" algn="ctr">
            <a:noFill/>
            <a:miter lim="800000"/>
            <a:headEnd/>
            <a:tailEnd/>
          </a:ln>
        </p:spPr>
      </p:pic>
      <p:pic>
        <p:nvPicPr>
          <p:cNvPr id="90120" name="Picture 8" descr="BS00767_[1]"/>
          <p:cNvPicPr>
            <a:picLocks noChangeAspect="1" noChangeArrowheads="1"/>
          </p:cNvPicPr>
          <p:nvPr/>
        </p:nvPicPr>
        <p:blipFill>
          <a:blip r:embed="rId4"/>
          <a:srcRect/>
          <a:stretch>
            <a:fillRect/>
          </a:stretch>
        </p:blipFill>
        <p:spPr bwMode="auto">
          <a:xfrm>
            <a:off x="5724525" y="2852738"/>
            <a:ext cx="800100" cy="663575"/>
          </a:xfrm>
          <a:prstGeom prst="rect">
            <a:avLst/>
          </a:prstGeom>
          <a:noFill/>
          <a:ln w="9525">
            <a:noFill/>
            <a:miter lim="800000"/>
            <a:headEnd/>
            <a:tailEnd/>
          </a:ln>
        </p:spPr>
      </p:pic>
      <p:pic>
        <p:nvPicPr>
          <p:cNvPr id="90121" name="Picture 9" descr="BS00767_[1]"/>
          <p:cNvPicPr>
            <a:picLocks noChangeAspect="1" noChangeArrowheads="1"/>
          </p:cNvPicPr>
          <p:nvPr/>
        </p:nvPicPr>
        <p:blipFill>
          <a:blip r:embed="rId4"/>
          <a:srcRect/>
          <a:stretch>
            <a:fillRect/>
          </a:stretch>
        </p:blipFill>
        <p:spPr bwMode="auto">
          <a:xfrm>
            <a:off x="7451725" y="3213100"/>
            <a:ext cx="800100" cy="663575"/>
          </a:xfrm>
          <a:prstGeom prst="rect">
            <a:avLst/>
          </a:prstGeom>
          <a:noFill/>
          <a:ln w="9525">
            <a:noFill/>
            <a:miter lim="800000"/>
            <a:headEnd/>
            <a:tailEnd/>
          </a:ln>
        </p:spPr>
      </p:pic>
      <p:sp>
        <p:nvSpPr>
          <p:cNvPr id="90122" name="Text Box 10"/>
          <p:cNvSpPr txBox="1">
            <a:spLocks noChangeArrowheads="1"/>
          </p:cNvSpPr>
          <p:nvPr/>
        </p:nvSpPr>
        <p:spPr bwMode="auto">
          <a:xfrm>
            <a:off x="149225" y="5126038"/>
            <a:ext cx="4967288" cy="915987"/>
          </a:xfrm>
          <a:prstGeom prst="rect">
            <a:avLst/>
          </a:prstGeom>
          <a:noFill/>
          <a:ln w="9525" algn="ctr">
            <a:noFill/>
            <a:miter lim="800000"/>
            <a:headEnd/>
            <a:tailEnd/>
          </a:ln>
        </p:spPr>
        <p:txBody>
          <a:bodyPr wrap="none">
            <a:spAutoFit/>
          </a:bodyPr>
          <a:lstStyle/>
          <a:p>
            <a:r>
              <a:rPr lang="en-GB" sz="1800"/>
              <a:t>The deployed service remains in place and</a:t>
            </a:r>
          </a:p>
          <a:p>
            <a:r>
              <a:rPr lang="en-GB" sz="1800"/>
              <a:t>can be re-used</a:t>
            </a:r>
          </a:p>
          <a:p>
            <a:r>
              <a:rPr lang="en-GB" sz="1800"/>
              <a:t>    - unlike job scheduling</a:t>
            </a:r>
          </a:p>
        </p:txBody>
      </p:sp>
      <p:sp>
        <p:nvSpPr>
          <p:cNvPr id="26636" name="Text Box 11"/>
          <p:cNvSpPr txBox="1">
            <a:spLocks noChangeArrowheads="1"/>
          </p:cNvSpPr>
          <p:nvPr/>
        </p:nvSpPr>
        <p:spPr bwMode="auto">
          <a:xfrm>
            <a:off x="555625" y="2222500"/>
            <a:ext cx="1722438" cy="368300"/>
          </a:xfrm>
          <a:prstGeom prst="rect">
            <a:avLst/>
          </a:prstGeom>
          <a:noFill/>
          <a:ln w="9525" algn="ctr">
            <a:noFill/>
            <a:miter lim="800000"/>
            <a:headEnd/>
            <a:tailEnd/>
          </a:ln>
        </p:spPr>
        <p:txBody>
          <a:bodyPr wrap="none">
            <a:spAutoFit/>
          </a:bodyPr>
          <a:lstStyle/>
          <a:p>
            <a:r>
              <a:rPr lang="en-GB" sz="1800"/>
              <a:t>A request to s4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38889E-6 4.73636E-6 L 0.26337 0.00416 " pathEditMode="relative" rAng="0" ptsTypes="AA">
                                      <p:cBhvr>
                                        <p:cTn id="6" dur="2000" fill="hold"/>
                                        <p:tgtEl>
                                          <p:spTgt spid="90116"/>
                                        </p:tgtEl>
                                        <p:attrNameLst>
                                          <p:attrName>ppt_x</p:attrName>
                                          <p:attrName>ppt_y</p:attrName>
                                        </p:attrNameLst>
                                      </p:cBhvr>
                                      <p:rCtr x="132" y="2"/>
                                    </p:animMotion>
                                  </p:childTnLst>
                                  <p:subTnLst>
                                    <p:set>
                                      <p:cBhvr override="childStyle">
                                        <p:cTn dur="1" fill="hold" display="0" masterRel="nextClick" afterEffect="1"/>
                                        <p:tgtEl>
                                          <p:spTgt spid="9011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7"/>
                                        </p:tgtEl>
                                        <p:attrNameLst>
                                          <p:attrName>style.visibility</p:attrName>
                                        </p:attrNameLst>
                                      </p:cBhvr>
                                      <p:to>
                                        <p:strVal val="visible"/>
                                      </p:to>
                                    </p:set>
                                  </p:childTnLst>
                                </p:cTn>
                              </p:par>
                              <p:par>
                                <p:cTn id="11" presetID="63" presetClass="path" presetSubtype="0" accel="50000" decel="50000" fill="hold" nodeType="withEffect">
                                  <p:stCondLst>
                                    <p:cond delay="0"/>
                                  </p:stCondLst>
                                  <p:childTnLst>
                                    <p:animMotion origin="layout" path="M -1.38889E-6 -3.94633E-6 L 0.19254 0.00417 " pathEditMode="relative" rAng="0" ptsTypes="AA">
                                      <p:cBhvr>
                                        <p:cTn id="12" dur="2000" fill="hold"/>
                                        <p:tgtEl>
                                          <p:spTgt spid="90117"/>
                                        </p:tgtEl>
                                        <p:attrNameLst>
                                          <p:attrName>ppt_x</p:attrName>
                                          <p:attrName>ppt_y</p:attrName>
                                        </p:attrNameLst>
                                      </p:cBhvr>
                                      <p:rCtr x="96" y="2"/>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90118"/>
                                        </p:tgtEl>
                                        <p:attrNameLst>
                                          <p:attrName>style.visibility</p:attrName>
                                        </p:attrNameLst>
                                      </p:cBhvr>
                                      <p:to>
                                        <p:strVal val="visible"/>
                                      </p:to>
                                    </p:set>
                                  </p:childTnLst>
                                </p:cTn>
                              </p:par>
                              <p:par>
                                <p:cTn id="17" presetID="35" presetClass="path" presetSubtype="0" accel="50000" decel="50000" fill="hold" grpId="0" nodeType="withEffect">
                                  <p:stCondLst>
                                    <p:cond delay="0"/>
                                  </p:stCondLst>
                                  <p:childTnLst>
                                    <p:animMotion origin="layout" path="M 5E-6 -2.09066E-6 L -0.2441 -0.07331 " pathEditMode="relative" rAng="0" ptsTypes="AA">
                                      <p:cBhvr>
                                        <p:cTn id="18" dur="2000" fill="hold"/>
                                        <p:tgtEl>
                                          <p:spTgt spid="90118"/>
                                        </p:tgtEl>
                                        <p:attrNameLst>
                                          <p:attrName>ppt_x</p:attrName>
                                          <p:attrName>ppt_y</p:attrName>
                                        </p:attrNameLst>
                                      </p:cBhvr>
                                      <p:rCtr x="-122" y="-37"/>
                                    </p:animMotion>
                                  </p:childTnLst>
                                  <p:subTnLst>
                                    <p:set>
                                      <p:cBhvr override="childStyle">
                                        <p:cTn dur="1" fill="hold" display="0" masterRel="nextClick" afterEffect="1"/>
                                        <p:tgtEl>
                                          <p:spTgt spid="9011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119"/>
                                        </p:tgtEl>
                                        <p:attrNameLst>
                                          <p:attrName>style.visibility</p:attrName>
                                        </p:attrNameLst>
                                      </p:cBhvr>
                                      <p:to>
                                        <p:strVal val="visible"/>
                                      </p:to>
                                    </p:set>
                                  </p:childTnLst>
                                </p:cTn>
                              </p:par>
                              <p:par>
                                <p:cTn id="23" presetID="0" presetClass="path" presetSubtype="0" accel="50000" decel="50000" fill="hold" nodeType="withEffect">
                                  <p:stCondLst>
                                    <p:cond delay="0"/>
                                  </p:stCondLst>
                                  <p:childTnLst>
                                    <p:animMotion origin="layout" path="M 0.02014 0.01734 C 0.06111 -0.06453 0.10347 -0.14293 0.17344 -0.11772 C 0.24393 -0.0902 0.39601 0.13483 0.44132 0.18732 " pathEditMode="relative" rAng="0" ptsTypes="aaA">
                                      <p:cBhvr>
                                        <p:cTn id="24" dur="2000" fill="hold"/>
                                        <p:tgtEl>
                                          <p:spTgt spid="90119"/>
                                        </p:tgtEl>
                                        <p:attrNameLst>
                                          <p:attrName>ppt_x</p:attrName>
                                          <p:attrName>ppt_y</p:attrName>
                                        </p:attrNameLst>
                                      </p:cBhvr>
                                      <p:rCtr x="211" y="5"/>
                                    </p:animMotion>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9011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90120"/>
                                        </p:tgtEl>
                                        <p:attrNameLst>
                                          <p:attrName>style.visibility</p:attrName>
                                        </p:attrNameLst>
                                      </p:cBhvr>
                                      <p:to>
                                        <p:strVal val="visible"/>
                                      </p:to>
                                    </p:set>
                                  </p:childTnLst>
                                </p:cTn>
                              </p:par>
                              <p:par>
                                <p:cTn id="31" presetID="63" presetClass="path" presetSubtype="0" accel="50000" decel="50000" fill="hold" nodeType="withEffect">
                                  <p:stCondLst>
                                    <p:cond delay="0"/>
                                  </p:stCondLst>
                                  <p:childTnLst>
                                    <p:animMotion origin="layout" path="M -1.38889E-6 -3.94633E-6 L 0.19254 0.00417 " pathEditMode="relative" rAng="0" ptsTypes="AA">
                                      <p:cBhvr>
                                        <p:cTn id="32" dur="2000" fill="hold"/>
                                        <p:tgtEl>
                                          <p:spTgt spid="90120"/>
                                        </p:tgtEl>
                                        <p:attrNameLst>
                                          <p:attrName>ppt_x</p:attrName>
                                          <p:attrName>ppt_y</p:attrName>
                                        </p:attrNameLst>
                                      </p:cBhvr>
                                      <p:rCtr x="96" y="2"/>
                                    </p:animMotion>
                                  </p:childTnLst>
                                  <p:subTnLst>
                                    <p:set>
                                      <p:cBhvr override="childStyle">
                                        <p:cTn dur="1" fill="hold" display="0" masterRel="nextClick" afterEffect="1"/>
                                        <p:tgtEl>
                                          <p:spTgt spid="9012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0121"/>
                                        </p:tgtEl>
                                        <p:attrNameLst>
                                          <p:attrName>style.visibility</p:attrName>
                                        </p:attrNameLst>
                                      </p:cBhvr>
                                      <p:to>
                                        <p:strVal val="visible"/>
                                      </p:to>
                                    </p:set>
                                  </p:childTnLst>
                                </p:cTn>
                              </p:par>
                              <p:par>
                                <p:cTn id="37" presetID="63" presetClass="path" presetSubtype="0" accel="50000" decel="50000" fill="hold" nodeType="withEffect">
                                  <p:stCondLst>
                                    <p:cond delay="0"/>
                                  </p:stCondLst>
                                  <p:childTnLst>
                                    <p:animMotion origin="layout" path="M -3.05556E-6 5.59796E-7 L -0.72882 -0.00648 " pathEditMode="relative" rAng="0" ptsTypes="AA">
                                      <p:cBhvr>
                                        <p:cTn id="38" dur="2000" fill="hold"/>
                                        <p:tgtEl>
                                          <p:spTgt spid="90121"/>
                                        </p:tgtEl>
                                        <p:attrNameLst>
                                          <p:attrName>ppt_x</p:attrName>
                                          <p:attrName>ppt_y</p:attrName>
                                        </p:attrNameLst>
                                      </p:cBhvr>
                                      <p:rCtr x="-364" y="-3"/>
                                    </p:animMotion>
                                  </p:childTnLst>
                                  <p:subTnLst>
                                    <p:set>
                                      <p:cBhvr override="childStyle">
                                        <p:cTn dur="1" fill="hold" display="0" masterRel="nextClick" afterEffect="1"/>
                                        <p:tgtEl>
                                          <p:spTgt spid="90121"/>
                                        </p:tgtEl>
                                        <p:attrNameLst>
                                          <p:attrName>style.visibility</p:attrName>
                                        </p:attrNameLst>
                                      </p:cBhvr>
                                      <p:to>
                                        <p:strVal val="hidden"/>
                                      </p:to>
                                    </p:set>
                                  </p:subTnLst>
                                </p:cTn>
                              </p:par>
                            </p:childTnLst>
                          </p:cTn>
                        </p:par>
                        <p:par>
                          <p:cTn id="39" fill="hold">
                            <p:stCondLst>
                              <p:cond delay="2000"/>
                            </p:stCondLst>
                            <p:childTnLst>
                              <p:par>
                                <p:cTn id="40" presetID="1" presetClass="entr" presetSubtype="0" fill="hold" grpId="0" nodeType="afterEffect">
                                  <p:stCondLst>
                                    <p:cond delay="0"/>
                                  </p:stCondLst>
                                  <p:childTnLst>
                                    <p:set>
                                      <p:cBhvr>
                                        <p:cTn id="41" dur="1" fill="hold">
                                          <p:stCondLst>
                                            <p:cond delay="0"/>
                                          </p:stCondLst>
                                        </p:cTn>
                                        <p:tgtEl>
                                          <p:spTgt spid="90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p:bldP spid="90118" grpId="1"/>
      <p:bldP spid="901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mtClean="0"/>
              <a:t>Collecting the Evidence</a:t>
            </a:r>
          </a:p>
        </p:txBody>
      </p:sp>
      <p:sp>
        <p:nvSpPr>
          <p:cNvPr id="10243" name="Content Placeholder 2"/>
          <p:cNvSpPr>
            <a:spLocks noGrp="1"/>
          </p:cNvSpPr>
          <p:nvPr>
            <p:ph idx="1"/>
          </p:nvPr>
        </p:nvSpPr>
        <p:spPr/>
        <p:txBody>
          <a:bodyPr/>
          <a:lstStyle/>
          <a:p>
            <a:pPr eaLnBrk="1" hangingPunct="1">
              <a:buFontTx/>
              <a:buNone/>
            </a:pPr>
            <a:r>
              <a:rPr lang="en-GB" sz="2400" dirty="0" smtClean="0"/>
              <a:t>100,000 neuroscientists </a:t>
            </a:r>
            <a:r>
              <a:rPr lang="en-US" sz="2400" dirty="0" smtClean="0"/>
              <a:t>generate huge quantities of data</a:t>
            </a:r>
            <a:r>
              <a:rPr lang="en-GB" sz="3200" dirty="0" smtClean="0"/>
              <a:t> </a:t>
            </a:r>
          </a:p>
          <a:p>
            <a:pPr lvl="1" eaLnBrk="1" hangingPunct="1"/>
            <a:r>
              <a:rPr lang="en-GB" sz="2400" dirty="0" smtClean="0"/>
              <a:t>molecular (genomic/proteomic)</a:t>
            </a:r>
          </a:p>
          <a:p>
            <a:pPr lvl="1" eaLnBrk="1" hangingPunct="1"/>
            <a:r>
              <a:rPr lang="en-GB" sz="2400" dirty="0" smtClean="0"/>
              <a:t>neurophysiological (time-series activity)</a:t>
            </a:r>
          </a:p>
          <a:p>
            <a:pPr lvl="1" eaLnBrk="1" hangingPunct="1"/>
            <a:r>
              <a:rPr lang="en-GB" sz="2400" dirty="0" smtClean="0"/>
              <a:t>anatomical (spatial)</a:t>
            </a:r>
          </a:p>
          <a:p>
            <a:pPr lvl="1" eaLnBrk="1" hangingPunct="1"/>
            <a:r>
              <a:rPr lang="en-GB" sz="2400" dirty="0" smtClean="0"/>
              <a:t>behavioural</a:t>
            </a:r>
          </a:p>
        </p:txBody>
      </p:sp>
      <p:pic>
        <p:nvPicPr>
          <p:cNvPr id="4" name="Picture 2" descr="Blue Brain"/>
          <p:cNvPicPr>
            <a:picLocks noChangeAspect="1" noChangeArrowheads="1"/>
          </p:cNvPicPr>
          <p:nvPr/>
        </p:nvPicPr>
        <p:blipFill>
          <a:blip r:embed="rId3"/>
          <a:srcRect/>
          <a:stretch>
            <a:fillRect/>
          </a:stretch>
        </p:blipFill>
        <p:spPr bwMode="auto">
          <a:xfrm>
            <a:off x="6858016" y="4167904"/>
            <a:ext cx="2120894" cy="182808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9"/>
          <p:cNvSpPr>
            <a:spLocks noGrp="1"/>
          </p:cNvSpPr>
          <p:nvPr>
            <p:ph type="title"/>
          </p:nvPr>
        </p:nvSpPr>
        <p:spPr/>
        <p:txBody>
          <a:bodyPr/>
          <a:lstStyle/>
          <a:p>
            <a:pPr eaLnBrk="1" hangingPunct="1"/>
            <a:r>
              <a:rPr lang="en-GB" dirty="0" smtClean="0"/>
              <a:t>Dynasoar</a:t>
            </a:r>
          </a:p>
        </p:txBody>
      </p:sp>
      <p:sp>
        <p:nvSpPr>
          <p:cNvPr id="27651" name="Slide Number Placeholder 2"/>
          <p:cNvSpPr>
            <a:spLocks noGrp="1"/>
          </p:cNvSpPr>
          <p:nvPr>
            <p:ph type="sldNum" sz="quarter" idx="12"/>
          </p:nvPr>
        </p:nvSpPr>
        <p:spPr>
          <a:xfrm>
            <a:off x="7996238" y="6613525"/>
            <a:ext cx="457200" cy="212725"/>
          </a:xfrm>
          <a:noFill/>
        </p:spPr>
        <p:txBody>
          <a:bodyPr/>
          <a:lstStyle/>
          <a:p>
            <a:fld id="{C31C9D5E-DF2A-43B9-8D83-45628DEEA81B}" type="slidenum">
              <a:rPr lang="en-US" smtClean="0">
                <a:latin typeface="Arial" charset="0"/>
              </a:rPr>
              <a:pPr/>
              <a:t>30</a:t>
            </a:fld>
            <a:endParaRPr lang="en-US" smtClean="0">
              <a:latin typeface="Arial" charset="0"/>
            </a:endParaRPr>
          </a:p>
        </p:txBody>
      </p:sp>
      <p:pic>
        <p:nvPicPr>
          <p:cNvPr id="27652" name="Picture 3"/>
          <p:cNvPicPr>
            <a:picLocks noChangeAspect="1" noChangeArrowheads="1"/>
          </p:cNvPicPr>
          <p:nvPr/>
        </p:nvPicPr>
        <p:blipFill>
          <a:blip r:embed="rId2"/>
          <a:srcRect/>
          <a:stretch>
            <a:fillRect/>
          </a:stretch>
        </p:blipFill>
        <p:spPr bwMode="auto">
          <a:xfrm>
            <a:off x="684213" y="1484313"/>
            <a:ext cx="7716837" cy="3940175"/>
          </a:xfrm>
          <a:prstGeom prst="rect">
            <a:avLst/>
          </a:prstGeom>
          <a:noFill/>
          <a:ln w="9525">
            <a:noFill/>
            <a:miter lim="800000"/>
            <a:headEnd/>
            <a:tailEnd/>
          </a:ln>
        </p:spPr>
      </p:pic>
      <p:sp>
        <p:nvSpPr>
          <p:cNvPr id="27653" name="Text Box 4"/>
          <p:cNvSpPr txBox="1">
            <a:spLocks noChangeArrowheads="1"/>
          </p:cNvSpPr>
          <p:nvPr/>
        </p:nvSpPr>
        <p:spPr bwMode="auto">
          <a:xfrm>
            <a:off x="271463" y="5199063"/>
            <a:ext cx="4405312" cy="793750"/>
          </a:xfrm>
          <a:prstGeom prst="rect">
            <a:avLst/>
          </a:prstGeom>
          <a:noFill/>
          <a:ln w="9525" algn="ctr">
            <a:noFill/>
            <a:miter lim="800000"/>
            <a:headEnd/>
            <a:tailEnd/>
          </a:ln>
        </p:spPr>
        <p:txBody>
          <a:bodyPr wrap="none">
            <a:spAutoFit/>
          </a:bodyPr>
          <a:lstStyle/>
          <a:p>
            <a:r>
              <a:rPr lang="en-GB" sz="1800" dirty="0"/>
              <a:t>A request for s2 is routed to an existing</a:t>
            </a:r>
          </a:p>
          <a:p>
            <a:r>
              <a:rPr lang="en-GB" sz="1800" dirty="0"/>
              <a:t>deployment of the service</a:t>
            </a:r>
            <a:r>
              <a:rPr lang="en-GB" sz="2800" dirty="0"/>
              <a:t> </a:t>
            </a:r>
          </a:p>
        </p:txBody>
      </p:sp>
      <p:pic>
        <p:nvPicPr>
          <p:cNvPr id="34821" name="Picture 5" descr="BS00767_[1]"/>
          <p:cNvPicPr>
            <a:picLocks noChangeAspect="1" noChangeArrowheads="1"/>
          </p:cNvPicPr>
          <p:nvPr/>
        </p:nvPicPr>
        <p:blipFill>
          <a:blip r:embed="rId3"/>
          <a:srcRect/>
          <a:stretch>
            <a:fillRect/>
          </a:stretch>
        </p:blipFill>
        <p:spPr bwMode="auto">
          <a:xfrm>
            <a:off x="1763713" y="2781300"/>
            <a:ext cx="582612" cy="482600"/>
          </a:xfrm>
          <a:prstGeom prst="rect">
            <a:avLst/>
          </a:prstGeom>
          <a:noFill/>
          <a:ln w="9525">
            <a:noFill/>
            <a:miter lim="800000"/>
            <a:headEnd/>
            <a:tailEnd/>
          </a:ln>
        </p:spPr>
      </p:pic>
      <p:pic>
        <p:nvPicPr>
          <p:cNvPr id="34822" name="Picture 6" descr="BS00767_[1]"/>
          <p:cNvPicPr>
            <a:picLocks noChangeAspect="1" noChangeArrowheads="1"/>
          </p:cNvPicPr>
          <p:nvPr/>
        </p:nvPicPr>
        <p:blipFill>
          <a:blip r:embed="rId3"/>
          <a:srcRect/>
          <a:stretch>
            <a:fillRect/>
          </a:stretch>
        </p:blipFill>
        <p:spPr bwMode="auto">
          <a:xfrm>
            <a:off x="4140200" y="2781300"/>
            <a:ext cx="582613" cy="482600"/>
          </a:xfrm>
          <a:prstGeom prst="rect">
            <a:avLst/>
          </a:prstGeom>
          <a:noFill/>
          <a:ln w="9525">
            <a:noFill/>
            <a:miter lim="800000"/>
            <a:headEnd/>
            <a:tailEnd/>
          </a:ln>
        </p:spPr>
      </p:pic>
      <p:pic>
        <p:nvPicPr>
          <p:cNvPr id="34823" name="Picture 7" descr="BS00767_[1]"/>
          <p:cNvPicPr>
            <a:picLocks noChangeAspect="1" noChangeArrowheads="1"/>
          </p:cNvPicPr>
          <p:nvPr/>
        </p:nvPicPr>
        <p:blipFill>
          <a:blip r:embed="rId3"/>
          <a:srcRect/>
          <a:stretch>
            <a:fillRect/>
          </a:stretch>
        </p:blipFill>
        <p:spPr bwMode="auto">
          <a:xfrm>
            <a:off x="5724525" y="2781300"/>
            <a:ext cx="582613" cy="482600"/>
          </a:xfrm>
          <a:prstGeom prst="rect">
            <a:avLst/>
          </a:prstGeom>
          <a:noFill/>
          <a:ln w="9525">
            <a:noFill/>
            <a:miter lim="800000"/>
            <a:headEnd/>
            <a:tailEnd/>
          </a:ln>
        </p:spPr>
      </p:pic>
      <p:pic>
        <p:nvPicPr>
          <p:cNvPr id="34824" name="Picture 8" descr="BS00767_[1]"/>
          <p:cNvPicPr>
            <a:picLocks noChangeAspect="1" noChangeArrowheads="1"/>
          </p:cNvPicPr>
          <p:nvPr/>
        </p:nvPicPr>
        <p:blipFill>
          <a:blip r:embed="rId3"/>
          <a:srcRect/>
          <a:stretch>
            <a:fillRect/>
          </a:stretch>
        </p:blipFill>
        <p:spPr bwMode="auto">
          <a:xfrm>
            <a:off x="7092950" y="4149725"/>
            <a:ext cx="582613" cy="482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6 -7.40741E-7 L 0.14931 -0.0037 " pathEditMode="relative" rAng="0" ptsTypes="AA">
                                      <p:cBhvr>
                                        <p:cTn id="6" dur="2000" fill="hold"/>
                                        <p:tgtEl>
                                          <p:spTgt spid="34821"/>
                                        </p:tgtEl>
                                        <p:attrNameLst>
                                          <p:attrName>ppt_x</p:attrName>
                                          <p:attrName>ppt_y</p:attrName>
                                        </p:attrNameLst>
                                      </p:cBhvr>
                                      <p:rCtr x="75" y="-2"/>
                                    </p:animMotion>
                                  </p:childTnLst>
                                  <p:subTnLst>
                                    <p:set>
                                      <p:cBhvr override="childStyle">
                                        <p:cTn dur="1" fill="hold" display="0" masterRel="nextClick" afterEffect="1"/>
                                        <p:tgtEl>
                                          <p:spTgt spid="3482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2"/>
                                        </p:tgtEl>
                                        <p:attrNameLst>
                                          <p:attrName>style.visibility</p:attrName>
                                        </p:attrNameLst>
                                      </p:cBhvr>
                                      <p:to>
                                        <p:strVal val="visible"/>
                                      </p:to>
                                    </p:set>
                                  </p:childTnLst>
                                </p:cTn>
                              </p:par>
                              <p:par>
                                <p:cTn id="11" presetID="63" presetClass="path" presetSubtype="0" accel="50000" decel="50000" fill="hold" nodeType="withEffect">
                                  <p:stCondLst>
                                    <p:cond delay="0"/>
                                  </p:stCondLst>
                                  <p:childTnLst>
                                    <p:animMotion origin="layout" path="M 1.11111E-6 -7.40741E-7 L 0.1493 -0.0037 " pathEditMode="relative" rAng="0" ptsTypes="AA">
                                      <p:cBhvr>
                                        <p:cTn id="12" dur="2000" fill="hold"/>
                                        <p:tgtEl>
                                          <p:spTgt spid="34822"/>
                                        </p:tgtEl>
                                        <p:attrNameLst>
                                          <p:attrName>ppt_x</p:attrName>
                                          <p:attrName>ppt_y</p:attrName>
                                        </p:attrNameLst>
                                      </p:cBhvr>
                                      <p:rCtr x="75" y="-2"/>
                                    </p:animMotion>
                                  </p:childTnLst>
                                  <p:subTnLst>
                                    <p:set>
                                      <p:cBhvr override="childStyle">
                                        <p:cTn dur="1" fill="hold" display="0" masterRel="nextClick" afterEffect="1"/>
                                        <p:tgtEl>
                                          <p:spTgt spid="3482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823"/>
                                        </p:tgtEl>
                                        <p:attrNameLst>
                                          <p:attrName>style.visibility</p:attrName>
                                        </p:attrNameLst>
                                      </p:cBhvr>
                                      <p:to>
                                        <p:strVal val="visible"/>
                                      </p:to>
                                    </p:set>
                                  </p:childTnLst>
                                </p:cTn>
                              </p:par>
                              <p:par>
                                <p:cTn id="17" presetID="63" presetClass="path" presetSubtype="0" accel="50000" decel="50000" fill="hold" nodeType="withEffect">
                                  <p:stCondLst>
                                    <p:cond delay="0"/>
                                  </p:stCondLst>
                                  <p:childTnLst>
                                    <p:animMotion origin="layout" path="M -4.16667E-6 2.96296E-6 L 0.15747 0.1574 " pathEditMode="relative" rAng="0" ptsTypes="AA">
                                      <p:cBhvr>
                                        <p:cTn id="18" dur="2000" fill="hold"/>
                                        <p:tgtEl>
                                          <p:spTgt spid="34823"/>
                                        </p:tgtEl>
                                        <p:attrNameLst>
                                          <p:attrName>ppt_x</p:attrName>
                                          <p:attrName>ppt_y</p:attrName>
                                        </p:attrNameLst>
                                      </p:cBhvr>
                                      <p:rCtr x="79" y="79"/>
                                    </p:animMotion>
                                  </p:childTnLst>
                                  <p:subTnLst>
                                    <p:set>
                                      <p:cBhvr override="childStyle">
                                        <p:cTn dur="1" fill="hold" display="0" masterRel="nextClick" afterEffect="1"/>
                                        <p:tgtEl>
                                          <p:spTgt spid="3482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24"/>
                                        </p:tgtEl>
                                        <p:attrNameLst>
                                          <p:attrName>style.visibility</p:attrName>
                                        </p:attrNameLst>
                                      </p:cBhvr>
                                      <p:to>
                                        <p:strVal val="visible"/>
                                      </p:to>
                                    </p:set>
                                  </p:childTnLst>
                                </p:cTn>
                              </p:par>
                              <p:par>
                                <p:cTn id="23" presetID="0" presetClass="path" presetSubtype="0" accel="50000" decel="50000" fill="hold" nodeType="withEffect">
                                  <p:stCondLst>
                                    <p:cond delay="0"/>
                                  </p:stCondLst>
                                  <p:childTnLst>
                                    <p:animMotion origin="layout" path="M 2.22222E-6 -2.59259E-6 C -0.01545 -0.05833 -0.0309 -0.11597 -0.1382 -0.13703 C -0.24566 -0.15764 -0.55938 -0.12778 -0.64358 -0.12592 " pathEditMode="relative" rAng="0" ptsTypes="aaA">
                                      <p:cBhvr>
                                        <p:cTn id="24" dur="3000" fill="hold"/>
                                        <p:tgtEl>
                                          <p:spTgt spid="34824"/>
                                        </p:tgtEl>
                                        <p:attrNameLst>
                                          <p:attrName>ppt_x</p:attrName>
                                          <p:attrName>ppt_y</p:attrName>
                                        </p:attrNameLst>
                                      </p:cBhvr>
                                      <p:rCtr x="-322" y="-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GB" dirty="0" smtClean="0"/>
              <a:t>Adaptive Dynamic Deployment with Dynasoar</a:t>
            </a:r>
          </a:p>
        </p:txBody>
      </p:sp>
      <p:grpSp>
        <p:nvGrpSpPr>
          <p:cNvPr id="28675" name="Group 9"/>
          <p:cNvGrpSpPr>
            <a:grpSpLocks/>
          </p:cNvGrpSpPr>
          <p:nvPr/>
        </p:nvGrpSpPr>
        <p:grpSpPr bwMode="auto">
          <a:xfrm>
            <a:off x="1500166" y="785794"/>
            <a:ext cx="7286625" cy="5807075"/>
            <a:chOff x="1857356" y="428604"/>
            <a:chExt cx="7286644" cy="5807786"/>
          </a:xfrm>
        </p:grpSpPr>
        <p:pic>
          <p:nvPicPr>
            <p:cNvPr id="28676" name="Picture 3"/>
            <p:cNvPicPr>
              <a:picLocks noChangeAspect="1" noChangeArrowheads="1"/>
            </p:cNvPicPr>
            <p:nvPr/>
          </p:nvPicPr>
          <p:blipFill>
            <a:blip r:embed="rId2"/>
            <a:srcRect/>
            <a:stretch>
              <a:fillRect/>
            </a:stretch>
          </p:blipFill>
          <p:spPr bwMode="auto">
            <a:xfrm>
              <a:off x="1857356" y="428604"/>
              <a:ext cx="7286644" cy="5807786"/>
            </a:xfrm>
            <a:prstGeom prst="rect">
              <a:avLst/>
            </a:prstGeom>
            <a:noFill/>
            <a:ln w="9525">
              <a:noFill/>
              <a:miter lim="800000"/>
              <a:headEnd/>
              <a:tailEnd/>
            </a:ln>
          </p:spPr>
        </p:pic>
        <p:sp>
          <p:nvSpPr>
            <p:cNvPr id="28677" name="Rectangle 4"/>
            <p:cNvSpPr>
              <a:spLocks noChangeArrowheads="1"/>
            </p:cNvSpPr>
            <p:nvPr/>
          </p:nvSpPr>
          <p:spPr bwMode="auto">
            <a:xfrm>
              <a:off x="3143240" y="5143512"/>
              <a:ext cx="928694" cy="428628"/>
            </a:xfrm>
            <a:prstGeom prst="rect">
              <a:avLst/>
            </a:prstGeom>
            <a:solidFill>
              <a:schemeClr val="bg1"/>
            </a:solidFill>
            <a:ln w="9525" algn="ctr">
              <a:noFill/>
              <a:round/>
              <a:headEnd/>
              <a:tailEnd/>
            </a:ln>
          </p:spPr>
          <p:txBody>
            <a:bodyPr/>
            <a:lstStyle/>
            <a:p>
              <a:endParaRPr lang="en-GB"/>
            </a:p>
          </p:txBody>
        </p:sp>
        <p:sp>
          <p:nvSpPr>
            <p:cNvPr id="28678" name="Rectangle 5"/>
            <p:cNvSpPr>
              <a:spLocks noChangeArrowheads="1"/>
            </p:cNvSpPr>
            <p:nvPr/>
          </p:nvSpPr>
          <p:spPr bwMode="auto">
            <a:xfrm>
              <a:off x="4572000" y="5143512"/>
              <a:ext cx="642942" cy="428628"/>
            </a:xfrm>
            <a:prstGeom prst="rect">
              <a:avLst/>
            </a:prstGeom>
            <a:solidFill>
              <a:schemeClr val="bg1"/>
            </a:solidFill>
            <a:ln w="9525" algn="ctr">
              <a:noFill/>
              <a:round/>
              <a:headEnd/>
              <a:tailEnd/>
            </a:ln>
          </p:spPr>
          <p:txBody>
            <a:bodyPr/>
            <a:lstStyle/>
            <a:p>
              <a:endParaRPr lang="en-GB"/>
            </a:p>
          </p:txBody>
        </p:sp>
        <p:sp>
          <p:nvSpPr>
            <p:cNvPr id="28679" name="Rectangle 6"/>
            <p:cNvSpPr>
              <a:spLocks noChangeArrowheads="1"/>
            </p:cNvSpPr>
            <p:nvPr/>
          </p:nvSpPr>
          <p:spPr bwMode="auto">
            <a:xfrm>
              <a:off x="5572132" y="5143512"/>
              <a:ext cx="357190" cy="428628"/>
            </a:xfrm>
            <a:prstGeom prst="rect">
              <a:avLst/>
            </a:prstGeom>
            <a:solidFill>
              <a:schemeClr val="bg1"/>
            </a:solidFill>
            <a:ln w="9525" algn="ctr">
              <a:noFill/>
              <a:round/>
              <a:headEnd/>
              <a:tailEnd/>
            </a:ln>
          </p:spPr>
          <p:txBody>
            <a:bodyPr/>
            <a:lstStyle/>
            <a:p>
              <a:endParaRPr lang="en-GB"/>
            </a:p>
          </p:txBody>
        </p:sp>
        <p:sp>
          <p:nvSpPr>
            <p:cNvPr id="28680" name="Rectangle 7"/>
            <p:cNvSpPr>
              <a:spLocks noChangeArrowheads="1"/>
            </p:cNvSpPr>
            <p:nvPr/>
          </p:nvSpPr>
          <p:spPr bwMode="auto">
            <a:xfrm>
              <a:off x="6357950" y="5143512"/>
              <a:ext cx="642942" cy="428628"/>
            </a:xfrm>
            <a:prstGeom prst="rect">
              <a:avLst/>
            </a:prstGeom>
            <a:solidFill>
              <a:schemeClr val="bg1"/>
            </a:solidFill>
            <a:ln w="9525" algn="ctr">
              <a:noFill/>
              <a:round/>
              <a:headEnd/>
              <a:tailEnd/>
            </a:ln>
          </p:spPr>
          <p:txBody>
            <a:bodyPr/>
            <a:lstStyle/>
            <a:p>
              <a:endParaRPr lang="en-GB"/>
            </a:p>
          </p:txBody>
        </p:sp>
        <p:sp>
          <p:nvSpPr>
            <p:cNvPr id="28681" name="Rectangle 8"/>
            <p:cNvSpPr>
              <a:spLocks noChangeArrowheads="1"/>
            </p:cNvSpPr>
            <p:nvPr/>
          </p:nvSpPr>
          <p:spPr bwMode="auto">
            <a:xfrm>
              <a:off x="7429520" y="5143512"/>
              <a:ext cx="642942" cy="428628"/>
            </a:xfrm>
            <a:prstGeom prst="rect">
              <a:avLst/>
            </a:prstGeom>
            <a:solidFill>
              <a:schemeClr val="bg1"/>
            </a:solidFill>
            <a:ln w="9525" algn="ctr">
              <a:noFill/>
              <a:round/>
              <a:headEnd/>
              <a:tailEnd/>
            </a:ln>
          </p:spPr>
          <p:txBody>
            <a:bodyPr/>
            <a:lstStyle/>
            <a:p>
              <a:endParaRPr lang="en-GB"/>
            </a:p>
          </p:txBody>
        </p:sp>
      </p:grpSp>
      <p:sp>
        <p:nvSpPr>
          <p:cNvPr id="10" name="TextBox 9"/>
          <p:cNvSpPr txBox="1"/>
          <p:nvPr/>
        </p:nvSpPr>
        <p:spPr>
          <a:xfrm>
            <a:off x="214282" y="3357562"/>
            <a:ext cx="4857784" cy="1569660"/>
          </a:xfrm>
          <a:prstGeom prst="rect">
            <a:avLst/>
          </a:prstGeom>
          <a:solidFill>
            <a:schemeClr val="bg1"/>
          </a:solidFill>
          <a:ln>
            <a:solidFill>
              <a:srgbClr val="FF0000"/>
            </a:solidFill>
          </a:ln>
        </p:spPr>
        <p:txBody>
          <a:bodyPr wrap="square" rtlCol="0">
            <a:spAutoFit/>
          </a:bodyPr>
          <a:lstStyle/>
          <a:p>
            <a:r>
              <a:rPr lang="en-GB" dirty="0" smtClean="0"/>
              <a:t>Adding Processors as you need them optimises resources and saves money in pay-as-you-go clouds</a:t>
            </a:r>
            <a:endParaRPr lang="en-GB" dirty="0"/>
          </a:p>
        </p:txBody>
      </p:sp>
      <p:cxnSp>
        <p:nvCxnSpPr>
          <p:cNvPr id="13" name="Straight Arrow Connector 12"/>
          <p:cNvCxnSpPr/>
          <p:nvPr/>
        </p:nvCxnSpPr>
        <p:spPr bwMode="auto">
          <a:xfrm rot="5400000">
            <a:off x="7929586" y="1142984"/>
            <a:ext cx="571504" cy="428628"/>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11" name="TextBox 10"/>
          <p:cNvSpPr txBox="1"/>
          <p:nvPr/>
        </p:nvSpPr>
        <p:spPr>
          <a:xfrm>
            <a:off x="4286216" y="285728"/>
            <a:ext cx="4857784" cy="830997"/>
          </a:xfrm>
          <a:prstGeom prst="rect">
            <a:avLst/>
          </a:prstGeom>
          <a:solidFill>
            <a:schemeClr val="bg1"/>
          </a:solidFill>
          <a:ln>
            <a:solidFill>
              <a:srgbClr val="FF0000"/>
            </a:solidFill>
          </a:ln>
        </p:spPr>
        <p:txBody>
          <a:bodyPr wrap="square" rtlCol="0">
            <a:spAutoFit/>
          </a:bodyPr>
          <a:lstStyle/>
          <a:p>
            <a:r>
              <a:rPr lang="en-GB" dirty="0" smtClean="0"/>
              <a:t>Commercial Pay-as-you-go clouds</a:t>
            </a:r>
          </a:p>
          <a:p>
            <a:r>
              <a:rPr lang="en-GB" dirty="0" smtClean="0"/>
              <a:t>Would allow us to avoid this limit</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Hot Off the Press..</a:t>
            </a:r>
            <a:endParaRPr lang="en-GB" dirty="0"/>
          </a:p>
        </p:txBody>
      </p:sp>
      <p:sp>
        <p:nvSpPr>
          <p:cNvPr id="3" name="Content Placeholder 2"/>
          <p:cNvSpPr>
            <a:spLocks noGrp="1"/>
          </p:cNvSpPr>
          <p:nvPr>
            <p:ph idx="1"/>
          </p:nvPr>
        </p:nvSpPr>
        <p:spPr/>
        <p:txBody>
          <a:bodyPr/>
          <a:lstStyle/>
          <a:p>
            <a:r>
              <a:rPr lang="en-GB" dirty="0" smtClean="0"/>
              <a:t>Recent experiments with Microsoft Azure Cloud</a:t>
            </a:r>
          </a:p>
          <a:p>
            <a:pPr lvl="1"/>
            <a:r>
              <a:rPr lang="en-GB" dirty="0" smtClean="0"/>
              <a:t>running Chemical analyses</a:t>
            </a:r>
          </a:p>
          <a:p>
            <a:pPr lvl="1"/>
            <a:r>
              <a:rPr lang="en-GB" dirty="0" err="1" smtClean="0"/>
              <a:t>Silverlight</a:t>
            </a:r>
            <a:r>
              <a:rPr lang="en-GB" dirty="0" smtClean="0"/>
              <a:t> UI</a:t>
            </a:r>
          </a:p>
          <a:p>
            <a:endParaRPr lang="en-GB" sz="1800" dirty="0" smtClean="0"/>
          </a:p>
          <a:p>
            <a:pPr>
              <a:buNone/>
            </a:pPr>
            <a:r>
              <a:rPr lang="en-GB" sz="2000" dirty="0" smtClean="0"/>
              <a:t>Thanks to:</a:t>
            </a:r>
          </a:p>
          <a:p>
            <a:pPr>
              <a:buNone/>
            </a:pPr>
            <a:r>
              <a:rPr lang="en-GB" sz="2000" dirty="0" smtClean="0"/>
              <a:t>- Paul Appleby &amp; Team at the Microsoft Technology Centre, Reading</a:t>
            </a:r>
          </a:p>
          <a:p>
            <a:pPr>
              <a:buNone/>
            </a:pPr>
            <a:r>
              <a:rPr lang="en-GB" sz="2000" dirty="0" smtClean="0"/>
              <a:t>- &amp; MS e-Science Group</a:t>
            </a:r>
          </a:p>
          <a:p>
            <a:pPr>
              <a:buNone/>
            </a:pP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pic>
        <p:nvPicPr>
          <p:cNvPr id="5" name="Picture 4"/>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Microsoft Azure Cloud for e-Science Demo</a:t>
            </a:r>
            <a:endParaRPr lang="en-GB" dirty="0"/>
          </a:p>
        </p:txBody>
      </p:sp>
      <p:sp>
        <p:nvSpPr>
          <p:cNvPr id="3" name="Content Placeholder 2"/>
          <p:cNvSpPr>
            <a:spLocks noGrp="1"/>
          </p:cNvSpPr>
          <p:nvPr>
            <p:ph idx="1"/>
          </p:nvPr>
        </p:nvSpPr>
        <p:spPr/>
        <p:txBody>
          <a:bodyPr/>
          <a:lstStyle/>
          <a:p>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are Commercial Clouds Important: Before</a:t>
            </a:r>
            <a:endParaRPr lang="en-GB" dirty="0"/>
          </a:p>
        </p:txBody>
      </p:sp>
      <p:sp>
        <p:nvSpPr>
          <p:cNvPr id="3" name="Content Placeholder 2"/>
          <p:cNvSpPr>
            <a:spLocks noGrp="1"/>
          </p:cNvSpPr>
          <p:nvPr>
            <p:ph sz="half" idx="1"/>
          </p:nvPr>
        </p:nvSpPr>
        <p:spPr>
          <a:xfrm>
            <a:off x="228600" y="1447800"/>
            <a:ext cx="4629152" cy="4038600"/>
          </a:xfrm>
        </p:spPr>
        <p:txBody>
          <a:bodyPr/>
          <a:lstStyle/>
          <a:p>
            <a:pPr>
              <a:buNone/>
            </a:pPr>
            <a:r>
              <a:rPr lang="en-GB" dirty="0" smtClean="0"/>
              <a:t>Research</a:t>
            </a:r>
          </a:p>
          <a:p>
            <a:pPr marL="514350" indent="-514350">
              <a:buFont typeface="+mj-lt"/>
              <a:buAutoNum type="arabicPeriod"/>
            </a:pPr>
            <a:r>
              <a:rPr lang="en-GB" dirty="0" smtClean="0"/>
              <a:t>Have good idea</a:t>
            </a:r>
          </a:p>
          <a:p>
            <a:pPr marL="514350" indent="-514350">
              <a:buFont typeface="+mj-lt"/>
              <a:buAutoNum type="arabicPeriod"/>
            </a:pPr>
            <a:r>
              <a:rPr lang="en-GB" dirty="0" smtClean="0"/>
              <a:t>Write proposal</a:t>
            </a:r>
          </a:p>
          <a:p>
            <a:pPr marL="514350" indent="-514350">
              <a:buFont typeface="+mj-lt"/>
              <a:buAutoNum type="arabicPeriod"/>
            </a:pPr>
            <a:r>
              <a:rPr lang="en-GB" dirty="0" smtClean="0"/>
              <a:t>Wait 6 months</a:t>
            </a:r>
          </a:p>
          <a:p>
            <a:pPr marL="514350" indent="-514350">
              <a:buFont typeface="+mj-lt"/>
              <a:buAutoNum type="arabicPeriod"/>
            </a:pPr>
            <a:r>
              <a:rPr lang="en-GB" dirty="0" smtClean="0"/>
              <a:t>If successful, wait 3 months</a:t>
            </a:r>
          </a:p>
          <a:p>
            <a:pPr marL="514350" indent="-514350">
              <a:buFont typeface="+mj-lt"/>
              <a:buAutoNum type="arabicPeriod"/>
            </a:pPr>
            <a:r>
              <a:rPr lang="en-GB" dirty="0" smtClean="0"/>
              <a:t>Install Computers</a:t>
            </a:r>
          </a:p>
          <a:p>
            <a:pPr marL="514350" indent="-514350">
              <a:buFont typeface="+mj-lt"/>
              <a:buAutoNum type="arabicPeriod"/>
            </a:pPr>
            <a:r>
              <a:rPr lang="en-GB" dirty="0" smtClean="0"/>
              <a:t>Start Work</a:t>
            </a:r>
          </a:p>
          <a:p>
            <a:endParaRPr lang="en-GB" dirty="0"/>
          </a:p>
        </p:txBody>
      </p:sp>
      <p:sp>
        <p:nvSpPr>
          <p:cNvPr id="4" name="Content Placeholder 3"/>
          <p:cNvSpPr>
            <a:spLocks noGrp="1"/>
          </p:cNvSpPr>
          <p:nvPr>
            <p:ph sz="half" idx="2"/>
          </p:nvPr>
        </p:nvSpPr>
        <p:spPr/>
        <p:txBody>
          <a:bodyPr/>
          <a:lstStyle/>
          <a:p>
            <a:pPr>
              <a:buNone/>
            </a:pPr>
            <a:r>
              <a:rPr lang="en-GB" dirty="0" smtClean="0"/>
              <a:t>Science Start-ups</a:t>
            </a:r>
          </a:p>
          <a:p>
            <a:pPr marL="514350" indent="-514350">
              <a:buFont typeface="+mj-lt"/>
              <a:buAutoNum type="arabicPeriod"/>
            </a:pPr>
            <a:r>
              <a:rPr lang="en-GB" dirty="0" smtClean="0"/>
              <a:t>Have good idea</a:t>
            </a:r>
          </a:p>
          <a:p>
            <a:pPr marL="514350" indent="-514350">
              <a:buFont typeface="+mj-lt"/>
              <a:buAutoNum type="arabicPeriod"/>
            </a:pPr>
            <a:r>
              <a:rPr lang="en-GB" dirty="0" smtClean="0"/>
              <a:t> Write Business Plan</a:t>
            </a:r>
          </a:p>
          <a:p>
            <a:pPr marL="514350" indent="-514350">
              <a:buFont typeface="+mj-lt"/>
              <a:buAutoNum type="arabicPeriod"/>
            </a:pPr>
            <a:r>
              <a:rPr lang="en-GB" dirty="0" smtClean="0"/>
              <a:t>Ask VCs to fund</a:t>
            </a:r>
          </a:p>
          <a:p>
            <a:pPr marL="514350" indent="-514350">
              <a:buFont typeface="+mj-lt"/>
              <a:buAutoNum type="arabicPeriod"/>
            </a:pPr>
            <a:r>
              <a:rPr lang="en-GB" dirty="0" smtClean="0"/>
              <a:t>If successful..</a:t>
            </a:r>
          </a:p>
          <a:p>
            <a:pPr marL="514350" indent="-514350">
              <a:buFont typeface="+mj-lt"/>
              <a:buAutoNum type="arabicPeriod"/>
            </a:pPr>
            <a:r>
              <a:rPr lang="en-GB" dirty="0" smtClean="0"/>
              <a:t>Install Computers</a:t>
            </a:r>
          </a:p>
          <a:p>
            <a:pPr marL="514350" indent="-514350">
              <a:buFont typeface="+mj-lt"/>
              <a:buAutoNum type="arabicPeriod"/>
            </a:pPr>
            <a:r>
              <a:rPr lang="en-GB" dirty="0" smtClean="0"/>
              <a:t>Start Work</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Why Use Commercial Clouds:</a:t>
            </a:r>
            <a:endParaRPr lang="en-GB" dirty="0"/>
          </a:p>
        </p:txBody>
      </p:sp>
      <p:sp>
        <p:nvSpPr>
          <p:cNvPr id="6" name="Content Placeholder 5"/>
          <p:cNvSpPr>
            <a:spLocks noGrp="1"/>
          </p:cNvSpPr>
          <p:nvPr>
            <p:ph idx="1"/>
          </p:nvPr>
        </p:nvSpPr>
        <p:spPr/>
        <p:txBody>
          <a:bodyPr/>
          <a:lstStyle/>
          <a:p>
            <a:pPr marL="457200" indent="-457200">
              <a:buFont typeface="+mj-lt"/>
              <a:buAutoNum type="arabicPeriod"/>
            </a:pPr>
            <a:r>
              <a:rPr lang="en-GB" dirty="0" smtClean="0"/>
              <a:t>Have good idea</a:t>
            </a:r>
          </a:p>
          <a:p>
            <a:pPr marL="457200" indent="-457200">
              <a:buFont typeface="+mj-lt"/>
              <a:buAutoNum type="arabicPeriod"/>
            </a:pPr>
            <a:r>
              <a:rPr lang="en-GB" dirty="0" smtClean="0"/>
              <a:t>Grab nodes from Cloud provider</a:t>
            </a:r>
          </a:p>
          <a:p>
            <a:pPr marL="457200" indent="-457200">
              <a:buFont typeface="+mj-lt"/>
              <a:buAutoNum type="arabicPeriod"/>
            </a:pPr>
            <a:r>
              <a:rPr lang="en-GB" dirty="0" smtClean="0"/>
              <a:t>Start Work</a:t>
            </a:r>
          </a:p>
          <a:p>
            <a:pPr marL="457200" indent="-457200">
              <a:buFont typeface="+mj-lt"/>
              <a:buAutoNum type="arabicPeriod"/>
            </a:pPr>
            <a:r>
              <a:rPr lang="en-GB" dirty="0" smtClean="0"/>
              <a:t>Pay for what you used</a:t>
            </a:r>
          </a:p>
          <a:p>
            <a:endParaRPr lang="en-GB" dirty="0" smtClean="0"/>
          </a:p>
          <a:p>
            <a:r>
              <a:rPr lang="en-GB" dirty="0" smtClean="0"/>
              <a:t>also scalability, cost, sustainability</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Commercial Clouds to the Rescue?</a:t>
            </a:r>
            <a:endParaRPr lang="en-GB" dirty="0"/>
          </a:p>
        </p:txBody>
      </p:sp>
      <p:sp>
        <p:nvSpPr>
          <p:cNvPr id="3" name="Content Placeholder 2"/>
          <p:cNvSpPr>
            <a:spLocks noGrp="1"/>
          </p:cNvSpPr>
          <p:nvPr>
            <p:ph idx="1"/>
          </p:nvPr>
        </p:nvSpPr>
        <p:spPr/>
        <p:txBody>
          <a:bodyPr/>
          <a:lstStyle/>
          <a:p>
            <a:r>
              <a:rPr lang="en-GB" dirty="0" smtClean="0"/>
              <a:t>Focus currently on infrastructure as a service</a:t>
            </a:r>
          </a:p>
          <a:p>
            <a:pPr>
              <a:buNone/>
            </a:pPr>
            <a:endParaRPr lang="en-GB" dirty="0" smtClean="0"/>
          </a:p>
          <a:p>
            <a:r>
              <a:rPr lang="en-GB" dirty="0" smtClean="0"/>
              <a:t>But, this is only part of the stack</a:t>
            </a:r>
          </a:p>
          <a:p>
            <a:pPr>
              <a:buNone/>
            </a:pPr>
            <a:endParaRPr lang="en-GB" dirty="0" smtClean="0"/>
          </a:p>
          <a:p>
            <a:r>
              <a:rPr lang="en-GB" dirty="0" smtClean="0"/>
              <a:t>Can we have pay-as-you-go Science Cloud Platforms?</a:t>
            </a:r>
          </a:p>
          <a:p>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smtClean="0"/>
              <a:t>A Sustainable Science Cloud</a:t>
            </a:r>
            <a:endParaRPr lang="en-GB" sz="3200" dirty="0"/>
          </a:p>
        </p:txBody>
      </p:sp>
      <p:grpSp>
        <p:nvGrpSpPr>
          <p:cNvPr id="2" name="Group 33"/>
          <p:cNvGrpSpPr/>
          <p:nvPr/>
        </p:nvGrpSpPr>
        <p:grpSpPr>
          <a:xfrm>
            <a:off x="3428992" y="1500174"/>
            <a:ext cx="5572164" cy="4065472"/>
            <a:chOff x="3428992" y="1500174"/>
            <a:chExt cx="5572164" cy="4065472"/>
          </a:xfrm>
        </p:grpSpPr>
        <p:grpSp>
          <p:nvGrpSpPr>
            <p:cNvPr id="3" name="Group 29"/>
            <p:cNvGrpSpPr/>
            <p:nvPr/>
          </p:nvGrpSpPr>
          <p:grpSpPr>
            <a:xfrm>
              <a:off x="5857884" y="1500174"/>
              <a:ext cx="3143272" cy="3286148"/>
              <a:chOff x="5143504" y="1500174"/>
              <a:chExt cx="3143272" cy="3286148"/>
            </a:xfrm>
          </p:grpSpPr>
          <p:sp>
            <p:nvSpPr>
              <p:cNvPr id="23" name="Rounded Rectangle 22"/>
              <p:cNvSpPr/>
              <p:nvPr/>
            </p:nvSpPr>
            <p:spPr bwMode="auto">
              <a:xfrm>
                <a:off x="5286380" y="2571744"/>
                <a:ext cx="3000396" cy="2214578"/>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eaLnBrk="0" hangingPunct="0"/>
                <a:r>
                  <a:rPr lang="en-GB" dirty="0" smtClean="0">
                    <a:solidFill>
                      <a:srgbClr val="000000"/>
                    </a:solidFill>
                    <a:latin typeface="Segoe"/>
                    <a:ea typeface="ヒラギノ角ゴ Pro W3" pitchFamily="1" charset="-128"/>
                  </a:rPr>
                  <a:t>Science Platform as a Service</a:t>
                </a:r>
                <a:endParaRPr kumimoji="0" lang="en-GB" b="0" i="0" u="none" strike="noStrike" cap="none" normalizeH="0" baseline="0" dirty="0" smtClean="0">
                  <a:ln>
                    <a:noFill/>
                  </a:ln>
                  <a:solidFill>
                    <a:schemeClr val="tx1"/>
                  </a:solidFill>
                  <a:effectLst/>
                  <a:latin typeface="Arial" pitchFamily="34" charset="0"/>
                  <a:ea typeface="ヒラギノ角ゴ Pro W3" pitchFamily="1" charset="-128"/>
                </a:endParaRPr>
              </a:p>
            </p:txBody>
          </p:sp>
          <p:sp>
            <p:nvSpPr>
              <p:cNvPr id="25" name="Rounded Rectangle 24"/>
              <p:cNvSpPr/>
              <p:nvPr/>
            </p:nvSpPr>
            <p:spPr bwMode="auto">
              <a:xfrm>
                <a:off x="5143504" y="1500174"/>
                <a:ext cx="1428760" cy="928694"/>
              </a:xfrm>
              <a:prstGeom prst="roundRect">
                <a:avLst/>
              </a:prstGeom>
              <a:solidFill>
                <a:schemeClr val="accent6">
                  <a:lumMod val="20000"/>
                  <a:lumOff val="8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ea typeface="ヒラギノ角ゴ Pro W3" pitchFamily="1" charset="-128"/>
                  </a:rPr>
                  <a:t>Science</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ea typeface="ヒラギノ角ゴ Pro W3" pitchFamily="1" charset="-128"/>
                  </a:rPr>
                  <a:t>App 1</a:t>
                </a:r>
              </a:p>
            </p:txBody>
          </p:sp>
          <p:sp>
            <p:nvSpPr>
              <p:cNvPr id="26" name="TextBox 25"/>
              <p:cNvSpPr txBox="1"/>
              <p:nvPr/>
            </p:nvSpPr>
            <p:spPr>
              <a:xfrm>
                <a:off x="6500826" y="1643050"/>
                <a:ext cx="524503" cy="461665"/>
              </a:xfrm>
              <a:prstGeom prst="rect">
                <a:avLst/>
              </a:prstGeom>
              <a:noFill/>
            </p:spPr>
            <p:txBody>
              <a:bodyPr wrap="none" rtlCol="0">
                <a:spAutoFit/>
              </a:bodyPr>
              <a:lstStyle/>
              <a:p>
                <a:r>
                  <a:rPr lang="en-GB" dirty="0" smtClean="0"/>
                  <a:t>....</a:t>
                </a:r>
                <a:endParaRPr lang="en-GB" dirty="0"/>
              </a:p>
            </p:txBody>
          </p:sp>
          <p:sp>
            <p:nvSpPr>
              <p:cNvPr id="27" name="Rounded Rectangle 26"/>
              <p:cNvSpPr/>
              <p:nvPr/>
            </p:nvSpPr>
            <p:spPr bwMode="auto">
              <a:xfrm>
                <a:off x="6858016" y="1500174"/>
                <a:ext cx="1428760" cy="928694"/>
              </a:xfrm>
              <a:prstGeom prst="roundRect">
                <a:avLst/>
              </a:prstGeom>
              <a:solidFill>
                <a:schemeClr val="accent6">
                  <a:lumMod val="20000"/>
                  <a:lumOff val="8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ea typeface="ヒラギノ角ゴ Pro W3" pitchFamily="1" charset="-128"/>
                  </a:rPr>
                  <a:t>Science</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ea typeface="ヒラギノ角ゴ Pro W3" pitchFamily="1" charset="-128"/>
                  </a:rPr>
                  <a:t>App n</a:t>
                </a:r>
              </a:p>
            </p:txBody>
          </p:sp>
        </p:grpSp>
        <p:sp>
          <p:nvSpPr>
            <p:cNvPr id="16" name="TextBox 15"/>
            <p:cNvSpPr txBox="1"/>
            <p:nvPr/>
          </p:nvSpPr>
          <p:spPr>
            <a:xfrm>
              <a:off x="3428992" y="4786322"/>
              <a:ext cx="1553630" cy="707886"/>
            </a:xfrm>
            <a:prstGeom prst="rect">
              <a:avLst/>
            </a:prstGeom>
            <a:noFill/>
          </p:spPr>
          <p:txBody>
            <a:bodyPr wrap="none" rtlCol="0">
              <a:spAutoFit/>
            </a:bodyPr>
            <a:lstStyle/>
            <a:p>
              <a:r>
                <a:rPr lang="en-GB" sz="2000" dirty="0" smtClean="0"/>
                <a:t>Commercial</a:t>
              </a:r>
            </a:p>
            <a:p>
              <a:r>
                <a:rPr lang="en-GB" sz="2000" dirty="0" smtClean="0"/>
                <a:t>Clouds</a:t>
              </a:r>
              <a:endParaRPr lang="en-GB" sz="2000" dirty="0"/>
            </a:p>
          </p:txBody>
        </p:sp>
        <p:sp>
          <p:nvSpPr>
            <p:cNvPr id="17" name="TextBox 16"/>
            <p:cNvSpPr txBox="1"/>
            <p:nvPr/>
          </p:nvSpPr>
          <p:spPr>
            <a:xfrm>
              <a:off x="5214942" y="4857760"/>
              <a:ext cx="587020" cy="707886"/>
            </a:xfrm>
            <a:prstGeom prst="rect">
              <a:avLst/>
            </a:prstGeom>
            <a:noFill/>
          </p:spPr>
          <p:txBody>
            <a:bodyPr wrap="none" rtlCol="0">
              <a:spAutoFit/>
            </a:bodyPr>
            <a:lstStyle/>
            <a:p>
              <a:r>
                <a:rPr lang="en-GB" sz="4000" dirty="0" smtClean="0">
                  <a:sym typeface="Wingdings"/>
                </a:rPr>
                <a:t></a:t>
              </a:r>
              <a:endParaRPr lang="en-GB" sz="4000" dirty="0"/>
            </a:p>
          </p:txBody>
        </p:sp>
      </p:grpSp>
      <p:grpSp>
        <p:nvGrpSpPr>
          <p:cNvPr id="5" name="Group 34"/>
          <p:cNvGrpSpPr/>
          <p:nvPr/>
        </p:nvGrpSpPr>
        <p:grpSpPr>
          <a:xfrm>
            <a:off x="3357554" y="1428736"/>
            <a:ext cx="2470264" cy="3214710"/>
            <a:chOff x="3357554" y="1428736"/>
            <a:chExt cx="2470264" cy="3214710"/>
          </a:xfrm>
        </p:grpSpPr>
        <p:sp>
          <p:nvSpPr>
            <p:cNvPr id="18" name="TextBox 17"/>
            <p:cNvSpPr txBox="1"/>
            <p:nvPr/>
          </p:nvSpPr>
          <p:spPr>
            <a:xfrm>
              <a:off x="5357818" y="3286124"/>
              <a:ext cx="470000" cy="707886"/>
            </a:xfrm>
            <a:prstGeom prst="rect">
              <a:avLst/>
            </a:prstGeom>
            <a:noFill/>
          </p:spPr>
          <p:txBody>
            <a:bodyPr wrap="none" rtlCol="0">
              <a:spAutoFit/>
            </a:bodyPr>
            <a:lstStyle/>
            <a:p>
              <a:r>
                <a:rPr lang="en-GB" sz="4000" dirty="0" smtClean="0">
                  <a:sym typeface="Wingdings"/>
                </a:rPr>
                <a:t>?</a:t>
              </a:r>
              <a:endParaRPr lang="en-GB" sz="4000" dirty="0"/>
            </a:p>
          </p:txBody>
        </p:sp>
        <p:sp>
          <p:nvSpPr>
            <p:cNvPr id="19" name="TextBox 18"/>
            <p:cNvSpPr txBox="1"/>
            <p:nvPr/>
          </p:nvSpPr>
          <p:spPr>
            <a:xfrm>
              <a:off x="5357818" y="1643050"/>
              <a:ext cx="470000" cy="707886"/>
            </a:xfrm>
            <a:prstGeom prst="rect">
              <a:avLst/>
            </a:prstGeom>
            <a:noFill/>
          </p:spPr>
          <p:txBody>
            <a:bodyPr wrap="none" rtlCol="0">
              <a:spAutoFit/>
            </a:bodyPr>
            <a:lstStyle/>
            <a:p>
              <a:r>
                <a:rPr lang="en-GB" sz="4000" dirty="0" smtClean="0">
                  <a:sym typeface="Wingdings"/>
                </a:rPr>
                <a:t>?</a:t>
              </a:r>
              <a:endParaRPr lang="en-GB" sz="4000" dirty="0"/>
            </a:p>
          </p:txBody>
        </p:sp>
        <p:sp>
          <p:nvSpPr>
            <p:cNvPr id="20" name="Rectangle 19"/>
            <p:cNvSpPr/>
            <p:nvPr/>
          </p:nvSpPr>
          <p:spPr>
            <a:xfrm>
              <a:off x="3357554" y="2786058"/>
              <a:ext cx="1714512" cy="1323439"/>
            </a:xfrm>
            <a:prstGeom prst="rect">
              <a:avLst/>
            </a:prstGeom>
          </p:spPr>
          <p:txBody>
            <a:bodyPr wrap="square">
              <a:spAutoFit/>
            </a:bodyPr>
            <a:lstStyle/>
            <a:p>
              <a:r>
                <a:rPr lang="en-GB" sz="2000" dirty="0" smtClean="0"/>
                <a:t>Problem:</a:t>
              </a:r>
            </a:p>
            <a:p>
              <a:r>
                <a:rPr lang="en-GB" sz="2000" dirty="0" smtClean="0"/>
                <a:t>delivering</a:t>
              </a:r>
            </a:p>
            <a:p>
              <a:r>
                <a:rPr lang="en-GB" sz="2000" dirty="0" smtClean="0"/>
                <a:t>the e-science </a:t>
              </a:r>
            </a:p>
            <a:p>
              <a:r>
                <a:rPr lang="en-GB" sz="2000" dirty="0" smtClean="0"/>
                <a:t>platform</a:t>
              </a:r>
            </a:p>
          </p:txBody>
        </p:sp>
        <p:sp>
          <p:nvSpPr>
            <p:cNvPr id="21" name="Left Brace 20"/>
            <p:cNvSpPr/>
            <p:nvPr/>
          </p:nvSpPr>
          <p:spPr bwMode="auto">
            <a:xfrm>
              <a:off x="4714876" y="1428736"/>
              <a:ext cx="928694" cy="321471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grpSp>
      <p:grpSp>
        <p:nvGrpSpPr>
          <p:cNvPr id="6" name="Group 28"/>
          <p:cNvGrpSpPr/>
          <p:nvPr/>
        </p:nvGrpSpPr>
        <p:grpSpPr>
          <a:xfrm>
            <a:off x="0" y="1285860"/>
            <a:ext cx="3643306" cy="4500594"/>
            <a:chOff x="0" y="1285860"/>
            <a:chExt cx="3643306" cy="4500594"/>
          </a:xfrm>
        </p:grpSpPr>
        <p:grpSp>
          <p:nvGrpSpPr>
            <p:cNvPr id="7" name="Group 32"/>
            <p:cNvGrpSpPr/>
            <p:nvPr/>
          </p:nvGrpSpPr>
          <p:grpSpPr>
            <a:xfrm>
              <a:off x="0" y="1285860"/>
              <a:ext cx="3643306" cy="4500594"/>
              <a:chOff x="0" y="1285860"/>
              <a:chExt cx="3643306" cy="4500594"/>
            </a:xfrm>
          </p:grpSpPr>
          <p:sp>
            <p:nvSpPr>
              <p:cNvPr id="22" name="Left Brace 21"/>
              <p:cNvSpPr/>
              <p:nvPr/>
            </p:nvSpPr>
            <p:spPr bwMode="auto">
              <a:xfrm>
                <a:off x="2714612" y="1285860"/>
                <a:ext cx="928694" cy="450059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pic>
            <p:nvPicPr>
              <p:cNvPr id="30" name="Picture 3" descr="C:\Content\Blab\Logo\orange iStock_000005513773Illustra\thumbnail.jpg"/>
              <p:cNvPicPr>
                <a:picLocks noChangeAspect="1" noChangeArrowheads="1"/>
              </p:cNvPicPr>
              <p:nvPr/>
            </p:nvPicPr>
            <p:blipFill>
              <a:blip r:embed="rId3" cstate="print"/>
              <a:srcRect/>
              <a:stretch>
                <a:fillRect/>
              </a:stretch>
            </p:blipFill>
            <p:spPr bwMode="auto">
              <a:xfrm>
                <a:off x="642910" y="4214818"/>
                <a:ext cx="1285860" cy="1285860"/>
              </a:xfrm>
              <a:prstGeom prst="rect">
                <a:avLst/>
              </a:prstGeom>
              <a:noFill/>
            </p:spPr>
          </p:pic>
          <p:sp>
            <p:nvSpPr>
              <p:cNvPr id="31" name="Rectangle 30"/>
              <p:cNvSpPr/>
              <p:nvPr/>
            </p:nvSpPr>
            <p:spPr>
              <a:xfrm>
                <a:off x="0" y="3857628"/>
                <a:ext cx="3071802" cy="400110"/>
              </a:xfrm>
              <a:prstGeom prst="rect">
                <a:avLst/>
              </a:prstGeom>
            </p:spPr>
            <p:txBody>
              <a:bodyPr wrap="square">
                <a:spAutoFit/>
              </a:bodyPr>
              <a:lstStyle/>
              <a:p>
                <a:r>
                  <a:rPr lang="en-GB" sz="2000" dirty="0" smtClean="0"/>
                  <a:t>www.inkspotscience.com</a:t>
                </a:r>
              </a:p>
            </p:txBody>
          </p:sp>
        </p:grpSp>
        <p:sp>
          <p:nvSpPr>
            <p:cNvPr id="28" name="Rectangle 27"/>
            <p:cNvSpPr/>
            <p:nvPr/>
          </p:nvSpPr>
          <p:spPr>
            <a:xfrm>
              <a:off x="214282" y="3357562"/>
              <a:ext cx="2500298" cy="400110"/>
            </a:xfrm>
            <a:prstGeom prst="rect">
              <a:avLst/>
            </a:prstGeom>
          </p:spPr>
          <p:txBody>
            <a:bodyPr wrap="square">
              <a:spAutoFit/>
            </a:bodyPr>
            <a:lstStyle/>
            <a:p>
              <a:r>
                <a:rPr lang="en-GB" sz="2000" dirty="0" smtClean="0"/>
                <a:t>e-Science Central</a:t>
              </a:r>
            </a:p>
          </p:txBody>
        </p:sp>
      </p:grpSp>
      <p:sp>
        <p:nvSpPr>
          <p:cNvPr id="38" name="Rounded Rectangle 37"/>
          <p:cNvSpPr/>
          <p:nvPr/>
        </p:nvSpPr>
        <p:spPr bwMode="auto">
          <a:xfrm>
            <a:off x="6000760" y="5000636"/>
            <a:ext cx="2999354" cy="925502"/>
          </a:xfrm>
          <a:prstGeom prst="roundRect">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Cloud Infrastructure: Storage &amp; Compute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smtClean="0"/>
              <a:t>Neuroinformatics Problems</a:t>
            </a:r>
          </a:p>
        </p:txBody>
      </p:sp>
      <p:sp>
        <p:nvSpPr>
          <p:cNvPr id="11267" name="Content Placeholder 2"/>
          <p:cNvSpPr>
            <a:spLocks noGrp="1"/>
          </p:cNvSpPr>
          <p:nvPr>
            <p:ph idx="1"/>
          </p:nvPr>
        </p:nvSpPr>
        <p:spPr/>
        <p:txBody>
          <a:bodyPr/>
          <a:lstStyle/>
          <a:p>
            <a:pPr eaLnBrk="1" hangingPunct="1"/>
            <a:r>
              <a:rPr lang="en-GB" dirty="0" smtClean="0"/>
              <a:t>Data is:</a:t>
            </a:r>
          </a:p>
          <a:p>
            <a:pPr lvl="1" eaLnBrk="1" hangingPunct="1">
              <a:buFont typeface="Arial" charset="0"/>
              <a:buChar char="•"/>
            </a:pPr>
            <a:r>
              <a:rPr lang="en-GB" dirty="0" smtClean="0"/>
              <a:t>expensive to collect but rarely shared</a:t>
            </a:r>
          </a:p>
          <a:p>
            <a:pPr lvl="1" eaLnBrk="1" hangingPunct="1">
              <a:buFont typeface="Arial" charset="0"/>
              <a:buChar char="•"/>
            </a:pPr>
            <a:r>
              <a:rPr lang="en-GB" dirty="0" smtClean="0"/>
              <a:t>in proprietary formats &amp; locally described</a:t>
            </a:r>
          </a:p>
          <a:p>
            <a:pPr eaLnBrk="1" hangingPunct="1"/>
            <a:r>
              <a:rPr lang="en-GB" dirty="0" smtClean="0"/>
              <a:t>The result is:</a:t>
            </a:r>
          </a:p>
          <a:p>
            <a:pPr lvl="1" eaLnBrk="1" hangingPunct="1">
              <a:buFont typeface="Arial" charset="0"/>
              <a:buChar char="•"/>
            </a:pPr>
            <a:r>
              <a:rPr lang="en-GB" dirty="0" smtClean="0"/>
              <a:t>a shortage of analysis techniques that can be applied across neuronal systems</a:t>
            </a:r>
          </a:p>
          <a:p>
            <a:pPr lvl="1" eaLnBrk="1" hangingPunct="1">
              <a:buFont typeface="Arial" charset="0"/>
              <a:buChar char="•"/>
            </a:pPr>
            <a:r>
              <a:rPr lang="en-GB" dirty="0" smtClean="0"/>
              <a:t>limited interaction between research centres with complementary expertise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e-Science Central &amp; CARMEN</a:t>
            </a:r>
            <a:endParaRPr lang="en-GB" dirty="0"/>
          </a:p>
        </p:txBody>
      </p:sp>
      <p:graphicFrame>
        <p:nvGraphicFramePr>
          <p:cNvPr id="4" name="Content Placeholder 3"/>
          <p:cNvGraphicFramePr>
            <a:graphicFrameLocks noGrp="1"/>
          </p:cNvGraphicFramePr>
          <p:nvPr>
            <p:ph idx="1"/>
          </p:nvPr>
        </p:nvGraphicFramePr>
        <p:xfrm>
          <a:off x="228600" y="1447800"/>
          <a:ext cx="86868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ine Callout 1 (Accent Bar) 4"/>
          <p:cNvSpPr/>
          <p:nvPr/>
        </p:nvSpPr>
        <p:spPr bwMode="auto">
          <a:xfrm>
            <a:off x="7143768" y="1357298"/>
            <a:ext cx="1357322" cy="1000132"/>
          </a:xfrm>
          <a:prstGeom prst="accentCallout1">
            <a:avLst>
              <a:gd name="adj1" fmla="val 18750"/>
              <a:gd name="adj2" fmla="val -8333"/>
              <a:gd name="adj3" fmla="val 236147"/>
              <a:gd name="adj4" fmla="val -188940"/>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ea typeface="ヒラギノ角ゴ Pro W3" pitchFamily="1" charset="-128"/>
              </a:rPr>
              <a:t>e-Science</a:t>
            </a:r>
            <a:r>
              <a:rPr kumimoji="0" lang="en-GB" sz="2000" b="0" i="0" u="none" strike="noStrike" cap="none" normalizeH="0" dirty="0" smtClean="0">
                <a:ln>
                  <a:noFill/>
                </a:ln>
                <a:solidFill>
                  <a:schemeClr val="tx1"/>
                </a:solidFill>
                <a:effectLst/>
                <a:latin typeface="Arial" pitchFamily="34" charset="0"/>
                <a:ea typeface="ヒラギノ角ゴ Pro W3" pitchFamily="1" charset="-128"/>
              </a:rPr>
              <a:t> Central /</a:t>
            </a:r>
          </a:p>
          <a:p>
            <a:pPr marL="0" marR="0" indent="0" algn="l" defTabSz="914400" rtl="0" eaLnBrk="0" fontAlgn="base" latinLnBrk="0" hangingPunct="0">
              <a:lnSpc>
                <a:spcPct val="100000"/>
              </a:lnSpc>
              <a:spcBef>
                <a:spcPct val="0"/>
              </a:spcBef>
              <a:spcAft>
                <a:spcPct val="0"/>
              </a:spcAft>
              <a:buClrTx/>
              <a:buSzTx/>
              <a:buFontTx/>
              <a:buNone/>
              <a:tabLst/>
            </a:pPr>
            <a:r>
              <a:rPr lang="en-GB" sz="2000" baseline="0" dirty="0" smtClean="0">
                <a:latin typeface="Arial" pitchFamily="34" charset="0"/>
              </a:rPr>
              <a:t>CARMEN</a:t>
            </a:r>
            <a:endParaRPr kumimoji="0" lang="en-GB" sz="2000" b="0" i="0" u="none" strike="noStrike" cap="none" normalizeH="0" baseline="0" dirty="0" smtClean="0">
              <a:ln>
                <a:noFill/>
              </a:ln>
              <a:solidFill>
                <a:schemeClr val="tx1"/>
              </a:solidFill>
              <a:effectLst/>
              <a:latin typeface="Arial" pitchFamily="34" charset="0"/>
              <a:ea typeface="ヒラギノ角ゴ Pro W3" pitchFamily="1" charset="-128"/>
            </a:endParaRPr>
          </a:p>
        </p:txBody>
      </p:sp>
      <p:sp>
        <p:nvSpPr>
          <p:cNvPr id="6" name="Line Callout 1 (Accent Bar) 5"/>
          <p:cNvSpPr/>
          <p:nvPr/>
        </p:nvSpPr>
        <p:spPr bwMode="auto">
          <a:xfrm>
            <a:off x="6858016" y="3000372"/>
            <a:ext cx="2071702" cy="857256"/>
          </a:xfrm>
          <a:prstGeom prst="accentCallout1">
            <a:avLst>
              <a:gd name="adj1" fmla="val 18750"/>
              <a:gd name="adj2" fmla="val -8333"/>
              <a:gd name="adj3" fmla="val 59478"/>
              <a:gd name="adj4" fmla="val -38702"/>
            </a:avLst>
          </a:prstGeom>
          <a:ln>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buFont typeface="Arial" pitchFamily="34" charset="0"/>
              <a:buChar char="•"/>
            </a:pPr>
            <a:r>
              <a:rPr lang="en-GB" sz="1600" dirty="0" smtClean="0">
                <a:latin typeface="Arial" pitchFamily="34" charset="0"/>
              </a:rPr>
              <a:t> Dynamic Resource</a:t>
            </a:r>
          </a:p>
          <a:p>
            <a:r>
              <a:rPr lang="en-GB" sz="1600" dirty="0" smtClean="0">
                <a:latin typeface="Arial" pitchFamily="34" charset="0"/>
              </a:rPr>
              <a:t>  Allocation</a:t>
            </a:r>
          </a:p>
          <a:p>
            <a:pPr>
              <a:buFont typeface="Arial" pitchFamily="34" charset="0"/>
              <a:buChar char="•"/>
            </a:pPr>
            <a:r>
              <a:rPr lang="en-GB" sz="1600" dirty="0" smtClean="0">
                <a:latin typeface="Arial" pitchFamily="34" charset="0"/>
              </a:rPr>
              <a:t> Pay-as-you-Go*</a:t>
            </a:r>
            <a:endParaRPr lang="en-GB" sz="1600" dirty="0" smtClean="0">
              <a:solidFill>
                <a:schemeClr val="tx1"/>
              </a:solidFill>
              <a:latin typeface="Arial" pitchFamily="34" charset="0"/>
              <a:ea typeface="ヒラギノ角ゴ Pro W3" pitchFamily="1" charset="-128"/>
            </a:endParaRPr>
          </a:p>
        </p:txBody>
      </p:sp>
      <p:sp>
        <p:nvSpPr>
          <p:cNvPr id="10" name="Line Callout 1 (Accent Bar) 9"/>
          <p:cNvSpPr/>
          <p:nvPr/>
        </p:nvSpPr>
        <p:spPr bwMode="auto">
          <a:xfrm>
            <a:off x="1071538" y="1071546"/>
            <a:ext cx="2071702" cy="571504"/>
          </a:xfrm>
          <a:prstGeom prst="accentCallout1">
            <a:avLst>
              <a:gd name="adj1" fmla="val 20972"/>
              <a:gd name="adj2" fmla="val 103390"/>
              <a:gd name="adj3" fmla="val 142071"/>
              <a:gd name="adj4" fmla="val 139111"/>
            </a:avLst>
          </a:prstGeom>
          <a:ln>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buFont typeface="Arial" pitchFamily="34" charset="0"/>
              <a:buChar char="•"/>
            </a:pPr>
            <a:r>
              <a:rPr lang="en-GB" sz="1600" dirty="0" smtClean="0">
                <a:latin typeface="Arial" pitchFamily="34" charset="0"/>
              </a:rPr>
              <a:t>Web based</a:t>
            </a:r>
          </a:p>
          <a:p>
            <a:pPr>
              <a:buFont typeface="Arial" pitchFamily="34" charset="0"/>
              <a:buChar char="•"/>
            </a:pPr>
            <a:r>
              <a:rPr lang="en-GB" sz="1600" dirty="0" smtClean="0">
                <a:latin typeface="Arial" pitchFamily="34" charset="0"/>
              </a:rPr>
              <a:t>Works anywhere</a:t>
            </a:r>
          </a:p>
        </p:txBody>
      </p:sp>
      <p:sp>
        <p:nvSpPr>
          <p:cNvPr id="11" name="Line Callout 1 (Accent Bar) 10"/>
          <p:cNvSpPr/>
          <p:nvPr/>
        </p:nvSpPr>
        <p:spPr bwMode="auto">
          <a:xfrm>
            <a:off x="285720" y="5072074"/>
            <a:ext cx="2071702" cy="857256"/>
          </a:xfrm>
          <a:prstGeom prst="accentCallout1">
            <a:avLst>
              <a:gd name="adj1" fmla="val 23194"/>
              <a:gd name="adj2" fmla="val 103850"/>
              <a:gd name="adj3" fmla="val -35464"/>
              <a:gd name="adj4" fmla="val 118971"/>
            </a:avLst>
          </a:prstGeom>
          <a:ln>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buFont typeface="Arial" pitchFamily="34" charset="0"/>
              <a:buChar char="•"/>
            </a:pPr>
            <a:r>
              <a:rPr lang="en-GB" sz="1600" dirty="0" smtClean="0">
                <a:latin typeface="Arial" pitchFamily="34" charset="0"/>
              </a:rPr>
              <a:t> Controlled Sharing</a:t>
            </a:r>
          </a:p>
          <a:p>
            <a:pPr>
              <a:buFont typeface="Arial" pitchFamily="34" charset="0"/>
              <a:buChar char="•"/>
            </a:pPr>
            <a:r>
              <a:rPr lang="en-GB" sz="1600" dirty="0" smtClean="0">
                <a:latin typeface="Arial" pitchFamily="34" charset="0"/>
              </a:rPr>
              <a:t> Collaboration</a:t>
            </a:r>
          </a:p>
          <a:p>
            <a:pPr>
              <a:buFont typeface="Arial" pitchFamily="34" charset="0"/>
              <a:buChar char="•"/>
            </a:pPr>
            <a:r>
              <a:rPr lang="en-GB" sz="1600" dirty="0" smtClean="0">
                <a:latin typeface="Arial" pitchFamily="34" charset="0"/>
              </a:rPr>
              <a:t> Communities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228600" y="1447800"/>
            <a:ext cx="8915400" cy="4624406"/>
          </a:xfrm>
        </p:spPr>
        <p:txBody>
          <a:bodyPr/>
          <a:lstStyle/>
          <a:p>
            <a:r>
              <a:rPr lang="en-GB" dirty="0" smtClean="0"/>
              <a:t>e-Science Central</a:t>
            </a:r>
          </a:p>
          <a:p>
            <a:pPr lvl="1"/>
            <a:r>
              <a:rPr lang="en-GB" dirty="0" smtClean="0"/>
              <a:t>Store-Analyse-Automate-Share e-science platform</a:t>
            </a:r>
          </a:p>
          <a:p>
            <a:pPr lvl="1"/>
            <a:r>
              <a:rPr lang="en-GB" dirty="0" smtClean="0"/>
              <a:t>Adding content from a range of domains</a:t>
            </a:r>
          </a:p>
          <a:p>
            <a:endParaRPr lang="en-GB" dirty="0" smtClean="0"/>
          </a:p>
          <a:p>
            <a:r>
              <a:rPr lang="en-GB" dirty="0" smtClean="0"/>
              <a:t>CARMEN is piloting this approach for neuroinformatics</a:t>
            </a:r>
          </a:p>
          <a:p>
            <a:pPr>
              <a:buNone/>
            </a:pPr>
            <a:endParaRPr lang="en-GB" dirty="0" smtClean="0"/>
          </a:p>
          <a:p>
            <a:r>
              <a:rPr lang="en-GB" dirty="0" smtClean="0"/>
              <a:t>Cloud computing can revolutionise e-science</a:t>
            </a:r>
          </a:p>
          <a:p>
            <a:pPr lvl="1"/>
            <a:r>
              <a:rPr lang="en-GB" dirty="0" smtClean="0"/>
              <a:t>reduce time from idea to realisation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smtClean="0"/>
              <a:t>Data in Science</a:t>
            </a:r>
          </a:p>
        </p:txBody>
      </p:sp>
      <p:sp>
        <p:nvSpPr>
          <p:cNvPr id="86019" name="Rectangle 3"/>
          <p:cNvSpPr>
            <a:spLocks noGrp="1" noChangeArrowheads="1"/>
          </p:cNvSpPr>
          <p:nvPr>
            <p:ph type="body" idx="1"/>
          </p:nvPr>
        </p:nvSpPr>
        <p:spPr>
          <a:xfrm>
            <a:off x="346075" y="1238250"/>
            <a:ext cx="8229600" cy="4525963"/>
          </a:xfrm>
        </p:spPr>
        <p:txBody>
          <a:bodyPr/>
          <a:lstStyle/>
          <a:p>
            <a:pPr marL="457200" indent="-457200"/>
            <a:r>
              <a:rPr lang="en-GB" dirty="0" err="1" smtClean="0"/>
              <a:t>Bowker’s</a:t>
            </a:r>
            <a:r>
              <a:rPr lang="en-GB" dirty="0" smtClean="0"/>
              <a:t> “Standard Scientific Model”</a:t>
            </a:r>
            <a:endParaRPr lang="en-GB" baseline="30000" dirty="0" smtClean="0"/>
          </a:p>
          <a:p>
            <a:pPr marL="838200" lvl="1" indent="-381000">
              <a:buFontTx/>
              <a:buAutoNum type="arabicPeriod"/>
            </a:pPr>
            <a:r>
              <a:rPr lang="en-GB" dirty="0" smtClean="0"/>
              <a:t>Collect data</a:t>
            </a:r>
          </a:p>
          <a:p>
            <a:pPr marL="838200" lvl="1" indent="-381000">
              <a:buFontTx/>
              <a:buAutoNum type="arabicPeriod"/>
            </a:pPr>
            <a:r>
              <a:rPr lang="en-GB" dirty="0" smtClean="0"/>
              <a:t>Publish papers</a:t>
            </a:r>
          </a:p>
          <a:p>
            <a:pPr marL="838200" lvl="1" indent="-381000">
              <a:buFontTx/>
              <a:buAutoNum type="arabicPeriod"/>
            </a:pPr>
            <a:r>
              <a:rPr lang="en-GB" dirty="0" smtClean="0"/>
              <a:t>Gradually loose the original data</a:t>
            </a:r>
          </a:p>
          <a:p>
            <a:pPr marL="457200" indent="-457200">
              <a:buFontTx/>
              <a:buNone/>
            </a:pPr>
            <a:endParaRPr lang="en-GB" sz="1600" baseline="30000" dirty="0" smtClean="0"/>
          </a:p>
          <a:p>
            <a:pPr marL="457200" indent="-457200">
              <a:buFontTx/>
              <a:buNone/>
            </a:pPr>
            <a:r>
              <a:rPr lang="en-GB" sz="1800" dirty="0" smtClean="0"/>
              <a:t>The New Knowledge Economy &amp; Science &amp; Technology Policy, G.C. </a:t>
            </a:r>
            <a:r>
              <a:rPr lang="en-GB" sz="1800" dirty="0" err="1" smtClean="0"/>
              <a:t>Bowker</a:t>
            </a:r>
            <a:endParaRPr lang="en-GB" sz="1800" dirty="0" smtClean="0"/>
          </a:p>
          <a:p>
            <a:pPr marL="457200" indent="-457200"/>
            <a:r>
              <a:rPr lang="en-GB" dirty="0" smtClean="0"/>
              <a:t>Problems:</a:t>
            </a:r>
          </a:p>
          <a:p>
            <a:pPr marL="838200" lvl="1" indent="-381000"/>
            <a:r>
              <a:rPr lang="en-GB" dirty="0" smtClean="0"/>
              <a:t>papers often draw conclusions from data that is not published</a:t>
            </a:r>
          </a:p>
          <a:p>
            <a:pPr marL="838200" lvl="1" indent="-381000"/>
            <a:r>
              <a:rPr lang="en-GB" dirty="0" smtClean="0"/>
              <a:t>inability to replicate experiments</a:t>
            </a:r>
          </a:p>
          <a:p>
            <a:pPr marL="838200" lvl="1" indent="-381000"/>
            <a:r>
              <a:rPr lang="en-GB" dirty="0" smtClean="0"/>
              <a:t>data cannot be re-used</a:t>
            </a:r>
          </a:p>
          <a:p>
            <a:pPr marL="457200" indent="-457200">
              <a:buFontTx/>
              <a:buNone/>
            </a:pPr>
            <a:endParaRPr lang="en-GB" sz="1800" dirty="0" smtClean="0"/>
          </a:p>
          <a:p>
            <a:pPr marL="457200" indent="-457200">
              <a:buFontTx/>
              <a:buNone/>
            </a:pPr>
            <a:endParaRPr lang="en-GB"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019">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601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601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6019">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6019">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60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smtClean="0"/>
              <a:t>Codes in Science</a:t>
            </a:r>
          </a:p>
        </p:txBody>
      </p:sp>
      <p:sp>
        <p:nvSpPr>
          <p:cNvPr id="86019" name="Rectangle 3"/>
          <p:cNvSpPr>
            <a:spLocks noGrp="1" noChangeArrowheads="1"/>
          </p:cNvSpPr>
          <p:nvPr>
            <p:ph type="body" idx="1"/>
          </p:nvPr>
        </p:nvSpPr>
        <p:spPr>
          <a:xfrm>
            <a:off x="346075" y="1238250"/>
            <a:ext cx="8229600" cy="4525963"/>
          </a:xfrm>
        </p:spPr>
        <p:txBody>
          <a:bodyPr/>
          <a:lstStyle/>
          <a:p>
            <a:pPr marL="457200" indent="-457200"/>
            <a:r>
              <a:rPr lang="en-GB" smtClean="0"/>
              <a:t>Three stages for codes </a:t>
            </a:r>
            <a:endParaRPr lang="en-GB" baseline="30000" smtClean="0"/>
          </a:p>
          <a:p>
            <a:pPr marL="838200" lvl="1" indent="-381000">
              <a:buFontTx/>
              <a:buAutoNum type="arabicPeriod"/>
            </a:pPr>
            <a:r>
              <a:rPr lang="en-GB" smtClean="0"/>
              <a:t>Write code and apply to data</a:t>
            </a:r>
          </a:p>
          <a:p>
            <a:pPr marL="838200" lvl="1" indent="-381000">
              <a:buFontTx/>
              <a:buAutoNum type="arabicPeriod"/>
            </a:pPr>
            <a:r>
              <a:rPr lang="en-GB" smtClean="0"/>
              <a:t>Publish papers</a:t>
            </a:r>
          </a:p>
          <a:p>
            <a:pPr marL="838200" lvl="1" indent="-381000">
              <a:buFontTx/>
              <a:buAutoNum type="arabicPeriod"/>
            </a:pPr>
            <a:r>
              <a:rPr lang="en-GB" smtClean="0"/>
              <a:t>Gradually loose the original codes</a:t>
            </a:r>
          </a:p>
          <a:p>
            <a:pPr marL="457200" indent="-457200">
              <a:buFontTx/>
              <a:buNone/>
            </a:pPr>
            <a:endParaRPr lang="en-GB" sz="1600" baseline="30000" smtClean="0"/>
          </a:p>
          <a:p>
            <a:pPr marL="457200" indent="-457200"/>
            <a:endParaRPr lang="en-GB" smtClean="0"/>
          </a:p>
          <a:p>
            <a:pPr marL="457200" indent="-457200"/>
            <a:r>
              <a:rPr lang="en-GB" smtClean="0"/>
              <a:t>Problems:</a:t>
            </a:r>
          </a:p>
          <a:p>
            <a:pPr marL="838200" lvl="1" indent="-381000"/>
            <a:r>
              <a:rPr lang="en-GB" smtClean="0"/>
              <a:t>papers often draw conclusions from codes  that are not published</a:t>
            </a:r>
          </a:p>
          <a:p>
            <a:pPr marL="838200" lvl="1" indent="-381000"/>
            <a:r>
              <a:rPr lang="en-GB" smtClean="0"/>
              <a:t>inability to replicate experiments</a:t>
            </a:r>
          </a:p>
          <a:p>
            <a:pPr marL="838200" lvl="1" indent="-381000"/>
            <a:r>
              <a:rPr lang="en-GB" smtClean="0"/>
              <a:t>codes cannot be re-used</a:t>
            </a:r>
          </a:p>
          <a:p>
            <a:pPr marL="457200" indent="-457200">
              <a:buFontTx/>
              <a:buNone/>
            </a:pPr>
            <a:endParaRPr lang="en-GB" sz="1800" smtClean="0"/>
          </a:p>
          <a:p>
            <a:pPr marL="457200" indent="-457200">
              <a:buFontTx/>
              <a:buNone/>
            </a:pPr>
            <a:endParaRPr lang="en-GB"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0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01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601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601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60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a:t>
            </a:r>
            <a:endParaRPr lang="en-GB" dirty="0"/>
          </a:p>
        </p:txBody>
      </p:sp>
      <p:sp>
        <p:nvSpPr>
          <p:cNvPr id="3" name="Content Placeholder 2"/>
          <p:cNvSpPr>
            <a:spLocks noGrp="1"/>
          </p:cNvSpPr>
          <p:nvPr>
            <p:ph idx="1"/>
          </p:nvPr>
        </p:nvSpPr>
        <p:spPr/>
        <p:txBody>
          <a:bodyPr/>
          <a:lstStyle/>
          <a:p>
            <a:r>
              <a:rPr lang="en-GB" dirty="0" smtClean="0"/>
              <a:t>Neuroinformatics - a challenging e-science application</a:t>
            </a:r>
          </a:p>
          <a:p>
            <a:r>
              <a:rPr lang="en-GB" dirty="0" smtClean="0"/>
              <a:t>CARMEN – addressing the challenges</a:t>
            </a:r>
          </a:p>
          <a:p>
            <a:r>
              <a:rPr lang="en-GB" dirty="0" smtClean="0"/>
              <a:t>Cloud Computing for e-science</a:t>
            </a:r>
          </a:p>
          <a:p>
            <a:pPr lvl="1"/>
            <a:r>
              <a:rPr lang="en-GB" dirty="0" smtClean="0"/>
              <a:t>Lessons we’ve Learnt</a:t>
            </a:r>
          </a:p>
          <a:p>
            <a:r>
              <a:rPr lang="en-GB" dirty="0" smtClean="0"/>
              <a:t>The Promise of Commercial Clouds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lue Brain"/>
          <p:cNvPicPr>
            <a:picLocks noChangeAspect="1" noChangeArrowheads="1"/>
          </p:cNvPicPr>
          <p:nvPr/>
        </p:nvPicPr>
        <p:blipFill>
          <a:blip r:embed="rId2"/>
          <a:srcRect/>
          <a:stretch>
            <a:fillRect/>
          </a:stretch>
        </p:blipFill>
        <p:spPr bwMode="auto">
          <a:xfrm>
            <a:off x="360363" y="2016125"/>
            <a:ext cx="2978150" cy="2566988"/>
          </a:xfrm>
          <a:prstGeom prst="rect">
            <a:avLst/>
          </a:prstGeom>
          <a:noFill/>
          <a:ln w="9525">
            <a:noFill/>
            <a:miter lim="800000"/>
            <a:headEnd/>
            <a:tailEnd/>
          </a:ln>
        </p:spPr>
      </p:pic>
      <p:pic>
        <p:nvPicPr>
          <p:cNvPr id="17411" name="Picture 4"/>
          <p:cNvPicPr>
            <a:picLocks noChangeAspect="1" noChangeArrowheads="1"/>
          </p:cNvPicPr>
          <p:nvPr/>
        </p:nvPicPr>
        <p:blipFill>
          <a:blip r:embed="rId3"/>
          <a:srcRect l="3938" r="15314" b="14491"/>
          <a:stretch>
            <a:fillRect/>
          </a:stretch>
        </p:blipFill>
        <p:spPr bwMode="auto">
          <a:xfrm>
            <a:off x="4300538" y="2409825"/>
            <a:ext cx="1984375" cy="877888"/>
          </a:xfrm>
          <a:prstGeom prst="rect">
            <a:avLst/>
          </a:prstGeom>
          <a:noFill/>
          <a:ln w="9525">
            <a:noFill/>
            <a:miter lim="800000"/>
            <a:headEnd/>
            <a:tailEnd/>
          </a:ln>
        </p:spPr>
      </p:pic>
      <p:sp>
        <p:nvSpPr>
          <p:cNvPr id="17412" name="Text Box 5"/>
          <p:cNvSpPr txBox="1">
            <a:spLocks noChangeArrowheads="1"/>
          </p:cNvSpPr>
          <p:nvPr/>
        </p:nvSpPr>
        <p:spPr bwMode="auto">
          <a:xfrm>
            <a:off x="3862388" y="5695950"/>
            <a:ext cx="3416300" cy="400050"/>
          </a:xfrm>
          <a:prstGeom prst="rect">
            <a:avLst/>
          </a:prstGeom>
          <a:noFill/>
          <a:ln w="9525">
            <a:noFill/>
            <a:miter lim="800000"/>
            <a:headEnd/>
            <a:tailEnd/>
          </a:ln>
        </p:spPr>
        <p:txBody>
          <a:bodyPr>
            <a:spAutoFit/>
          </a:bodyPr>
          <a:lstStyle/>
          <a:p>
            <a:pPr>
              <a:spcBef>
                <a:spcPct val="50000"/>
              </a:spcBef>
            </a:pPr>
            <a:r>
              <a:rPr lang="en-GB" sz="2000"/>
              <a:t>cracking the neural code</a:t>
            </a:r>
          </a:p>
        </p:txBody>
      </p:sp>
      <p:grpSp>
        <p:nvGrpSpPr>
          <p:cNvPr id="2" name="Group 7"/>
          <p:cNvGrpSpPr>
            <a:grpSpLocks/>
          </p:cNvGrpSpPr>
          <p:nvPr/>
        </p:nvGrpSpPr>
        <p:grpSpPr bwMode="auto">
          <a:xfrm>
            <a:off x="4322763" y="3890963"/>
            <a:ext cx="1955800" cy="228600"/>
            <a:chOff x="2556" y="2836"/>
            <a:chExt cx="1232" cy="144"/>
          </a:xfrm>
        </p:grpSpPr>
        <p:sp>
          <p:nvSpPr>
            <p:cNvPr id="17443" name="Line 8"/>
            <p:cNvSpPr>
              <a:spLocks noChangeShapeType="1"/>
            </p:cNvSpPr>
            <p:nvPr/>
          </p:nvSpPr>
          <p:spPr bwMode="auto">
            <a:xfrm>
              <a:off x="2640" y="2836"/>
              <a:ext cx="0" cy="144"/>
            </a:xfrm>
            <a:prstGeom prst="line">
              <a:avLst/>
            </a:prstGeom>
            <a:noFill/>
            <a:ln w="9525">
              <a:solidFill>
                <a:schemeClr val="tx1"/>
              </a:solidFill>
              <a:round/>
              <a:headEnd/>
              <a:tailEnd/>
            </a:ln>
          </p:spPr>
          <p:txBody>
            <a:bodyPr/>
            <a:lstStyle/>
            <a:p>
              <a:endParaRPr lang="en-GB"/>
            </a:p>
          </p:txBody>
        </p:sp>
        <p:sp>
          <p:nvSpPr>
            <p:cNvPr id="17444" name="Line 9"/>
            <p:cNvSpPr>
              <a:spLocks noChangeShapeType="1"/>
            </p:cNvSpPr>
            <p:nvPr/>
          </p:nvSpPr>
          <p:spPr bwMode="auto">
            <a:xfrm>
              <a:off x="2664" y="2836"/>
              <a:ext cx="0" cy="144"/>
            </a:xfrm>
            <a:prstGeom prst="line">
              <a:avLst/>
            </a:prstGeom>
            <a:noFill/>
            <a:ln w="9525">
              <a:solidFill>
                <a:schemeClr val="tx1"/>
              </a:solidFill>
              <a:round/>
              <a:headEnd/>
              <a:tailEnd/>
            </a:ln>
          </p:spPr>
          <p:txBody>
            <a:bodyPr/>
            <a:lstStyle/>
            <a:p>
              <a:endParaRPr lang="en-GB"/>
            </a:p>
          </p:txBody>
        </p:sp>
        <p:sp>
          <p:nvSpPr>
            <p:cNvPr id="17445" name="Line 10"/>
            <p:cNvSpPr>
              <a:spLocks noChangeShapeType="1"/>
            </p:cNvSpPr>
            <p:nvPr/>
          </p:nvSpPr>
          <p:spPr bwMode="auto">
            <a:xfrm>
              <a:off x="2784" y="2836"/>
              <a:ext cx="0" cy="144"/>
            </a:xfrm>
            <a:prstGeom prst="line">
              <a:avLst/>
            </a:prstGeom>
            <a:noFill/>
            <a:ln w="9525">
              <a:solidFill>
                <a:schemeClr val="tx1"/>
              </a:solidFill>
              <a:round/>
              <a:headEnd/>
              <a:tailEnd/>
            </a:ln>
          </p:spPr>
          <p:txBody>
            <a:bodyPr/>
            <a:lstStyle/>
            <a:p>
              <a:endParaRPr lang="en-GB"/>
            </a:p>
          </p:txBody>
        </p:sp>
        <p:sp>
          <p:nvSpPr>
            <p:cNvPr id="17446" name="Line 11"/>
            <p:cNvSpPr>
              <a:spLocks noChangeShapeType="1"/>
            </p:cNvSpPr>
            <p:nvPr/>
          </p:nvSpPr>
          <p:spPr bwMode="auto">
            <a:xfrm>
              <a:off x="2972" y="2836"/>
              <a:ext cx="0" cy="144"/>
            </a:xfrm>
            <a:prstGeom prst="line">
              <a:avLst/>
            </a:prstGeom>
            <a:noFill/>
            <a:ln w="9525">
              <a:solidFill>
                <a:schemeClr val="tx1"/>
              </a:solidFill>
              <a:round/>
              <a:headEnd/>
              <a:tailEnd/>
            </a:ln>
          </p:spPr>
          <p:txBody>
            <a:bodyPr/>
            <a:lstStyle/>
            <a:p>
              <a:endParaRPr lang="en-GB"/>
            </a:p>
          </p:txBody>
        </p:sp>
        <p:sp>
          <p:nvSpPr>
            <p:cNvPr id="17447" name="Line 12"/>
            <p:cNvSpPr>
              <a:spLocks noChangeShapeType="1"/>
            </p:cNvSpPr>
            <p:nvPr/>
          </p:nvSpPr>
          <p:spPr bwMode="auto">
            <a:xfrm>
              <a:off x="2916" y="2836"/>
              <a:ext cx="0" cy="144"/>
            </a:xfrm>
            <a:prstGeom prst="line">
              <a:avLst/>
            </a:prstGeom>
            <a:noFill/>
            <a:ln w="9525">
              <a:solidFill>
                <a:schemeClr val="tx1"/>
              </a:solidFill>
              <a:round/>
              <a:headEnd/>
              <a:tailEnd/>
            </a:ln>
          </p:spPr>
          <p:txBody>
            <a:bodyPr/>
            <a:lstStyle/>
            <a:p>
              <a:endParaRPr lang="en-GB"/>
            </a:p>
          </p:txBody>
        </p:sp>
        <p:sp>
          <p:nvSpPr>
            <p:cNvPr id="17448" name="Line 13"/>
            <p:cNvSpPr>
              <a:spLocks noChangeShapeType="1"/>
            </p:cNvSpPr>
            <p:nvPr/>
          </p:nvSpPr>
          <p:spPr bwMode="auto">
            <a:xfrm>
              <a:off x="2988" y="2836"/>
              <a:ext cx="0" cy="144"/>
            </a:xfrm>
            <a:prstGeom prst="line">
              <a:avLst/>
            </a:prstGeom>
            <a:noFill/>
            <a:ln w="9525">
              <a:solidFill>
                <a:schemeClr val="tx1"/>
              </a:solidFill>
              <a:round/>
              <a:headEnd/>
              <a:tailEnd/>
            </a:ln>
          </p:spPr>
          <p:txBody>
            <a:bodyPr/>
            <a:lstStyle/>
            <a:p>
              <a:endParaRPr lang="en-GB"/>
            </a:p>
          </p:txBody>
        </p:sp>
        <p:sp>
          <p:nvSpPr>
            <p:cNvPr id="17449" name="Line 14"/>
            <p:cNvSpPr>
              <a:spLocks noChangeShapeType="1"/>
            </p:cNvSpPr>
            <p:nvPr/>
          </p:nvSpPr>
          <p:spPr bwMode="auto">
            <a:xfrm>
              <a:off x="3012" y="2836"/>
              <a:ext cx="0" cy="144"/>
            </a:xfrm>
            <a:prstGeom prst="line">
              <a:avLst/>
            </a:prstGeom>
            <a:noFill/>
            <a:ln w="9525">
              <a:solidFill>
                <a:schemeClr val="tx1"/>
              </a:solidFill>
              <a:round/>
              <a:headEnd/>
              <a:tailEnd/>
            </a:ln>
          </p:spPr>
          <p:txBody>
            <a:bodyPr/>
            <a:lstStyle/>
            <a:p>
              <a:endParaRPr lang="en-GB"/>
            </a:p>
          </p:txBody>
        </p:sp>
        <p:sp>
          <p:nvSpPr>
            <p:cNvPr id="17450" name="Line 15"/>
            <p:cNvSpPr>
              <a:spLocks noChangeShapeType="1"/>
            </p:cNvSpPr>
            <p:nvPr/>
          </p:nvSpPr>
          <p:spPr bwMode="auto">
            <a:xfrm>
              <a:off x="3036" y="2836"/>
              <a:ext cx="0" cy="144"/>
            </a:xfrm>
            <a:prstGeom prst="line">
              <a:avLst/>
            </a:prstGeom>
            <a:noFill/>
            <a:ln w="9525">
              <a:solidFill>
                <a:schemeClr val="tx1"/>
              </a:solidFill>
              <a:round/>
              <a:headEnd/>
              <a:tailEnd/>
            </a:ln>
          </p:spPr>
          <p:txBody>
            <a:bodyPr/>
            <a:lstStyle/>
            <a:p>
              <a:endParaRPr lang="en-GB"/>
            </a:p>
          </p:txBody>
        </p:sp>
        <p:sp>
          <p:nvSpPr>
            <p:cNvPr id="17451" name="Line 16"/>
            <p:cNvSpPr>
              <a:spLocks noChangeShapeType="1"/>
            </p:cNvSpPr>
            <p:nvPr/>
          </p:nvSpPr>
          <p:spPr bwMode="auto">
            <a:xfrm>
              <a:off x="3068" y="2836"/>
              <a:ext cx="0" cy="144"/>
            </a:xfrm>
            <a:prstGeom prst="line">
              <a:avLst/>
            </a:prstGeom>
            <a:noFill/>
            <a:ln w="9525">
              <a:solidFill>
                <a:schemeClr val="tx1"/>
              </a:solidFill>
              <a:round/>
              <a:headEnd/>
              <a:tailEnd/>
            </a:ln>
          </p:spPr>
          <p:txBody>
            <a:bodyPr/>
            <a:lstStyle/>
            <a:p>
              <a:endParaRPr lang="en-GB"/>
            </a:p>
          </p:txBody>
        </p:sp>
        <p:sp>
          <p:nvSpPr>
            <p:cNvPr id="17452" name="Line 17"/>
            <p:cNvSpPr>
              <a:spLocks noChangeShapeType="1"/>
            </p:cNvSpPr>
            <p:nvPr/>
          </p:nvSpPr>
          <p:spPr bwMode="auto">
            <a:xfrm>
              <a:off x="3120" y="2836"/>
              <a:ext cx="0" cy="144"/>
            </a:xfrm>
            <a:prstGeom prst="line">
              <a:avLst/>
            </a:prstGeom>
            <a:noFill/>
            <a:ln w="9525">
              <a:solidFill>
                <a:schemeClr val="tx1"/>
              </a:solidFill>
              <a:round/>
              <a:headEnd/>
              <a:tailEnd/>
            </a:ln>
          </p:spPr>
          <p:txBody>
            <a:bodyPr/>
            <a:lstStyle/>
            <a:p>
              <a:endParaRPr lang="en-GB"/>
            </a:p>
          </p:txBody>
        </p:sp>
        <p:sp>
          <p:nvSpPr>
            <p:cNvPr id="17453" name="Line 18"/>
            <p:cNvSpPr>
              <a:spLocks noChangeShapeType="1"/>
            </p:cNvSpPr>
            <p:nvPr/>
          </p:nvSpPr>
          <p:spPr bwMode="auto">
            <a:xfrm>
              <a:off x="3484" y="2836"/>
              <a:ext cx="0" cy="144"/>
            </a:xfrm>
            <a:prstGeom prst="line">
              <a:avLst/>
            </a:prstGeom>
            <a:noFill/>
            <a:ln w="9525">
              <a:solidFill>
                <a:schemeClr val="tx1"/>
              </a:solidFill>
              <a:round/>
              <a:headEnd/>
              <a:tailEnd/>
            </a:ln>
          </p:spPr>
          <p:txBody>
            <a:bodyPr/>
            <a:lstStyle/>
            <a:p>
              <a:endParaRPr lang="en-GB"/>
            </a:p>
          </p:txBody>
        </p:sp>
        <p:sp>
          <p:nvSpPr>
            <p:cNvPr id="17454" name="Line 19"/>
            <p:cNvSpPr>
              <a:spLocks noChangeShapeType="1"/>
            </p:cNvSpPr>
            <p:nvPr/>
          </p:nvSpPr>
          <p:spPr bwMode="auto">
            <a:xfrm>
              <a:off x="2556" y="2980"/>
              <a:ext cx="1232" cy="0"/>
            </a:xfrm>
            <a:prstGeom prst="line">
              <a:avLst/>
            </a:prstGeom>
            <a:noFill/>
            <a:ln w="9525">
              <a:solidFill>
                <a:schemeClr val="tx1"/>
              </a:solidFill>
              <a:round/>
              <a:headEnd/>
              <a:tailEnd/>
            </a:ln>
          </p:spPr>
          <p:txBody>
            <a:bodyPr/>
            <a:lstStyle/>
            <a:p>
              <a:endParaRPr lang="en-GB"/>
            </a:p>
          </p:txBody>
        </p:sp>
      </p:grpSp>
      <p:grpSp>
        <p:nvGrpSpPr>
          <p:cNvPr id="3" name="Group 20"/>
          <p:cNvGrpSpPr>
            <a:grpSpLocks/>
          </p:cNvGrpSpPr>
          <p:nvPr/>
        </p:nvGrpSpPr>
        <p:grpSpPr bwMode="auto">
          <a:xfrm>
            <a:off x="4329113" y="4322763"/>
            <a:ext cx="1955800" cy="234950"/>
            <a:chOff x="2560" y="3212"/>
            <a:chExt cx="1232" cy="148"/>
          </a:xfrm>
        </p:grpSpPr>
        <p:sp>
          <p:nvSpPr>
            <p:cNvPr id="17433" name="Line 21"/>
            <p:cNvSpPr>
              <a:spLocks noChangeShapeType="1"/>
            </p:cNvSpPr>
            <p:nvPr/>
          </p:nvSpPr>
          <p:spPr bwMode="auto">
            <a:xfrm>
              <a:off x="2584" y="3212"/>
              <a:ext cx="0" cy="144"/>
            </a:xfrm>
            <a:prstGeom prst="line">
              <a:avLst/>
            </a:prstGeom>
            <a:noFill/>
            <a:ln w="9525">
              <a:solidFill>
                <a:schemeClr val="tx1"/>
              </a:solidFill>
              <a:round/>
              <a:headEnd/>
              <a:tailEnd/>
            </a:ln>
          </p:spPr>
          <p:txBody>
            <a:bodyPr/>
            <a:lstStyle/>
            <a:p>
              <a:endParaRPr lang="en-GB"/>
            </a:p>
          </p:txBody>
        </p:sp>
        <p:sp>
          <p:nvSpPr>
            <p:cNvPr id="17434" name="Line 22"/>
            <p:cNvSpPr>
              <a:spLocks noChangeShapeType="1"/>
            </p:cNvSpPr>
            <p:nvPr/>
          </p:nvSpPr>
          <p:spPr bwMode="auto">
            <a:xfrm>
              <a:off x="2824" y="3212"/>
              <a:ext cx="0" cy="144"/>
            </a:xfrm>
            <a:prstGeom prst="line">
              <a:avLst/>
            </a:prstGeom>
            <a:noFill/>
            <a:ln w="9525">
              <a:solidFill>
                <a:schemeClr val="tx1"/>
              </a:solidFill>
              <a:round/>
              <a:headEnd/>
              <a:tailEnd/>
            </a:ln>
          </p:spPr>
          <p:txBody>
            <a:bodyPr/>
            <a:lstStyle/>
            <a:p>
              <a:endParaRPr lang="en-GB"/>
            </a:p>
          </p:txBody>
        </p:sp>
        <p:sp>
          <p:nvSpPr>
            <p:cNvPr id="17435" name="Line 23"/>
            <p:cNvSpPr>
              <a:spLocks noChangeShapeType="1"/>
            </p:cNvSpPr>
            <p:nvPr/>
          </p:nvSpPr>
          <p:spPr bwMode="auto">
            <a:xfrm>
              <a:off x="3124" y="3212"/>
              <a:ext cx="0" cy="144"/>
            </a:xfrm>
            <a:prstGeom prst="line">
              <a:avLst/>
            </a:prstGeom>
            <a:noFill/>
            <a:ln w="9525">
              <a:solidFill>
                <a:schemeClr val="tx1"/>
              </a:solidFill>
              <a:round/>
              <a:headEnd/>
              <a:tailEnd/>
            </a:ln>
          </p:spPr>
          <p:txBody>
            <a:bodyPr/>
            <a:lstStyle/>
            <a:p>
              <a:endParaRPr lang="en-GB"/>
            </a:p>
          </p:txBody>
        </p:sp>
        <p:sp>
          <p:nvSpPr>
            <p:cNvPr id="17436" name="Line 24"/>
            <p:cNvSpPr>
              <a:spLocks noChangeShapeType="1"/>
            </p:cNvSpPr>
            <p:nvPr/>
          </p:nvSpPr>
          <p:spPr bwMode="auto">
            <a:xfrm>
              <a:off x="3208" y="3212"/>
              <a:ext cx="0" cy="144"/>
            </a:xfrm>
            <a:prstGeom prst="line">
              <a:avLst/>
            </a:prstGeom>
            <a:noFill/>
            <a:ln w="9525">
              <a:solidFill>
                <a:schemeClr val="tx1"/>
              </a:solidFill>
              <a:round/>
              <a:headEnd/>
              <a:tailEnd/>
            </a:ln>
          </p:spPr>
          <p:txBody>
            <a:bodyPr/>
            <a:lstStyle/>
            <a:p>
              <a:endParaRPr lang="en-GB"/>
            </a:p>
          </p:txBody>
        </p:sp>
        <p:sp>
          <p:nvSpPr>
            <p:cNvPr id="17437" name="Line 25"/>
            <p:cNvSpPr>
              <a:spLocks noChangeShapeType="1"/>
            </p:cNvSpPr>
            <p:nvPr/>
          </p:nvSpPr>
          <p:spPr bwMode="auto">
            <a:xfrm>
              <a:off x="3404" y="3212"/>
              <a:ext cx="0" cy="144"/>
            </a:xfrm>
            <a:prstGeom prst="line">
              <a:avLst/>
            </a:prstGeom>
            <a:noFill/>
            <a:ln w="9525">
              <a:solidFill>
                <a:schemeClr val="tx1"/>
              </a:solidFill>
              <a:round/>
              <a:headEnd/>
              <a:tailEnd/>
            </a:ln>
          </p:spPr>
          <p:txBody>
            <a:bodyPr/>
            <a:lstStyle/>
            <a:p>
              <a:endParaRPr lang="en-GB"/>
            </a:p>
          </p:txBody>
        </p:sp>
        <p:sp>
          <p:nvSpPr>
            <p:cNvPr id="17438" name="Line 26"/>
            <p:cNvSpPr>
              <a:spLocks noChangeShapeType="1"/>
            </p:cNvSpPr>
            <p:nvPr/>
          </p:nvSpPr>
          <p:spPr bwMode="auto">
            <a:xfrm>
              <a:off x="3492" y="3212"/>
              <a:ext cx="0" cy="144"/>
            </a:xfrm>
            <a:prstGeom prst="line">
              <a:avLst/>
            </a:prstGeom>
            <a:noFill/>
            <a:ln w="9525">
              <a:solidFill>
                <a:schemeClr val="tx1"/>
              </a:solidFill>
              <a:round/>
              <a:headEnd/>
              <a:tailEnd/>
            </a:ln>
          </p:spPr>
          <p:txBody>
            <a:bodyPr/>
            <a:lstStyle/>
            <a:p>
              <a:endParaRPr lang="en-GB"/>
            </a:p>
          </p:txBody>
        </p:sp>
        <p:sp>
          <p:nvSpPr>
            <p:cNvPr id="17439" name="Line 27"/>
            <p:cNvSpPr>
              <a:spLocks noChangeShapeType="1"/>
            </p:cNvSpPr>
            <p:nvPr/>
          </p:nvSpPr>
          <p:spPr bwMode="auto">
            <a:xfrm>
              <a:off x="3600" y="3212"/>
              <a:ext cx="0" cy="144"/>
            </a:xfrm>
            <a:prstGeom prst="line">
              <a:avLst/>
            </a:prstGeom>
            <a:noFill/>
            <a:ln w="9525">
              <a:solidFill>
                <a:schemeClr val="tx1"/>
              </a:solidFill>
              <a:round/>
              <a:headEnd/>
              <a:tailEnd/>
            </a:ln>
          </p:spPr>
          <p:txBody>
            <a:bodyPr/>
            <a:lstStyle/>
            <a:p>
              <a:endParaRPr lang="en-GB"/>
            </a:p>
          </p:txBody>
        </p:sp>
        <p:sp>
          <p:nvSpPr>
            <p:cNvPr id="17440" name="Line 28"/>
            <p:cNvSpPr>
              <a:spLocks noChangeShapeType="1"/>
            </p:cNvSpPr>
            <p:nvPr/>
          </p:nvSpPr>
          <p:spPr bwMode="auto">
            <a:xfrm>
              <a:off x="3652" y="3212"/>
              <a:ext cx="0" cy="144"/>
            </a:xfrm>
            <a:prstGeom prst="line">
              <a:avLst/>
            </a:prstGeom>
            <a:noFill/>
            <a:ln w="9525">
              <a:solidFill>
                <a:schemeClr val="tx1"/>
              </a:solidFill>
              <a:round/>
              <a:headEnd/>
              <a:tailEnd/>
            </a:ln>
          </p:spPr>
          <p:txBody>
            <a:bodyPr/>
            <a:lstStyle/>
            <a:p>
              <a:endParaRPr lang="en-GB"/>
            </a:p>
          </p:txBody>
        </p:sp>
        <p:sp>
          <p:nvSpPr>
            <p:cNvPr id="17441" name="Line 29"/>
            <p:cNvSpPr>
              <a:spLocks noChangeShapeType="1"/>
            </p:cNvSpPr>
            <p:nvPr/>
          </p:nvSpPr>
          <p:spPr bwMode="auto">
            <a:xfrm>
              <a:off x="3144" y="3212"/>
              <a:ext cx="0" cy="144"/>
            </a:xfrm>
            <a:prstGeom prst="line">
              <a:avLst/>
            </a:prstGeom>
            <a:noFill/>
            <a:ln w="9525">
              <a:solidFill>
                <a:schemeClr val="tx1"/>
              </a:solidFill>
              <a:round/>
              <a:headEnd/>
              <a:tailEnd/>
            </a:ln>
          </p:spPr>
          <p:txBody>
            <a:bodyPr/>
            <a:lstStyle/>
            <a:p>
              <a:endParaRPr lang="en-GB"/>
            </a:p>
          </p:txBody>
        </p:sp>
        <p:sp>
          <p:nvSpPr>
            <p:cNvPr id="17442" name="Line 30"/>
            <p:cNvSpPr>
              <a:spLocks noChangeShapeType="1"/>
            </p:cNvSpPr>
            <p:nvPr/>
          </p:nvSpPr>
          <p:spPr bwMode="auto">
            <a:xfrm>
              <a:off x="2560" y="3360"/>
              <a:ext cx="1232" cy="0"/>
            </a:xfrm>
            <a:prstGeom prst="line">
              <a:avLst/>
            </a:prstGeom>
            <a:noFill/>
            <a:ln w="9525">
              <a:solidFill>
                <a:schemeClr val="tx1"/>
              </a:solidFill>
              <a:round/>
              <a:headEnd/>
              <a:tailEnd/>
            </a:ln>
          </p:spPr>
          <p:txBody>
            <a:bodyPr/>
            <a:lstStyle/>
            <a:p>
              <a:endParaRPr lang="en-GB"/>
            </a:p>
          </p:txBody>
        </p:sp>
      </p:grpSp>
      <p:grpSp>
        <p:nvGrpSpPr>
          <p:cNvPr id="4" name="Group 31"/>
          <p:cNvGrpSpPr>
            <a:grpSpLocks/>
          </p:cNvGrpSpPr>
          <p:nvPr/>
        </p:nvGrpSpPr>
        <p:grpSpPr bwMode="auto">
          <a:xfrm>
            <a:off x="4329113" y="4735513"/>
            <a:ext cx="1955800" cy="228600"/>
            <a:chOff x="2560" y="3744"/>
            <a:chExt cx="1232" cy="144"/>
          </a:xfrm>
        </p:grpSpPr>
        <p:sp>
          <p:nvSpPr>
            <p:cNvPr id="17425" name="Line 32"/>
            <p:cNvSpPr>
              <a:spLocks noChangeShapeType="1"/>
            </p:cNvSpPr>
            <p:nvPr/>
          </p:nvSpPr>
          <p:spPr bwMode="auto">
            <a:xfrm>
              <a:off x="2688" y="3744"/>
              <a:ext cx="0" cy="144"/>
            </a:xfrm>
            <a:prstGeom prst="line">
              <a:avLst/>
            </a:prstGeom>
            <a:noFill/>
            <a:ln w="9525">
              <a:solidFill>
                <a:schemeClr val="tx1"/>
              </a:solidFill>
              <a:round/>
              <a:headEnd/>
              <a:tailEnd/>
            </a:ln>
          </p:spPr>
          <p:txBody>
            <a:bodyPr/>
            <a:lstStyle/>
            <a:p>
              <a:endParaRPr lang="en-GB"/>
            </a:p>
          </p:txBody>
        </p:sp>
        <p:sp>
          <p:nvSpPr>
            <p:cNvPr id="17426" name="Line 33"/>
            <p:cNvSpPr>
              <a:spLocks noChangeShapeType="1"/>
            </p:cNvSpPr>
            <p:nvPr/>
          </p:nvSpPr>
          <p:spPr bwMode="auto">
            <a:xfrm>
              <a:off x="2808" y="3744"/>
              <a:ext cx="0" cy="144"/>
            </a:xfrm>
            <a:prstGeom prst="line">
              <a:avLst/>
            </a:prstGeom>
            <a:noFill/>
            <a:ln w="9525">
              <a:solidFill>
                <a:schemeClr val="tx1"/>
              </a:solidFill>
              <a:round/>
              <a:headEnd/>
              <a:tailEnd/>
            </a:ln>
          </p:spPr>
          <p:txBody>
            <a:bodyPr/>
            <a:lstStyle/>
            <a:p>
              <a:endParaRPr lang="en-GB"/>
            </a:p>
          </p:txBody>
        </p:sp>
        <p:sp>
          <p:nvSpPr>
            <p:cNvPr id="17427" name="Line 34"/>
            <p:cNvSpPr>
              <a:spLocks noChangeShapeType="1"/>
            </p:cNvSpPr>
            <p:nvPr/>
          </p:nvSpPr>
          <p:spPr bwMode="auto">
            <a:xfrm>
              <a:off x="2920" y="3744"/>
              <a:ext cx="0" cy="144"/>
            </a:xfrm>
            <a:prstGeom prst="line">
              <a:avLst/>
            </a:prstGeom>
            <a:noFill/>
            <a:ln w="9525">
              <a:solidFill>
                <a:schemeClr val="tx1"/>
              </a:solidFill>
              <a:round/>
              <a:headEnd/>
              <a:tailEnd/>
            </a:ln>
          </p:spPr>
          <p:txBody>
            <a:bodyPr/>
            <a:lstStyle/>
            <a:p>
              <a:endParaRPr lang="en-GB"/>
            </a:p>
          </p:txBody>
        </p:sp>
        <p:sp>
          <p:nvSpPr>
            <p:cNvPr id="17428" name="Line 35"/>
            <p:cNvSpPr>
              <a:spLocks noChangeShapeType="1"/>
            </p:cNvSpPr>
            <p:nvPr/>
          </p:nvSpPr>
          <p:spPr bwMode="auto">
            <a:xfrm>
              <a:off x="3032" y="3744"/>
              <a:ext cx="0" cy="144"/>
            </a:xfrm>
            <a:prstGeom prst="line">
              <a:avLst/>
            </a:prstGeom>
            <a:noFill/>
            <a:ln w="9525">
              <a:solidFill>
                <a:schemeClr val="tx1"/>
              </a:solidFill>
              <a:round/>
              <a:headEnd/>
              <a:tailEnd/>
            </a:ln>
          </p:spPr>
          <p:txBody>
            <a:bodyPr/>
            <a:lstStyle/>
            <a:p>
              <a:endParaRPr lang="en-GB"/>
            </a:p>
          </p:txBody>
        </p:sp>
        <p:sp>
          <p:nvSpPr>
            <p:cNvPr id="17429" name="Line 36"/>
            <p:cNvSpPr>
              <a:spLocks noChangeShapeType="1"/>
            </p:cNvSpPr>
            <p:nvPr/>
          </p:nvSpPr>
          <p:spPr bwMode="auto">
            <a:xfrm>
              <a:off x="3212" y="3744"/>
              <a:ext cx="0" cy="144"/>
            </a:xfrm>
            <a:prstGeom prst="line">
              <a:avLst/>
            </a:prstGeom>
            <a:noFill/>
            <a:ln w="9525">
              <a:solidFill>
                <a:schemeClr val="tx1"/>
              </a:solidFill>
              <a:round/>
              <a:headEnd/>
              <a:tailEnd/>
            </a:ln>
          </p:spPr>
          <p:txBody>
            <a:bodyPr/>
            <a:lstStyle/>
            <a:p>
              <a:endParaRPr lang="en-GB"/>
            </a:p>
          </p:txBody>
        </p:sp>
        <p:sp>
          <p:nvSpPr>
            <p:cNvPr id="17430" name="Line 37"/>
            <p:cNvSpPr>
              <a:spLocks noChangeShapeType="1"/>
            </p:cNvSpPr>
            <p:nvPr/>
          </p:nvSpPr>
          <p:spPr bwMode="auto">
            <a:xfrm>
              <a:off x="3572" y="3744"/>
              <a:ext cx="0" cy="144"/>
            </a:xfrm>
            <a:prstGeom prst="line">
              <a:avLst/>
            </a:prstGeom>
            <a:noFill/>
            <a:ln w="9525">
              <a:solidFill>
                <a:schemeClr val="tx1"/>
              </a:solidFill>
              <a:round/>
              <a:headEnd/>
              <a:tailEnd/>
            </a:ln>
          </p:spPr>
          <p:txBody>
            <a:bodyPr/>
            <a:lstStyle/>
            <a:p>
              <a:endParaRPr lang="en-GB"/>
            </a:p>
          </p:txBody>
        </p:sp>
        <p:sp>
          <p:nvSpPr>
            <p:cNvPr id="17431" name="Line 38"/>
            <p:cNvSpPr>
              <a:spLocks noChangeShapeType="1"/>
            </p:cNvSpPr>
            <p:nvPr/>
          </p:nvSpPr>
          <p:spPr bwMode="auto">
            <a:xfrm>
              <a:off x="3664" y="3744"/>
              <a:ext cx="0" cy="144"/>
            </a:xfrm>
            <a:prstGeom prst="line">
              <a:avLst/>
            </a:prstGeom>
            <a:noFill/>
            <a:ln w="9525">
              <a:solidFill>
                <a:schemeClr val="tx1"/>
              </a:solidFill>
              <a:round/>
              <a:headEnd/>
              <a:tailEnd/>
            </a:ln>
          </p:spPr>
          <p:txBody>
            <a:bodyPr/>
            <a:lstStyle/>
            <a:p>
              <a:endParaRPr lang="en-GB"/>
            </a:p>
          </p:txBody>
        </p:sp>
        <p:sp>
          <p:nvSpPr>
            <p:cNvPr id="17432" name="Line 39"/>
            <p:cNvSpPr>
              <a:spLocks noChangeShapeType="1"/>
            </p:cNvSpPr>
            <p:nvPr/>
          </p:nvSpPr>
          <p:spPr bwMode="auto">
            <a:xfrm>
              <a:off x="2560" y="3888"/>
              <a:ext cx="1232" cy="0"/>
            </a:xfrm>
            <a:prstGeom prst="line">
              <a:avLst/>
            </a:prstGeom>
            <a:noFill/>
            <a:ln w="9525">
              <a:solidFill>
                <a:schemeClr val="tx1"/>
              </a:solidFill>
              <a:round/>
              <a:headEnd/>
              <a:tailEnd/>
            </a:ln>
          </p:spPr>
          <p:txBody>
            <a:bodyPr/>
            <a:lstStyle/>
            <a:p>
              <a:endParaRPr lang="en-GB"/>
            </a:p>
          </p:txBody>
        </p:sp>
      </p:grpSp>
      <p:sp>
        <p:nvSpPr>
          <p:cNvPr id="17416" name="Text Box 40"/>
          <p:cNvSpPr txBox="1">
            <a:spLocks noChangeArrowheads="1"/>
          </p:cNvSpPr>
          <p:nvPr/>
        </p:nvSpPr>
        <p:spPr bwMode="auto">
          <a:xfrm>
            <a:off x="6388100" y="4002088"/>
            <a:ext cx="1155700" cy="274637"/>
          </a:xfrm>
          <a:prstGeom prst="rect">
            <a:avLst/>
          </a:prstGeom>
          <a:noFill/>
          <a:ln w="9525">
            <a:noFill/>
            <a:miter lim="800000"/>
            <a:headEnd/>
            <a:tailEnd/>
          </a:ln>
        </p:spPr>
        <p:txBody>
          <a:bodyPr>
            <a:spAutoFit/>
          </a:bodyPr>
          <a:lstStyle/>
          <a:p>
            <a:pPr>
              <a:spcBef>
                <a:spcPct val="50000"/>
              </a:spcBef>
            </a:pPr>
            <a:r>
              <a:rPr lang="en-GB" sz="1200" b="1"/>
              <a:t>neurone 1</a:t>
            </a:r>
          </a:p>
        </p:txBody>
      </p:sp>
      <p:sp>
        <p:nvSpPr>
          <p:cNvPr id="17417" name="Text Box 41"/>
          <p:cNvSpPr txBox="1">
            <a:spLocks noChangeArrowheads="1"/>
          </p:cNvSpPr>
          <p:nvPr/>
        </p:nvSpPr>
        <p:spPr bwMode="auto">
          <a:xfrm>
            <a:off x="6388100" y="4433888"/>
            <a:ext cx="1155700" cy="274637"/>
          </a:xfrm>
          <a:prstGeom prst="rect">
            <a:avLst/>
          </a:prstGeom>
          <a:noFill/>
          <a:ln w="9525">
            <a:noFill/>
            <a:miter lim="800000"/>
            <a:headEnd/>
            <a:tailEnd/>
          </a:ln>
        </p:spPr>
        <p:txBody>
          <a:bodyPr>
            <a:spAutoFit/>
          </a:bodyPr>
          <a:lstStyle/>
          <a:p>
            <a:pPr>
              <a:spcBef>
                <a:spcPct val="50000"/>
              </a:spcBef>
            </a:pPr>
            <a:r>
              <a:rPr lang="en-GB" sz="1200" b="1"/>
              <a:t>neurone 2</a:t>
            </a:r>
          </a:p>
        </p:txBody>
      </p:sp>
      <p:sp>
        <p:nvSpPr>
          <p:cNvPr id="17418" name="Text Box 42"/>
          <p:cNvSpPr txBox="1">
            <a:spLocks noChangeArrowheads="1"/>
          </p:cNvSpPr>
          <p:nvPr/>
        </p:nvSpPr>
        <p:spPr bwMode="auto">
          <a:xfrm>
            <a:off x="6388100" y="4852988"/>
            <a:ext cx="1155700" cy="274637"/>
          </a:xfrm>
          <a:prstGeom prst="rect">
            <a:avLst/>
          </a:prstGeom>
          <a:noFill/>
          <a:ln w="9525">
            <a:noFill/>
            <a:miter lim="800000"/>
            <a:headEnd/>
            <a:tailEnd/>
          </a:ln>
        </p:spPr>
        <p:txBody>
          <a:bodyPr>
            <a:spAutoFit/>
          </a:bodyPr>
          <a:lstStyle/>
          <a:p>
            <a:pPr>
              <a:spcBef>
                <a:spcPct val="50000"/>
              </a:spcBef>
            </a:pPr>
            <a:r>
              <a:rPr lang="en-GB" sz="1200" b="1"/>
              <a:t>neurone 3</a:t>
            </a:r>
          </a:p>
        </p:txBody>
      </p:sp>
      <p:sp>
        <p:nvSpPr>
          <p:cNvPr id="17419" name="AutoShape 43"/>
          <p:cNvSpPr>
            <a:spLocks noChangeArrowheads="1"/>
          </p:cNvSpPr>
          <p:nvPr/>
        </p:nvSpPr>
        <p:spPr bwMode="auto">
          <a:xfrm>
            <a:off x="5087938" y="3392488"/>
            <a:ext cx="425450" cy="325437"/>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en-US"/>
          </a:p>
        </p:txBody>
      </p:sp>
      <p:sp>
        <p:nvSpPr>
          <p:cNvPr id="17420" name="Rectangle 44"/>
          <p:cNvSpPr>
            <a:spLocks noChangeArrowheads="1"/>
          </p:cNvSpPr>
          <p:nvPr/>
        </p:nvSpPr>
        <p:spPr bwMode="auto">
          <a:xfrm>
            <a:off x="3325813" y="1423988"/>
            <a:ext cx="5818187" cy="1016000"/>
          </a:xfrm>
          <a:prstGeom prst="rect">
            <a:avLst/>
          </a:prstGeom>
          <a:noFill/>
          <a:ln w="9525">
            <a:noFill/>
            <a:miter lim="800000"/>
            <a:headEnd/>
            <a:tailEnd/>
          </a:ln>
        </p:spPr>
        <p:txBody>
          <a:bodyPr>
            <a:spAutoFit/>
          </a:bodyPr>
          <a:lstStyle/>
          <a:p>
            <a:pPr lvl="1"/>
            <a:r>
              <a:rPr lang="en-GB" sz="2000"/>
              <a:t>raw voltage signal data typically collected using  single or multi-electrode array recording</a:t>
            </a:r>
          </a:p>
        </p:txBody>
      </p:sp>
      <p:sp>
        <p:nvSpPr>
          <p:cNvPr id="17421" name="AutoShape 45"/>
          <p:cNvSpPr>
            <a:spLocks noChangeArrowheads="1"/>
          </p:cNvSpPr>
          <p:nvPr/>
        </p:nvSpPr>
        <p:spPr bwMode="auto">
          <a:xfrm rot="-7966151">
            <a:off x="2585244" y="1769269"/>
            <a:ext cx="88900" cy="1300162"/>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cxnSp>
        <p:nvCxnSpPr>
          <p:cNvPr id="17422" name="AutoShape 46"/>
          <p:cNvCxnSpPr>
            <a:cxnSpLocks noChangeShapeType="1"/>
            <a:stCxn id="17421" idx="2"/>
          </p:cNvCxnSpPr>
          <p:nvPr/>
        </p:nvCxnSpPr>
        <p:spPr bwMode="auto">
          <a:xfrm>
            <a:off x="3136900" y="2011363"/>
            <a:ext cx="1163638" cy="838200"/>
          </a:xfrm>
          <a:prstGeom prst="bentConnector3">
            <a:avLst>
              <a:gd name="adj1" fmla="val 50000"/>
            </a:avLst>
          </a:prstGeom>
          <a:noFill/>
          <a:ln w="9525">
            <a:solidFill>
              <a:schemeClr val="tx1"/>
            </a:solidFill>
            <a:miter lim="800000"/>
            <a:headEnd/>
            <a:tailEnd/>
          </a:ln>
        </p:spPr>
      </p:cxnSp>
      <p:sp>
        <p:nvSpPr>
          <p:cNvPr id="17423" name="AutoShape 43"/>
          <p:cNvSpPr>
            <a:spLocks noChangeArrowheads="1"/>
          </p:cNvSpPr>
          <p:nvPr/>
        </p:nvSpPr>
        <p:spPr bwMode="auto">
          <a:xfrm>
            <a:off x="5083175" y="5205413"/>
            <a:ext cx="425450" cy="325437"/>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en-US"/>
          </a:p>
        </p:txBody>
      </p:sp>
      <p:sp>
        <p:nvSpPr>
          <p:cNvPr id="17424" name="Title 47"/>
          <p:cNvSpPr>
            <a:spLocks noGrp="1"/>
          </p:cNvSpPr>
          <p:nvPr>
            <p:ph type="title"/>
          </p:nvPr>
        </p:nvSpPr>
        <p:spPr/>
        <p:txBody>
          <a:bodyPr/>
          <a:lstStyle/>
          <a:p>
            <a:pPr eaLnBrk="1" hangingPunct="1"/>
            <a:r>
              <a:rPr lang="en-GB" smtClean="0"/>
              <a:t>Focus on Neural Activity</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smtClean="0"/>
              <a:t>Epilepsy Exemplar</a:t>
            </a:r>
          </a:p>
        </p:txBody>
      </p:sp>
      <p:sp>
        <p:nvSpPr>
          <p:cNvPr id="18435" name="Text Box 3"/>
          <p:cNvSpPr txBox="1">
            <a:spLocks noChangeArrowheads="1"/>
          </p:cNvSpPr>
          <p:nvPr/>
        </p:nvSpPr>
        <p:spPr bwMode="auto">
          <a:xfrm>
            <a:off x="642938" y="1714500"/>
            <a:ext cx="7858152" cy="1169551"/>
          </a:xfrm>
          <a:prstGeom prst="rect">
            <a:avLst/>
          </a:prstGeom>
          <a:noFill/>
          <a:ln w="9525">
            <a:noFill/>
            <a:miter lim="800000"/>
            <a:headEnd/>
            <a:tailEnd/>
          </a:ln>
        </p:spPr>
        <p:txBody>
          <a:bodyPr wrap="square">
            <a:spAutoFit/>
          </a:bodyPr>
          <a:lstStyle/>
          <a:p>
            <a:pPr>
              <a:spcBef>
                <a:spcPct val="50000"/>
              </a:spcBef>
            </a:pPr>
            <a:r>
              <a:rPr lang="en-GB" sz="2800" dirty="0"/>
              <a:t>Data analysis guides </a:t>
            </a:r>
            <a:r>
              <a:rPr lang="en-GB" sz="2800" dirty="0" smtClean="0"/>
              <a:t>surgeon during operation</a:t>
            </a:r>
          </a:p>
          <a:p>
            <a:pPr>
              <a:spcBef>
                <a:spcPct val="50000"/>
              </a:spcBef>
            </a:pPr>
            <a:r>
              <a:rPr lang="en-GB" sz="2800" dirty="0" smtClean="0"/>
              <a:t>Further analysis provides evidence</a:t>
            </a:r>
            <a:endParaRPr lang="en-GB" sz="2800" dirty="0"/>
          </a:p>
        </p:txBody>
      </p:sp>
      <p:sp>
        <p:nvSpPr>
          <p:cNvPr id="14" name="Text Box 3"/>
          <p:cNvSpPr txBox="1">
            <a:spLocks noChangeArrowheads="1"/>
          </p:cNvSpPr>
          <p:nvPr/>
        </p:nvSpPr>
        <p:spPr bwMode="auto">
          <a:xfrm>
            <a:off x="714375" y="3357563"/>
            <a:ext cx="8143905" cy="1354217"/>
          </a:xfrm>
          <a:prstGeom prst="rect">
            <a:avLst/>
          </a:prstGeom>
          <a:noFill/>
          <a:ln w="9525">
            <a:noFill/>
            <a:miter lim="800000"/>
            <a:headEnd/>
            <a:tailEnd/>
          </a:ln>
        </p:spPr>
        <p:txBody>
          <a:bodyPr wrap="square">
            <a:spAutoFit/>
          </a:bodyPr>
          <a:lstStyle/>
          <a:p>
            <a:pPr algn="ctr">
              <a:spcBef>
                <a:spcPct val="50000"/>
              </a:spcBef>
            </a:pPr>
            <a:r>
              <a:rPr lang="en-GB" sz="4000" dirty="0"/>
              <a:t>WARNING!</a:t>
            </a:r>
          </a:p>
          <a:p>
            <a:pPr algn="ctr">
              <a:spcBef>
                <a:spcPct val="50000"/>
              </a:spcBef>
            </a:pPr>
            <a:r>
              <a:rPr lang="en-GB" sz="2800" dirty="0"/>
              <a:t>The next 2 Slides show an exposed </a:t>
            </a:r>
            <a:r>
              <a:rPr lang="en-GB" sz="2800" dirty="0" smtClean="0"/>
              <a:t>human brain</a:t>
            </a:r>
            <a:endParaRPr lang="en-GB" sz="2800" dirty="0"/>
          </a:p>
        </p:txBody>
      </p:sp>
      <p:pic>
        <p:nvPicPr>
          <p:cNvPr id="5" name="Picture 2" descr="Blue Brain"/>
          <p:cNvPicPr>
            <a:picLocks noChangeAspect="1" noChangeArrowheads="1"/>
          </p:cNvPicPr>
          <p:nvPr/>
        </p:nvPicPr>
        <p:blipFill>
          <a:blip r:embed="rId3"/>
          <a:srcRect/>
          <a:stretch>
            <a:fillRect/>
          </a:stretch>
        </p:blipFill>
        <p:spPr bwMode="auto">
          <a:xfrm>
            <a:off x="7215206" y="0"/>
            <a:ext cx="1928794" cy="1662506"/>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3589</TotalTime>
  <Words>1191</Words>
  <Application>Microsoft PowerPoint</Application>
  <PresentationFormat>On-screen Show (4:3)</PresentationFormat>
  <Paragraphs>307</Paragraphs>
  <Slides>41</Slides>
  <Notes>13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Blank Presentation</vt:lpstr>
      <vt:lpstr>Science Cloud </vt:lpstr>
      <vt:lpstr>Research Challenge</vt:lpstr>
      <vt:lpstr>Collecting the Evidence</vt:lpstr>
      <vt:lpstr>Neuroinformatics Problems</vt:lpstr>
      <vt:lpstr>Data in Science</vt:lpstr>
      <vt:lpstr>Codes in Science</vt:lpstr>
      <vt:lpstr>Plan</vt:lpstr>
      <vt:lpstr>Focus on Neural Activity</vt:lpstr>
      <vt:lpstr>Epilepsy Exemplar</vt:lpstr>
      <vt:lpstr>Slide 10</vt:lpstr>
      <vt:lpstr>Slide 11</vt:lpstr>
      <vt:lpstr>CARMEN</vt:lpstr>
      <vt:lpstr>CARMEN Project</vt:lpstr>
      <vt:lpstr>Industry &amp; Associates</vt:lpstr>
      <vt:lpstr>CARMEN e-Science Requirements</vt:lpstr>
      <vt:lpstr>Background: North East Regional e-Science Centre</vt:lpstr>
      <vt:lpstr>Result: e-Science Central</vt:lpstr>
      <vt:lpstr>Science Cloud Architecture</vt:lpstr>
      <vt:lpstr>Cloud Services Continuum (based on Robert Anderson)</vt:lpstr>
      <vt:lpstr>Science Cloud Options</vt:lpstr>
      <vt:lpstr>CARMEN Cloud</vt:lpstr>
      <vt:lpstr>Slide 22</vt:lpstr>
      <vt:lpstr>Slide 23</vt:lpstr>
      <vt:lpstr>Slide 24</vt:lpstr>
      <vt:lpstr>Blogs and links</vt:lpstr>
      <vt:lpstr>What we learnt: Moving into a Cloud</vt:lpstr>
      <vt:lpstr>Raw Data Exploration with Signal Data Explorer</vt:lpstr>
      <vt:lpstr>What we learnt : Scalability</vt:lpstr>
      <vt:lpstr>Dynasoar: Dynamic Deployment</vt:lpstr>
      <vt:lpstr>Dynasoar</vt:lpstr>
      <vt:lpstr>Adaptive Dynamic Deployment with Dynasoar</vt:lpstr>
      <vt:lpstr>Hot Off the Press..</vt:lpstr>
      <vt:lpstr>Slide 33</vt:lpstr>
      <vt:lpstr>Slide 34</vt:lpstr>
      <vt:lpstr>Microsoft Azure Cloud for e-Science Demo</vt:lpstr>
      <vt:lpstr>Why are Commercial Clouds Important: Before</vt:lpstr>
      <vt:lpstr>Why Use Commercial Clouds:</vt:lpstr>
      <vt:lpstr>Commercial Clouds to the Rescue?</vt:lpstr>
      <vt:lpstr>A Sustainable Science Cloud</vt:lpstr>
      <vt:lpstr>Summary: e-Science Central &amp; CARMEN</vt:lpstr>
      <vt:lpstr>Summary</vt:lpstr>
    </vt:vector>
  </TitlesOfParts>
  <Company>Jim Richardson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Richardson</dc:creator>
  <cp:lastModifiedBy>Becki Culbert (Swift Group)</cp:lastModifiedBy>
  <cp:revision>741</cp:revision>
  <dcterms:created xsi:type="dcterms:W3CDTF">2008-04-02T12:41:45Z</dcterms:created>
  <dcterms:modified xsi:type="dcterms:W3CDTF">2008-12-08T14:31:00Z</dcterms:modified>
</cp:coreProperties>
</file>