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7" r:id="rId4"/>
  </p:sldMasterIdLst>
  <p:notesMasterIdLst>
    <p:notesMasterId r:id="rId91"/>
  </p:notesMasterIdLst>
  <p:sldIdLst>
    <p:sldId id="256" r:id="rId5"/>
    <p:sldId id="360" r:id="rId6"/>
    <p:sldId id="361" r:id="rId7"/>
    <p:sldId id="362" r:id="rId8"/>
    <p:sldId id="333" r:id="rId9"/>
    <p:sldId id="260" r:id="rId10"/>
    <p:sldId id="334" r:id="rId11"/>
    <p:sldId id="336" r:id="rId12"/>
    <p:sldId id="385"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58" r:id="rId47"/>
    <p:sldId id="345" r:id="rId48"/>
    <p:sldId id="339" r:id="rId49"/>
    <p:sldId id="347" r:id="rId50"/>
    <p:sldId id="341" r:id="rId51"/>
    <p:sldId id="346" r:id="rId52"/>
    <p:sldId id="342" r:id="rId53"/>
    <p:sldId id="343" r:id="rId54"/>
    <p:sldId id="344" r:id="rId55"/>
    <p:sldId id="348" r:id="rId56"/>
    <p:sldId id="349" r:id="rId57"/>
    <p:sldId id="350" r:id="rId58"/>
    <p:sldId id="383" r:id="rId59"/>
    <p:sldId id="384" r:id="rId60"/>
    <p:sldId id="359" r:id="rId61"/>
    <p:sldId id="386"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79" r:id="rId79"/>
    <p:sldId id="380" r:id="rId80"/>
    <p:sldId id="381" r:id="rId81"/>
    <p:sldId id="382" r:id="rId82"/>
    <p:sldId id="387" r:id="rId83"/>
    <p:sldId id="352" r:id="rId84"/>
    <p:sldId id="353" r:id="rId85"/>
    <p:sldId id="354" r:id="rId86"/>
    <p:sldId id="355" r:id="rId87"/>
    <p:sldId id="356" r:id="rId88"/>
    <p:sldId id="357" r:id="rId89"/>
    <p:sldId id="265"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AE4"/>
    <a:srgbClr val="FFC9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353" autoAdjust="0"/>
  </p:normalViewPr>
  <p:slideViewPr>
    <p:cSldViewPr>
      <p:cViewPr varScale="1">
        <p:scale>
          <a:sx n="65" d="100"/>
          <a:sy n="65" d="100"/>
        </p:scale>
        <p:origin x="-16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D5171-42B1-4CC4-8E0F-92E417EF189B}" type="datetimeFigureOut">
              <a:rPr lang="en-US" smtClean="0"/>
              <a:pPr/>
              <a:t>12/10/2008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37F12-F326-45E3-9B5A-3FF8F6C69D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12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349D3-8DF4-42FE-A1E2-7DE023E1DBBA}" type="slidenum">
              <a:rPr lang="en-US" smtClean="0"/>
              <a:pPr/>
              <a:t>50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349D3-8DF4-42FE-A1E2-7DE023E1DBBA}" type="slidenum">
              <a:rPr lang="en-US" smtClean="0"/>
              <a:pPr/>
              <a:t>51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8B263312-38AA-4E1E-B2B5-0F8F122B24FE}" type="slidenum">
              <a:rPr lang="en-US" sz="1200" kern="1200">
                <a:solidFill>
                  <a:prstClr val="black"/>
                </a:solidFill>
                <a:latin typeface="Calibri"/>
                <a:ea typeface="+mn-ea"/>
                <a:cs typeface="+mn-cs"/>
              </a:rPr>
              <a:pPr algn="r" rtl="0"/>
              <a:t>60</a:t>
            </a:fld>
            <a:endParaRPr lang="en-US" sz="1200" kern="1200" dirty="0">
              <a:solidFill>
                <a:prstClr val="black"/>
              </a:solidFill>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8B263312-38AA-4E1E-B2B5-0F8F122B24FE}" type="slidenum">
              <a:rPr lang="en-US" sz="1200" kern="1200">
                <a:solidFill>
                  <a:prstClr val="black"/>
                </a:solidFill>
                <a:latin typeface="Calibri"/>
                <a:ea typeface="+mn-ea"/>
                <a:cs typeface="+mn-cs"/>
              </a:rPr>
              <a:pPr algn="r" rtl="0"/>
              <a:t>62</a:t>
            </a:fld>
            <a:endParaRPr lang="en-US" sz="1200" kern="1200" dirty="0">
              <a:solidFill>
                <a:prstClr val="black"/>
              </a:solidFill>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8B263312-38AA-4E1E-B2B5-0F8F122B24FE}" type="slidenum">
              <a:rPr lang="en-US" sz="1200" kern="1200">
                <a:solidFill>
                  <a:prstClr val="black"/>
                </a:solidFill>
                <a:latin typeface="Calibri"/>
                <a:ea typeface="+mn-ea"/>
                <a:cs typeface="+mn-cs"/>
              </a:rPr>
              <a:pPr algn="r" rtl="0"/>
              <a:t>69</a:t>
            </a:fld>
            <a:endParaRPr lang="en-US" sz="1200" kern="1200" dirty="0">
              <a:solidFill>
                <a:prstClr val="black"/>
              </a:solidFill>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smtClean="0">
              <a:latin typeface="Consolas" pitchFamily="49" charset="0"/>
            </a:endParaRPr>
          </a:p>
        </p:txBody>
      </p:sp>
      <p:sp>
        <p:nvSpPr>
          <p:cNvPr id="4" name="Slide Number Placeholder 3"/>
          <p:cNvSpPr>
            <a:spLocks noGrp="1"/>
          </p:cNvSpPr>
          <p:nvPr>
            <p:ph type="sldNum" sz="quarter" idx="10"/>
          </p:nvPr>
        </p:nvSpPr>
        <p:spPr/>
        <p:txBody>
          <a:bodyPr/>
          <a:lstStyle/>
          <a:p>
            <a:pPr algn="r" defTabSz="904396" rtl="0">
              <a:defRPr/>
            </a:pPr>
            <a:fld id="{25C8C2D2-8F1B-485B-BA9E-7578032C9693}" type="slidenum">
              <a:rPr lang="en-US" sz="1200" kern="1200">
                <a:solidFill>
                  <a:prstClr val="black"/>
                </a:solidFill>
                <a:latin typeface="Calibri"/>
                <a:ea typeface="+mn-ea"/>
                <a:cs typeface="+mn-cs"/>
              </a:rPr>
              <a:pPr algn="r" defTabSz="904396" rtl="0">
                <a:defRPr/>
              </a:pPr>
              <a:t>70</a:t>
            </a:fld>
            <a:endParaRPr lang="en-US" sz="1200" kern="1200" dirty="0">
              <a:solidFill>
                <a:prstClr val="black"/>
              </a:solidFill>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13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71</a:t>
            </a:fld>
            <a:endParaRPr lang="en-US" sz="1200" kern="1200" dirty="0">
              <a:solidFill>
                <a:prstClr val="black"/>
              </a:solidFill>
              <a:latin typeface="Calibri"/>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8B263312-38AA-4E1E-B2B5-0F8F122B24FE}" type="slidenum">
              <a:rPr lang="en-US" sz="1200" kern="1200">
                <a:solidFill>
                  <a:prstClr val="black"/>
                </a:solidFill>
                <a:latin typeface="Calibri"/>
                <a:ea typeface="+mn-ea"/>
                <a:cs typeface="+mn-cs"/>
              </a:rPr>
              <a:pPr algn="r" rtl="0"/>
              <a:t>73</a:t>
            </a:fld>
            <a:endParaRPr lang="en-US" sz="1200" kern="1200" dirty="0">
              <a:solidFill>
                <a:prstClr val="black"/>
              </a:solidFill>
              <a:latin typeface="Calibri"/>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lgn="r" defTabSz="904396" rtl="0"/>
            <a:fld id="{1D2386A3-2E31-4C9B-B0BE-45709ADB9841}" type="slidenum">
              <a:rPr lang="en-US" sz="1200" kern="1200">
                <a:solidFill>
                  <a:prstClr val="black"/>
                </a:solidFill>
                <a:latin typeface="Calibri"/>
                <a:ea typeface="+mn-ea"/>
                <a:cs typeface="+mn-cs"/>
              </a:rPr>
              <a:pPr algn="r" defTabSz="904396" rtl="0"/>
              <a:t>74</a:t>
            </a:fld>
            <a:endParaRPr lang="en-US" sz="1200" kern="1200" dirty="0">
              <a:solidFill>
                <a:prstClr val="black"/>
              </a:solidFill>
              <a:latin typeface="Calibri"/>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pPr algn="r" rtl="0">
              <a:defRPr/>
            </a:pPr>
            <a:fld id="{25C8C2D2-8F1B-485B-BA9E-7578032C9693}" type="slidenum">
              <a:rPr lang="en-US" sz="1200" kern="1200">
                <a:solidFill>
                  <a:prstClr val="black"/>
                </a:solidFill>
                <a:latin typeface="Calibri"/>
                <a:ea typeface="+mn-ea"/>
                <a:cs typeface="+mn-cs"/>
              </a:rPr>
              <a:pPr algn="r" rtl="0">
                <a:defRPr/>
              </a:pPr>
              <a:t>75</a:t>
            </a:fld>
            <a:endParaRPr lang="en-US" sz="1200" kern="1200">
              <a:solidFill>
                <a:prstClr val="black"/>
              </a:solidFill>
              <a:latin typeface="Calibri"/>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1D2386A3-2E31-4C9B-B0BE-45709ADB9841}" type="slidenum">
              <a:rPr lang="en-US" sz="1200" kern="1200">
                <a:solidFill>
                  <a:prstClr val="black"/>
                </a:solidFill>
                <a:latin typeface="Calibri"/>
                <a:ea typeface="+mn-ea"/>
                <a:cs typeface="+mn-cs"/>
              </a:rPr>
              <a:pPr algn="r" rtl="0"/>
              <a:t>76</a:t>
            </a:fld>
            <a:endParaRPr lang="en-US" sz="1200" kern="1200">
              <a:solidFill>
                <a:prstClr val="black"/>
              </a:solidFill>
              <a:latin typeface="Calibri"/>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8B263312-38AA-4E1E-B2B5-0F8F122B24FE}" type="slidenum">
              <a:rPr lang="en-US" sz="1200" kern="1200">
                <a:solidFill>
                  <a:prstClr val="black"/>
                </a:solidFill>
                <a:latin typeface="Calibri"/>
                <a:ea typeface="+mn-ea"/>
                <a:cs typeface="+mn-cs"/>
              </a:rPr>
              <a:pPr algn="r" rtl="0"/>
              <a:t>77</a:t>
            </a:fld>
            <a:endParaRPr lang="en-US" sz="1200" kern="1200" dirty="0">
              <a:solidFill>
                <a:prstClr val="black"/>
              </a:solidFill>
              <a:latin typeface="Calibri"/>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rtl="0"/>
            <a:fld id="{81331B57-0BE5-4F82-AA58-76F53EFF3ADA}" type="datetime8">
              <a:rPr lang="en-US" sz="1200" kern="1200">
                <a:solidFill>
                  <a:prstClr val="black"/>
                </a:solidFill>
                <a:latin typeface="Calibri"/>
                <a:ea typeface="+mn-ea"/>
                <a:cs typeface="+mn-cs"/>
              </a:rPr>
              <a:pPr algn="r" rtl="0"/>
              <a:t>12/10/2008 11:51 AM</a:t>
            </a:fld>
            <a:endParaRPr lang="en-US" sz="1200" kern="120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rtl="0"/>
            <a:r>
              <a:rPr lang="en-US" sz="1200" kern="1200" dirty="0">
                <a:solidFill>
                  <a:srgbClr val="000000"/>
                </a:solidFill>
                <a:latin typeface="Calibri" pitchFamily="34" charset="0"/>
                <a:ea typeface="+mn-ea"/>
                <a:cs typeface="+mn-cs"/>
              </a:rPr>
              <a:t>© 2008 Microsoft Corporation. All rights reserved. Microsoft, Windows, Windows Vista and other product names are or may be registered trademarks and/or trademarks in the U.S. and/or other countries.</a:t>
            </a:r>
          </a:p>
          <a:p>
            <a:pPr algn="l" rtl="0"/>
            <a:r>
              <a:rPr lang="en-US" sz="1200" kern="1200" dirty="0">
                <a:solidFill>
                  <a:srgbClr val="000000"/>
                </a:solidFill>
                <a:latin typeface="Calibri" pitchFamily="34" charset="0"/>
                <a:ea typeface="+mn-ea"/>
                <a:cs typeface="+mn-cs"/>
              </a:rPr>
              <a:t>The information herein is for informational purposes only and represents the current view of Microsoft Corporation as of the date of this </a:t>
            </a:r>
            <a:r>
              <a:rPr lang="en-US" sz="1200" kern="1200">
                <a:solidFill>
                  <a:srgbClr val="000000"/>
                </a:solidFill>
                <a:latin typeface="Calibri" pitchFamily="34" charset="0"/>
                <a:ea typeface="+mn-ea"/>
                <a:cs typeface="+mn-cs"/>
              </a:rPr>
              <a:t>presentation. Because </a:t>
            </a:r>
            <a:r>
              <a:rPr lang="en-US" sz="1200" kern="1200" dirty="0">
                <a:solidFill>
                  <a:srgbClr val="000000"/>
                </a:solidFill>
                <a:latin typeface="Calibri"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lang="en-US" sz="1200" kern="1200">
                <a:solidFill>
                  <a:srgbClr val="000000"/>
                </a:solidFill>
                <a:latin typeface="Calibri" pitchFamily="34" charset="0"/>
                <a:ea typeface="+mn-ea"/>
                <a:cs typeface="+mn-cs"/>
              </a:rPr>
              <a:t>presentation. </a:t>
            </a:r>
            <a:r>
              <a:rPr lang="en-US" sz="1200" kern="1200" dirty="0">
                <a:solidFill>
                  <a:srgbClr val="000000"/>
                </a:solidFill>
                <a:latin typeface="Calibri" pitchFamily="34" charset="0"/>
                <a:ea typeface="+mn-ea"/>
                <a:cs typeface="+mn-cs"/>
              </a:rPr>
              <a:t/>
            </a:r>
            <a:br>
              <a:rPr lang="en-US" sz="1200" kern="1200" dirty="0">
                <a:solidFill>
                  <a:srgbClr val="000000"/>
                </a:solidFill>
                <a:latin typeface="Calibri" pitchFamily="34" charset="0"/>
                <a:ea typeface="+mn-ea"/>
                <a:cs typeface="+mn-cs"/>
              </a:rPr>
            </a:br>
            <a:r>
              <a:rPr lang="en-US" sz="1200" kern="1200" dirty="0">
                <a:solidFill>
                  <a:srgbClr val="000000"/>
                </a:solidFill>
                <a:latin typeface="Calibri" pitchFamily="34" charset="0"/>
                <a:ea typeface="+mn-ea"/>
                <a:cs typeface="+mn-cs"/>
              </a:rPr>
              <a:t>MICROSOFT MAKES NO WARRANTIES, EXPRESS, IMPLIED OR STATUTORY, AS TO THE INFORMATION IN THIS PRESENTATION.</a:t>
            </a:r>
          </a:p>
          <a:p>
            <a:pPr algn="l" rtl="0"/>
            <a:endParaRPr lang="en-US" sz="1200" kern="1200" dirty="0">
              <a:solidFill>
                <a:prstClr val="black"/>
              </a:solidFill>
              <a:latin typeface="Calibri" pitchFamily="34" charset="0"/>
              <a:ea typeface="+mn-ea"/>
              <a:cs typeface="+mn-cs"/>
            </a:endParaRPr>
          </a:p>
        </p:txBody>
      </p:sp>
      <p:sp>
        <p:nvSpPr>
          <p:cNvPr id="7" name="Slide Number Placeholder 6"/>
          <p:cNvSpPr>
            <a:spLocks noGrp="1"/>
          </p:cNvSpPr>
          <p:nvPr>
            <p:ph type="sldNum" sz="quarter" idx="13"/>
          </p:nvPr>
        </p:nvSpPr>
        <p:spPr/>
        <p:txBody>
          <a:bodyPr/>
          <a:lstStyle/>
          <a:p>
            <a:pPr algn="r" rtl="0"/>
            <a:fld id="{EC87E0CF-87F6-4B58-B8B8-DCAB2DAAF3CA}" type="slidenum">
              <a:rPr lang="en-US" sz="1200" kern="1200">
                <a:solidFill>
                  <a:prstClr val="black"/>
                </a:solidFill>
                <a:latin typeface="Calibri"/>
                <a:ea typeface="+mn-ea"/>
                <a:cs typeface="+mn-cs"/>
              </a:rPr>
              <a:pPr algn="r" rtl="0"/>
              <a:t>78</a:t>
            </a:fld>
            <a:endParaRPr lang="en-US" sz="1200" kern="1200" dirty="0">
              <a:solidFill>
                <a:prstClr val="black"/>
              </a:solidFill>
              <a:latin typeface="Calibri"/>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81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82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83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14</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84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85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CCE177BF-0C21-4827-992F-911B8F982B0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l">
              <a:defRPr sz="4400" b="1">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FFC9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ED87-ED79-47C4-AAE8-FF3D9D6F23B2}" type="slidenum">
              <a:rPr lang="en-US" smtClean="0"/>
              <a:pPr/>
              <a:t>‹#›</a:t>
            </a:fld>
            <a:endParaRPr lang="en-US"/>
          </a:p>
        </p:txBody>
      </p:sp>
      <p:pic>
        <p:nvPicPr>
          <p:cNvPr id="12291" name="Picture 3"/>
          <p:cNvPicPr>
            <a:picLocks noChangeAspect="1" noChangeArrowheads="1"/>
          </p:cNvPicPr>
          <p:nvPr userDrawn="1"/>
        </p:nvPicPr>
        <p:blipFill>
          <a:blip r:embed="rId2" cstate="print"/>
          <a:srcRect/>
          <a:stretch>
            <a:fillRect/>
          </a:stretch>
        </p:blipFill>
        <p:spPr bwMode="auto">
          <a:xfrm>
            <a:off x="0" y="1295400"/>
            <a:ext cx="9144000" cy="183064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ED87-ED79-47C4-AAE8-FF3D9D6F23B2}" type="slidenum">
              <a:rPr lang="en-US" smtClean="0"/>
              <a:pPr/>
              <a:t>‹#›</a:t>
            </a:fld>
            <a:endParaRPr lang="en-US"/>
          </a:p>
        </p:txBody>
      </p:sp>
      <p:pic>
        <p:nvPicPr>
          <p:cNvPr id="7"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ED87-ED79-47C4-AAE8-FF3D9D6F23B2}" type="slidenum">
              <a:rPr lang="en-US" smtClean="0"/>
              <a:pPr/>
              <a:t>‹#›</a:t>
            </a:fld>
            <a:endParaRPr lang="en-US"/>
          </a:p>
        </p:txBody>
      </p:sp>
      <p:pic>
        <p:nvPicPr>
          <p:cNvPr id="7"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l">
              <a:defRPr sz="4400" b="1">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FFC9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6" name="Slide Number Placeholder 5"/>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12291" name="Picture 3"/>
          <p:cNvPicPr>
            <a:picLocks noChangeAspect="1" noChangeArrowheads="1"/>
          </p:cNvPicPr>
          <p:nvPr userDrawn="1"/>
        </p:nvPicPr>
        <p:blipFill>
          <a:blip r:embed="rId2" cstate="print"/>
          <a:srcRect/>
          <a:stretch>
            <a:fillRect/>
          </a:stretch>
        </p:blipFill>
        <p:spPr bwMode="auto">
          <a:xfrm>
            <a:off x="0" y="1295400"/>
            <a:ext cx="9144000" cy="1830640"/>
          </a:xfrm>
          <a:prstGeom prst="rect">
            <a:avLst/>
          </a:prstGeom>
          <a:noFill/>
          <a:ln w="9525">
            <a:noFill/>
            <a:miter lim="800000"/>
            <a:headEnd/>
            <a:tailEnd/>
          </a:ln>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solidFill>
                  <a:schemeClr val="bg2"/>
                </a:solidFill>
              </a:defRPr>
            </a:lvl1pPr>
            <a:lvl2pPr>
              <a:buFont typeface="Arial" pitchFamily="34" charset="0"/>
              <a:buChar char="•"/>
              <a:defRPr>
                <a:solidFill>
                  <a:schemeClr val="bg2"/>
                </a:solidFill>
              </a:defRPr>
            </a:lvl2pPr>
            <a:lvl3pPr>
              <a:buFont typeface="Arial" pitchFamily="34" charset="0"/>
              <a:buChar char="•"/>
              <a:defRPr>
                <a:solidFill>
                  <a:schemeClr val="bg2"/>
                </a:solidFill>
              </a:defRPr>
            </a:lvl3pPr>
            <a:lvl4pPr>
              <a:buFont typeface="Arial" pitchFamily="34" charset="0"/>
              <a:buChar char="•"/>
              <a:defRPr>
                <a:solidFill>
                  <a:schemeClr val="bg2"/>
                </a:solidFill>
              </a:defRPr>
            </a:lvl4pPr>
            <a:lvl5pPr>
              <a:buFont typeface="Arial" pitchFamily="34" charset="0"/>
              <a:buChar cha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6" name="Slide Number Placeholder 5"/>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10241"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6" name="Slide Number Placeholder 5"/>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8"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buFont typeface="Arial" pitchFamily="34" charset="0"/>
              <a:buChar char="•"/>
              <a:defRPr sz="2800">
                <a:solidFill>
                  <a:schemeClr val="bg2"/>
                </a:solidFill>
              </a:defRPr>
            </a:lvl1pPr>
            <a:lvl2pPr>
              <a:buFont typeface="Arial" pitchFamily="34" charset="0"/>
              <a:buChar char="•"/>
              <a:defRPr sz="2400">
                <a:solidFill>
                  <a:schemeClr val="bg2"/>
                </a:solidFill>
              </a:defRPr>
            </a:lvl2pPr>
            <a:lvl3pPr>
              <a:buFont typeface="Arial" pitchFamily="34" charset="0"/>
              <a:buChar char="•"/>
              <a:defRPr sz="2000">
                <a:solidFill>
                  <a:schemeClr val="bg2"/>
                </a:solidFill>
              </a:defRPr>
            </a:lvl3pPr>
            <a:lvl4pPr>
              <a:buFont typeface="Arial" pitchFamily="34" charset="0"/>
              <a:buChar char="•"/>
              <a:defRPr sz="1800">
                <a:solidFill>
                  <a:schemeClr val="bg2"/>
                </a:solidFill>
              </a:defRPr>
            </a:lvl4pPr>
            <a:lvl5pP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buFont typeface="Arial" pitchFamily="34" charset="0"/>
              <a:buChar char="•"/>
              <a:defRPr sz="2800">
                <a:solidFill>
                  <a:schemeClr val="bg2"/>
                </a:solidFill>
              </a:defRPr>
            </a:lvl1pPr>
            <a:lvl2pPr>
              <a:buFont typeface="Arial" pitchFamily="34" charset="0"/>
              <a:buChar char="•"/>
              <a:defRPr sz="2400">
                <a:solidFill>
                  <a:schemeClr val="bg2"/>
                </a:solidFill>
              </a:defRPr>
            </a:lvl2pPr>
            <a:lvl3pPr>
              <a:buFont typeface="Arial" pitchFamily="34" charset="0"/>
              <a:buChar char="•"/>
              <a:defRPr sz="2000">
                <a:solidFill>
                  <a:schemeClr val="bg2"/>
                </a:solidFill>
              </a:defRPr>
            </a:lvl3pPr>
            <a:lvl4pPr>
              <a:buFont typeface="Arial" pitchFamily="34" charset="0"/>
              <a:buChar char="•"/>
              <a:defRPr sz="1800">
                <a:solidFill>
                  <a:schemeClr val="bg2"/>
                </a:solidFill>
              </a:defRPr>
            </a:lvl4pPr>
            <a:lvl5pP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7" name="Slide Number Placeholder 6"/>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9"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C91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Font typeface="Arial" pitchFamily="34" charset="0"/>
              <a:buChar char="•"/>
              <a:defRPr sz="2400">
                <a:solidFill>
                  <a:schemeClr val="bg2"/>
                </a:solidFill>
              </a:defRPr>
            </a:lvl1pPr>
            <a:lvl2pPr>
              <a:buFont typeface="Arial" pitchFamily="34" charset="0"/>
              <a:buChar char="•"/>
              <a:defRPr sz="2000">
                <a:solidFill>
                  <a:schemeClr val="bg2"/>
                </a:solidFill>
              </a:defRPr>
            </a:lvl2pPr>
            <a:lvl3pPr>
              <a:buFont typeface="Arial" pitchFamily="34" charset="0"/>
              <a:buChar char="•"/>
              <a:defRPr sz="1800">
                <a:solidFill>
                  <a:schemeClr val="bg2"/>
                </a:solidFill>
              </a:defRPr>
            </a:lvl3pPr>
            <a:lvl4pP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C91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Font typeface="Arial" pitchFamily="34" charset="0"/>
              <a:buChar char="•"/>
              <a:defRPr sz="2400">
                <a:solidFill>
                  <a:schemeClr val="bg2"/>
                </a:solidFill>
              </a:defRPr>
            </a:lvl1pPr>
            <a:lvl2pPr>
              <a:buFont typeface="Arial" pitchFamily="34" charset="0"/>
              <a:buChar char="•"/>
              <a:defRPr sz="2000">
                <a:solidFill>
                  <a:schemeClr val="bg2"/>
                </a:solidFill>
              </a:defRPr>
            </a:lvl2pPr>
            <a:lvl3pPr>
              <a:buFont typeface="Arial" pitchFamily="34" charset="0"/>
              <a:buChar char="•"/>
              <a:defRPr sz="1800">
                <a:solidFill>
                  <a:schemeClr val="bg2"/>
                </a:solidFill>
              </a:defRPr>
            </a:lvl3pPr>
            <a:lvl4pP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9" name="Slide Number Placeholder 8"/>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11"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bg2"/>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5" name="Slide Number Placeholder 4"/>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7"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4" name="Slide Number Placeholder 3"/>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5"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FC91D"/>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Font typeface="Arial" pitchFamily="34" charset="0"/>
              <a:buChar char="•"/>
              <a:defRPr sz="3200">
                <a:solidFill>
                  <a:schemeClr val="bg2"/>
                </a:solidFill>
              </a:defRPr>
            </a:lvl1pPr>
            <a:lvl2pPr>
              <a:buFont typeface="Arial" pitchFamily="34" charset="0"/>
              <a:buChar char="•"/>
              <a:defRPr sz="2800">
                <a:solidFill>
                  <a:schemeClr val="bg2"/>
                </a:solidFill>
              </a:defRPr>
            </a:lvl2pPr>
            <a:lvl3pPr>
              <a:buFont typeface="Arial" pitchFamily="34" charset="0"/>
              <a:buChar char="•"/>
              <a:defRPr sz="2400">
                <a:solidFill>
                  <a:schemeClr val="bg2"/>
                </a:solidFill>
              </a:defRPr>
            </a:lvl3pPr>
            <a:lvl4pPr>
              <a:buFont typeface="Arial" pitchFamily="34" charset="0"/>
              <a:buChar char="•"/>
              <a:defRPr sz="2000">
                <a:solidFill>
                  <a:schemeClr val="bg2"/>
                </a:solidFill>
              </a:defRPr>
            </a:lvl4pPr>
            <a:lvl5pPr>
              <a:buFont typeface="Arial" pitchFamily="34" charset="0"/>
              <a:buChar char="•"/>
              <a:defRPr sz="20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7" name="Slide Number Placeholder 6"/>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9"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solidFill>
                  <a:schemeClr val="bg2"/>
                </a:solidFill>
              </a:defRPr>
            </a:lvl1pPr>
            <a:lvl2pPr>
              <a:buFont typeface="Arial" pitchFamily="34" charset="0"/>
              <a:buChar char="•"/>
              <a:defRPr>
                <a:solidFill>
                  <a:schemeClr val="bg2"/>
                </a:solidFill>
              </a:defRPr>
            </a:lvl2pPr>
            <a:lvl3pPr>
              <a:buFont typeface="Arial" pitchFamily="34" charset="0"/>
              <a:buChar char="•"/>
              <a:defRPr>
                <a:solidFill>
                  <a:schemeClr val="bg2"/>
                </a:solidFill>
              </a:defRPr>
            </a:lvl3pPr>
            <a:lvl4pPr>
              <a:buFont typeface="Arial" pitchFamily="34" charset="0"/>
              <a:buChar char="•"/>
              <a:defRPr>
                <a:solidFill>
                  <a:schemeClr val="bg2"/>
                </a:solidFill>
              </a:defRPr>
            </a:lvl4pPr>
            <a:lvl5pPr>
              <a:buFont typeface="Arial" pitchFamily="34" charset="0"/>
              <a:buChar cha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ED87-ED79-47C4-AAE8-FF3D9D6F23B2}" type="slidenum">
              <a:rPr lang="en-US" smtClean="0"/>
              <a:pPr/>
              <a:t>‹#›</a:t>
            </a:fld>
            <a:endParaRPr lang="en-US"/>
          </a:p>
        </p:txBody>
      </p:sp>
      <p:pic>
        <p:nvPicPr>
          <p:cNvPr id="10241"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7" name="Slide Number Placeholder 6"/>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8"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6" name="Slide Number Placeholder 5"/>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7"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E4655C92-C0C1-4AA7-B955-D0F76DF9182E}" type="datetimeFigureOut">
              <a:rPr lang="en-US" sz="1200" kern="1200">
                <a:solidFill>
                  <a:prstClr val="black">
                    <a:tint val="75000"/>
                  </a:prstClr>
                </a:solidFill>
                <a:latin typeface="Century Schoolbook"/>
                <a:ea typeface="+mn-ea"/>
                <a:cs typeface="+mn-cs"/>
              </a:rPr>
              <a:pPr algn="l" rtl="0"/>
              <a:t>12/10/2008</a:t>
            </a:fld>
            <a:endParaRPr lang="en-US" sz="1200" kern="1200">
              <a:solidFill>
                <a:prstClr val="black">
                  <a:tint val="75000"/>
                </a:prstClr>
              </a:solidFill>
              <a:latin typeface="Century Schoolbook"/>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entury Schoolbook"/>
              <a:ea typeface="+mn-ea"/>
              <a:cs typeface="+mn-cs"/>
            </a:endParaRPr>
          </a:p>
        </p:txBody>
      </p:sp>
      <p:sp>
        <p:nvSpPr>
          <p:cNvPr id="6" name="Slide Number Placeholder 5"/>
          <p:cNvSpPr>
            <a:spLocks noGrp="1"/>
          </p:cNvSpPr>
          <p:nvPr>
            <p:ph type="sldNum" sz="quarter" idx="12"/>
          </p:nvPr>
        </p:nvSpPr>
        <p:spPr/>
        <p:txBody>
          <a:bodyPr/>
          <a:lstStyle/>
          <a:p>
            <a:pPr algn="r" rtl="0"/>
            <a:fld id="{577EED87-ED79-47C4-AAE8-FF3D9D6F23B2}" type="slidenum">
              <a:rPr lang="en-US" sz="1200" kern="1200">
                <a:solidFill>
                  <a:prstClr val="black">
                    <a:tint val="75000"/>
                  </a:prstClr>
                </a:solidFill>
                <a:latin typeface="Century Schoolbook"/>
                <a:ea typeface="+mn-ea"/>
                <a:cs typeface="+mn-cs"/>
              </a:rPr>
              <a:pPr algn="r" rtl="0"/>
              <a:t>‹#›</a:t>
            </a:fld>
            <a:endParaRPr lang="en-US" sz="1200" kern="1200">
              <a:solidFill>
                <a:prstClr val="black">
                  <a:tint val="75000"/>
                </a:prstClr>
              </a:solidFill>
              <a:latin typeface="Century Schoolbook"/>
              <a:ea typeface="+mn-ea"/>
              <a:cs typeface="+mn-cs"/>
            </a:endParaRPr>
          </a:p>
        </p:txBody>
      </p:sp>
      <p:pic>
        <p:nvPicPr>
          <p:cNvPr id="7"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Partner and Custom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and Announc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UTUR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5"/>
            <a:ext cx="7681532" cy="1994841"/>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ED87-ED79-47C4-AAE8-FF3D9D6F23B2}" type="slidenum">
              <a:rPr lang="en-US" smtClean="0"/>
              <a:pPr/>
              <a:t>‹#›</a:t>
            </a:fld>
            <a:endParaRPr lang="en-US"/>
          </a:p>
        </p:txBody>
      </p:sp>
      <p:pic>
        <p:nvPicPr>
          <p:cNvPr id="8"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peaker Notes BLACK slide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baseline="0"/>
            </a:lvl1pPr>
          </a:lstStyle>
          <a:p>
            <a:r>
              <a:rPr lang="en-US" dirty="0" smtClean="0"/>
              <a:t>Use this Slide for Speaker Notes</a:t>
            </a:r>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793750" indent="-384175">
              <a:buClr>
                <a:schemeClr val="tx1"/>
              </a:buClr>
              <a:buSzPct val="70000"/>
              <a:buFont typeface="Wingdings" pitchFamily="2" charset="2"/>
              <a:buChar char="l"/>
              <a:defRPr/>
            </a:lvl2pPr>
            <a:lvl3pPr marL="1147763" indent="-346075">
              <a:buClr>
                <a:schemeClr val="tx1"/>
              </a:buClr>
              <a:buSzPct val="70000"/>
              <a:buFont typeface="Wingdings" pitchFamily="2" charset="2"/>
              <a:buChar char="l"/>
              <a:defRPr/>
            </a:lvl3pPr>
            <a:lvl4pPr marL="1476375" indent="-328613">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peaker Notes BLACK slide with Footer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lvl1pPr>
          </a:lstStyle>
          <a:p>
            <a:r>
              <a:rPr lang="en-US" dirty="0" smtClean="0"/>
              <a:t>Use this Slide for Speaker Notes</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01688" indent="-392113">
              <a:buClr>
                <a:schemeClr val="tx1"/>
              </a:buClr>
              <a:buSzPct val="70000"/>
              <a:buFont typeface="Wingdings" pitchFamily="2" charset="2"/>
              <a:buChar char="l"/>
              <a:defRPr/>
            </a:lvl2pPr>
            <a:lvl3pPr marL="1155700" indent="-346075">
              <a:buClr>
                <a:schemeClr val="tx1"/>
              </a:buClr>
              <a:buSzPct val="70000"/>
              <a:buFont typeface="Wingdings" pitchFamily="2" charset="2"/>
              <a:buChar char="l"/>
              <a:defRPr/>
            </a:lvl3pPr>
            <a:lvl4pPr marL="1476375" indent="-312738">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CURRENT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Partner and Custom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and Announc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buFont typeface="Arial" pitchFamily="34" charset="0"/>
              <a:buChar char="•"/>
              <a:defRPr sz="2800">
                <a:solidFill>
                  <a:schemeClr val="bg2"/>
                </a:solidFill>
              </a:defRPr>
            </a:lvl1pPr>
            <a:lvl2pPr>
              <a:buFont typeface="Arial" pitchFamily="34" charset="0"/>
              <a:buChar char="•"/>
              <a:defRPr sz="2400">
                <a:solidFill>
                  <a:schemeClr val="bg2"/>
                </a:solidFill>
              </a:defRPr>
            </a:lvl2pPr>
            <a:lvl3pPr>
              <a:buFont typeface="Arial" pitchFamily="34" charset="0"/>
              <a:buChar char="•"/>
              <a:defRPr sz="2000">
                <a:solidFill>
                  <a:schemeClr val="bg2"/>
                </a:solidFill>
              </a:defRPr>
            </a:lvl3pPr>
            <a:lvl4pPr>
              <a:buFont typeface="Arial" pitchFamily="34" charset="0"/>
              <a:buChar char="•"/>
              <a:defRPr sz="1800">
                <a:solidFill>
                  <a:schemeClr val="bg2"/>
                </a:solidFill>
              </a:defRPr>
            </a:lvl4pPr>
            <a:lvl5pP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buFont typeface="Arial" pitchFamily="34" charset="0"/>
              <a:buChar char="•"/>
              <a:defRPr sz="2800">
                <a:solidFill>
                  <a:schemeClr val="bg2"/>
                </a:solidFill>
              </a:defRPr>
            </a:lvl1pPr>
            <a:lvl2pPr>
              <a:buFont typeface="Arial" pitchFamily="34" charset="0"/>
              <a:buChar char="•"/>
              <a:defRPr sz="2400">
                <a:solidFill>
                  <a:schemeClr val="bg2"/>
                </a:solidFill>
              </a:defRPr>
            </a:lvl2pPr>
            <a:lvl3pPr>
              <a:buFont typeface="Arial" pitchFamily="34" charset="0"/>
              <a:buChar char="•"/>
              <a:defRPr sz="2000">
                <a:solidFill>
                  <a:schemeClr val="bg2"/>
                </a:solidFill>
              </a:defRPr>
            </a:lvl3pPr>
            <a:lvl4pPr>
              <a:buFont typeface="Arial" pitchFamily="34" charset="0"/>
              <a:buChar char="•"/>
              <a:defRPr sz="1800">
                <a:solidFill>
                  <a:schemeClr val="bg2"/>
                </a:solidFill>
              </a:defRPr>
            </a:lvl4pPr>
            <a:lvl5pP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EED87-ED79-47C4-AAE8-FF3D9D6F23B2}" type="slidenum">
              <a:rPr lang="en-US" smtClean="0"/>
              <a:pPr/>
              <a:t>‹#›</a:t>
            </a:fld>
            <a:endParaRPr lang="en-US"/>
          </a:p>
        </p:txBody>
      </p:sp>
      <p:pic>
        <p:nvPicPr>
          <p:cNvPr id="9"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UTUR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5"/>
            <a:ext cx="7681532" cy="1994841"/>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peaker Notes BLACK slide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baseline="0"/>
            </a:lvl1pPr>
          </a:lstStyle>
          <a:p>
            <a:r>
              <a:rPr lang="en-US" dirty="0" smtClean="0"/>
              <a:t>Use this Slide for Speaker Notes</a:t>
            </a:r>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793750" indent="-384175">
              <a:buClr>
                <a:schemeClr val="tx1"/>
              </a:buClr>
              <a:buSzPct val="70000"/>
              <a:buFont typeface="Wingdings" pitchFamily="2" charset="2"/>
              <a:buChar char="l"/>
              <a:defRPr/>
            </a:lvl2pPr>
            <a:lvl3pPr marL="1147763" indent="-346075">
              <a:buClr>
                <a:schemeClr val="tx1"/>
              </a:buClr>
              <a:buSzPct val="70000"/>
              <a:buFont typeface="Wingdings" pitchFamily="2" charset="2"/>
              <a:buChar char="l"/>
              <a:defRPr/>
            </a:lvl3pPr>
            <a:lvl4pPr marL="1476375" indent="-328613">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peaker Notes BLACK slide with Footer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lvl1pPr>
          </a:lstStyle>
          <a:p>
            <a:r>
              <a:rPr lang="en-US" dirty="0" smtClean="0"/>
              <a:t>Use this Slide for Speaker Notes</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01688" indent="-392113">
              <a:buClr>
                <a:schemeClr val="tx1"/>
              </a:buClr>
              <a:buSzPct val="70000"/>
              <a:buFont typeface="Wingdings" pitchFamily="2" charset="2"/>
              <a:buChar char="l"/>
              <a:defRPr/>
            </a:lvl2pPr>
            <a:lvl3pPr marL="1155700" indent="-346075">
              <a:buClr>
                <a:schemeClr val="tx1"/>
              </a:buClr>
              <a:buSzPct val="70000"/>
              <a:buFont typeface="Wingdings" pitchFamily="2" charset="2"/>
              <a:buChar char="l"/>
              <a:defRPr/>
            </a:lvl3pPr>
            <a:lvl4pPr marL="1476375" indent="-312738">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C91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Font typeface="Arial" pitchFamily="34" charset="0"/>
              <a:buChar char="•"/>
              <a:defRPr sz="2400">
                <a:solidFill>
                  <a:schemeClr val="bg2"/>
                </a:solidFill>
              </a:defRPr>
            </a:lvl1pPr>
            <a:lvl2pPr>
              <a:buFont typeface="Arial" pitchFamily="34" charset="0"/>
              <a:buChar char="•"/>
              <a:defRPr sz="2000">
                <a:solidFill>
                  <a:schemeClr val="bg2"/>
                </a:solidFill>
              </a:defRPr>
            </a:lvl2pPr>
            <a:lvl3pPr>
              <a:buFont typeface="Arial" pitchFamily="34" charset="0"/>
              <a:buChar char="•"/>
              <a:defRPr sz="1800">
                <a:solidFill>
                  <a:schemeClr val="bg2"/>
                </a:solidFill>
              </a:defRPr>
            </a:lvl3pPr>
            <a:lvl4pP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C91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Font typeface="Arial" pitchFamily="34" charset="0"/>
              <a:buChar char="•"/>
              <a:defRPr sz="2400">
                <a:solidFill>
                  <a:schemeClr val="bg2"/>
                </a:solidFill>
              </a:defRPr>
            </a:lvl1pPr>
            <a:lvl2pPr>
              <a:buFont typeface="Arial" pitchFamily="34" charset="0"/>
              <a:buChar char="•"/>
              <a:defRPr sz="2000">
                <a:solidFill>
                  <a:schemeClr val="bg2"/>
                </a:solidFill>
              </a:defRPr>
            </a:lvl2pPr>
            <a:lvl3pPr>
              <a:buFont typeface="Arial" pitchFamily="34" charset="0"/>
              <a:buChar char="•"/>
              <a:defRPr sz="1800">
                <a:solidFill>
                  <a:schemeClr val="bg2"/>
                </a:solidFill>
              </a:defRPr>
            </a:lvl3pPr>
            <a:lvl4pP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EED87-ED79-47C4-AAE8-FF3D9D6F23B2}" type="slidenum">
              <a:rPr lang="en-US" smtClean="0"/>
              <a:pPr/>
              <a:t>‹#›</a:t>
            </a:fld>
            <a:endParaRPr lang="en-US"/>
          </a:p>
        </p:txBody>
      </p:sp>
      <p:pic>
        <p:nvPicPr>
          <p:cNvPr id="11"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a:xfrm>
            <a:off x="3581400" y="6305550"/>
            <a:ext cx="2133600" cy="476250"/>
          </a:xfrm>
          <a:prstGeom prst="rect">
            <a:avLst/>
          </a:prstGeom>
        </p:spPr>
        <p:txBody>
          <a:bodyPr/>
          <a:lstStyle/>
          <a:p>
            <a:pPr algn="r" rtl="0"/>
            <a:fld id="{D3B45DBC-609B-4A79-8EA8-9068BBDDA2C0}" type="datetime1">
              <a:rPr lang="en-US" kern="1200">
                <a:solidFill>
                  <a:srgbClr val="FFFFFF"/>
                </a:solidFill>
                <a:latin typeface="Calibri"/>
                <a:ea typeface="+mn-ea"/>
                <a:cs typeface="+mn-cs"/>
              </a:rPr>
              <a:pPr algn="r" rtl="0"/>
              <a:t>12/10/2008</a:t>
            </a:fld>
            <a:endParaRPr lang="en-US" sz="1200" kern="1200">
              <a:solidFill>
                <a:srgbClr val="6A2433">
                  <a:shade val="50000"/>
                </a:srgbClr>
              </a:solidFill>
              <a:latin typeface="Calibri"/>
              <a:ea typeface="+mn-ea"/>
              <a:cs typeface="+mn-cs"/>
            </a:endParaRPr>
          </a:p>
        </p:txBody>
      </p:sp>
      <p:sp>
        <p:nvSpPr>
          <p:cNvPr id="9" name="Slide Number Placeholder 8"/>
          <p:cNvSpPr>
            <a:spLocks noGrp="1"/>
          </p:cNvSpPr>
          <p:nvPr>
            <p:ph type="sldNum" sz="quarter" idx="11"/>
          </p:nvPr>
        </p:nvSpPr>
        <p:spPr>
          <a:xfrm>
            <a:off x="8613648" y="6305550"/>
            <a:ext cx="457200" cy="476250"/>
          </a:xfrm>
          <a:prstGeom prst="rect">
            <a:avLst/>
          </a:prstGeom>
        </p:spPr>
        <p:txBody>
          <a:bodyPr/>
          <a:lstStyle/>
          <a:p>
            <a:pPr algn="l" rtl="0"/>
            <a:fld id="{0C2EF4DC-10BE-438D-A0C2-4265DEFE2ED1}" type="slidenum">
              <a:rPr lang="en-US" kern="1200">
                <a:solidFill>
                  <a:srgbClr val="6A2433">
                    <a:shade val="50000"/>
                  </a:srgbClr>
                </a:solidFill>
                <a:latin typeface="Calibri"/>
                <a:ea typeface="+mn-ea"/>
                <a:cs typeface="+mn-cs"/>
              </a:rPr>
              <a:pPr algn="l" rtl="0"/>
              <a:t>‹#›</a:t>
            </a:fld>
            <a:endParaRPr lang="en-US" kern="1200" dirty="0">
              <a:solidFill>
                <a:srgbClr val="6A2433">
                  <a:shade val="50000"/>
                </a:srgbClr>
              </a:solidFill>
              <a:latin typeface="Calibri"/>
              <a:ea typeface="+mn-ea"/>
              <a:cs typeface="+mn-cs"/>
            </a:endParaRPr>
          </a:p>
        </p:txBody>
      </p:sp>
      <p:sp>
        <p:nvSpPr>
          <p:cNvPr id="10" name="Footer Placeholder 9"/>
          <p:cNvSpPr>
            <a:spLocks noGrp="1"/>
          </p:cNvSpPr>
          <p:nvPr>
            <p:ph type="ftr" sz="quarter" idx="12"/>
          </p:nvPr>
        </p:nvSpPr>
        <p:spPr>
          <a:xfrm>
            <a:off x="5715000" y="6305550"/>
            <a:ext cx="2895600" cy="476250"/>
          </a:xfrm>
          <a:prstGeom prst="rect">
            <a:avLst/>
          </a:prstGeom>
        </p:spPr>
        <p:txBody>
          <a:bodyPr/>
          <a:lstStyle/>
          <a:p>
            <a:pPr algn="l" rtl="0"/>
            <a:endParaRPr lang="en-US" sz="1200" kern="1200" dirty="0">
              <a:solidFill>
                <a:srgbClr val="6A2433">
                  <a:shade val="50000"/>
                </a:srgbClr>
              </a:solidFill>
              <a:latin typeface="Calibri"/>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447800" y="1600200"/>
            <a:ext cx="36576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600" y="1600200"/>
            <a:ext cx="3505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a:xfrm>
            <a:off x="3581400" y="6305550"/>
            <a:ext cx="2133600" cy="476250"/>
          </a:xfrm>
          <a:prstGeom prst="rect">
            <a:avLst/>
          </a:prstGeom>
        </p:spPr>
        <p:txBody>
          <a:bodyPr/>
          <a:lstStyle/>
          <a:p>
            <a:pPr algn="r" rtl="0"/>
            <a:fld id="{27EF70E6-4974-4579-BD7A-2813ADD92712}" type="datetime1">
              <a:rPr lang="en-US" kern="1200">
                <a:solidFill>
                  <a:srgbClr val="FFFFFF"/>
                </a:solidFill>
                <a:latin typeface="Calibri"/>
                <a:ea typeface="+mn-ea"/>
                <a:cs typeface="+mn-cs"/>
              </a:rPr>
              <a:pPr algn="r" rtl="0"/>
              <a:t>12/10/2008</a:t>
            </a:fld>
            <a:endParaRPr lang="en-US" sz="1200" kern="1200">
              <a:solidFill>
                <a:srgbClr val="6A2433">
                  <a:shade val="50000"/>
                </a:srgbClr>
              </a:solidFill>
              <a:latin typeface="Calibri"/>
              <a:ea typeface="+mn-ea"/>
              <a:cs typeface="+mn-cs"/>
            </a:endParaRPr>
          </a:p>
        </p:txBody>
      </p:sp>
      <p:sp>
        <p:nvSpPr>
          <p:cNvPr id="13" name="Slide Number Placeholder 12"/>
          <p:cNvSpPr>
            <a:spLocks noGrp="1"/>
          </p:cNvSpPr>
          <p:nvPr>
            <p:ph type="sldNum" sz="quarter" idx="11"/>
          </p:nvPr>
        </p:nvSpPr>
        <p:spPr>
          <a:xfrm>
            <a:off x="8613648" y="6305550"/>
            <a:ext cx="457200" cy="476250"/>
          </a:xfrm>
          <a:prstGeom prst="rect">
            <a:avLst/>
          </a:prstGeom>
        </p:spPr>
        <p:txBody>
          <a:bodyPr/>
          <a:lstStyle/>
          <a:p>
            <a:pPr algn="l" rtl="0"/>
            <a:fld id="{430BE148-19C1-4444-81C5-F66FC0C5ACC5}" type="slidenum">
              <a:rPr lang="en-US" kern="1200">
                <a:solidFill>
                  <a:srgbClr val="6A2433">
                    <a:shade val="50000"/>
                  </a:srgbClr>
                </a:solidFill>
                <a:latin typeface="Calibri"/>
                <a:ea typeface="+mn-ea"/>
                <a:cs typeface="+mn-cs"/>
              </a:rPr>
              <a:pPr algn="l" rtl="0"/>
              <a:t>‹#›</a:t>
            </a:fld>
            <a:endParaRPr lang="en-US" kern="1200" dirty="0">
              <a:solidFill>
                <a:srgbClr val="6A2433">
                  <a:shade val="50000"/>
                </a:srgbClr>
              </a:solidFill>
              <a:latin typeface="Calibri"/>
              <a:ea typeface="+mn-ea"/>
              <a:cs typeface="+mn-cs"/>
            </a:endParaRPr>
          </a:p>
        </p:txBody>
      </p:sp>
      <p:sp>
        <p:nvSpPr>
          <p:cNvPr id="14" name="Footer Placeholder 13"/>
          <p:cNvSpPr>
            <a:spLocks noGrp="1"/>
          </p:cNvSpPr>
          <p:nvPr>
            <p:ph type="ftr" sz="quarter" idx="12"/>
          </p:nvPr>
        </p:nvSpPr>
        <p:spPr>
          <a:xfrm>
            <a:off x="5715000" y="6305550"/>
            <a:ext cx="2895600" cy="476250"/>
          </a:xfrm>
          <a:prstGeom prst="rect">
            <a:avLst/>
          </a:prstGeom>
        </p:spPr>
        <p:txBody>
          <a:bodyPr/>
          <a:lstStyle/>
          <a:p>
            <a:pPr algn="l" rtl="0"/>
            <a:endParaRPr lang="en-US" sz="1200" kern="1200" dirty="0">
              <a:solidFill>
                <a:srgbClr val="6A2433">
                  <a:shade val="50000"/>
                </a:srgbClr>
              </a:solidFill>
              <a:latin typeface="Calibri"/>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bg2"/>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EED87-ED79-47C4-AAE8-FF3D9D6F23B2}" type="slidenum">
              <a:rPr lang="en-US" smtClean="0"/>
              <a:pPr/>
              <a:t>‹#›</a:t>
            </a:fld>
            <a:endParaRPr lang="en-US"/>
          </a:p>
        </p:txBody>
      </p:sp>
      <p:pic>
        <p:nvPicPr>
          <p:cNvPr id="7"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EED87-ED79-47C4-AAE8-FF3D9D6F23B2}" type="slidenum">
              <a:rPr lang="en-US" smtClean="0"/>
              <a:pPr/>
              <a:t>‹#›</a:t>
            </a:fld>
            <a:endParaRPr lang="en-US"/>
          </a:p>
        </p:txBody>
      </p:sp>
      <p:pic>
        <p:nvPicPr>
          <p:cNvPr id="5"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FC91D"/>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Font typeface="Arial" pitchFamily="34" charset="0"/>
              <a:buChar char="•"/>
              <a:defRPr sz="3200">
                <a:solidFill>
                  <a:schemeClr val="bg2"/>
                </a:solidFill>
              </a:defRPr>
            </a:lvl1pPr>
            <a:lvl2pPr>
              <a:buFont typeface="Arial" pitchFamily="34" charset="0"/>
              <a:buChar char="•"/>
              <a:defRPr sz="2800">
                <a:solidFill>
                  <a:schemeClr val="bg2"/>
                </a:solidFill>
              </a:defRPr>
            </a:lvl2pPr>
            <a:lvl3pPr>
              <a:buFont typeface="Arial" pitchFamily="34" charset="0"/>
              <a:buChar char="•"/>
              <a:defRPr sz="2400">
                <a:solidFill>
                  <a:schemeClr val="bg2"/>
                </a:solidFill>
              </a:defRPr>
            </a:lvl3pPr>
            <a:lvl4pPr>
              <a:buFont typeface="Arial" pitchFamily="34" charset="0"/>
              <a:buChar char="•"/>
              <a:defRPr sz="2000">
                <a:solidFill>
                  <a:schemeClr val="bg2"/>
                </a:solidFill>
              </a:defRPr>
            </a:lvl4pPr>
            <a:lvl5pPr>
              <a:buFont typeface="Arial" pitchFamily="34" charset="0"/>
              <a:buChar char="•"/>
              <a:defRPr sz="20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EED87-ED79-47C4-AAE8-FF3D9D6F23B2}" type="slidenum">
              <a:rPr lang="en-US" smtClean="0"/>
              <a:pPr/>
              <a:t>‹#›</a:t>
            </a:fld>
            <a:endParaRPr lang="en-US"/>
          </a:p>
        </p:txBody>
      </p:sp>
      <p:pic>
        <p:nvPicPr>
          <p:cNvPr id="9"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55C92-C0C1-4AA7-B955-D0F76DF9182E}" type="datetimeFigureOut">
              <a:rPr lang="en-US" smtClean="0"/>
              <a:pPr/>
              <a:t>12/10/2008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EED87-ED79-47C4-AAE8-FF3D9D6F23B2}" type="slidenum">
              <a:rPr lang="en-US" smtClean="0"/>
              <a:pPr/>
              <a:t>‹#›</a:t>
            </a:fld>
            <a:endParaRPr lang="en-US"/>
          </a:p>
        </p:txBody>
      </p:sp>
      <p:pic>
        <p:nvPicPr>
          <p:cNvPr id="8" name="Picture 1"/>
          <p:cNvPicPr>
            <a:picLocks noChangeAspect="1" noChangeArrowheads="1"/>
          </p:cNvPicPr>
          <p:nvPr userDrawn="1"/>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jpeg"/><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55C92-C0C1-4AA7-B955-D0F76DF9182E}" type="datetimeFigureOut">
              <a:rPr lang="en-US" smtClean="0"/>
              <a:pPr/>
              <a:t>12/10/2008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EED87-ED79-47C4-AAE8-FF3D9D6F23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4655C92-C0C1-4AA7-B955-D0F76DF9182E}" type="datetimeFigureOut">
              <a:rPr lang="en-US" kern="1200" smtClean="0">
                <a:solidFill>
                  <a:prstClr val="black">
                    <a:tint val="75000"/>
                  </a:prstClr>
                </a:solidFill>
                <a:latin typeface="Century Schoolbook"/>
                <a:ea typeface="+mn-ea"/>
                <a:cs typeface="+mn-cs"/>
              </a:rPr>
              <a:pPr rtl="0"/>
              <a:t>12/10/2008</a:t>
            </a:fld>
            <a:endParaRPr lang="en-US" kern="1200">
              <a:solidFill>
                <a:prstClr val="black">
                  <a:tint val="75000"/>
                </a:prstClr>
              </a:solidFill>
              <a:latin typeface="Century Schoolbook"/>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entury Schoolbook"/>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77EED87-ED79-47C4-AAE8-FF3D9D6F23B2}" type="slidenum">
              <a:rPr lang="en-US" kern="1200" smtClean="0">
                <a:solidFill>
                  <a:prstClr val="black">
                    <a:tint val="75000"/>
                  </a:prstClr>
                </a:solidFill>
                <a:latin typeface="Century Schoolbook"/>
                <a:ea typeface="+mn-ea"/>
                <a:cs typeface="+mn-cs"/>
              </a:rPr>
              <a:pPr rtl="0"/>
              <a:t>‹#›</a:t>
            </a:fld>
            <a:endParaRPr lang="en-US" kern="1200">
              <a:solidFill>
                <a:prstClr val="black">
                  <a:tint val="75000"/>
                </a:prstClr>
              </a:solidFill>
              <a:latin typeface="Century Schoolbook"/>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52400"/>
            <a:ext cx="83693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250" y="1408113"/>
            <a:ext cx="7672388" cy="199484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93700" indent="-393700" algn="l" defTabSz="914363" rtl="0" eaLnBrk="1" latinLnBrk="0" hangingPunct="1">
        <a:lnSpc>
          <a:spcPct val="78000"/>
        </a:lnSpc>
        <a:spcBef>
          <a:spcPct val="20000"/>
        </a:spcBef>
        <a:spcAft>
          <a:spcPts val="800"/>
        </a:spcAft>
        <a:buClr>
          <a:schemeClr val="tx1"/>
        </a:buClr>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801688" indent="-4079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3813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06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52400"/>
            <a:ext cx="83693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250" y="1408113"/>
            <a:ext cx="7672388"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93700" indent="-393700" algn="l" defTabSz="914363" rtl="0" eaLnBrk="1" latinLnBrk="0" hangingPunct="1">
        <a:lnSpc>
          <a:spcPct val="78000"/>
        </a:lnSpc>
        <a:spcBef>
          <a:spcPct val="20000"/>
        </a:spcBef>
        <a:spcAft>
          <a:spcPts val="800"/>
        </a:spcAft>
        <a:buClr>
          <a:schemeClr val="tx1"/>
        </a:buClr>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801688" indent="-4079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3813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06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1.png"/><Relationship Id="rId7"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1.png"/><Relationship Id="rId7" Type="http://schemas.openxmlformats.org/officeDocument/2006/relationships/image" Target="../media/image41.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58.png"/><Relationship Id="rId4" Type="http://schemas.openxmlformats.org/officeDocument/2006/relationships/image" Target="../media/image22.png"/><Relationship Id="rId9"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png"/><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1.xml"/><Relationship Id="rId1" Type="http://schemas.openxmlformats.org/officeDocument/2006/relationships/themeOverride" Target="../theme/themeOverride1.xml"/><Relationship Id="rId6" Type="http://schemas.openxmlformats.org/officeDocument/2006/relationships/image" Target="../media/image58.png"/><Relationship Id="rId5" Type="http://schemas.openxmlformats.org/officeDocument/2006/relationships/image" Target="../media/image2.pn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8.xml"/><Relationship Id="rId1" Type="http://schemas.openxmlformats.org/officeDocument/2006/relationships/themeOverride" Target="../theme/themeOverride2.xml"/><Relationship Id="rId5" Type="http://schemas.openxmlformats.org/officeDocument/2006/relationships/image" Target="../media/image2.png"/><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01975"/>
            <a:ext cx="8153400" cy="1470025"/>
          </a:xfrm>
        </p:spPr>
        <p:txBody>
          <a:bodyPr>
            <a:normAutofit/>
          </a:bodyPr>
          <a:lstStyle/>
          <a:p>
            <a:pPr algn="r"/>
            <a:r>
              <a:rPr lang="en-US" sz="4800" b="0" dirty="0" smtClean="0"/>
              <a:t>Cloud Computing Tutorial</a:t>
            </a:r>
            <a:endParaRPr lang="en-US" sz="4800" b="0" dirty="0"/>
          </a:p>
        </p:txBody>
      </p:sp>
      <p:sp>
        <p:nvSpPr>
          <p:cNvPr id="3" name="Subtitle 2"/>
          <p:cNvSpPr>
            <a:spLocks noGrp="1"/>
          </p:cNvSpPr>
          <p:nvPr>
            <p:ph type="subTitle" idx="1"/>
          </p:nvPr>
        </p:nvSpPr>
        <p:spPr>
          <a:xfrm>
            <a:off x="2057400" y="4191000"/>
            <a:ext cx="6400800" cy="1752600"/>
          </a:xfrm>
        </p:spPr>
        <p:txBody>
          <a:bodyPr>
            <a:normAutofit/>
          </a:bodyPr>
          <a:lstStyle/>
          <a:p>
            <a:pPr algn="r">
              <a:lnSpc>
                <a:spcPts val="2840"/>
              </a:lnSpc>
              <a:spcBef>
                <a:spcPts val="468"/>
              </a:spcBef>
            </a:pPr>
            <a:r>
              <a:rPr lang="en-US" sz="2400" b="0" dirty="0" smtClean="0"/>
              <a:t>Christophe Poulain</a:t>
            </a:r>
          </a:p>
          <a:p>
            <a:pPr algn="r">
              <a:lnSpc>
                <a:spcPts val="2840"/>
              </a:lnSpc>
              <a:spcBef>
                <a:spcPts val="468"/>
              </a:spcBef>
            </a:pPr>
            <a:r>
              <a:rPr lang="en-US" sz="2400" b="0" dirty="0" smtClean="0"/>
              <a:t>Yogesh Simmhan</a:t>
            </a:r>
          </a:p>
          <a:p>
            <a:pPr algn="r">
              <a:lnSpc>
                <a:spcPts val="2840"/>
              </a:lnSpc>
              <a:spcBef>
                <a:spcPts val="468"/>
              </a:spcBef>
            </a:pPr>
            <a:r>
              <a:rPr lang="en-US" sz="2400" b="0" dirty="0" smtClean="0"/>
              <a:t>Bora Beran</a:t>
            </a:r>
            <a:endParaRPr lang="en-US" sz="24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Windows Azure: An OS for the cloud</a:t>
            </a:r>
            <a:endParaRPr lang="en-US" sz="3600" dirty="0"/>
          </a:p>
        </p:txBody>
      </p:sp>
      <p:sp>
        <p:nvSpPr>
          <p:cNvPr id="3" name="Content Placeholder 2"/>
          <p:cNvSpPr>
            <a:spLocks noGrp="1"/>
          </p:cNvSpPr>
          <p:nvPr>
            <p:ph idx="1"/>
          </p:nvPr>
        </p:nvSpPr>
        <p:spPr>
          <a:xfrm>
            <a:off x="457200" y="1600200"/>
            <a:ext cx="8686800" cy="4525963"/>
          </a:xfrm>
        </p:spPr>
        <p:txBody>
          <a:bodyPr>
            <a:normAutofit fontScale="92500"/>
          </a:bodyPr>
          <a:lstStyle/>
          <a:p>
            <a:pPr>
              <a:buNone/>
            </a:pPr>
            <a:r>
              <a:rPr lang="en-US" sz="2800" dirty="0" smtClean="0"/>
              <a:t>It provides essential services for utility computing:</a:t>
            </a:r>
          </a:p>
          <a:p>
            <a:pPr marL="460375" indent="-398463"/>
            <a:r>
              <a:rPr lang="en-US" sz="2800" dirty="0" smtClean="0"/>
              <a:t>Automated service management</a:t>
            </a:r>
          </a:p>
          <a:p>
            <a:pPr marL="460375" indent="-398463"/>
            <a:r>
              <a:rPr lang="en-US" sz="2800" dirty="0" smtClean="0"/>
              <a:t>A powerful service hosting environment</a:t>
            </a:r>
          </a:p>
          <a:p>
            <a:pPr marL="460375" indent="-398463"/>
            <a:r>
              <a:rPr lang="en-US" sz="2800" dirty="0" smtClean="0"/>
              <a:t>Scalable, available cloud storage</a:t>
            </a:r>
          </a:p>
          <a:p>
            <a:pPr marL="460375" indent="-398463"/>
            <a:r>
              <a:rPr lang="en-US" sz="2800" dirty="0" smtClean="0"/>
              <a:t>A rich, familiar developer experience</a:t>
            </a:r>
          </a:p>
          <a:p>
            <a:pPr marL="460375" indent="-398463"/>
            <a:r>
              <a:rPr lang="en-US" sz="2800" dirty="0" smtClean="0"/>
              <a:t>An open platform based on web standards</a:t>
            </a:r>
          </a:p>
          <a:p>
            <a:pPr marL="460375" indent="-398463"/>
            <a:endParaRPr lang="en-US" sz="2800" dirty="0"/>
          </a:p>
          <a:p>
            <a:pPr marL="460375" indent="-398463">
              <a:buNone/>
            </a:pPr>
            <a:r>
              <a:rPr lang="en-US" sz="2800" dirty="0" smtClean="0"/>
              <a:t>Let’s figure out what it means by converting a desktop </a:t>
            </a:r>
          </a:p>
          <a:p>
            <a:pPr marL="460375" indent="-398463">
              <a:buNone/>
            </a:pPr>
            <a:r>
              <a:rPr lang="en-US" sz="2800" dirty="0" smtClean="0"/>
              <a:t>application to a service hosted in Windows Azure</a:t>
            </a:r>
          </a:p>
          <a:p>
            <a:pPr>
              <a:buNone/>
            </a:pP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The desktop application</a:t>
            </a:r>
            <a:endParaRPr lang="en-US" sz="3600" dirty="0"/>
          </a:p>
        </p:txBody>
      </p:sp>
      <p:sp>
        <p:nvSpPr>
          <p:cNvPr id="3" name="Content Placeholder 2"/>
          <p:cNvSpPr>
            <a:spLocks noGrp="1"/>
          </p:cNvSpPr>
          <p:nvPr>
            <p:ph idx="1"/>
          </p:nvPr>
        </p:nvSpPr>
        <p:spPr/>
        <p:txBody>
          <a:bodyPr>
            <a:normAutofit/>
          </a:bodyPr>
          <a:lstStyle/>
          <a:p>
            <a:pPr>
              <a:buNone/>
            </a:pPr>
            <a:r>
              <a:rPr lang="en-US" sz="2800" dirty="0" smtClean="0"/>
              <a:t>Let’s look at the existing code and data.</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Making the application available in Azure</a:t>
            </a:r>
            <a:endParaRPr lang="en-US" sz="3600" b="1" dirty="0"/>
          </a:p>
        </p:txBody>
      </p:sp>
      <p:sp>
        <p:nvSpPr>
          <p:cNvPr id="3" name="Content Placeholder 2"/>
          <p:cNvSpPr>
            <a:spLocks noGrp="1"/>
          </p:cNvSpPr>
          <p:nvPr>
            <p:ph idx="1"/>
          </p:nvPr>
        </p:nvSpPr>
        <p:spPr>
          <a:xfrm>
            <a:off x="457200" y="1600200"/>
            <a:ext cx="8686800" cy="4525963"/>
          </a:xfrm>
        </p:spPr>
        <p:txBody>
          <a:bodyPr>
            <a:normAutofit/>
          </a:bodyPr>
          <a:lstStyle/>
          <a:p>
            <a:pPr>
              <a:buNone/>
            </a:pPr>
            <a:r>
              <a:rPr lang="en-US" sz="2800" dirty="0" smtClean="0"/>
              <a:t>Steps to migrate the application to Windows Azure:</a:t>
            </a:r>
          </a:p>
          <a:p>
            <a:r>
              <a:rPr lang="en-US" sz="2800" dirty="0" smtClean="0"/>
              <a:t>Upload static data to Windows Azure storage</a:t>
            </a:r>
          </a:p>
          <a:p>
            <a:r>
              <a:rPr lang="en-US" sz="2800" dirty="0" smtClean="0"/>
              <a:t>Create Windows Azure work process to perform image computation </a:t>
            </a:r>
          </a:p>
          <a:p>
            <a:r>
              <a:rPr lang="en-US" sz="2800" dirty="0" smtClean="0"/>
              <a:t>Expose simple web front-end to invoke work process </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l"/>
            <a:r>
              <a:rPr lang="en-US" sz="3600" b="1" dirty="0" smtClean="0"/>
              <a:t>Getting started with Windows Azure:</a:t>
            </a:r>
            <a:br>
              <a:rPr lang="en-US" sz="3600" b="1" dirty="0" smtClean="0"/>
            </a:br>
            <a:r>
              <a:rPr lang="en-US" sz="3600" b="1" dirty="0" smtClean="0"/>
              <a:t>http://www.microsoft.com/azure</a:t>
            </a:r>
            <a:endParaRPr lang="en-US" sz="3600" dirty="0"/>
          </a:p>
        </p:txBody>
      </p:sp>
      <p:pic>
        <p:nvPicPr>
          <p:cNvPr id="1027" name="Picture 3"/>
          <p:cNvPicPr>
            <a:picLocks noGrp="1" noChangeAspect="1" noChangeArrowheads="1"/>
          </p:cNvPicPr>
          <p:nvPr>
            <p:ph idx="1"/>
          </p:nvPr>
        </p:nvPicPr>
        <p:blipFill>
          <a:blip r:embed="rId3" cstate="print"/>
          <a:srcRect l="686" t="10971" r="26057" b="22857"/>
          <a:stretch>
            <a:fillRect/>
          </a:stretch>
        </p:blipFill>
        <p:spPr bwMode="auto">
          <a:xfrm>
            <a:off x="1130807" y="1371600"/>
            <a:ext cx="6838202" cy="4632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Getting started with Windows Azure:</a:t>
            </a:r>
            <a:endParaRPr lang="en-US" sz="3600" dirty="0"/>
          </a:p>
        </p:txBody>
      </p:sp>
      <p:pic>
        <p:nvPicPr>
          <p:cNvPr id="2050" name="Picture 2"/>
          <p:cNvPicPr>
            <a:picLocks noGrp="1" noChangeAspect="1" noChangeArrowheads="1"/>
          </p:cNvPicPr>
          <p:nvPr>
            <p:ph idx="1"/>
          </p:nvPr>
        </p:nvPicPr>
        <p:blipFill>
          <a:blip r:embed="rId3" cstate="print"/>
          <a:srcRect l="8910" t="11294" r="10394" b="16941"/>
          <a:stretch>
            <a:fillRect/>
          </a:stretch>
        </p:blipFill>
        <p:spPr bwMode="auto">
          <a:xfrm>
            <a:off x="990600" y="1143000"/>
            <a:ext cx="6956865" cy="48806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Windows Azure Storage Overview</a:t>
            </a:r>
            <a:endParaRPr lang="en-US" sz="3600" b="1" dirty="0"/>
          </a:p>
        </p:txBody>
      </p:sp>
      <p:sp>
        <p:nvSpPr>
          <p:cNvPr id="3" name="Content Placeholder 2"/>
          <p:cNvSpPr>
            <a:spLocks noGrp="1"/>
          </p:cNvSpPr>
          <p:nvPr>
            <p:ph idx="1"/>
          </p:nvPr>
        </p:nvSpPr>
        <p:spPr>
          <a:xfrm>
            <a:off x="457200" y="1600200"/>
            <a:ext cx="8458200" cy="4525963"/>
          </a:xfrm>
        </p:spPr>
        <p:txBody>
          <a:bodyPr>
            <a:normAutofit/>
          </a:bodyPr>
          <a:lstStyle/>
          <a:p>
            <a:pPr>
              <a:buNone/>
            </a:pPr>
            <a:r>
              <a:rPr lang="en-US" sz="2800" dirty="0" smtClean="0"/>
              <a:t>Windows Azure Storage provides three data abstractions:</a:t>
            </a:r>
          </a:p>
          <a:p>
            <a:pPr lvl="0"/>
            <a:r>
              <a:rPr lang="en-US" sz="2800" b="1" dirty="0" smtClean="0"/>
              <a:t>Blobs</a:t>
            </a:r>
            <a:r>
              <a:rPr lang="en-US" sz="2800" dirty="0" smtClean="0"/>
              <a:t>– Provide a simple interface for storing named files along with metadata for the file.</a:t>
            </a:r>
          </a:p>
          <a:p>
            <a:pPr lvl="0"/>
            <a:r>
              <a:rPr lang="en-US" sz="2800" b="1" dirty="0" smtClean="0"/>
              <a:t>Tables</a:t>
            </a:r>
            <a:r>
              <a:rPr lang="en-US" sz="2800" dirty="0" smtClean="0"/>
              <a:t> – Provide structured storage.  A Table is a set of entities, which contain a set of properties.</a:t>
            </a:r>
          </a:p>
          <a:p>
            <a:pPr lvl="0"/>
            <a:r>
              <a:rPr lang="en-US" sz="2800" b="1" dirty="0" smtClean="0"/>
              <a:t>Queues</a:t>
            </a:r>
            <a:r>
              <a:rPr lang="en-US" sz="2800" dirty="0" smtClean="0"/>
              <a:t> – Provide reliable storage and delivery of messages for an application.</a:t>
            </a:r>
          </a:p>
          <a:p>
            <a:pPr>
              <a:buNone/>
            </a:pP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Windows Azure Storage Goals</a:t>
            </a:r>
            <a:endParaRPr lang="en-US" sz="3600" b="1" dirty="0"/>
          </a:p>
        </p:txBody>
      </p:sp>
      <p:sp>
        <p:nvSpPr>
          <p:cNvPr id="3" name="Content Placeholder 2"/>
          <p:cNvSpPr>
            <a:spLocks noGrp="1"/>
          </p:cNvSpPr>
          <p:nvPr>
            <p:ph idx="1"/>
          </p:nvPr>
        </p:nvSpPr>
        <p:spPr>
          <a:xfrm>
            <a:off x="457200" y="1600200"/>
            <a:ext cx="8458200" cy="4525963"/>
          </a:xfrm>
        </p:spPr>
        <p:txBody>
          <a:bodyPr>
            <a:normAutofit/>
          </a:bodyPr>
          <a:lstStyle/>
          <a:p>
            <a:pPr>
              <a:buNone/>
            </a:pPr>
            <a:r>
              <a:rPr lang="en-US" sz="2800" dirty="0" smtClean="0"/>
              <a:t>To let users and applications:</a:t>
            </a:r>
          </a:p>
          <a:p>
            <a:pPr lvl="0"/>
            <a:r>
              <a:rPr lang="en-US" sz="2800" dirty="0" smtClean="0"/>
              <a:t>Access their data efficiently from anywhere at any time using simple and familiar programming API</a:t>
            </a:r>
          </a:p>
          <a:p>
            <a:pPr lvl="0"/>
            <a:r>
              <a:rPr lang="en-US" sz="2800" dirty="0" smtClean="0"/>
              <a:t>Scale to store any amount of data for any length of time knowing that the data will not be lost.</a:t>
            </a:r>
          </a:p>
          <a:p>
            <a:pPr lvl="0"/>
            <a:r>
              <a:rPr lang="en-US" sz="2800" dirty="0" smtClean="0"/>
              <a:t>Pay for what they use.</a:t>
            </a:r>
          </a:p>
          <a:p>
            <a:pPr>
              <a:buNone/>
            </a:pP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Windows Azure Storage Account</a:t>
            </a:r>
            <a:endParaRPr lang="en-US" sz="3600" b="1" dirty="0"/>
          </a:p>
        </p:txBody>
      </p:sp>
      <p:sp>
        <p:nvSpPr>
          <p:cNvPr id="3" name="Content Placeholder 2"/>
          <p:cNvSpPr>
            <a:spLocks noGrp="1"/>
          </p:cNvSpPr>
          <p:nvPr>
            <p:ph idx="1"/>
          </p:nvPr>
        </p:nvSpPr>
        <p:spPr>
          <a:xfrm>
            <a:off x="457200" y="1600200"/>
            <a:ext cx="8458200" cy="4525963"/>
          </a:xfrm>
        </p:spPr>
        <p:txBody>
          <a:bodyPr>
            <a:normAutofit/>
          </a:bodyPr>
          <a:lstStyle/>
          <a:p>
            <a:pPr>
              <a:buNone/>
            </a:pPr>
            <a:r>
              <a:rPr lang="en-US" sz="2800" dirty="0" smtClean="0"/>
              <a:t>To store data securely in the cloud:</a:t>
            </a:r>
          </a:p>
          <a:p>
            <a:pPr lvl="0"/>
            <a:r>
              <a:rPr lang="en-US" sz="2800" dirty="0" smtClean="0"/>
              <a:t>Use developer portal to create a globally unique account name and receive a 256 bit secret key.</a:t>
            </a:r>
          </a:p>
          <a:p>
            <a:pPr lvl="0"/>
            <a:r>
              <a:rPr lang="en-US" sz="2800" dirty="0" smtClean="0"/>
              <a:t>Use the secret key to create a HMAC SHA256 signature to authenticate each request to the storage service.</a:t>
            </a:r>
          </a:p>
          <a:p>
            <a:pPr>
              <a:buNone/>
            </a:pP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US" sz="3600" b="1" dirty="0" smtClean="0"/>
              <a:t>Windows Azure Storage Account Creation</a:t>
            </a:r>
            <a:endParaRPr lang="en-US" sz="3600" b="1" dirty="0"/>
          </a:p>
        </p:txBody>
      </p:sp>
      <p:pic>
        <p:nvPicPr>
          <p:cNvPr id="4" name="Picture 2"/>
          <p:cNvPicPr>
            <a:picLocks noGrp="1" noChangeAspect="1" noChangeArrowheads="1"/>
          </p:cNvPicPr>
          <p:nvPr>
            <p:ph idx="1"/>
          </p:nvPr>
        </p:nvPicPr>
        <p:blipFill>
          <a:blip r:embed="rId3" cstate="print"/>
          <a:srcRect l="4511" t="12229" r="4511" b="4076"/>
          <a:stretch>
            <a:fillRect/>
          </a:stretch>
        </p:blipFill>
        <p:spPr bwMode="auto">
          <a:xfrm>
            <a:off x="1287782" y="1267125"/>
            <a:ext cx="5741758" cy="467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US" sz="3600" b="1" dirty="0" smtClean="0"/>
              <a:t>Windows Azure Storage Account Creation</a:t>
            </a:r>
            <a:endParaRPr lang="en-US" sz="3600" b="1" dirty="0"/>
          </a:p>
        </p:txBody>
      </p:sp>
      <p:pic>
        <p:nvPicPr>
          <p:cNvPr id="6" name="Picture 2"/>
          <p:cNvPicPr>
            <a:picLocks noGrp="1" noChangeAspect="1" noChangeArrowheads="1"/>
          </p:cNvPicPr>
          <p:nvPr>
            <p:ph idx="1"/>
          </p:nvPr>
        </p:nvPicPr>
        <p:blipFill>
          <a:blip r:embed="rId3" cstate="print"/>
          <a:srcRect l="4511" t="12229" r="5414" b="5096"/>
          <a:stretch>
            <a:fillRect/>
          </a:stretch>
        </p:blipFill>
        <p:spPr bwMode="auto">
          <a:xfrm>
            <a:off x="1295400" y="1143000"/>
            <a:ext cx="6019800" cy="4891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Cloud Computing</a:t>
            </a:r>
            <a:endParaRPr lang="en-US" dirty="0"/>
          </a:p>
        </p:txBody>
      </p:sp>
      <p:sp>
        <p:nvSpPr>
          <p:cNvPr id="3" name="Content Placeholder 2"/>
          <p:cNvSpPr>
            <a:spLocks noGrp="1"/>
          </p:cNvSpPr>
          <p:nvPr>
            <p:ph idx="1"/>
          </p:nvPr>
        </p:nvSpPr>
        <p:spPr/>
        <p:txBody>
          <a:bodyPr/>
          <a:lstStyle/>
          <a:p>
            <a:r>
              <a:rPr lang="en-US" dirty="0" smtClean="0"/>
              <a:t>IT resources provided as a service</a:t>
            </a:r>
          </a:p>
          <a:p>
            <a:pPr lvl="1"/>
            <a:r>
              <a:rPr lang="en-US" dirty="0" smtClean="0"/>
              <a:t>Compute, storage, databases, queues</a:t>
            </a:r>
          </a:p>
          <a:p>
            <a:r>
              <a:rPr lang="en-US" dirty="0" smtClean="0"/>
              <a:t>Clouds leverage economies of scale of commodity hardware</a:t>
            </a:r>
          </a:p>
          <a:p>
            <a:pPr lvl="1"/>
            <a:r>
              <a:rPr lang="en-US" dirty="0" smtClean="0"/>
              <a:t>Cheap storage, high bandwidth networks &amp; </a:t>
            </a:r>
            <a:r>
              <a:rPr lang="en-US" dirty="0" err="1" smtClean="0"/>
              <a:t>multicore</a:t>
            </a:r>
            <a:r>
              <a:rPr lang="en-US" dirty="0" smtClean="0"/>
              <a:t> processors </a:t>
            </a:r>
          </a:p>
          <a:p>
            <a:pPr lvl="1"/>
            <a:r>
              <a:rPr lang="en-US" dirty="0" smtClean="0"/>
              <a:t>Geographically distributed data centers</a:t>
            </a:r>
          </a:p>
          <a:p>
            <a:r>
              <a:rPr lang="en-US" dirty="0" smtClean="0"/>
              <a:t>Offerings from Microsoft, Amazon, Google,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US" sz="3600" b="1" dirty="0" smtClean="0"/>
              <a:t>Windows Azure Storage Account Creation</a:t>
            </a:r>
            <a:endParaRPr lang="en-US" sz="3600" b="1"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295401" y="1143001"/>
            <a:ext cx="5943600" cy="4863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normAutofit/>
          </a:bodyPr>
          <a:lstStyle/>
          <a:p>
            <a:pPr>
              <a:buNone/>
            </a:pPr>
            <a:r>
              <a:rPr lang="en-US" sz="2800" dirty="0" smtClean="0"/>
              <a:t>Access to the cloud is not required to start development.</a:t>
            </a:r>
            <a:endParaRPr lang="en-US" sz="2800" dirty="0"/>
          </a:p>
        </p:txBody>
      </p:sp>
      <p:sp>
        <p:nvSpPr>
          <p:cNvPr id="10" name="Rounded Rectangle 9"/>
          <p:cNvSpPr/>
          <p:nvPr/>
        </p:nvSpPr>
        <p:spPr>
          <a:xfrm>
            <a:off x="533400" y="3733800"/>
            <a:ext cx="2133600" cy="1219200"/>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Development</a:t>
            </a:r>
          </a:p>
          <a:p>
            <a:pPr algn="ctr"/>
            <a:r>
              <a:rPr lang="en-US" dirty="0" smtClean="0">
                <a:solidFill>
                  <a:schemeClr val="tx1"/>
                </a:solidFill>
              </a:rPr>
              <a:t>Storage Account</a:t>
            </a:r>
            <a:endParaRPr lang="en-US" dirty="0">
              <a:solidFill>
                <a:schemeClr val="tx1"/>
              </a:solidFill>
            </a:endParaRPr>
          </a:p>
        </p:txBody>
      </p:sp>
      <p:sp>
        <p:nvSpPr>
          <p:cNvPr id="12" name="Rounded Rectangle 11"/>
          <p:cNvSpPr/>
          <p:nvPr/>
        </p:nvSpPr>
        <p:spPr>
          <a:xfrm>
            <a:off x="3581400" y="3733800"/>
            <a:ext cx="2133600" cy="1219200"/>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Windows Azure</a:t>
            </a:r>
          </a:p>
          <a:p>
            <a:pPr algn="ctr"/>
            <a:r>
              <a:rPr lang="en-US" dirty="0" smtClean="0">
                <a:solidFill>
                  <a:schemeClr val="tx1"/>
                </a:solidFill>
              </a:rPr>
              <a:t>Storage Account</a:t>
            </a:r>
            <a:endParaRPr lang="en-US" dirty="0">
              <a:solidFill>
                <a:schemeClr val="tx1"/>
              </a:solidFill>
            </a:endParaRPr>
          </a:p>
        </p:txBody>
      </p:sp>
      <p:sp>
        <p:nvSpPr>
          <p:cNvPr id="13" name="Rounded Rectangle 12"/>
          <p:cNvSpPr/>
          <p:nvPr/>
        </p:nvSpPr>
        <p:spPr>
          <a:xfrm>
            <a:off x="6629400" y="3733800"/>
            <a:ext cx="2133600" cy="1219200"/>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Windows Azure</a:t>
            </a:r>
          </a:p>
          <a:p>
            <a:pPr algn="ctr"/>
            <a:r>
              <a:rPr lang="en-US" dirty="0" smtClean="0">
                <a:solidFill>
                  <a:schemeClr val="tx1"/>
                </a:solidFill>
              </a:rPr>
              <a:t>Storage Account</a:t>
            </a:r>
            <a:endParaRPr lang="en-US" dirty="0">
              <a:solidFill>
                <a:schemeClr val="tx1"/>
              </a:solidFill>
            </a:endParaRPr>
          </a:p>
        </p:txBody>
      </p:sp>
      <p:sp>
        <p:nvSpPr>
          <p:cNvPr id="2" name="Title 1"/>
          <p:cNvSpPr>
            <a:spLocks noGrp="1"/>
          </p:cNvSpPr>
          <p:nvPr>
            <p:ph type="title"/>
          </p:nvPr>
        </p:nvSpPr>
        <p:spPr/>
        <p:txBody>
          <a:bodyPr>
            <a:normAutofit fontScale="90000"/>
          </a:bodyPr>
          <a:lstStyle/>
          <a:p>
            <a:pPr algn="l"/>
            <a:r>
              <a:rPr lang="en-US" sz="3600" b="1" dirty="0" smtClean="0"/>
              <a:t>Windows Azure Storage Development</a:t>
            </a:r>
            <a:endParaRPr lang="en-US" sz="3600" b="1" dirty="0"/>
          </a:p>
        </p:txBody>
      </p:sp>
      <p:sp>
        <p:nvSpPr>
          <p:cNvPr id="4" name="Rounded Rectangle 3"/>
          <p:cNvSpPr/>
          <p:nvPr/>
        </p:nvSpPr>
        <p:spPr>
          <a:xfrm>
            <a:off x="533400" y="2667000"/>
            <a:ext cx="2133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Development</a:t>
            </a:r>
          </a:p>
          <a:p>
            <a:pPr algn="ctr"/>
            <a:r>
              <a:rPr lang="en-US" dirty="0" smtClean="0">
                <a:solidFill>
                  <a:schemeClr val="tx1"/>
                </a:solidFill>
              </a:rPr>
              <a:t>Fabric</a:t>
            </a:r>
            <a:endParaRPr lang="en-US" dirty="0">
              <a:solidFill>
                <a:schemeClr val="tx1"/>
              </a:solidFill>
            </a:endParaRPr>
          </a:p>
        </p:txBody>
      </p:sp>
      <p:sp>
        <p:nvSpPr>
          <p:cNvPr id="5" name="Rounded Rectangle 4"/>
          <p:cNvSpPr/>
          <p:nvPr/>
        </p:nvSpPr>
        <p:spPr>
          <a:xfrm>
            <a:off x="3581400" y="2667000"/>
            <a:ext cx="2133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Development</a:t>
            </a:r>
          </a:p>
          <a:p>
            <a:pPr algn="ctr"/>
            <a:r>
              <a:rPr lang="en-US" dirty="0" smtClean="0">
                <a:solidFill>
                  <a:schemeClr val="tx1"/>
                </a:solidFill>
              </a:rPr>
              <a:t>Fabric</a:t>
            </a:r>
            <a:endParaRPr lang="en-US" dirty="0">
              <a:solidFill>
                <a:schemeClr val="tx1"/>
              </a:solidFill>
            </a:endParaRPr>
          </a:p>
        </p:txBody>
      </p:sp>
      <p:sp>
        <p:nvSpPr>
          <p:cNvPr id="6" name="Rounded Rectangle 5"/>
          <p:cNvSpPr/>
          <p:nvPr/>
        </p:nvSpPr>
        <p:spPr>
          <a:xfrm>
            <a:off x="6629400" y="2667000"/>
            <a:ext cx="2133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Windows Azure</a:t>
            </a:r>
          </a:p>
          <a:p>
            <a:pPr algn="ctr"/>
            <a:r>
              <a:rPr lang="en-US" dirty="0" smtClean="0">
                <a:solidFill>
                  <a:schemeClr val="tx1"/>
                </a:solidFill>
              </a:rPr>
              <a:t>Hosted Service</a:t>
            </a:r>
            <a:endParaRPr lang="en-US" dirty="0">
              <a:solidFill>
                <a:schemeClr val="tx1"/>
              </a:solidFill>
            </a:endParaRPr>
          </a:p>
        </p:txBody>
      </p:sp>
      <p:sp>
        <p:nvSpPr>
          <p:cNvPr id="7" name="Right Arrow 6"/>
          <p:cNvSpPr/>
          <p:nvPr/>
        </p:nvSpPr>
        <p:spPr>
          <a:xfrm>
            <a:off x="2819400" y="3124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867400" y="3124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Windows Azure Blob Storage</a:t>
            </a:r>
            <a:endParaRPr lang="en-US" sz="3600" b="1" dirty="0"/>
          </a:p>
        </p:txBody>
      </p:sp>
      <p:sp>
        <p:nvSpPr>
          <p:cNvPr id="3" name="Content Placeholder 2"/>
          <p:cNvSpPr>
            <a:spLocks noGrp="1"/>
          </p:cNvSpPr>
          <p:nvPr>
            <p:ph idx="1"/>
          </p:nvPr>
        </p:nvSpPr>
        <p:spPr>
          <a:xfrm>
            <a:off x="457200" y="1600200"/>
            <a:ext cx="8458200" cy="4525963"/>
          </a:xfrm>
        </p:spPr>
        <p:txBody>
          <a:bodyPr>
            <a:normAutofit lnSpcReduction="10000"/>
          </a:bodyPr>
          <a:lstStyle/>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000" dirty="0" smtClean="0"/>
          </a:p>
          <a:p>
            <a:pPr>
              <a:buNone/>
            </a:pPr>
            <a:r>
              <a:rPr lang="en-US" sz="2000" dirty="0" smtClean="0"/>
              <a:t>REST API for Blob operations. Blob URL: </a:t>
            </a:r>
          </a:p>
          <a:p>
            <a:pPr>
              <a:buNone/>
            </a:pPr>
            <a:endParaRPr lang="en-US" sz="2000" dirty="0" smtClean="0"/>
          </a:p>
          <a:p>
            <a:pPr>
              <a:buNone/>
            </a:pPr>
            <a:r>
              <a:rPr lang="en-US" sz="2000" u="sng" dirty="0" smtClean="0"/>
              <a:t>http://&lt;Account&gt;.blob.core.windows.net/&lt;Container&gt;/&lt;BlobName&gt;</a:t>
            </a:r>
          </a:p>
          <a:p>
            <a:pPr>
              <a:buNone/>
            </a:pPr>
            <a:endParaRPr lang="en-US" sz="2000" u="sng" dirty="0" smtClean="0"/>
          </a:p>
          <a:p>
            <a:pPr>
              <a:buNone/>
            </a:pPr>
            <a:r>
              <a:rPr lang="en-US" sz="2000" dirty="0" smtClean="0"/>
              <a:t>e.g. </a:t>
            </a:r>
            <a:r>
              <a:rPr lang="en-US" sz="2000" u="sng" dirty="0" smtClean="0"/>
              <a:t>http://sally.blob.core.windows.net/pictures/img001.jpg</a:t>
            </a:r>
          </a:p>
          <a:p>
            <a:pPr>
              <a:buNone/>
            </a:pPr>
            <a:endParaRPr lang="en-US" sz="2800" dirty="0"/>
          </a:p>
        </p:txBody>
      </p:sp>
      <p:grpSp>
        <p:nvGrpSpPr>
          <p:cNvPr id="4" name="Group 45"/>
          <p:cNvGrpSpPr>
            <a:grpSpLocks noChangeAspect="1"/>
          </p:cNvGrpSpPr>
          <p:nvPr/>
        </p:nvGrpSpPr>
        <p:grpSpPr>
          <a:xfrm>
            <a:off x="2590800" y="1524000"/>
            <a:ext cx="4160896" cy="2571749"/>
            <a:chOff x="2971800" y="1676400"/>
            <a:chExt cx="3328721" cy="2057399"/>
          </a:xfrm>
        </p:grpSpPr>
        <p:sp>
          <p:nvSpPr>
            <p:cNvPr id="5" name="Rounded Rectangle 4"/>
            <p:cNvSpPr/>
            <p:nvPr/>
          </p:nvSpPr>
          <p:spPr>
            <a:xfrm>
              <a:off x="5313211" y="1676400"/>
              <a:ext cx="987310" cy="2057399"/>
            </a:xfrm>
            <a:prstGeom prst="roundRect">
              <a:avLst>
                <a:gd name="adj" fmla="val 10000"/>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 name="Rounded Rectangle 4"/>
            <p:cNvSpPr/>
            <p:nvPr/>
          </p:nvSpPr>
          <p:spPr>
            <a:xfrm>
              <a:off x="5313211" y="1676400"/>
              <a:ext cx="987310" cy="617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Blob</a:t>
              </a:r>
              <a:endParaRPr lang="en-US" sz="1500" kern="1200" dirty="0">
                <a:solidFill>
                  <a:schemeClr val="tx1"/>
                </a:solidFill>
              </a:endParaRPr>
            </a:p>
          </p:txBody>
        </p:sp>
        <p:sp>
          <p:nvSpPr>
            <p:cNvPr id="8" name="Rounded Rectangle 7"/>
            <p:cNvSpPr/>
            <p:nvPr/>
          </p:nvSpPr>
          <p:spPr>
            <a:xfrm>
              <a:off x="4161348" y="1676400"/>
              <a:ext cx="987310" cy="2057399"/>
            </a:xfrm>
            <a:prstGeom prst="roundRect">
              <a:avLst>
                <a:gd name="adj" fmla="val 10000"/>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9" name="Rounded Rectangle 6"/>
            <p:cNvSpPr/>
            <p:nvPr/>
          </p:nvSpPr>
          <p:spPr>
            <a:xfrm>
              <a:off x="4161348" y="1676400"/>
              <a:ext cx="987310" cy="617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Container</a:t>
              </a:r>
              <a:endParaRPr lang="en-US" sz="1500" kern="1200" dirty="0">
                <a:solidFill>
                  <a:schemeClr val="tx1"/>
                </a:solidFill>
              </a:endParaRPr>
            </a:p>
          </p:txBody>
        </p:sp>
        <p:sp>
          <p:nvSpPr>
            <p:cNvPr id="11" name="Rounded Rectangle 10"/>
            <p:cNvSpPr/>
            <p:nvPr/>
          </p:nvSpPr>
          <p:spPr>
            <a:xfrm>
              <a:off x="2971800" y="1676400"/>
              <a:ext cx="987310" cy="2057399"/>
            </a:xfrm>
            <a:prstGeom prst="roundRect">
              <a:avLst>
                <a:gd name="adj" fmla="val 10000"/>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12" name="Rounded Rectangle 8"/>
            <p:cNvSpPr/>
            <p:nvPr/>
          </p:nvSpPr>
          <p:spPr>
            <a:xfrm>
              <a:off x="2971800" y="1676400"/>
              <a:ext cx="987310" cy="617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Account</a:t>
              </a:r>
              <a:endParaRPr lang="en-US" sz="1500" kern="1200" dirty="0">
                <a:solidFill>
                  <a:schemeClr val="tx1"/>
                </a:solidFill>
              </a:endParaRPr>
            </a:p>
          </p:txBody>
        </p:sp>
        <p:grpSp>
          <p:nvGrpSpPr>
            <p:cNvPr id="7" name="Group 12"/>
            <p:cNvGrpSpPr/>
            <p:nvPr/>
          </p:nvGrpSpPr>
          <p:grpSpPr>
            <a:xfrm>
              <a:off x="3063442" y="2885143"/>
              <a:ext cx="822759" cy="411379"/>
              <a:chOff x="1090519" y="1208743"/>
              <a:chExt cx="822759" cy="411379"/>
            </a:xfrm>
          </p:grpSpPr>
          <p:sp>
            <p:nvSpPr>
              <p:cNvPr id="14" name="Rounded Rectangle 13"/>
              <p:cNvSpPr/>
              <p:nvPr/>
            </p:nvSpPr>
            <p:spPr>
              <a:xfrm>
                <a:off x="1090519" y="1208743"/>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15" name="Rounded Rectangle 10"/>
              <p:cNvSpPr/>
              <p:nvPr/>
            </p:nvSpPr>
            <p:spPr>
              <a:xfrm>
                <a:off x="1102568" y="1220792"/>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dirty="0" smtClean="0"/>
                  <a:t>sally</a:t>
                </a:r>
                <a:endParaRPr lang="en-US" sz="1200" kern="1200" dirty="0"/>
              </a:p>
            </p:txBody>
          </p:sp>
        </p:grpSp>
        <p:grpSp>
          <p:nvGrpSpPr>
            <p:cNvPr id="10" name="Group 15"/>
            <p:cNvGrpSpPr/>
            <p:nvPr/>
          </p:nvGrpSpPr>
          <p:grpSpPr>
            <a:xfrm>
              <a:off x="4046916" y="2600701"/>
              <a:ext cx="35991" cy="555294"/>
              <a:chOff x="2073993" y="924301"/>
              <a:chExt cx="35991" cy="555294"/>
            </a:xfrm>
          </p:grpSpPr>
          <p:sp>
            <p:nvSpPr>
              <p:cNvPr id="17" name="Straight Connector 11"/>
              <p:cNvSpPr/>
              <p:nvPr/>
            </p:nvSpPr>
            <p:spPr>
              <a:xfrm rot="18603934">
                <a:off x="1814342" y="1183952"/>
                <a:ext cx="555294" cy="35991"/>
              </a:xfrm>
              <a:custGeom>
                <a:avLst/>
                <a:gdLst/>
                <a:ahLst/>
                <a:cxnLst/>
                <a:rect l="0" t="0" r="0" b="0"/>
                <a:pathLst>
                  <a:path>
                    <a:moveTo>
                      <a:pt x="0" y="17995"/>
                    </a:moveTo>
                    <a:lnTo>
                      <a:pt x="555294" y="17995"/>
                    </a:lnTo>
                  </a:path>
                </a:pathLst>
              </a:custGeom>
              <a:no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2"/>
              <p:cNvSpPr/>
              <p:nvPr/>
            </p:nvSpPr>
            <p:spPr>
              <a:xfrm rot="18603934">
                <a:off x="2078107" y="1188065"/>
                <a:ext cx="27764" cy="27764"/>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3" name="Group 18"/>
            <p:cNvGrpSpPr/>
            <p:nvPr/>
          </p:nvGrpSpPr>
          <p:grpSpPr>
            <a:xfrm>
              <a:off x="4243624" y="2460172"/>
              <a:ext cx="822759" cy="411379"/>
              <a:chOff x="2270701" y="783772"/>
              <a:chExt cx="822759" cy="411379"/>
            </a:xfrm>
          </p:grpSpPr>
          <p:sp>
            <p:nvSpPr>
              <p:cNvPr id="20" name="Rounded Rectangle 19"/>
              <p:cNvSpPr/>
              <p:nvPr/>
            </p:nvSpPr>
            <p:spPr>
              <a:xfrm>
                <a:off x="2270701" y="783772"/>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1" name="Rounded Rectangle 14"/>
              <p:cNvSpPr/>
              <p:nvPr/>
            </p:nvSpPr>
            <p:spPr>
              <a:xfrm>
                <a:off x="2282750" y="795821"/>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pictures</a:t>
                </a:r>
                <a:endParaRPr lang="en-US" sz="1200" kern="1200" dirty="0"/>
              </a:p>
            </p:txBody>
          </p:sp>
        </p:grpSp>
        <p:grpSp>
          <p:nvGrpSpPr>
            <p:cNvPr id="16" name="Group 21"/>
            <p:cNvGrpSpPr/>
            <p:nvPr/>
          </p:nvGrpSpPr>
          <p:grpSpPr>
            <a:xfrm>
              <a:off x="5020836" y="2517237"/>
              <a:ext cx="420196" cy="35991"/>
              <a:chOff x="3047913" y="840837"/>
              <a:chExt cx="420196" cy="35991"/>
            </a:xfrm>
          </p:grpSpPr>
          <p:sp>
            <p:nvSpPr>
              <p:cNvPr id="23" name="Straight Connector 15"/>
              <p:cNvSpPr/>
              <p:nvPr/>
            </p:nvSpPr>
            <p:spPr>
              <a:xfrm rot="19293342">
                <a:off x="3047913" y="840837"/>
                <a:ext cx="420196" cy="35991"/>
              </a:xfrm>
              <a:custGeom>
                <a:avLst/>
                <a:gdLst/>
                <a:ahLst/>
                <a:cxnLst/>
                <a:rect l="0" t="0" r="0" b="0"/>
                <a:pathLst>
                  <a:path>
                    <a:moveTo>
                      <a:pt x="0" y="17995"/>
                    </a:moveTo>
                    <a:lnTo>
                      <a:pt x="420196" y="17995"/>
                    </a:lnTo>
                  </a:path>
                </a:pathLst>
              </a:custGeom>
              <a:no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traight Connector 16"/>
              <p:cNvSpPr/>
              <p:nvPr/>
            </p:nvSpPr>
            <p:spPr>
              <a:xfrm rot="19293342">
                <a:off x="3247507" y="848327"/>
                <a:ext cx="21009" cy="21009"/>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9" name="Group 24"/>
            <p:cNvGrpSpPr/>
            <p:nvPr/>
          </p:nvGrpSpPr>
          <p:grpSpPr>
            <a:xfrm>
              <a:off x="5395487" y="2198913"/>
              <a:ext cx="822759" cy="411379"/>
              <a:chOff x="3422564" y="522513"/>
              <a:chExt cx="822759" cy="411379"/>
            </a:xfrm>
          </p:grpSpPr>
          <p:sp>
            <p:nvSpPr>
              <p:cNvPr id="26" name="Rounded Rectangle 25"/>
              <p:cNvSpPr/>
              <p:nvPr/>
            </p:nvSpPr>
            <p:spPr>
              <a:xfrm>
                <a:off x="3422564" y="522513"/>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7" name="Rounded Rectangle 18"/>
              <p:cNvSpPr/>
              <p:nvPr/>
            </p:nvSpPr>
            <p:spPr>
              <a:xfrm>
                <a:off x="3434613" y="534562"/>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IMG001.JPG</a:t>
                </a:r>
                <a:endParaRPr lang="en-US" sz="1200" kern="1200" dirty="0"/>
              </a:p>
            </p:txBody>
          </p:sp>
        </p:grpSp>
        <p:grpSp>
          <p:nvGrpSpPr>
            <p:cNvPr id="22" name="Group 27"/>
            <p:cNvGrpSpPr/>
            <p:nvPr/>
          </p:nvGrpSpPr>
          <p:grpSpPr>
            <a:xfrm>
              <a:off x="5030581" y="2762166"/>
              <a:ext cx="400708" cy="35991"/>
              <a:chOff x="3057658" y="1085766"/>
              <a:chExt cx="400708" cy="35991"/>
            </a:xfrm>
          </p:grpSpPr>
          <p:sp>
            <p:nvSpPr>
              <p:cNvPr id="29" name="Straight Connector 19"/>
              <p:cNvSpPr/>
              <p:nvPr/>
            </p:nvSpPr>
            <p:spPr>
              <a:xfrm rot="2087060">
                <a:off x="3057658" y="1085766"/>
                <a:ext cx="400708" cy="35991"/>
              </a:xfrm>
              <a:custGeom>
                <a:avLst/>
                <a:gdLst/>
                <a:ahLst/>
                <a:cxnLst/>
                <a:rect l="0" t="0" r="0" b="0"/>
                <a:pathLst>
                  <a:path>
                    <a:moveTo>
                      <a:pt x="0" y="17995"/>
                    </a:moveTo>
                    <a:lnTo>
                      <a:pt x="400708" y="17995"/>
                    </a:lnTo>
                  </a:path>
                </a:pathLst>
              </a:custGeom>
              <a:no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0"/>
              <p:cNvSpPr/>
              <p:nvPr/>
            </p:nvSpPr>
            <p:spPr>
              <a:xfrm rot="2087060">
                <a:off x="3247994" y="1093744"/>
                <a:ext cx="20035" cy="20035"/>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5" name="Group 30"/>
            <p:cNvGrpSpPr/>
            <p:nvPr/>
          </p:nvGrpSpPr>
          <p:grpSpPr>
            <a:xfrm>
              <a:off x="5395487" y="2688771"/>
              <a:ext cx="822759" cy="411379"/>
              <a:chOff x="3422564" y="1012371"/>
              <a:chExt cx="822759" cy="411379"/>
            </a:xfrm>
          </p:grpSpPr>
          <p:sp>
            <p:nvSpPr>
              <p:cNvPr id="32" name="Rounded Rectangle 31"/>
              <p:cNvSpPr/>
              <p:nvPr/>
            </p:nvSpPr>
            <p:spPr>
              <a:xfrm>
                <a:off x="3422564" y="1012371"/>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3" name="Rounded Rectangle 22"/>
              <p:cNvSpPr/>
              <p:nvPr/>
            </p:nvSpPr>
            <p:spPr>
              <a:xfrm>
                <a:off x="3434613" y="1024420"/>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IMG002.JPG</a:t>
                </a:r>
                <a:endParaRPr lang="en-US" sz="1200" kern="1200" dirty="0"/>
              </a:p>
            </p:txBody>
          </p:sp>
        </p:grpSp>
        <p:grpSp>
          <p:nvGrpSpPr>
            <p:cNvPr id="28" name="Group 33"/>
            <p:cNvGrpSpPr/>
            <p:nvPr/>
          </p:nvGrpSpPr>
          <p:grpSpPr>
            <a:xfrm>
              <a:off x="3813097" y="3250245"/>
              <a:ext cx="503631" cy="35991"/>
              <a:chOff x="1840174" y="1573845"/>
              <a:chExt cx="503631" cy="35991"/>
            </a:xfrm>
          </p:grpSpPr>
          <p:sp>
            <p:nvSpPr>
              <p:cNvPr id="35" name="Straight Connector 23"/>
              <p:cNvSpPr/>
              <p:nvPr/>
            </p:nvSpPr>
            <p:spPr>
              <a:xfrm rot="2687411">
                <a:off x="1840174" y="1573845"/>
                <a:ext cx="503631" cy="35991"/>
              </a:xfrm>
              <a:custGeom>
                <a:avLst/>
                <a:gdLst/>
                <a:ahLst/>
                <a:cxnLst/>
                <a:rect l="0" t="0" r="0" b="0"/>
                <a:pathLst>
                  <a:path>
                    <a:moveTo>
                      <a:pt x="0" y="17995"/>
                    </a:moveTo>
                    <a:lnTo>
                      <a:pt x="503631" y="17995"/>
                    </a:lnTo>
                  </a:path>
                </a:pathLst>
              </a:custGeom>
              <a:no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Straight Connector 24"/>
              <p:cNvSpPr/>
              <p:nvPr/>
            </p:nvSpPr>
            <p:spPr>
              <a:xfrm rot="2687411">
                <a:off x="2079399" y="1579250"/>
                <a:ext cx="25181" cy="25181"/>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31" name="Group 36"/>
            <p:cNvGrpSpPr/>
            <p:nvPr/>
          </p:nvGrpSpPr>
          <p:grpSpPr>
            <a:xfrm>
              <a:off x="4243624" y="3239958"/>
              <a:ext cx="822759" cy="411379"/>
              <a:chOff x="2270701" y="1563558"/>
              <a:chExt cx="822759" cy="411379"/>
            </a:xfrm>
          </p:grpSpPr>
          <p:sp>
            <p:nvSpPr>
              <p:cNvPr id="38" name="Rounded Rectangle 37"/>
              <p:cNvSpPr/>
              <p:nvPr/>
            </p:nvSpPr>
            <p:spPr>
              <a:xfrm>
                <a:off x="2270701" y="1563558"/>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9" name="Rounded Rectangle 26"/>
              <p:cNvSpPr/>
              <p:nvPr/>
            </p:nvSpPr>
            <p:spPr>
              <a:xfrm>
                <a:off x="2282750" y="1575607"/>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dirty="0" smtClean="0"/>
                  <a:t>m</a:t>
                </a:r>
                <a:r>
                  <a:rPr lang="en-US" sz="1200" kern="1200" dirty="0" smtClean="0"/>
                  <a:t>ovies</a:t>
                </a:r>
                <a:endParaRPr lang="en-US" sz="1200" kern="1200" dirty="0"/>
              </a:p>
            </p:txBody>
          </p:sp>
        </p:grpSp>
        <p:grpSp>
          <p:nvGrpSpPr>
            <p:cNvPr id="34" name="Group 39"/>
            <p:cNvGrpSpPr/>
            <p:nvPr/>
          </p:nvGrpSpPr>
          <p:grpSpPr>
            <a:xfrm>
              <a:off x="5066383" y="3427652"/>
              <a:ext cx="329103" cy="35991"/>
              <a:chOff x="3093460" y="1751252"/>
              <a:chExt cx="329103" cy="35991"/>
            </a:xfrm>
          </p:grpSpPr>
          <p:sp>
            <p:nvSpPr>
              <p:cNvPr id="41" name="Straight Connector 27"/>
              <p:cNvSpPr/>
              <p:nvPr/>
            </p:nvSpPr>
            <p:spPr>
              <a:xfrm>
                <a:off x="3093460" y="1751252"/>
                <a:ext cx="329103" cy="35991"/>
              </a:xfrm>
              <a:custGeom>
                <a:avLst/>
                <a:gdLst/>
                <a:ahLst/>
                <a:cxnLst/>
                <a:rect l="0" t="0" r="0" b="0"/>
                <a:pathLst>
                  <a:path>
                    <a:moveTo>
                      <a:pt x="0" y="17995"/>
                    </a:moveTo>
                    <a:lnTo>
                      <a:pt x="329103" y="17995"/>
                    </a:lnTo>
                  </a:path>
                </a:pathLst>
              </a:custGeom>
              <a:no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Straight Connector 28"/>
              <p:cNvSpPr/>
              <p:nvPr/>
            </p:nvSpPr>
            <p:spPr>
              <a:xfrm>
                <a:off x="3249784" y="1761020"/>
                <a:ext cx="16455" cy="16455"/>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37" name="Group 42"/>
            <p:cNvGrpSpPr/>
            <p:nvPr/>
          </p:nvGrpSpPr>
          <p:grpSpPr>
            <a:xfrm>
              <a:off x="5395487" y="3239958"/>
              <a:ext cx="822759" cy="411379"/>
              <a:chOff x="3422564" y="1563558"/>
              <a:chExt cx="822759" cy="411379"/>
            </a:xfrm>
          </p:grpSpPr>
          <p:sp>
            <p:nvSpPr>
              <p:cNvPr id="44" name="Rounded Rectangle 43"/>
              <p:cNvSpPr/>
              <p:nvPr/>
            </p:nvSpPr>
            <p:spPr>
              <a:xfrm>
                <a:off x="3422564" y="1563558"/>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5" name="Rounded Rectangle 30"/>
              <p:cNvSpPr/>
              <p:nvPr/>
            </p:nvSpPr>
            <p:spPr>
              <a:xfrm>
                <a:off x="3434613" y="1575607"/>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MOV1.AVI</a:t>
                </a:r>
                <a:endParaRPr lang="en-US" sz="1200" kern="1200" dirty="0"/>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Windows Azure Blob Feature Summary</a:t>
            </a:r>
            <a:endParaRPr lang="en-US" sz="3600" b="1" dirty="0"/>
          </a:p>
        </p:txBody>
      </p:sp>
      <p:sp>
        <p:nvSpPr>
          <p:cNvPr id="3" name="Content Placeholder 2"/>
          <p:cNvSpPr>
            <a:spLocks noGrp="1"/>
          </p:cNvSpPr>
          <p:nvPr>
            <p:ph idx="1"/>
          </p:nvPr>
        </p:nvSpPr>
        <p:spPr>
          <a:xfrm>
            <a:off x="457200" y="1600200"/>
            <a:ext cx="8458200" cy="4525963"/>
          </a:xfrm>
        </p:spPr>
        <p:txBody>
          <a:bodyPr>
            <a:normAutofit lnSpcReduction="10000"/>
          </a:bodyPr>
          <a:lstStyle/>
          <a:p>
            <a:r>
              <a:rPr lang="en-US" sz="2400" dirty="0" smtClean="0"/>
              <a:t>Account can have many containers</a:t>
            </a:r>
          </a:p>
          <a:p>
            <a:r>
              <a:rPr lang="en-US" sz="2400" dirty="0" smtClean="0"/>
              <a:t>A container</a:t>
            </a:r>
          </a:p>
          <a:p>
            <a:pPr lvl="1"/>
            <a:r>
              <a:rPr lang="en-US" sz="2400" dirty="0" smtClean="0"/>
              <a:t>Is a set of blobs</a:t>
            </a:r>
          </a:p>
          <a:p>
            <a:pPr lvl="1"/>
            <a:r>
              <a:rPr lang="en-US" sz="2400" dirty="0" smtClean="0"/>
              <a:t>Can have metadata (8K limit)</a:t>
            </a:r>
          </a:p>
          <a:p>
            <a:pPr lvl="1"/>
            <a:r>
              <a:rPr lang="en-US" sz="2400" dirty="0" smtClean="0"/>
              <a:t>Boundary for access control</a:t>
            </a:r>
          </a:p>
          <a:p>
            <a:r>
              <a:rPr lang="en-US" sz="2400" dirty="0" smtClean="0"/>
              <a:t>A blob</a:t>
            </a:r>
          </a:p>
          <a:p>
            <a:pPr lvl="1"/>
            <a:r>
              <a:rPr lang="en-US" sz="2400" dirty="0" smtClean="0"/>
              <a:t>Stores large objects (50GB limit)</a:t>
            </a:r>
          </a:p>
          <a:p>
            <a:pPr lvl="1"/>
            <a:r>
              <a:rPr lang="en-US" sz="2400" dirty="0" smtClean="0"/>
              <a:t>Can have metadata (8K limit)</a:t>
            </a:r>
          </a:p>
          <a:p>
            <a:pPr lvl="1"/>
            <a:r>
              <a:rPr lang="en-US" sz="2400" dirty="0" smtClean="0"/>
              <a:t>Consists of lists of blocks providing robust blob upload</a:t>
            </a:r>
          </a:p>
          <a:p>
            <a:r>
              <a:rPr lang="en-US" sz="2400" dirty="0" smtClean="0"/>
              <a:t>Standard REST API</a:t>
            </a:r>
          </a:p>
          <a:p>
            <a:pPr>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normAutofit fontScale="90000"/>
          </a:bodyPr>
          <a:lstStyle/>
          <a:p>
            <a:r>
              <a:rPr lang="en-US" sz="3600" b="1" dirty="0" smtClean="0"/>
              <a:t>Uploading data to </a:t>
            </a:r>
            <a:br>
              <a:rPr lang="en-US" sz="3600" b="1" dirty="0" smtClean="0"/>
            </a:br>
            <a:r>
              <a:rPr lang="en-US" sz="3600" b="1" dirty="0" smtClean="0"/>
              <a:t>Windows Azure Storage</a:t>
            </a:r>
            <a:endParaRPr lang="en-US" sz="3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Windows Azure Queues</a:t>
            </a:r>
            <a:endParaRPr lang="en-US" sz="3600" dirty="0"/>
          </a:p>
        </p:txBody>
      </p:sp>
      <p:sp>
        <p:nvSpPr>
          <p:cNvPr id="3" name="Content Placeholder 2"/>
          <p:cNvSpPr>
            <a:spLocks noGrp="1"/>
          </p:cNvSpPr>
          <p:nvPr>
            <p:ph idx="1"/>
          </p:nvPr>
        </p:nvSpPr>
        <p:spPr/>
        <p:txBody>
          <a:bodyPr>
            <a:normAutofit/>
          </a:bodyPr>
          <a:lstStyle/>
          <a:p>
            <a:pPr marL="460375" indent="-398463"/>
            <a:r>
              <a:rPr lang="en-US" sz="2800" dirty="0" smtClean="0"/>
              <a:t>Provide reliable message delivery</a:t>
            </a:r>
          </a:p>
          <a:p>
            <a:pPr marL="860425" lvl="1" indent="-398463"/>
            <a:r>
              <a:rPr lang="en-US" sz="2400" dirty="0" smtClean="0"/>
              <a:t>Asynchronous work dispatch</a:t>
            </a:r>
          </a:p>
          <a:p>
            <a:pPr marL="860425" lvl="1" indent="-398463"/>
            <a:r>
              <a:rPr lang="en-US" sz="2400" dirty="0" smtClean="0"/>
              <a:t>No limit on number of messages; message has 8KB limit</a:t>
            </a:r>
          </a:p>
          <a:p>
            <a:pPr marL="460375" indent="-398463"/>
            <a:r>
              <a:rPr lang="en-US" sz="2800" dirty="0" smtClean="0"/>
              <a:t>Access is provided via a REST API</a:t>
            </a:r>
          </a:p>
          <a:p>
            <a:pPr marL="860425" lvl="1" indent="-398463"/>
            <a:r>
              <a:rPr lang="en-US" sz="2400" dirty="0" smtClean="0"/>
              <a:t>Create, Delete, Clear, Inspect queues</a:t>
            </a:r>
          </a:p>
          <a:p>
            <a:pPr marL="860425" lvl="1" indent="-398463"/>
            <a:r>
              <a:rPr lang="en-US" sz="2400" dirty="0" smtClean="0"/>
              <a:t>Put, Get, Delete message</a:t>
            </a:r>
          </a:p>
          <a:p>
            <a:pPr marL="460375" indent="-398463"/>
            <a:endParaRPr lang="en-US" sz="2800" dirty="0"/>
          </a:p>
          <a:p>
            <a:pPr>
              <a:buNone/>
            </a:pP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pPr algn="l"/>
            <a:r>
              <a:rPr lang="en-US" sz="3600" b="1" dirty="0" smtClean="0"/>
              <a:t>Windows Azure Queues</a:t>
            </a:r>
            <a:endParaRPr lang="en-US" sz="3600" b="1" dirty="0"/>
          </a:p>
        </p:txBody>
      </p:sp>
      <p:sp>
        <p:nvSpPr>
          <p:cNvPr id="3" name="Content Placeholder 2"/>
          <p:cNvSpPr>
            <a:spLocks noGrp="1"/>
          </p:cNvSpPr>
          <p:nvPr>
            <p:ph idx="1"/>
          </p:nvPr>
        </p:nvSpPr>
        <p:spPr>
          <a:xfrm>
            <a:off x="457200" y="1600200"/>
            <a:ext cx="8458200" cy="4525963"/>
          </a:xfrm>
        </p:spPr>
        <p:txBody>
          <a:bodyPr>
            <a:normAutofit/>
          </a:bodyPr>
          <a:lstStyle/>
          <a:p>
            <a:pPr>
              <a:buNone/>
            </a:pPr>
            <a:endParaRPr lang="en-US" sz="2400" dirty="0" smtClean="0"/>
          </a:p>
          <a:p>
            <a:pPr>
              <a:buNone/>
            </a:pPr>
            <a:endParaRPr lang="en-US" sz="2400" dirty="0"/>
          </a:p>
        </p:txBody>
      </p:sp>
      <p:grpSp>
        <p:nvGrpSpPr>
          <p:cNvPr id="4" name="Group 3"/>
          <p:cNvGrpSpPr/>
          <p:nvPr/>
        </p:nvGrpSpPr>
        <p:grpSpPr>
          <a:xfrm>
            <a:off x="381000" y="1143000"/>
            <a:ext cx="5781675" cy="4876800"/>
            <a:chOff x="1681162" y="990600"/>
            <a:chExt cx="5781675" cy="4876800"/>
          </a:xfrm>
        </p:grpSpPr>
        <p:sp>
          <p:nvSpPr>
            <p:cNvPr id="5" name="Rounded Rectangle 4"/>
            <p:cNvSpPr/>
            <p:nvPr/>
          </p:nvSpPr>
          <p:spPr>
            <a:xfrm>
              <a:off x="5728335" y="990600"/>
              <a:ext cx="1734502" cy="4876800"/>
            </a:xfrm>
            <a:prstGeom prst="roundRect">
              <a:avLst>
                <a:gd name="adj" fmla="val 10000"/>
              </a:avLst>
            </a:prstGeom>
            <a:solidFill>
              <a:schemeClr val="accent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5728335"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Message</a:t>
              </a:r>
              <a:endParaRPr lang="en-US" sz="2000" kern="1200" dirty="0"/>
            </a:p>
          </p:txBody>
        </p:sp>
        <p:sp>
          <p:nvSpPr>
            <p:cNvPr id="7" name="Rounded Rectangle 6"/>
            <p:cNvSpPr/>
            <p:nvPr/>
          </p:nvSpPr>
          <p:spPr>
            <a:xfrm>
              <a:off x="3704748" y="990600"/>
              <a:ext cx="1734502" cy="4876800"/>
            </a:xfrm>
            <a:prstGeom prst="roundRect">
              <a:avLst>
                <a:gd name="adj" fmla="val 10000"/>
              </a:avLst>
            </a:prstGeom>
            <a:solidFill>
              <a:schemeClr val="accent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6"/>
            <p:cNvSpPr/>
            <p:nvPr/>
          </p:nvSpPr>
          <p:spPr>
            <a:xfrm>
              <a:off x="3704748"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Queue</a:t>
              </a:r>
              <a:endParaRPr lang="en-US" sz="2000" kern="1200" dirty="0"/>
            </a:p>
          </p:txBody>
        </p:sp>
        <p:sp>
          <p:nvSpPr>
            <p:cNvPr id="9" name="Rounded Rectangle 8"/>
            <p:cNvSpPr/>
            <p:nvPr/>
          </p:nvSpPr>
          <p:spPr>
            <a:xfrm>
              <a:off x="1681162" y="990600"/>
              <a:ext cx="1734502" cy="4876800"/>
            </a:xfrm>
            <a:prstGeom prst="roundRect">
              <a:avLst>
                <a:gd name="adj" fmla="val 10000"/>
              </a:avLst>
            </a:prstGeom>
            <a:solidFill>
              <a:schemeClr val="accent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ounded Rectangle 8"/>
            <p:cNvSpPr/>
            <p:nvPr/>
          </p:nvSpPr>
          <p:spPr>
            <a:xfrm>
              <a:off x="1681162"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Account</a:t>
              </a:r>
              <a:endParaRPr lang="en-US" sz="2000" kern="1200" dirty="0"/>
            </a:p>
          </p:txBody>
        </p:sp>
        <p:sp>
          <p:nvSpPr>
            <p:cNvPr id="11" name="Rounded Rectangle 10"/>
            <p:cNvSpPr/>
            <p:nvPr/>
          </p:nvSpPr>
          <p:spPr>
            <a:xfrm>
              <a:off x="1825704" y="3701629"/>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12" name="Rounded Rectangle 10"/>
            <p:cNvSpPr/>
            <p:nvPr/>
          </p:nvSpPr>
          <p:spPr>
            <a:xfrm>
              <a:off x="1846871" y="3722796"/>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Account</a:t>
              </a:r>
              <a:endParaRPr lang="en-US" sz="1600" kern="1200" dirty="0"/>
            </a:p>
          </p:txBody>
        </p:sp>
        <p:sp>
          <p:nvSpPr>
            <p:cNvPr id="13" name="Straight Connector 11"/>
            <p:cNvSpPr/>
            <p:nvPr/>
          </p:nvSpPr>
          <p:spPr>
            <a:xfrm rot="18289469">
              <a:off x="3053987" y="3634088"/>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12"/>
            <p:cNvSpPr/>
            <p:nvPr/>
          </p:nvSpPr>
          <p:spPr>
            <a:xfrm rot="18289469">
              <a:off x="3534895" y="3622115"/>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15" name="Rounded Rectangle 14"/>
            <p:cNvSpPr/>
            <p:nvPr/>
          </p:nvSpPr>
          <p:spPr>
            <a:xfrm>
              <a:off x="3849290" y="2870513"/>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16" name="Rounded Rectangle 14"/>
            <p:cNvSpPr/>
            <p:nvPr/>
          </p:nvSpPr>
          <p:spPr>
            <a:xfrm>
              <a:off x="3870457" y="2891680"/>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Thumbnail Jobs</a:t>
              </a:r>
              <a:endParaRPr lang="en-US" sz="1600" kern="1200" dirty="0"/>
            </a:p>
          </p:txBody>
        </p:sp>
        <p:sp>
          <p:nvSpPr>
            <p:cNvPr id="17" name="Straight Connector 15"/>
            <p:cNvSpPr/>
            <p:nvPr/>
          </p:nvSpPr>
          <p:spPr>
            <a:xfrm rot="19457599">
              <a:off x="5227785" y="301075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6"/>
            <p:cNvSpPr/>
            <p:nvPr/>
          </p:nvSpPr>
          <p:spPr>
            <a:xfrm rot="19457599">
              <a:off x="5565992" y="300628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19" name="Rounded Rectangle 18"/>
            <p:cNvSpPr/>
            <p:nvPr/>
          </p:nvSpPr>
          <p:spPr>
            <a:xfrm>
              <a:off x="5872876" y="2454955"/>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0" name="Rounded Rectangle 18"/>
            <p:cNvSpPr/>
            <p:nvPr/>
          </p:nvSpPr>
          <p:spPr>
            <a:xfrm>
              <a:off x="5894043" y="247612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128x128, http://…</a:t>
              </a:r>
              <a:endParaRPr lang="en-US" sz="1600" kern="1200" dirty="0"/>
            </a:p>
          </p:txBody>
        </p:sp>
        <p:sp>
          <p:nvSpPr>
            <p:cNvPr id="21" name="Straight Connector 19"/>
            <p:cNvSpPr/>
            <p:nvPr/>
          </p:nvSpPr>
          <p:spPr>
            <a:xfrm rot="2142401">
              <a:off x="5227785" y="3426309"/>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20"/>
            <p:cNvSpPr/>
            <p:nvPr/>
          </p:nvSpPr>
          <p:spPr>
            <a:xfrm rot="2142401">
              <a:off x="5565992" y="3421846"/>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23" name="Rounded Rectangle 22"/>
            <p:cNvSpPr/>
            <p:nvPr/>
          </p:nvSpPr>
          <p:spPr>
            <a:xfrm>
              <a:off x="5872876" y="3286071"/>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4" name="Rounded Rectangle 22"/>
            <p:cNvSpPr/>
            <p:nvPr/>
          </p:nvSpPr>
          <p:spPr>
            <a:xfrm>
              <a:off x="5894043" y="3307238"/>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256x256, http://…</a:t>
              </a:r>
              <a:endParaRPr lang="en-US" sz="1600" kern="1200" dirty="0"/>
            </a:p>
          </p:txBody>
        </p:sp>
        <p:sp>
          <p:nvSpPr>
            <p:cNvPr id="25" name="Straight Connector 23"/>
            <p:cNvSpPr/>
            <p:nvPr/>
          </p:nvSpPr>
          <p:spPr>
            <a:xfrm rot="3310531">
              <a:off x="3053987" y="4465204"/>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4"/>
            <p:cNvSpPr/>
            <p:nvPr/>
          </p:nvSpPr>
          <p:spPr>
            <a:xfrm rot="3310531">
              <a:off x="3534895" y="4453230"/>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27" name="Rounded Rectangle 26"/>
            <p:cNvSpPr/>
            <p:nvPr/>
          </p:nvSpPr>
          <p:spPr>
            <a:xfrm>
              <a:off x="3849290" y="4532745"/>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8" name="Rounded Rectangle 26"/>
            <p:cNvSpPr/>
            <p:nvPr/>
          </p:nvSpPr>
          <p:spPr>
            <a:xfrm>
              <a:off x="3870457" y="455391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Indexing Jobs</a:t>
              </a:r>
              <a:endParaRPr lang="en-US" sz="1600" kern="1200" dirty="0"/>
            </a:p>
          </p:txBody>
        </p:sp>
        <p:sp>
          <p:nvSpPr>
            <p:cNvPr id="29" name="Straight Connector 27"/>
            <p:cNvSpPr/>
            <p:nvPr/>
          </p:nvSpPr>
          <p:spPr>
            <a:xfrm rot="19457599">
              <a:off x="5227785" y="4672983"/>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8"/>
            <p:cNvSpPr/>
            <p:nvPr/>
          </p:nvSpPr>
          <p:spPr>
            <a:xfrm rot="19457599">
              <a:off x="5565992" y="4668520"/>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31" name="Rounded Rectangle 30"/>
            <p:cNvSpPr/>
            <p:nvPr/>
          </p:nvSpPr>
          <p:spPr>
            <a:xfrm>
              <a:off x="5872876" y="4117187"/>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2" name="Rounded Rectangle 30"/>
            <p:cNvSpPr/>
            <p:nvPr/>
          </p:nvSpPr>
          <p:spPr>
            <a:xfrm>
              <a:off x="5894043" y="4138354"/>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http://…</a:t>
              </a:r>
              <a:endParaRPr lang="en-US" sz="1600" kern="1200" dirty="0"/>
            </a:p>
          </p:txBody>
        </p:sp>
        <p:sp>
          <p:nvSpPr>
            <p:cNvPr id="33" name="Straight Connector 31"/>
            <p:cNvSpPr/>
            <p:nvPr/>
          </p:nvSpPr>
          <p:spPr>
            <a:xfrm rot="2142401">
              <a:off x="5227785" y="508854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Straight Connector 32"/>
            <p:cNvSpPr/>
            <p:nvPr/>
          </p:nvSpPr>
          <p:spPr>
            <a:xfrm rot="2142401">
              <a:off x="5565992" y="508407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35" name="Rounded Rectangle 34"/>
            <p:cNvSpPr/>
            <p:nvPr/>
          </p:nvSpPr>
          <p:spPr>
            <a:xfrm>
              <a:off x="5872876" y="4948302"/>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6" name="Rounded Rectangle 34"/>
            <p:cNvSpPr/>
            <p:nvPr/>
          </p:nvSpPr>
          <p:spPr>
            <a:xfrm>
              <a:off x="5894043" y="4969469"/>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http://…</a:t>
              </a:r>
              <a:endParaRPr lang="en-US" sz="1600" kern="1200"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Windows Azure Table Storage</a:t>
            </a:r>
            <a:endParaRPr lang="en-US" sz="3600" dirty="0"/>
          </a:p>
        </p:txBody>
      </p:sp>
      <p:sp>
        <p:nvSpPr>
          <p:cNvPr id="3" name="Content Placeholder 2"/>
          <p:cNvSpPr>
            <a:spLocks noGrp="1"/>
          </p:cNvSpPr>
          <p:nvPr>
            <p:ph idx="1"/>
          </p:nvPr>
        </p:nvSpPr>
        <p:spPr/>
        <p:txBody>
          <a:bodyPr>
            <a:normAutofit/>
          </a:bodyPr>
          <a:lstStyle/>
          <a:p>
            <a:pPr marL="460375" indent="-398463"/>
            <a:r>
              <a:rPr lang="en-US" sz="2800" dirty="0" smtClean="0"/>
              <a:t>Provides massively scalable, highly available and durable structured storage</a:t>
            </a:r>
          </a:p>
          <a:p>
            <a:pPr marL="460375" indent="-398463"/>
            <a:r>
              <a:rPr lang="en-US" sz="2800" dirty="0" smtClean="0"/>
              <a:t>Not a “relational database”</a:t>
            </a:r>
          </a:p>
          <a:p>
            <a:pPr marL="860425" lvl="1" indent="-398463"/>
            <a:r>
              <a:rPr lang="en-US" sz="2400" dirty="0" smtClean="0"/>
              <a:t>No joins, no maintenance of foreign keys, etc.</a:t>
            </a:r>
          </a:p>
          <a:p>
            <a:pPr marL="460375" indent="-398463"/>
            <a:r>
              <a:rPr lang="en-US" sz="2800" dirty="0" smtClean="0"/>
              <a:t>Familiar and easy to use API</a:t>
            </a:r>
          </a:p>
          <a:p>
            <a:pPr marL="860425" lvl="1" indent="-398463"/>
            <a:r>
              <a:rPr lang="en-US" sz="2400" dirty="0" smtClean="0"/>
              <a:t>REST, LINQ and ADO.NET Data Services</a:t>
            </a:r>
          </a:p>
          <a:p>
            <a:pPr marL="460375" indent="-398463"/>
            <a:endParaRPr lang="en-US" sz="2800" dirty="0"/>
          </a:p>
          <a:p>
            <a:pPr>
              <a:buNone/>
            </a:pP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pPr algn="l"/>
            <a:r>
              <a:rPr lang="en-US" sz="3600" b="1" dirty="0" smtClean="0"/>
              <a:t>Windows Azure Table Storage</a:t>
            </a:r>
            <a:endParaRPr lang="en-US" sz="3600" b="1" dirty="0"/>
          </a:p>
        </p:txBody>
      </p:sp>
      <p:sp>
        <p:nvSpPr>
          <p:cNvPr id="3" name="Content Placeholder 2"/>
          <p:cNvSpPr>
            <a:spLocks noGrp="1"/>
          </p:cNvSpPr>
          <p:nvPr>
            <p:ph idx="1"/>
          </p:nvPr>
        </p:nvSpPr>
        <p:spPr>
          <a:xfrm>
            <a:off x="457200" y="1600200"/>
            <a:ext cx="8458200" cy="4525963"/>
          </a:xfrm>
        </p:spPr>
        <p:txBody>
          <a:bodyPr>
            <a:normAutofit/>
          </a:bodyPr>
          <a:lstStyle/>
          <a:p>
            <a:pPr>
              <a:buNone/>
            </a:pPr>
            <a:endParaRPr lang="en-US" sz="2400" dirty="0" smtClean="0"/>
          </a:p>
          <a:p>
            <a:pPr>
              <a:buNone/>
            </a:pPr>
            <a:endParaRPr lang="en-US" sz="2400" dirty="0"/>
          </a:p>
        </p:txBody>
      </p:sp>
      <p:grpSp>
        <p:nvGrpSpPr>
          <p:cNvPr id="4" name="Group 3"/>
          <p:cNvGrpSpPr/>
          <p:nvPr/>
        </p:nvGrpSpPr>
        <p:grpSpPr>
          <a:xfrm>
            <a:off x="390525" y="1143000"/>
            <a:ext cx="5781675" cy="4876800"/>
            <a:chOff x="1681162" y="990600"/>
            <a:chExt cx="5781675" cy="4876800"/>
          </a:xfrm>
        </p:grpSpPr>
        <p:sp>
          <p:nvSpPr>
            <p:cNvPr id="5" name="Rounded Rectangle 4"/>
            <p:cNvSpPr/>
            <p:nvPr/>
          </p:nvSpPr>
          <p:spPr>
            <a:xfrm>
              <a:off x="5728335" y="990600"/>
              <a:ext cx="1734502" cy="4876800"/>
            </a:xfrm>
            <a:prstGeom prst="roundRect">
              <a:avLst>
                <a:gd name="adj" fmla="val 10000"/>
              </a:avLst>
            </a:prstGeom>
            <a:solidFill>
              <a:schemeClr val="accent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5728335"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Entity</a:t>
              </a:r>
              <a:endParaRPr lang="en-US" sz="2000" kern="1200" dirty="0"/>
            </a:p>
          </p:txBody>
        </p:sp>
        <p:sp>
          <p:nvSpPr>
            <p:cNvPr id="7" name="Rounded Rectangle 6"/>
            <p:cNvSpPr/>
            <p:nvPr/>
          </p:nvSpPr>
          <p:spPr>
            <a:xfrm>
              <a:off x="3704748" y="990600"/>
              <a:ext cx="1734502" cy="4876800"/>
            </a:xfrm>
            <a:prstGeom prst="roundRect">
              <a:avLst>
                <a:gd name="adj" fmla="val 10000"/>
              </a:avLst>
            </a:prstGeom>
            <a:solidFill>
              <a:schemeClr val="accent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6"/>
            <p:cNvSpPr/>
            <p:nvPr/>
          </p:nvSpPr>
          <p:spPr>
            <a:xfrm>
              <a:off x="3704748"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Table</a:t>
              </a:r>
              <a:endParaRPr lang="en-US" sz="2000" kern="1200" dirty="0"/>
            </a:p>
          </p:txBody>
        </p:sp>
        <p:sp>
          <p:nvSpPr>
            <p:cNvPr id="9" name="Rounded Rectangle 8"/>
            <p:cNvSpPr/>
            <p:nvPr/>
          </p:nvSpPr>
          <p:spPr>
            <a:xfrm>
              <a:off x="1681162" y="990600"/>
              <a:ext cx="1734502" cy="4876800"/>
            </a:xfrm>
            <a:prstGeom prst="roundRect">
              <a:avLst>
                <a:gd name="adj" fmla="val 10000"/>
              </a:avLst>
            </a:prstGeom>
            <a:solidFill>
              <a:schemeClr val="accent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ounded Rectangle 8"/>
            <p:cNvSpPr/>
            <p:nvPr/>
          </p:nvSpPr>
          <p:spPr>
            <a:xfrm>
              <a:off x="1681162" y="99060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Account</a:t>
              </a:r>
              <a:endParaRPr lang="en-US" sz="2000" kern="1200" dirty="0"/>
            </a:p>
          </p:txBody>
        </p:sp>
        <p:sp>
          <p:nvSpPr>
            <p:cNvPr id="11" name="Rounded Rectangle 10"/>
            <p:cNvSpPr/>
            <p:nvPr/>
          </p:nvSpPr>
          <p:spPr>
            <a:xfrm>
              <a:off x="1825704" y="3701629"/>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12" name="Rounded Rectangle 10"/>
            <p:cNvSpPr/>
            <p:nvPr/>
          </p:nvSpPr>
          <p:spPr>
            <a:xfrm>
              <a:off x="1846871" y="3722796"/>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Account</a:t>
              </a:r>
              <a:endParaRPr lang="en-US" sz="1600" kern="1200" dirty="0"/>
            </a:p>
          </p:txBody>
        </p:sp>
        <p:sp>
          <p:nvSpPr>
            <p:cNvPr id="13" name="Straight Connector 11"/>
            <p:cNvSpPr/>
            <p:nvPr/>
          </p:nvSpPr>
          <p:spPr>
            <a:xfrm rot="18289469">
              <a:off x="3053987" y="3634088"/>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12"/>
            <p:cNvSpPr/>
            <p:nvPr/>
          </p:nvSpPr>
          <p:spPr>
            <a:xfrm rot="18289469">
              <a:off x="3534895" y="3622115"/>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15" name="Rounded Rectangle 14"/>
            <p:cNvSpPr/>
            <p:nvPr/>
          </p:nvSpPr>
          <p:spPr>
            <a:xfrm>
              <a:off x="3849290" y="2870513"/>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16" name="Rounded Rectangle 14"/>
            <p:cNvSpPr/>
            <p:nvPr/>
          </p:nvSpPr>
          <p:spPr>
            <a:xfrm>
              <a:off x="3870457" y="2891680"/>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Users</a:t>
              </a:r>
              <a:endParaRPr lang="en-US" sz="1600" kern="1200" dirty="0"/>
            </a:p>
          </p:txBody>
        </p:sp>
        <p:sp>
          <p:nvSpPr>
            <p:cNvPr id="17" name="Straight Connector 15"/>
            <p:cNvSpPr/>
            <p:nvPr/>
          </p:nvSpPr>
          <p:spPr>
            <a:xfrm rot="19457599">
              <a:off x="5227785" y="301075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6"/>
            <p:cNvSpPr/>
            <p:nvPr/>
          </p:nvSpPr>
          <p:spPr>
            <a:xfrm rot="19457599">
              <a:off x="5565992" y="300628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19" name="Rounded Rectangle 18"/>
            <p:cNvSpPr/>
            <p:nvPr/>
          </p:nvSpPr>
          <p:spPr>
            <a:xfrm>
              <a:off x="5872876" y="2454955"/>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0" name="Rounded Rectangle 18"/>
            <p:cNvSpPr/>
            <p:nvPr/>
          </p:nvSpPr>
          <p:spPr>
            <a:xfrm>
              <a:off x="5894043" y="247612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Name=…hash=…</a:t>
              </a:r>
              <a:endParaRPr lang="en-US" sz="1600" kern="1200" dirty="0"/>
            </a:p>
          </p:txBody>
        </p:sp>
        <p:sp>
          <p:nvSpPr>
            <p:cNvPr id="21" name="Straight Connector 19"/>
            <p:cNvSpPr/>
            <p:nvPr/>
          </p:nvSpPr>
          <p:spPr>
            <a:xfrm rot="2142401">
              <a:off x="5227785" y="3426309"/>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20"/>
            <p:cNvSpPr/>
            <p:nvPr/>
          </p:nvSpPr>
          <p:spPr>
            <a:xfrm rot="2142401">
              <a:off x="5565992" y="3421846"/>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23" name="Rounded Rectangle 22"/>
            <p:cNvSpPr/>
            <p:nvPr/>
          </p:nvSpPr>
          <p:spPr>
            <a:xfrm>
              <a:off x="5872876" y="3286071"/>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4" name="Rounded Rectangle 22"/>
            <p:cNvSpPr/>
            <p:nvPr/>
          </p:nvSpPr>
          <p:spPr>
            <a:xfrm>
              <a:off x="5894043" y="3307238"/>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Name=…hash=…</a:t>
              </a:r>
              <a:endParaRPr lang="en-US" sz="1600" kern="1200" dirty="0"/>
            </a:p>
          </p:txBody>
        </p:sp>
        <p:sp>
          <p:nvSpPr>
            <p:cNvPr id="25" name="Straight Connector 23"/>
            <p:cNvSpPr/>
            <p:nvPr/>
          </p:nvSpPr>
          <p:spPr>
            <a:xfrm rot="3310531">
              <a:off x="3053987" y="4465204"/>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4"/>
            <p:cNvSpPr/>
            <p:nvPr/>
          </p:nvSpPr>
          <p:spPr>
            <a:xfrm rot="3310531">
              <a:off x="3534895" y="4453230"/>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27" name="Rounded Rectangle 26"/>
            <p:cNvSpPr/>
            <p:nvPr/>
          </p:nvSpPr>
          <p:spPr>
            <a:xfrm>
              <a:off x="3849290" y="4532745"/>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8" name="Rounded Rectangle 26"/>
            <p:cNvSpPr/>
            <p:nvPr/>
          </p:nvSpPr>
          <p:spPr>
            <a:xfrm>
              <a:off x="3870457" y="4553912"/>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PhotoIndex</a:t>
              </a:r>
              <a:endParaRPr lang="en-US" sz="1600" kern="1200" dirty="0"/>
            </a:p>
          </p:txBody>
        </p:sp>
        <p:sp>
          <p:nvSpPr>
            <p:cNvPr id="29" name="Straight Connector 27"/>
            <p:cNvSpPr/>
            <p:nvPr/>
          </p:nvSpPr>
          <p:spPr>
            <a:xfrm rot="19457599">
              <a:off x="5227785" y="4672983"/>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8"/>
            <p:cNvSpPr/>
            <p:nvPr/>
          </p:nvSpPr>
          <p:spPr>
            <a:xfrm rot="19457599">
              <a:off x="5565992" y="4668520"/>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31" name="Rounded Rectangle 30"/>
            <p:cNvSpPr/>
            <p:nvPr/>
          </p:nvSpPr>
          <p:spPr>
            <a:xfrm>
              <a:off x="5872876" y="4117187"/>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2" name="Rounded Rectangle 30"/>
            <p:cNvSpPr/>
            <p:nvPr/>
          </p:nvSpPr>
          <p:spPr>
            <a:xfrm>
              <a:off x="5894043" y="4138354"/>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Tag=…id=…</a:t>
              </a:r>
              <a:endParaRPr lang="en-US" sz="1600" kern="1200" dirty="0"/>
            </a:p>
          </p:txBody>
        </p:sp>
        <p:sp>
          <p:nvSpPr>
            <p:cNvPr id="33" name="Straight Connector 31"/>
            <p:cNvSpPr/>
            <p:nvPr/>
          </p:nvSpPr>
          <p:spPr>
            <a:xfrm rot="2142401">
              <a:off x="5227785" y="5088541"/>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Straight Connector 32"/>
            <p:cNvSpPr/>
            <p:nvPr/>
          </p:nvSpPr>
          <p:spPr>
            <a:xfrm rot="2142401">
              <a:off x="5565992" y="5084078"/>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35" name="Rounded Rectangle 34"/>
            <p:cNvSpPr/>
            <p:nvPr/>
          </p:nvSpPr>
          <p:spPr>
            <a:xfrm>
              <a:off x="5872876" y="4948302"/>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6" name="Rounded Rectangle 34"/>
            <p:cNvSpPr/>
            <p:nvPr/>
          </p:nvSpPr>
          <p:spPr>
            <a:xfrm>
              <a:off x="5894043" y="4969469"/>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Tag=…,id=…</a:t>
              </a:r>
              <a:endParaRPr lang="en-US" sz="1600" kern="12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sz="3600" b="1" dirty="0" smtClean="0"/>
              <a:t>Windows Azure Table Storage</a:t>
            </a:r>
            <a:endParaRPr lang="en-US" sz="3600" dirty="0"/>
          </a:p>
        </p:txBody>
      </p:sp>
      <p:sp>
        <p:nvSpPr>
          <p:cNvPr id="3" name="Content Placeholder 2"/>
          <p:cNvSpPr>
            <a:spLocks noGrp="1"/>
          </p:cNvSpPr>
          <p:nvPr>
            <p:ph idx="1"/>
          </p:nvPr>
        </p:nvSpPr>
        <p:spPr>
          <a:xfrm>
            <a:off x="457200" y="838200"/>
            <a:ext cx="8229600" cy="4525963"/>
          </a:xfrm>
        </p:spPr>
        <p:txBody>
          <a:bodyPr>
            <a:normAutofit/>
          </a:bodyPr>
          <a:lstStyle/>
          <a:p>
            <a:pPr marL="460375" indent="-398463">
              <a:buNone/>
            </a:pPr>
            <a:r>
              <a:rPr lang="en-US" sz="2200" dirty="0" smtClean="0"/>
              <a:t>Primary key is composite of Partition key and Row key</a:t>
            </a:r>
            <a:endParaRPr lang="en-US" sz="2200" dirty="0"/>
          </a:p>
          <a:p>
            <a:pPr>
              <a:buNone/>
            </a:pPr>
            <a:endParaRPr lang="en-US" sz="2200" dirty="0"/>
          </a:p>
        </p:txBody>
      </p:sp>
      <p:graphicFrame>
        <p:nvGraphicFramePr>
          <p:cNvPr id="4" name="Table 3"/>
          <p:cNvGraphicFramePr>
            <a:graphicFrameLocks noGrp="1"/>
          </p:cNvGraphicFramePr>
          <p:nvPr/>
        </p:nvGraphicFramePr>
        <p:xfrm>
          <a:off x="480840" y="1576146"/>
          <a:ext cx="7924801" cy="3124199"/>
        </p:xfrm>
        <a:graphic>
          <a:graphicData uri="http://schemas.openxmlformats.org/drawingml/2006/table">
            <a:tbl>
              <a:tblPr firstRow="1" bandRow="1">
                <a:tableStyleId>{00A15C55-8517-42AA-B614-E9B94910E393}</a:tableStyleId>
              </a:tblPr>
              <a:tblGrid>
                <a:gridCol w="1638915"/>
                <a:gridCol w="1376691"/>
                <a:gridCol w="1632594"/>
                <a:gridCol w="533400"/>
                <a:gridCol w="2743201"/>
              </a:tblGrid>
              <a:tr h="1028213">
                <a:tc>
                  <a:txBody>
                    <a:bodyPr/>
                    <a:lstStyle/>
                    <a:p>
                      <a:pPr marL="0" algn="l" defTabSz="914363" rtl="0" eaLnBrk="1" latinLnBrk="0" hangingPunct="1"/>
                      <a:r>
                        <a:rPr lang="en-US" sz="1600" b="1" kern="1200" dirty="0" smtClean="0">
                          <a:solidFill>
                            <a:schemeClr val="bg2"/>
                          </a:solidFill>
                          <a:latin typeface="+mn-lt"/>
                          <a:ea typeface="+mn-ea"/>
                          <a:cs typeface="+mn-cs"/>
                        </a:rPr>
                        <a:t>Partition Key</a:t>
                      </a:r>
                    </a:p>
                    <a:p>
                      <a:r>
                        <a:rPr lang="en-US" sz="1600" dirty="0" smtClean="0">
                          <a:solidFill>
                            <a:schemeClr val="bg2"/>
                          </a:solidFill>
                        </a:rPr>
                        <a:t>Document Name</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alpha val="40000"/>
                      </a:schemeClr>
                    </a:solidFill>
                  </a:tcPr>
                </a:tc>
                <a:tc>
                  <a:txBody>
                    <a:bodyPr/>
                    <a:lstStyle/>
                    <a:p>
                      <a:pPr marL="0" algn="l" defTabSz="914363" rtl="0" eaLnBrk="1" latinLnBrk="0" hangingPunct="1"/>
                      <a:r>
                        <a:rPr lang="en-US" sz="1600" b="1" kern="1200" dirty="0" smtClean="0">
                          <a:solidFill>
                            <a:schemeClr val="bg2"/>
                          </a:solidFill>
                          <a:latin typeface="+mn-lt"/>
                          <a:ea typeface="+mn-ea"/>
                          <a:cs typeface="+mn-cs"/>
                        </a:rPr>
                        <a:t>Row Key</a:t>
                      </a:r>
                    </a:p>
                    <a:p>
                      <a:pPr marL="0" algn="l" defTabSz="914363" rtl="0" eaLnBrk="1" latinLnBrk="0" hangingPunct="1"/>
                      <a:r>
                        <a:rPr lang="en-US" sz="1600" b="1" kern="1200" dirty="0" smtClean="0">
                          <a:solidFill>
                            <a:schemeClr val="bg2"/>
                          </a:solidFill>
                          <a:latin typeface="+mn-lt"/>
                          <a:ea typeface="+mn-ea"/>
                          <a:cs typeface="+mn-cs"/>
                        </a:rPr>
                        <a:t>Version</a:t>
                      </a:r>
                      <a:endParaRPr lang="en-US" sz="16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alpha val="40000"/>
                      </a:schemeClr>
                    </a:solidFill>
                  </a:tcPr>
                </a:tc>
                <a:tc>
                  <a:txBody>
                    <a:bodyPr/>
                    <a:lstStyle/>
                    <a:p>
                      <a:pPr marL="0" algn="l" defTabSz="914363" rtl="0" eaLnBrk="1" latinLnBrk="0" hangingPunct="1"/>
                      <a:r>
                        <a:rPr lang="en-US" sz="1600" b="1" kern="1200" dirty="0" smtClean="0">
                          <a:solidFill>
                            <a:schemeClr val="bg2"/>
                          </a:solidFill>
                          <a:latin typeface="+mn-lt"/>
                          <a:ea typeface="+mn-ea"/>
                          <a:cs typeface="+mn-cs"/>
                        </a:rPr>
                        <a:t>Property 3</a:t>
                      </a:r>
                    </a:p>
                    <a:p>
                      <a:pPr marL="0" algn="l" defTabSz="914363" rtl="0" eaLnBrk="1" latinLnBrk="0" hangingPunct="1"/>
                      <a:r>
                        <a:rPr lang="en-US" sz="1600" b="1" kern="1200" dirty="0" smtClean="0">
                          <a:solidFill>
                            <a:schemeClr val="bg2"/>
                          </a:solidFill>
                          <a:latin typeface="+mn-lt"/>
                          <a:ea typeface="+mn-ea"/>
                          <a:cs typeface="+mn-cs"/>
                        </a:rPr>
                        <a:t>Modification Time</a:t>
                      </a:r>
                      <a:endParaRPr lang="en-US" sz="16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alpha val="40000"/>
                      </a:schemeClr>
                    </a:solidFill>
                  </a:tcPr>
                </a:tc>
                <a:tc>
                  <a:txBody>
                    <a:bodyPr/>
                    <a:lstStyle/>
                    <a:p>
                      <a:pPr marL="0" algn="l" defTabSz="914363" rtl="0" eaLnBrk="1" latinLnBrk="0" hangingPunct="1"/>
                      <a:r>
                        <a:rPr lang="en-US" sz="1600" b="1" kern="1200" dirty="0" smtClean="0">
                          <a:solidFill>
                            <a:schemeClr val="bg2"/>
                          </a:solidFill>
                          <a:latin typeface="+mn-lt"/>
                          <a:ea typeface="+mn-ea"/>
                          <a:cs typeface="+mn-cs"/>
                        </a:rPr>
                        <a:t>…..</a:t>
                      </a:r>
                      <a:endParaRPr lang="en-US" sz="16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alpha val="40000"/>
                      </a:schemeClr>
                    </a:solidFill>
                  </a:tcPr>
                </a:tc>
                <a:tc>
                  <a:txBody>
                    <a:bodyPr/>
                    <a:lstStyle/>
                    <a:p>
                      <a:r>
                        <a:rPr lang="en-US" sz="1600" b="1" kern="1200" dirty="0" smtClean="0">
                          <a:solidFill>
                            <a:schemeClr val="bg2"/>
                          </a:solidFill>
                          <a:latin typeface="+mn-lt"/>
                          <a:ea typeface="+mn-ea"/>
                          <a:cs typeface="+mn-cs"/>
                        </a:rPr>
                        <a:t>Property N</a:t>
                      </a:r>
                    </a:p>
                    <a:p>
                      <a:pPr marL="0" algn="l" defTabSz="914363" rtl="0" eaLnBrk="1" latinLnBrk="0" hangingPunct="1"/>
                      <a:r>
                        <a:rPr lang="en-US" sz="1600" b="1" kern="1200" dirty="0" smtClean="0">
                          <a:solidFill>
                            <a:schemeClr val="bg2"/>
                          </a:solidFill>
                          <a:latin typeface="+mn-lt"/>
                          <a:ea typeface="+mn-ea"/>
                          <a:cs typeface="+mn-cs"/>
                        </a:rPr>
                        <a:t>Description</a:t>
                      </a:r>
                      <a:endParaRPr lang="en-US" sz="16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alpha val="40000"/>
                      </a:schemeClr>
                    </a:solidFill>
                  </a:tcPr>
                </a:tc>
              </a:tr>
              <a:tr h="422733">
                <a:tc>
                  <a:txBody>
                    <a:bodyPr/>
                    <a:lstStyle/>
                    <a:p>
                      <a:r>
                        <a:rPr lang="en-US" sz="1600" dirty="0" smtClean="0">
                          <a:solidFill>
                            <a:schemeClr val="bg2"/>
                          </a:solidFill>
                        </a:rPr>
                        <a:t>Examples</a:t>
                      </a:r>
                      <a:r>
                        <a:rPr lang="en-US" sz="1600" baseline="0" dirty="0" smtClean="0">
                          <a:solidFill>
                            <a:schemeClr val="bg2"/>
                          </a:solidFill>
                        </a:rPr>
                        <a:t> Doc</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bg2"/>
                          </a:solidFill>
                        </a:rPr>
                        <a:t>V1.0</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bg2"/>
                          </a:solidFill>
                        </a:rPr>
                        <a:t>8/2/2007</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bg2"/>
                          </a:solidFill>
                        </a:rPr>
                        <a:t>…..</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1600" baseline="0" dirty="0" smtClean="0">
                          <a:solidFill>
                            <a:schemeClr val="bg2"/>
                          </a:solidFill>
                        </a:rPr>
                        <a:t>Committed version</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alpha val="40000"/>
                      </a:schemeClr>
                    </a:solidFill>
                  </a:tcPr>
                </a:tc>
              </a:tr>
              <a:tr h="422733">
                <a:tc>
                  <a:txBody>
                    <a:bodyPr/>
                    <a:lstStyle/>
                    <a:p>
                      <a:r>
                        <a:rPr lang="en-US" sz="1600" dirty="0" smtClean="0">
                          <a:solidFill>
                            <a:schemeClr val="bg2"/>
                          </a:solidFill>
                        </a:rPr>
                        <a:t>Examples</a:t>
                      </a:r>
                      <a:r>
                        <a:rPr lang="en-US" sz="1600" baseline="0" dirty="0" smtClean="0">
                          <a:solidFill>
                            <a:schemeClr val="bg2"/>
                          </a:solidFill>
                        </a:rPr>
                        <a:t> Doc</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1600" dirty="0" smtClean="0">
                          <a:solidFill>
                            <a:schemeClr val="bg2"/>
                          </a:solidFill>
                        </a:rPr>
                        <a:t>V2.0.1</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1600" dirty="0" smtClean="0">
                          <a:solidFill>
                            <a:schemeClr val="bg2"/>
                          </a:solidFill>
                        </a:rPr>
                        <a:t>9/28/2007</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1600" dirty="0" smtClean="0">
                          <a:solidFill>
                            <a:schemeClr val="bg2"/>
                          </a:solidFill>
                        </a:rPr>
                        <a:t>Alice’s working </a:t>
                      </a:r>
                      <a:r>
                        <a:rPr lang="en-US" sz="1600" baseline="0" dirty="0" smtClean="0">
                          <a:solidFill>
                            <a:schemeClr val="bg2"/>
                          </a:solidFill>
                        </a:rPr>
                        <a:t>version</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r>
              <a:tr h="405054">
                <a:tc>
                  <a:txBody>
                    <a:bodyPr/>
                    <a:lstStyle/>
                    <a:p>
                      <a:r>
                        <a:rPr lang="en-US" sz="1600" dirty="0" smtClean="0">
                          <a:solidFill>
                            <a:schemeClr val="bg2"/>
                          </a:solidFill>
                        </a:rPr>
                        <a:t>FAQ</a:t>
                      </a:r>
                      <a:r>
                        <a:rPr lang="en-US" sz="1600" baseline="0" dirty="0" smtClean="0">
                          <a:solidFill>
                            <a:schemeClr val="bg2"/>
                          </a:solidFill>
                        </a:rPr>
                        <a:t> Doc</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bg2"/>
                          </a:solidFill>
                        </a:rPr>
                        <a:t>V1.0</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bg2"/>
                          </a:solidFill>
                        </a:rPr>
                        <a:t>5/2/2007</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bg2"/>
                          </a:solidFill>
                        </a:rPr>
                        <a:t>Committed version</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40000"/>
                      </a:schemeClr>
                    </a:solidFill>
                  </a:tcPr>
                </a:tc>
              </a:tr>
              <a:tr h="422733">
                <a:tc>
                  <a:txBody>
                    <a:bodyPr/>
                    <a:lstStyle/>
                    <a:p>
                      <a:r>
                        <a:rPr lang="en-US" sz="1600" dirty="0" smtClean="0">
                          <a:solidFill>
                            <a:schemeClr val="bg2"/>
                          </a:solidFill>
                        </a:rPr>
                        <a:t>FAQ</a:t>
                      </a:r>
                      <a:r>
                        <a:rPr lang="en-US" sz="1600" baseline="0" dirty="0" smtClean="0">
                          <a:solidFill>
                            <a:schemeClr val="bg2"/>
                          </a:solidFill>
                        </a:rPr>
                        <a:t> Doc</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1600" dirty="0" smtClean="0">
                          <a:solidFill>
                            <a:schemeClr val="bg2"/>
                          </a:solidFill>
                        </a:rPr>
                        <a:t>V1.0.1</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1600" dirty="0" smtClean="0">
                          <a:solidFill>
                            <a:schemeClr val="bg2"/>
                          </a:solidFill>
                        </a:rPr>
                        <a:t>7/6/2007</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1600" dirty="0" smtClean="0">
                          <a:solidFill>
                            <a:schemeClr val="bg2"/>
                          </a:solidFill>
                        </a:rPr>
                        <a:t>Alice’s working version</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r>
              <a:tr h="422733">
                <a:tc>
                  <a:txBody>
                    <a:bodyPr/>
                    <a:lstStyle/>
                    <a:p>
                      <a:r>
                        <a:rPr lang="en-US" sz="1600" dirty="0" smtClean="0">
                          <a:solidFill>
                            <a:schemeClr val="bg2"/>
                          </a:solidFill>
                        </a:rPr>
                        <a:t>FAQ</a:t>
                      </a:r>
                      <a:r>
                        <a:rPr lang="en-US" sz="1600" baseline="0" dirty="0" smtClean="0">
                          <a:solidFill>
                            <a:schemeClr val="bg2"/>
                          </a:solidFill>
                        </a:rPr>
                        <a:t> Doc</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bg2"/>
                          </a:solidFill>
                        </a:rPr>
                        <a:t>V1.0.2</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bg2"/>
                          </a:solidFill>
                        </a:rPr>
                        <a:t>8/1/2007</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bg2"/>
                          </a:solidFill>
                        </a:rPr>
                        <a:t>Sally’s working version</a:t>
                      </a:r>
                      <a:endParaRPr lang="en-US" sz="16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r>
            </a:tbl>
          </a:graphicData>
        </a:graphic>
      </p:graphicFrame>
      <p:grpSp>
        <p:nvGrpSpPr>
          <p:cNvPr id="5" name="Group 18"/>
          <p:cNvGrpSpPr/>
          <p:nvPr/>
        </p:nvGrpSpPr>
        <p:grpSpPr>
          <a:xfrm>
            <a:off x="381000" y="2642946"/>
            <a:ext cx="8771930" cy="838200"/>
            <a:chOff x="80906" y="1628775"/>
            <a:chExt cx="8627329" cy="609600"/>
          </a:xfrm>
        </p:grpSpPr>
        <p:sp>
          <p:nvSpPr>
            <p:cNvPr id="6" name="Rounded Rectangle 5"/>
            <p:cNvSpPr/>
            <p:nvPr/>
          </p:nvSpPr>
          <p:spPr>
            <a:xfrm>
              <a:off x="80906" y="1628775"/>
              <a:ext cx="7996293" cy="609600"/>
            </a:xfrm>
            <a:prstGeom prst="roundRect">
              <a:avLst/>
            </a:prstGeom>
            <a:noFill/>
            <a:ln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54450" y="1716643"/>
              <a:ext cx="1053785" cy="470059"/>
            </a:xfrm>
            <a:prstGeom prst="rect">
              <a:avLst/>
            </a:prstGeom>
            <a:noFill/>
            <a:ln cmpd="sng">
              <a:noFill/>
            </a:ln>
          </p:spPr>
          <p:txBody>
            <a:bodyPr wrap="none" rtlCol="0">
              <a:spAutoFit/>
            </a:bodyPr>
            <a:lstStyle/>
            <a:p>
              <a:pPr algn="ctr"/>
              <a:r>
                <a:rPr lang="en-US" b="1" dirty="0" smtClean="0">
                  <a:solidFill>
                    <a:schemeClr val="accent1">
                      <a:lumMod val="60000"/>
                      <a:lumOff val="40000"/>
                    </a:schemeClr>
                  </a:solidFill>
                  <a:effectLst>
                    <a:outerShdw blurRad="38100" dist="38100" dir="2700000" algn="tl">
                      <a:srgbClr val="000000">
                        <a:alpha val="43137"/>
                      </a:srgbClr>
                    </a:outerShdw>
                  </a:effectLst>
                </a:rPr>
                <a:t>Partition </a:t>
              </a:r>
              <a:br>
                <a:rPr lang="en-US" b="1" dirty="0" smtClean="0">
                  <a:solidFill>
                    <a:schemeClr val="accent1">
                      <a:lumMod val="60000"/>
                      <a:lumOff val="40000"/>
                    </a:schemeClr>
                  </a:solidFill>
                  <a:effectLst>
                    <a:outerShdw blurRad="38100" dist="38100" dir="2700000" algn="tl">
                      <a:srgbClr val="000000">
                        <a:alpha val="43137"/>
                      </a:srgbClr>
                    </a:outerShdw>
                  </a:effectLst>
                </a:rPr>
              </a:br>
              <a:r>
                <a:rPr lang="en-US" b="1" dirty="0" smtClean="0">
                  <a:solidFill>
                    <a:schemeClr val="accent1">
                      <a:lumMod val="60000"/>
                      <a:lumOff val="40000"/>
                    </a:schemeClr>
                  </a:solidFill>
                  <a:effectLst>
                    <a:outerShdw blurRad="38100" dist="38100" dir="2700000" algn="tl">
                      <a:srgbClr val="000000">
                        <a:alpha val="43137"/>
                      </a:srgbClr>
                    </a:outerShdw>
                  </a:effectLst>
                </a:rPr>
                <a:t>1</a:t>
              </a:r>
              <a:endParaRPr lang="en-US" b="1" dirty="0">
                <a:solidFill>
                  <a:schemeClr val="accent1">
                    <a:lumMod val="60000"/>
                    <a:lumOff val="40000"/>
                  </a:schemeClr>
                </a:solidFill>
                <a:effectLst>
                  <a:outerShdw blurRad="38100" dist="38100" dir="2700000" algn="tl">
                    <a:srgbClr val="000000">
                      <a:alpha val="43137"/>
                    </a:srgbClr>
                  </a:outerShdw>
                </a:effectLst>
              </a:endParaRPr>
            </a:p>
          </p:txBody>
        </p:sp>
      </p:grpSp>
      <p:grpSp>
        <p:nvGrpSpPr>
          <p:cNvPr id="8" name="Group 20"/>
          <p:cNvGrpSpPr/>
          <p:nvPr/>
        </p:nvGrpSpPr>
        <p:grpSpPr>
          <a:xfrm>
            <a:off x="404640" y="3505200"/>
            <a:ext cx="8778837" cy="1295400"/>
            <a:chOff x="152400" y="2610609"/>
            <a:chExt cx="8580804" cy="1066800"/>
          </a:xfrm>
        </p:grpSpPr>
        <p:sp>
          <p:nvSpPr>
            <p:cNvPr id="9" name="Rounded Rectangle 8"/>
            <p:cNvSpPr/>
            <p:nvPr/>
          </p:nvSpPr>
          <p:spPr>
            <a:xfrm>
              <a:off x="152400" y="2610609"/>
              <a:ext cx="7924800" cy="1066800"/>
            </a:xfrm>
            <a:prstGeom prst="roundRect">
              <a:avLst/>
            </a:prstGeom>
            <a:noFill/>
            <a:ln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85927" y="2890421"/>
              <a:ext cx="1047277" cy="532273"/>
            </a:xfrm>
            <a:prstGeom prst="rect">
              <a:avLst/>
            </a:prstGeom>
            <a:noFill/>
            <a:ln cmpd="sng">
              <a:noFill/>
            </a:ln>
          </p:spPr>
          <p:txBody>
            <a:bodyPr wrap="none" rtlCol="0">
              <a:spAutoFit/>
            </a:bodyPr>
            <a:lstStyle/>
            <a:p>
              <a:pPr algn="ctr"/>
              <a:r>
                <a:rPr lang="en-US" b="1" dirty="0" smtClean="0">
                  <a:solidFill>
                    <a:schemeClr val="accent1">
                      <a:lumMod val="60000"/>
                      <a:lumOff val="40000"/>
                    </a:schemeClr>
                  </a:solidFill>
                  <a:effectLst>
                    <a:outerShdw blurRad="38100" dist="38100" dir="2700000" algn="tl">
                      <a:srgbClr val="000000">
                        <a:alpha val="43137"/>
                      </a:srgbClr>
                    </a:outerShdw>
                  </a:effectLst>
                </a:rPr>
                <a:t>Partition </a:t>
              </a:r>
              <a:br>
                <a:rPr lang="en-US" b="1" dirty="0" smtClean="0">
                  <a:solidFill>
                    <a:schemeClr val="accent1">
                      <a:lumMod val="60000"/>
                      <a:lumOff val="40000"/>
                    </a:schemeClr>
                  </a:solidFill>
                  <a:effectLst>
                    <a:outerShdw blurRad="38100" dist="38100" dir="2700000" algn="tl">
                      <a:srgbClr val="000000">
                        <a:alpha val="43137"/>
                      </a:srgbClr>
                    </a:outerShdw>
                  </a:effectLst>
                </a:rPr>
              </a:br>
              <a:r>
                <a:rPr lang="en-US" b="1" dirty="0" smtClean="0">
                  <a:solidFill>
                    <a:schemeClr val="accent1">
                      <a:lumMod val="60000"/>
                      <a:lumOff val="40000"/>
                    </a:schemeClr>
                  </a:solidFill>
                  <a:effectLst>
                    <a:outerShdw blurRad="38100" dist="38100" dir="2700000" algn="tl">
                      <a:srgbClr val="000000">
                        <a:alpha val="43137"/>
                      </a:srgbClr>
                    </a:outerShdw>
                  </a:effectLst>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Cloud Computing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Cost &amp; management</a:t>
            </a:r>
          </a:p>
          <a:p>
            <a:pPr lvl="1"/>
            <a:r>
              <a:rPr lang="en-US" dirty="0" smtClean="0"/>
              <a:t>Economies of scale, “out-sourced” resource management</a:t>
            </a:r>
          </a:p>
          <a:p>
            <a:r>
              <a:rPr lang="en-US" dirty="0" smtClean="0"/>
              <a:t>Reduced Time to deployment</a:t>
            </a:r>
          </a:p>
          <a:p>
            <a:pPr lvl="1"/>
            <a:r>
              <a:rPr lang="en-US" dirty="0" smtClean="0"/>
              <a:t>Ease of assembly, works “out of the box”</a:t>
            </a:r>
          </a:p>
          <a:p>
            <a:r>
              <a:rPr lang="en-US" dirty="0" smtClean="0"/>
              <a:t>Scaling</a:t>
            </a:r>
          </a:p>
          <a:p>
            <a:pPr lvl="1"/>
            <a:r>
              <a:rPr lang="en-US" dirty="0" smtClean="0"/>
              <a:t>On demand provisioning, co-locate data and compute</a:t>
            </a:r>
          </a:p>
          <a:p>
            <a:r>
              <a:rPr lang="en-US" dirty="0" smtClean="0"/>
              <a:t>Reliability</a:t>
            </a:r>
          </a:p>
          <a:p>
            <a:pPr lvl="1"/>
            <a:r>
              <a:rPr lang="en-US" dirty="0" smtClean="0"/>
              <a:t>Massive, redundant, shared resources</a:t>
            </a:r>
          </a:p>
          <a:p>
            <a:r>
              <a:rPr lang="en-US" dirty="0" smtClean="0"/>
              <a:t>Sustainability</a:t>
            </a:r>
          </a:p>
          <a:p>
            <a:pPr lvl="1"/>
            <a:r>
              <a:rPr lang="en-US" dirty="0" smtClean="0"/>
              <a:t>Hardware not owned</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Hosting our Application in Windows Azure</a:t>
            </a:r>
            <a:endParaRPr lang="en-US" sz="3600" dirty="0"/>
          </a:p>
        </p:txBody>
      </p:sp>
      <p:sp>
        <p:nvSpPr>
          <p:cNvPr id="3" name="Content Placeholder 2"/>
          <p:cNvSpPr>
            <a:spLocks noGrp="1"/>
          </p:cNvSpPr>
          <p:nvPr>
            <p:ph idx="1"/>
          </p:nvPr>
        </p:nvSpPr>
        <p:spPr/>
        <p:txBody>
          <a:bodyPr>
            <a:normAutofit/>
          </a:bodyPr>
          <a:lstStyle/>
          <a:p>
            <a:pPr>
              <a:buNone/>
            </a:pPr>
            <a:r>
              <a:rPr lang="en-US" sz="2800" dirty="0" smtClean="0"/>
              <a:t>Windows Azure essential services for utility computing:</a:t>
            </a:r>
          </a:p>
          <a:p>
            <a:pPr marL="460375" indent="-398463"/>
            <a:r>
              <a:rPr lang="en-US" sz="2800" dirty="0" smtClean="0"/>
              <a:t>Scalable, available cloud storage</a:t>
            </a:r>
          </a:p>
          <a:p>
            <a:pPr marL="460375" indent="-398463"/>
            <a:r>
              <a:rPr lang="en-US" sz="2800" dirty="0" smtClean="0"/>
              <a:t>A rich, familiar developer experience</a:t>
            </a:r>
          </a:p>
          <a:p>
            <a:pPr marL="460375" indent="-398463"/>
            <a:r>
              <a:rPr lang="en-US" sz="2800" dirty="0" smtClean="0"/>
              <a:t>An open platform based on web standards</a:t>
            </a:r>
          </a:p>
          <a:p>
            <a:pPr marL="460375" indent="-398463"/>
            <a:r>
              <a:rPr lang="en-US" sz="2800" b="1" dirty="0" smtClean="0"/>
              <a:t>Automated service management</a:t>
            </a:r>
          </a:p>
          <a:p>
            <a:pPr marL="460375" indent="-398463"/>
            <a:r>
              <a:rPr lang="en-US" sz="2800" b="1" dirty="0" smtClean="0"/>
              <a:t>A powerful service hosting environment</a:t>
            </a:r>
          </a:p>
          <a:p>
            <a:pPr marL="460375" indent="-398463"/>
            <a:endParaRPr lang="en-US" sz="2800" dirty="0"/>
          </a:p>
          <a:p>
            <a:pPr>
              <a:buNone/>
            </a:pP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Automated Service Management</a:t>
            </a:r>
            <a:endParaRPr lang="en-US" sz="3600" b="1" dirty="0"/>
          </a:p>
        </p:txBody>
      </p:sp>
      <p:sp>
        <p:nvSpPr>
          <p:cNvPr id="3" name="Content Placeholder 2"/>
          <p:cNvSpPr>
            <a:spLocks noGrp="1"/>
          </p:cNvSpPr>
          <p:nvPr>
            <p:ph idx="1"/>
          </p:nvPr>
        </p:nvSpPr>
        <p:spPr>
          <a:xfrm>
            <a:off x="457200" y="1600200"/>
            <a:ext cx="8458200" cy="4525963"/>
          </a:xfrm>
        </p:spPr>
        <p:txBody>
          <a:bodyPr>
            <a:normAutofit/>
          </a:bodyPr>
          <a:lstStyle/>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You provide the code and define the rules.</a:t>
            </a:r>
          </a:p>
          <a:p>
            <a:pPr marL="0">
              <a:buNone/>
            </a:pPr>
            <a:r>
              <a:rPr lang="en-US" sz="2400" dirty="0" smtClean="0"/>
              <a:t>The platform deploys, monitors and manages your service according to the rules. The platform deals with all hardware (servers, load balancers…).</a:t>
            </a:r>
          </a:p>
        </p:txBody>
      </p:sp>
      <p:grpSp>
        <p:nvGrpSpPr>
          <p:cNvPr id="4" name="Group 3"/>
          <p:cNvGrpSpPr/>
          <p:nvPr/>
        </p:nvGrpSpPr>
        <p:grpSpPr>
          <a:xfrm>
            <a:off x="990600" y="1753247"/>
            <a:ext cx="1772840" cy="1704575"/>
            <a:chOff x="990600" y="1940965"/>
            <a:chExt cx="1772840" cy="1704575"/>
          </a:xfrm>
        </p:grpSpPr>
        <p:sp>
          <p:nvSpPr>
            <p:cNvPr id="5" name="Rounded Rectangle 4"/>
            <p:cNvSpPr/>
            <p:nvPr/>
          </p:nvSpPr>
          <p:spPr bwMode="auto">
            <a:xfrm>
              <a:off x="990600" y="1940965"/>
              <a:ext cx="1772840" cy="78587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Develop and Model</a:t>
              </a:r>
            </a:p>
          </p:txBody>
        </p:sp>
        <p:pic>
          <p:nvPicPr>
            <p:cNvPr id="6" name="Picture 2" descr="C:\Users\ykhalidi\AppData\Local\Microsoft\Windows\Temporary Internet Files\Content.IE5\9GNFE2MV\MCBD08154_0000[1].wmf"/>
            <p:cNvPicPr>
              <a:picLocks noChangeAspect="1" noChangeArrowheads="1"/>
            </p:cNvPicPr>
            <p:nvPr/>
          </p:nvPicPr>
          <p:blipFill>
            <a:blip r:embed="rId3" cstate="print"/>
            <a:srcRect/>
            <a:stretch>
              <a:fillRect/>
            </a:stretch>
          </p:blipFill>
          <p:spPr bwMode="auto">
            <a:xfrm>
              <a:off x="1192892" y="2895600"/>
              <a:ext cx="1316266" cy="749940"/>
            </a:xfrm>
            <a:prstGeom prst="rect">
              <a:avLst/>
            </a:prstGeom>
            <a:noFill/>
            <a:ln w="9525">
              <a:noFill/>
              <a:miter lim="800000"/>
              <a:headEnd/>
              <a:tailEnd/>
            </a:ln>
          </p:spPr>
        </p:pic>
      </p:grpSp>
      <p:grpSp>
        <p:nvGrpSpPr>
          <p:cNvPr id="7" name="Group 6"/>
          <p:cNvGrpSpPr/>
          <p:nvPr/>
        </p:nvGrpSpPr>
        <p:grpSpPr>
          <a:xfrm>
            <a:off x="2971800" y="1753247"/>
            <a:ext cx="2382440" cy="1792835"/>
            <a:chOff x="2971800" y="1940965"/>
            <a:chExt cx="2382440" cy="1792835"/>
          </a:xfrm>
        </p:grpSpPr>
        <p:sp>
          <p:nvSpPr>
            <p:cNvPr id="8" name="Rounded Rectangle 7"/>
            <p:cNvSpPr/>
            <p:nvPr/>
          </p:nvSpPr>
          <p:spPr bwMode="auto">
            <a:xfrm>
              <a:off x="3581400" y="1940965"/>
              <a:ext cx="1772840" cy="78587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Deploy and Run</a:t>
              </a:r>
            </a:p>
          </p:txBody>
        </p:sp>
        <p:pic>
          <p:nvPicPr>
            <p:cNvPr id="9" name="Picture 3" descr="C:\Users\ykhalidi\AppData\Local\Microsoft\Windows\Temporary Internet Files\Content.IE5\LSGG5QDR\MCj02808030000[1].wmf"/>
            <p:cNvPicPr>
              <a:picLocks noChangeAspect="1" noChangeArrowheads="1"/>
            </p:cNvPicPr>
            <p:nvPr/>
          </p:nvPicPr>
          <p:blipFill>
            <a:blip r:embed="rId4" cstate="print"/>
            <a:srcRect/>
            <a:stretch>
              <a:fillRect/>
            </a:stretch>
          </p:blipFill>
          <p:spPr bwMode="auto">
            <a:xfrm flipV="1">
              <a:off x="3805813" y="2825870"/>
              <a:ext cx="1374416" cy="907930"/>
            </a:xfrm>
            <a:prstGeom prst="rect">
              <a:avLst/>
            </a:prstGeom>
            <a:noFill/>
            <a:ln w="9525">
              <a:noFill/>
              <a:miter lim="800000"/>
              <a:headEnd/>
              <a:tailEnd/>
            </a:ln>
          </p:spPr>
        </p:pic>
        <p:sp>
          <p:nvSpPr>
            <p:cNvPr id="10" name="Striped Right Arrow 9"/>
            <p:cNvSpPr/>
            <p:nvPr/>
          </p:nvSpPr>
          <p:spPr bwMode="auto">
            <a:xfrm>
              <a:off x="2971800" y="2133600"/>
              <a:ext cx="457200" cy="381000"/>
            </a:xfrm>
            <a:prstGeom prst="stripedRigh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11" name="Group 10"/>
          <p:cNvGrpSpPr/>
          <p:nvPr/>
        </p:nvGrpSpPr>
        <p:grpSpPr>
          <a:xfrm>
            <a:off x="5562600" y="1753247"/>
            <a:ext cx="2611040" cy="1904353"/>
            <a:chOff x="5562600" y="1940965"/>
            <a:chExt cx="2611040" cy="1904353"/>
          </a:xfrm>
        </p:grpSpPr>
        <p:sp>
          <p:nvSpPr>
            <p:cNvPr id="12" name="Rounded Rectangle 11"/>
            <p:cNvSpPr/>
            <p:nvPr/>
          </p:nvSpPr>
          <p:spPr bwMode="auto">
            <a:xfrm>
              <a:off x="6172200" y="1940965"/>
              <a:ext cx="2001440" cy="78587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Maintain Service Health</a:t>
              </a:r>
            </a:p>
          </p:txBody>
        </p:sp>
        <p:pic>
          <p:nvPicPr>
            <p:cNvPr id="13" name="Picture 3" descr="C:\Users\ykhalidi\AppData\Local\Microsoft\Windows\Temporary Internet Files\Content.IE5\LSGG5QDR\MCj02808030000[1].wmf"/>
            <p:cNvPicPr>
              <a:picLocks noChangeAspect="1" noChangeArrowheads="1"/>
            </p:cNvPicPr>
            <p:nvPr/>
          </p:nvPicPr>
          <p:blipFill>
            <a:blip r:embed="rId4" cstate="print"/>
            <a:srcRect/>
            <a:stretch>
              <a:fillRect/>
            </a:stretch>
          </p:blipFill>
          <p:spPr bwMode="auto">
            <a:xfrm flipV="1">
              <a:off x="6561706" y="2819400"/>
              <a:ext cx="1553026" cy="1025918"/>
            </a:xfrm>
            <a:prstGeom prst="rect">
              <a:avLst/>
            </a:prstGeom>
            <a:noFill/>
            <a:ln w="9525">
              <a:noFill/>
              <a:miter lim="800000"/>
              <a:headEnd/>
              <a:tailEnd/>
            </a:ln>
          </p:spPr>
        </p:pic>
        <p:sp>
          <p:nvSpPr>
            <p:cNvPr id="14" name="Striped Right Arrow 13"/>
            <p:cNvSpPr/>
            <p:nvPr/>
          </p:nvSpPr>
          <p:spPr bwMode="auto">
            <a:xfrm>
              <a:off x="5562600" y="2133600"/>
              <a:ext cx="457200" cy="381000"/>
            </a:xfrm>
            <a:prstGeom prst="stripedRigh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Best Practice Architecture: Web Role</a:t>
            </a:r>
            <a:endParaRPr lang="en-US" sz="3600" dirty="0"/>
          </a:p>
        </p:txBody>
      </p:sp>
      <p:sp>
        <p:nvSpPr>
          <p:cNvPr id="3" name="Content Placeholder 2"/>
          <p:cNvSpPr>
            <a:spLocks noGrp="1"/>
          </p:cNvSpPr>
          <p:nvPr>
            <p:ph idx="1"/>
          </p:nvPr>
        </p:nvSpPr>
        <p:spPr/>
        <p:txBody>
          <a:bodyPr>
            <a:normAutofit/>
          </a:bodyPr>
          <a:lstStyle/>
          <a:p>
            <a:pPr marL="460375" indent="-398463">
              <a:buNone/>
            </a:pPr>
            <a:endParaRPr lang="en-US" sz="2800" dirty="0"/>
          </a:p>
          <a:p>
            <a:pPr>
              <a:buNone/>
            </a:pPr>
            <a:endParaRPr lang="en-US" sz="2800" dirty="0"/>
          </a:p>
        </p:txBody>
      </p:sp>
      <p:sp>
        <p:nvSpPr>
          <p:cNvPr id="14" name="Rectangle 8"/>
          <p:cNvSpPr>
            <a:spLocks noChangeArrowheads="1"/>
          </p:cNvSpPr>
          <p:nvPr/>
        </p:nvSpPr>
        <p:spPr bwMode="auto">
          <a:xfrm>
            <a:off x="1042963" y="5181600"/>
            <a:ext cx="3083792" cy="621978"/>
          </a:xfrm>
          <a:prstGeom prst="rect">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pPr>
            <a:r>
              <a:rPr lang="en-US" sz="2300" dirty="0" smtClean="0">
                <a:solidFill>
                  <a:schemeClr val="tx1"/>
                </a:solidFill>
              </a:rPr>
              <a:t>Storage Services</a:t>
            </a:r>
          </a:p>
        </p:txBody>
      </p:sp>
      <p:sp>
        <p:nvSpPr>
          <p:cNvPr id="15" name="Content Placeholder 22"/>
          <p:cNvSpPr txBox="1">
            <a:spLocks/>
          </p:cNvSpPr>
          <p:nvPr/>
        </p:nvSpPr>
        <p:spPr>
          <a:xfrm>
            <a:off x="4686330" y="2362200"/>
            <a:ext cx="3725246" cy="4080411"/>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2"/>
                </a:solidFill>
                <a:effectLst/>
                <a:uLnTx/>
                <a:uFillTx/>
                <a:latin typeface="+mn-lt"/>
                <a:ea typeface="+mn-ea"/>
                <a:cs typeface="+mn-cs"/>
              </a:rPr>
              <a:t>Web farm that handles request from the internet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2"/>
                </a:solidFill>
                <a:effectLst/>
                <a:uLnTx/>
                <a:uFillTx/>
                <a:latin typeface="+mn-lt"/>
                <a:ea typeface="+mn-ea"/>
                <a:cs typeface="+mn-cs"/>
              </a:rPr>
              <a:t>IIS7 hosted web core</a:t>
            </a:r>
            <a:r>
              <a:rPr kumimoji="0" lang="en-US" sz="2000" b="0" i="0" u="none" strike="noStrike" kern="1200" cap="none" spc="0" normalizeH="0" noProof="0" dirty="0" smtClean="0">
                <a:ln>
                  <a:noFill/>
                </a:ln>
                <a:solidFill>
                  <a:schemeClr val="bg2"/>
                </a:solidFill>
                <a:effectLst/>
                <a:uLnTx/>
                <a:uFillTx/>
                <a:latin typeface="+mn-lt"/>
                <a:ea typeface="+mn-ea"/>
                <a:cs typeface="+mn-cs"/>
              </a:rPr>
              <a:t> h</a:t>
            </a:r>
            <a:r>
              <a:rPr kumimoji="0" lang="en-US" sz="2000" b="0" i="0" u="none" strike="noStrike" kern="1200" cap="none" spc="0" normalizeH="0" baseline="0" noProof="0" dirty="0" smtClean="0">
                <a:ln>
                  <a:noFill/>
                </a:ln>
                <a:solidFill>
                  <a:schemeClr val="bg2"/>
                </a:solidFill>
                <a:effectLst/>
                <a:uLnTx/>
                <a:uFillTx/>
                <a:latin typeface="+mn-lt"/>
                <a:ea typeface="+mn-ea"/>
                <a:cs typeface="+mn-cs"/>
              </a:rPr>
              <a:t>osts ASP.NET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bg2"/>
              </a:solidFill>
              <a:effectLst/>
              <a:uLnTx/>
              <a:uFillTx/>
              <a:latin typeface="+mn-lt"/>
              <a:ea typeface="+mn-ea"/>
              <a:cs typeface="+mn-cs"/>
            </a:endParaRPr>
          </a:p>
        </p:txBody>
      </p:sp>
      <p:cxnSp>
        <p:nvCxnSpPr>
          <p:cNvPr id="16" name="AutoShape 4"/>
          <p:cNvCxnSpPr>
            <a:cxnSpLocks noChangeShapeType="1"/>
          </p:cNvCxnSpPr>
          <p:nvPr/>
        </p:nvCxnSpPr>
        <p:spPr bwMode="auto">
          <a:xfrm rot="16200000" flipV="1">
            <a:off x="2120970" y="4714073"/>
            <a:ext cx="868750" cy="10089"/>
          </a:xfrm>
          <a:prstGeom prst="straightConnector1">
            <a:avLst/>
          </a:prstGeom>
          <a:noFill/>
          <a:ln w="38100">
            <a:solidFill>
              <a:schemeClr val="bg1"/>
            </a:solidFill>
            <a:round/>
            <a:headEnd type="triangle" w="lg" len="lg"/>
            <a:tailEnd type="none" w="lg" len="lg"/>
          </a:ln>
          <a:effectLst/>
        </p:spPr>
      </p:cxnSp>
      <p:sp>
        <p:nvSpPr>
          <p:cNvPr id="17" name="Cloud"/>
          <p:cNvSpPr>
            <a:spLocks noChangeAspect="1" noEditPoints="1" noChangeArrowheads="1"/>
          </p:cNvSpPr>
          <p:nvPr/>
        </p:nvSpPr>
        <p:spPr bwMode="auto">
          <a:xfrm>
            <a:off x="838200" y="1905000"/>
            <a:ext cx="3322389" cy="9513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rgbClr val="03D4A8"/>
              </a:gs>
              <a:gs pos="25000">
                <a:srgbClr val="21D6E0"/>
              </a:gs>
              <a:gs pos="75000">
                <a:srgbClr val="0087E6"/>
              </a:gs>
              <a:gs pos="100000">
                <a:srgbClr val="005CBF"/>
              </a:gs>
            </a:gsLst>
            <a:lin ang="5400000" scaled="0"/>
          </a:gra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pPr>
            <a:r>
              <a:rPr lang="en-US" sz="2300" dirty="0" smtClean="0">
                <a:solidFill>
                  <a:srgbClr val="FFFFFF"/>
                </a:solidFill>
              </a:rPr>
              <a:t>Public Internet</a:t>
            </a:r>
          </a:p>
        </p:txBody>
      </p:sp>
      <p:sp>
        <p:nvSpPr>
          <p:cNvPr id="18" name="AutoShape 6"/>
          <p:cNvSpPr>
            <a:spLocks noChangeArrowheads="1"/>
          </p:cNvSpPr>
          <p:nvPr/>
        </p:nvSpPr>
        <p:spPr bwMode="auto">
          <a:xfrm>
            <a:off x="1728763" y="3159580"/>
            <a:ext cx="1624177" cy="1202427"/>
          </a:xfrm>
          <a:prstGeom prst="roundRect">
            <a:avLst>
              <a:gd name="adj" fmla="val 16667"/>
            </a:avLst>
          </a:prstGeom>
          <a:solidFill>
            <a:srgbClr val="00B05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pPr>
            <a:r>
              <a:rPr lang="en-US" sz="2300" dirty="0" smtClean="0">
                <a:solidFill>
                  <a:srgbClr val="FFFFFF"/>
                </a:solidFill>
              </a:rPr>
              <a:t>Web Role</a:t>
            </a:r>
          </a:p>
        </p:txBody>
      </p:sp>
      <p:cxnSp>
        <p:nvCxnSpPr>
          <p:cNvPr id="19" name="AutoShape 9"/>
          <p:cNvCxnSpPr>
            <a:cxnSpLocks noChangeShapeType="1"/>
          </p:cNvCxnSpPr>
          <p:nvPr/>
        </p:nvCxnSpPr>
        <p:spPr bwMode="auto">
          <a:xfrm flipV="1">
            <a:off x="2548368" y="2658327"/>
            <a:ext cx="966" cy="501253"/>
          </a:xfrm>
          <a:prstGeom prst="straightConnector1">
            <a:avLst/>
          </a:prstGeom>
          <a:noFill/>
          <a:ln w="38100">
            <a:solidFill>
              <a:schemeClr val="bg1"/>
            </a:solidFill>
            <a:round/>
            <a:headEnd type="none" w="lg" len="lg"/>
            <a:tailEnd type="triangle" w="lg" len="lg"/>
          </a:ln>
          <a:effectLst/>
        </p:spPr>
      </p:cxnSp>
      <p:cxnSp>
        <p:nvCxnSpPr>
          <p:cNvPr id="20" name="AutoShape 12"/>
          <p:cNvCxnSpPr>
            <a:cxnSpLocks noChangeShapeType="1"/>
            <a:stCxn id="18" idx="1"/>
            <a:endCxn id="17" idx="0"/>
          </p:cNvCxnSpPr>
          <p:nvPr/>
        </p:nvCxnSpPr>
        <p:spPr bwMode="auto">
          <a:xfrm rot="10800000">
            <a:off x="848507" y="2380660"/>
            <a:ext cx="880257" cy="1380135"/>
          </a:xfrm>
          <a:prstGeom prst="bentConnector5">
            <a:avLst>
              <a:gd name="adj1" fmla="val 137917"/>
              <a:gd name="adj2" fmla="val 52479"/>
              <a:gd name="adj3" fmla="val 137567"/>
            </a:avLst>
          </a:prstGeom>
          <a:noFill/>
          <a:ln w="38100">
            <a:solidFill>
              <a:schemeClr val="bg1"/>
            </a:solidFill>
            <a:miter lim="800000"/>
            <a:headEnd type="triangle" w="lg" len="lg"/>
            <a:tailEnd type="none" w="lg" len="lg"/>
          </a:ln>
          <a:effectLst/>
        </p:spPr>
      </p:cxnSp>
      <p:sp>
        <p:nvSpPr>
          <p:cNvPr id="21" name="Oval 15"/>
          <p:cNvSpPr>
            <a:spLocks noChangeArrowheads="1"/>
          </p:cNvSpPr>
          <p:nvPr/>
        </p:nvSpPr>
        <p:spPr bwMode="auto">
          <a:xfrm>
            <a:off x="884577" y="3595158"/>
            <a:ext cx="333338" cy="332237"/>
          </a:xfrm>
          <a:prstGeom prst="ellipse">
            <a:avLst/>
          </a:prstGeom>
          <a:solidFill>
            <a:schemeClr val="accent1"/>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22" name="Text Box 16"/>
          <p:cNvSpPr txBox="1">
            <a:spLocks noChangeArrowheads="1"/>
          </p:cNvSpPr>
          <p:nvPr/>
        </p:nvSpPr>
        <p:spPr bwMode="auto">
          <a:xfrm>
            <a:off x="533400" y="3970856"/>
            <a:ext cx="1221273" cy="606525"/>
          </a:xfrm>
          <a:prstGeom prst="rect">
            <a:avLst/>
          </a:prstGeom>
          <a:noFill/>
          <a:ln w="3175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Arial" pitchFamily="34" charset="0"/>
              </a:rPr>
              <a:t>Load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Arial" pitchFamily="34" charset="0"/>
              </a:rPr>
              <a:t> Balancer</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23" name="AutoShape 17"/>
          <p:cNvCxnSpPr>
            <a:cxnSpLocks noChangeShapeType="1"/>
            <a:stCxn id="14" idx="3"/>
            <a:endCxn id="17" idx="2"/>
          </p:cNvCxnSpPr>
          <p:nvPr/>
        </p:nvCxnSpPr>
        <p:spPr bwMode="auto">
          <a:xfrm flipV="1">
            <a:off x="4126755" y="2380659"/>
            <a:ext cx="31065" cy="3111930"/>
          </a:xfrm>
          <a:prstGeom prst="bentConnector3">
            <a:avLst>
              <a:gd name="adj1" fmla="val 1120744"/>
            </a:avLst>
          </a:prstGeom>
          <a:noFill/>
          <a:ln w="38100">
            <a:solidFill>
              <a:schemeClr val="bg1"/>
            </a:solidFill>
            <a:miter lim="800000"/>
            <a:headEnd type="triangle" w="lg" len="lg"/>
            <a:tailEnd type="none" w="lg" len="lg"/>
          </a:ln>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Best Practice Architecture: Worker Role</a:t>
            </a:r>
            <a:endParaRPr lang="en-US" sz="3600" dirty="0"/>
          </a:p>
        </p:txBody>
      </p:sp>
      <p:sp>
        <p:nvSpPr>
          <p:cNvPr id="3" name="Content Placeholder 2"/>
          <p:cNvSpPr>
            <a:spLocks noGrp="1"/>
          </p:cNvSpPr>
          <p:nvPr>
            <p:ph idx="1"/>
          </p:nvPr>
        </p:nvSpPr>
        <p:spPr/>
        <p:txBody>
          <a:bodyPr>
            <a:normAutofit/>
          </a:bodyPr>
          <a:lstStyle/>
          <a:p>
            <a:pPr marL="460375" indent="-398463">
              <a:buNone/>
            </a:pPr>
            <a:endParaRPr lang="en-US" sz="2800" dirty="0"/>
          </a:p>
          <a:p>
            <a:pPr>
              <a:buNone/>
            </a:pPr>
            <a:endParaRPr lang="en-US" sz="2800" dirty="0"/>
          </a:p>
        </p:txBody>
      </p:sp>
      <p:sp>
        <p:nvSpPr>
          <p:cNvPr id="15" name="Content Placeholder 22"/>
          <p:cNvSpPr txBox="1">
            <a:spLocks/>
          </p:cNvSpPr>
          <p:nvPr/>
        </p:nvSpPr>
        <p:spPr>
          <a:xfrm>
            <a:off x="4686330" y="2362200"/>
            <a:ext cx="3725246" cy="4080411"/>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2"/>
                </a:solidFill>
                <a:effectLst/>
                <a:uLnTx/>
                <a:uFillTx/>
                <a:latin typeface="+mn-lt"/>
                <a:ea typeface="+mn-ea"/>
                <a:cs typeface="+mn-cs"/>
              </a:rPr>
              <a:t>No inbound connections from the internet but can read request from queues in Windows Azure storage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bg2"/>
              </a:solidFill>
              <a:effectLst/>
              <a:uLnTx/>
              <a:uFillTx/>
              <a:latin typeface="+mn-lt"/>
              <a:ea typeface="+mn-ea"/>
              <a:cs typeface="+mn-cs"/>
            </a:endParaRPr>
          </a:p>
        </p:txBody>
      </p:sp>
      <p:sp>
        <p:nvSpPr>
          <p:cNvPr id="24" name="Rectangle 8"/>
          <p:cNvSpPr>
            <a:spLocks noChangeArrowheads="1"/>
          </p:cNvSpPr>
          <p:nvPr/>
        </p:nvSpPr>
        <p:spPr bwMode="auto">
          <a:xfrm>
            <a:off x="1042963" y="5169222"/>
            <a:ext cx="3083792" cy="621978"/>
          </a:xfrm>
          <a:prstGeom prst="rect">
            <a:avLst/>
          </a:prstGeom>
          <a:solidFill>
            <a:schemeClr val="accent1"/>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pPr>
            <a:r>
              <a:rPr lang="en-US" sz="2300" dirty="0" smtClean="0">
                <a:solidFill>
                  <a:schemeClr val="tx1"/>
                </a:solidFill>
              </a:rPr>
              <a:t>Storage Service</a:t>
            </a:r>
          </a:p>
        </p:txBody>
      </p:sp>
      <p:cxnSp>
        <p:nvCxnSpPr>
          <p:cNvPr id="25" name="AutoShape 4"/>
          <p:cNvCxnSpPr>
            <a:cxnSpLocks noChangeShapeType="1"/>
          </p:cNvCxnSpPr>
          <p:nvPr/>
        </p:nvCxnSpPr>
        <p:spPr bwMode="auto">
          <a:xfrm rot="16200000" flipV="1">
            <a:off x="2120970" y="4701695"/>
            <a:ext cx="868750" cy="10089"/>
          </a:xfrm>
          <a:prstGeom prst="straightConnector1">
            <a:avLst/>
          </a:prstGeom>
          <a:noFill/>
          <a:ln w="38100">
            <a:solidFill>
              <a:schemeClr val="bg2"/>
            </a:solidFill>
            <a:round/>
            <a:headEnd type="triangle" w="lg" len="lg"/>
            <a:tailEnd w="lg" len="lg"/>
          </a:ln>
          <a:effectLst/>
        </p:spPr>
      </p:cxnSp>
      <p:sp>
        <p:nvSpPr>
          <p:cNvPr id="26" name="Cloud"/>
          <p:cNvSpPr>
            <a:spLocks noChangeAspect="1" noEditPoints="1" noChangeArrowheads="1"/>
          </p:cNvSpPr>
          <p:nvPr/>
        </p:nvSpPr>
        <p:spPr bwMode="auto">
          <a:xfrm>
            <a:off x="838200" y="1892622"/>
            <a:ext cx="3322389" cy="9513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rgbClr val="03D4A8"/>
              </a:gs>
              <a:gs pos="25000">
                <a:srgbClr val="21D6E0"/>
              </a:gs>
              <a:gs pos="75000">
                <a:srgbClr val="0087E6"/>
              </a:gs>
              <a:gs pos="100000">
                <a:srgbClr val="005CBF"/>
              </a:gs>
            </a:gsLst>
            <a:lin ang="16200000" scaled="0"/>
          </a:gra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pPr>
            <a:r>
              <a:rPr lang="en-US" sz="2300" dirty="0" smtClean="0">
                <a:solidFill>
                  <a:srgbClr val="FFFFFF"/>
                </a:solidFill>
              </a:rPr>
              <a:t>Public Internet</a:t>
            </a:r>
          </a:p>
        </p:txBody>
      </p:sp>
      <p:sp>
        <p:nvSpPr>
          <p:cNvPr id="27" name="AutoShape 6"/>
          <p:cNvSpPr>
            <a:spLocks noChangeArrowheads="1"/>
          </p:cNvSpPr>
          <p:nvPr/>
        </p:nvSpPr>
        <p:spPr bwMode="auto">
          <a:xfrm>
            <a:off x="1728763" y="3147202"/>
            <a:ext cx="1624177" cy="1202427"/>
          </a:xfrm>
          <a:prstGeom prst="roundRect">
            <a:avLst>
              <a:gd name="adj" fmla="val 16667"/>
            </a:avLst>
          </a:prstGeom>
          <a:solidFill>
            <a:srgbClr val="00B05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pPr>
            <a:r>
              <a:rPr lang="en-US" sz="2300" dirty="0" smtClean="0">
                <a:solidFill>
                  <a:srgbClr val="FFFFFF"/>
                </a:solidFill>
              </a:rPr>
              <a:t>Worker Role</a:t>
            </a:r>
          </a:p>
        </p:txBody>
      </p:sp>
      <p:cxnSp>
        <p:nvCxnSpPr>
          <p:cNvPr id="28" name="AutoShape 9"/>
          <p:cNvCxnSpPr>
            <a:cxnSpLocks noChangeShapeType="1"/>
          </p:cNvCxnSpPr>
          <p:nvPr/>
        </p:nvCxnSpPr>
        <p:spPr bwMode="auto">
          <a:xfrm flipV="1">
            <a:off x="2548368" y="2645949"/>
            <a:ext cx="966" cy="501253"/>
          </a:xfrm>
          <a:prstGeom prst="straightConnector1">
            <a:avLst/>
          </a:prstGeom>
          <a:noFill/>
          <a:ln w="38100">
            <a:solidFill>
              <a:schemeClr val="bg2"/>
            </a:solidFill>
            <a:round/>
            <a:headEnd w="lg" len="lg"/>
            <a:tailEnd type="triangle" w="lg" len="lg"/>
          </a:ln>
          <a:effectLst/>
        </p:spPr>
      </p:cxnSp>
      <p:cxnSp>
        <p:nvCxnSpPr>
          <p:cNvPr id="29" name="AutoShape 17"/>
          <p:cNvCxnSpPr>
            <a:cxnSpLocks noChangeShapeType="1"/>
            <a:endCxn id="26" idx="2"/>
          </p:cNvCxnSpPr>
          <p:nvPr/>
        </p:nvCxnSpPr>
        <p:spPr bwMode="auto">
          <a:xfrm rot="5400000" flipH="1" flipV="1">
            <a:off x="2600214" y="3852457"/>
            <a:ext cx="3041781" cy="73431"/>
          </a:xfrm>
          <a:prstGeom prst="bentConnector4">
            <a:avLst>
              <a:gd name="adj1" fmla="val -138"/>
              <a:gd name="adj2" fmla="val 547513"/>
            </a:avLst>
          </a:prstGeom>
          <a:noFill/>
          <a:ln w="38100">
            <a:solidFill>
              <a:schemeClr val="bg2"/>
            </a:solidFill>
            <a:miter lim="800000"/>
            <a:headEnd type="triangle" w="lg" len="lg"/>
            <a:tailEnd type="none" w="lg" len="lg"/>
          </a:ln>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Best Practice Architecture: Web + Worker</a:t>
            </a:r>
            <a:endParaRPr lang="en-US" sz="3600" dirty="0"/>
          </a:p>
        </p:txBody>
      </p:sp>
      <p:sp>
        <p:nvSpPr>
          <p:cNvPr id="3" name="Content Placeholder 2"/>
          <p:cNvSpPr>
            <a:spLocks noGrp="1"/>
          </p:cNvSpPr>
          <p:nvPr>
            <p:ph idx="1"/>
          </p:nvPr>
        </p:nvSpPr>
        <p:spPr/>
        <p:txBody>
          <a:bodyPr>
            <a:normAutofit/>
          </a:bodyPr>
          <a:lstStyle/>
          <a:p>
            <a:pPr marL="460375" indent="-398463">
              <a:buNone/>
            </a:pPr>
            <a:endParaRPr lang="en-US" sz="2800" dirty="0"/>
          </a:p>
          <a:p>
            <a:pPr>
              <a:buNone/>
            </a:pPr>
            <a:endParaRPr lang="en-US" sz="2800" dirty="0"/>
          </a:p>
        </p:txBody>
      </p:sp>
      <p:grpSp>
        <p:nvGrpSpPr>
          <p:cNvPr id="4" name="Group 3"/>
          <p:cNvGrpSpPr/>
          <p:nvPr/>
        </p:nvGrpSpPr>
        <p:grpSpPr>
          <a:xfrm>
            <a:off x="1104900" y="2057400"/>
            <a:ext cx="6934200" cy="3429000"/>
            <a:chOff x="1371600" y="2209800"/>
            <a:chExt cx="6934200" cy="3429000"/>
          </a:xfrm>
        </p:grpSpPr>
        <p:sp>
          <p:nvSpPr>
            <p:cNvPr id="5" name="Rounded Rectangle 4"/>
            <p:cNvSpPr/>
            <p:nvPr/>
          </p:nvSpPr>
          <p:spPr>
            <a:xfrm>
              <a:off x="1981200" y="4571998"/>
              <a:ext cx="6172200" cy="838200"/>
            </a:xfrm>
            <a:prstGeom prst="round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chemeClr val="tx1"/>
                  </a:solidFill>
                </a:rPr>
                <a:t>Cloud Storage (blob, table, queue)</a:t>
              </a:r>
            </a:p>
          </p:txBody>
        </p:sp>
        <p:cxnSp>
          <p:nvCxnSpPr>
            <p:cNvPr id="6" name="Straight Arrow Connector 5"/>
            <p:cNvCxnSpPr/>
            <p:nvPr/>
          </p:nvCxnSpPr>
          <p:spPr>
            <a:xfrm flipV="1">
              <a:off x="2347745" y="5029199"/>
              <a:ext cx="162622" cy="2"/>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124200" y="2828923"/>
              <a:ext cx="1828800" cy="942975"/>
            </a:xfrm>
            <a:prstGeom prst="roundRect">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Web Role</a:t>
              </a:r>
              <a:endParaRPr lang="en-US" sz="2300" dirty="0">
                <a:solidFill>
                  <a:srgbClr val="FFFFFF"/>
                </a:solidFill>
                <a:latin typeface="Calibri"/>
              </a:endParaRPr>
            </a:p>
          </p:txBody>
        </p:sp>
        <p:sp>
          <p:nvSpPr>
            <p:cNvPr id="8" name="Trapezoid 7"/>
            <p:cNvSpPr/>
            <p:nvPr/>
          </p:nvSpPr>
          <p:spPr>
            <a:xfrm rot="16200000">
              <a:off x="1884426" y="3030472"/>
              <a:ext cx="1028700" cy="530352"/>
            </a:xfrm>
            <a:prstGeom prst="trapezoid">
              <a:avLst>
                <a:gd name="adj" fmla="val 37029"/>
              </a:avLst>
            </a:prstGeom>
            <a:solidFill>
              <a:schemeClr val="accent1"/>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LB</a:t>
              </a:r>
              <a:endParaRPr lang="en-US" sz="2000" dirty="0">
                <a:solidFill>
                  <a:schemeClr val="tx1"/>
                </a:solidFill>
              </a:endParaRPr>
            </a:p>
          </p:txBody>
        </p:sp>
        <p:sp>
          <p:nvSpPr>
            <p:cNvPr id="9" name="TextBox 8"/>
            <p:cNvSpPr txBox="1"/>
            <p:nvPr/>
          </p:nvSpPr>
          <p:spPr>
            <a:xfrm>
              <a:off x="4724399" y="2357735"/>
              <a:ext cx="306494" cy="461665"/>
            </a:xfrm>
            <a:prstGeom prst="rect">
              <a:avLst/>
            </a:prstGeom>
            <a:noFill/>
          </p:spPr>
          <p:txBody>
            <a:bodyPr wrap="square" rtlCol="0">
              <a:spAutoFit/>
            </a:bodyPr>
            <a:lstStyle/>
            <a:p>
              <a:r>
                <a:rPr lang="en-US" sz="2400" b="1" dirty="0" smtClean="0">
                  <a:solidFill>
                    <a:schemeClr val="accent2"/>
                  </a:solidFill>
                </a:rPr>
                <a:t>n</a:t>
              </a:r>
              <a:endParaRPr lang="en-US" sz="2400" b="1" dirty="0">
                <a:solidFill>
                  <a:schemeClr val="accent2"/>
                </a:solidFill>
              </a:endParaRPr>
            </a:p>
          </p:txBody>
        </p:sp>
        <p:cxnSp>
          <p:nvCxnSpPr>
            <p:cNvPr id="10" name="Straight Arrow Connector 9"/>
            <p:cNvCxnSpPr/>
            <p:nvPr/>
          </p:nvCxnSpPr>
          <p:spPr>
            <a:xfrm rot="16200000" flipH="1">
              <a:off x="3657599" y="4190997"/>
              <a:ext cx="762000" cy="1"/>
            </a:xfrm>
            <a:prstGeom prst="straightConnector1">
              <a:avLst/>
            </a:prstGeom>
            <a:ln w="5080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3952" y="3271835"/>
              <a:ext cx="460248" cy="4763"/>
            </a:xfrm>
            <a:prstGeom prst="line">
              <a:avLst/>
            </a:prstGeom>
            <a:ln w="50800">
              <a:solidFill>
                <a:schemeClr val="bg2"/>
              </a:solidFill>
              <a:prstDash val="sysDot"/>
              <a:tailEnd type="triangle"/>
            </a:ln>
          </p:spPr>
          <p:style>
            <a:lnRef idx="3">
              <a:schemeClr val="dk1"/>
            </a:lnRef>
            <a:fillRef idx="0">
              <a:schemeClr val="dk1"/>
            </a:fillRef>
            <a:effectRef idx="2">
              <a:schemeClr val="dk1"/>
            </a:effectRef>
            <a:fontRef idx="minor">
              <a:schemeClr val="tx1"/>
            </a:fontRef>
          </p:style>
        </p:cxnSp>
        <p:sp>
          <p:nvSpPr>
            <p:cNvPr id="12" name="Rounded Rectangle 11"/>
            <p:cNvSpPr/>
            <p:nvPr/>
          </p:nvSpPr>
          <p:spPr>
            <a:xfrm>
              <a:off x="6096000" y="2828922"/>
              <a:ext cx="1828800" cy="942975"/>
            </a:xfrm>
            <a:prstGeom prst="roundRect">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Worker Role</a:t>
              </a:r>
              <a:endParaRPr lang="en-US" sz="2300" dirty="0">
                <a:solidFill>
                  <a:srgbClr val="FFFFFF"/>
                </a:solidFill>
                <a:latin typeface="Calibri"/>
              </a:endParaRPr>
            </a:p>
          </p:txBody>
        </p:sp>
        <p:sp>
          <p:nvSpPr>
            <p:cNvPr id="13" name="TextBox 12"/>
            <p:cNvSpPr txBox="1"/>
            <p:nvPr/>
          </p:nvSpPr>
          <p:spPr>
            <a:xfrm>
              <a:off x="7696199" y="2357735"/>
              <a:ext cx="306494" cy="461665"/>
            </a:xfrm>
            <a:prstGeom prst="rect">
              <a:avLst/>
            </a:prstGeom>
            <a:noFill/>
          </p:spPr>
          <p:txBody>
            <a:bodyPr wrap="square" rtlCol="0">
              <a:spAutoFit/>
            </a:bodyPr>
            <a:lstStyle/>
            <a:p>
              <a:r>
                <a:rPr lang="en-US" sz="2400" b="1" dirty="0" smtClean="0">
                  <a:solidFill>
                    <a:schemeClr val="accent2"/>
                  </a:solidFill>
                </a:rPr>
                <a:t>m</a:t>
              </a:r>
              <a:endParaRPr lang="en-US" sz="2400" b="1" dirty="0">
                <a:solidFill>
                  <a:schemeClr val="accent2"/>
                </a:solidFill>
              </a:endParaRPr>
            </a:p>
          </p:txBody>
        </p:sp>
        <p:cxnSp>
          <p:nvCxnSpPr>
            <p:cNvPr id="14" name="Straight Arrow Connector 13"/>
            <p:cNvCxnSpPr/>
            <p:nvPr/>
          </p:nvCxnSpPr>
          <p:spPr>
            <a:xfrm rot="16200000" flipH="1">
              <a:off x="6705599" y="4190997"/>
              <a:ext cx="762000" cy="1"/>
            </a:xfrm>
            <a:prstGeom prst="straightConnector1">
              <a:avLst/>
            </a:prstGeom>
            <a:ln w="5080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71600" y="2209800"/>
              <a:ext cx="6934200" cy="34290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10800000" flipV="1">
              <a:off x="1371600" y="5029198"/>
              <a:ext cx="609600" cy="1"/>
            </a:xfrm>
            <a:prstGeom prst="straightConnector1">
              <a:avLst/>
            </a:prstGeom>
            <a:ln w="50800">
              <a:solidFill>
                <a:schemeClr val="bg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0"/>
            </p:cNvCxnSpPr>
            <p:nvPr/>
          </p:nvCxnSpPr>
          <p:spPr>
            <a:xfrm rot="10800000">
              <a:off x="1371600" y="3276602"/>
              <a:ext cx="762000" cy="19047"/>
            </a:xfrm>
            <a:prstGeom prst="straightConnector1">
              <a:avLst/>
            </a:prstGeom>
            <a:ln w="5080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3733802" y="2514600"/>
              <a:ext cx="609599" cy="2"/>
            </a:xfrm>
            <a:prstGeom prst="straightConnector1">
              <a:avLst/>
            </a:prstGeom>
            <a:ln w="5080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6781799" y="2514599"/>
              <a:ext cx="609599" cy="2"/>
            </a:xfrm>
            <a:prstGeom prst="straightConnector1">
              <a:avLst/>
            </a:prstGeom>
            <a:ln w="5080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Hosting our Application in Windows Azure </a:t>
            </a:r>
            <a:endParaRPr lang="en-US" sz="3600" dirty="0"/>
          </a:p>
        </p:txBody>
      </p:sp>
      <p:sp>
        <p:nvSpPr>
          <p:cNvPr id="3" name="Content Placeholder 2"/>
          <p:cNvSpPr>
            <a:spLocks noGrp="1"/>
          </p:cNvSpPr>
          <p:nvPr>
            <p:ph idx="1"/>
          </p:nvPr>
        </p:nvSpPr>
        <p:spPr/>
        <p:txBody>
          <a:bodyPr>
            <a:normAutofit/>
          </a:bodyPr>
          <a:lstStyle/>
          <a:p>
            <a:pPr marL="460375" indent="-398463">
              <a:buNone/>
            </a:pPr>
            <a:r>
              <a:rPr lang="en-US" sz="2800" dirty="0" smtClean="0"/>
              <a:t>Let’s write the code</a:t>
            </a:r>
            <a:endParaRPr lang="en-US" sz="2800" dirty="0"/>
          </a:p>
          <a:p>
            <a:pPr>
              <a:buNone/>
            </a:pP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3600" b="1" dirty="0" smtClean="0"/>
              <a:t>Deploying Applications to Windows Azure </a:t>
            </a:r>
            <a:endParaRPr lang="en-US" sz="3600" dirty="0"/>
          </a:p>
        </p:txBody>
      </p:sp>
      <p:pic>
        <p:nvPicPr>
          <p:cNvPr id="4" name="Picture 2"/>
          <p:cNvPicPr>
            <a:picLocks noGrp="1" noChangeAspect="1" noChangeArrowheads="1"/>
          </p:cNvPicPr>
          <p:nvPr>
            <p:ph idx="1"/>
          </p:nvPr>
        </p:nvPicPr>
        <p:blipFill>
          <a:blip r:embed="rId3" cstate="print"/>
          <a:srcRect l="4511" t="12229" r="4511" b="4076"/>
          <a:stretch>
            <a:fillRect/>
          </a:stretch>
        </p:blipFill>
        <p:spPr bwMode="auto">
          <a:xfrm>
            <a:off x="2057400" y="1285454"/>
            <a:ext cx="5532154" cy="4505746"/>
          </a:xfrm>
          <a:prstGeom prst="rect">
            <a:avLst/>
          </a:prstGeom>
          <a:noFill/>
          <a:ln w="9525">
            <a:noFill/>
            <a:miter lim="800000"/>
            <a:headEnd/>
            <a:tailEnd/>
          </a:ln>
          <a:effectLst/>
        </p:spPr>
      </p:pic>
      <p:sp>
        <p:nvSpPr>
          <p:cNvPr id="5" name="TextBox 4"/>
          <p:cNvSpPr txBox="1"/>
          <p:nvPr/>
        </p:nvSpPr>
        <p:spPr>
          <a:xfrm>
            <a:off x="609600" y="5943600"/>
            <a:ext cx="8572540" cy="369332"/>
          </a:xfrm>
          <a:prstGeom prst="rect">
            <a:avLst/>
          </a:prstGeom>
          <a:noFill/>
        </p:spPr>
        <p:txBody>
          <a:bodyPr wrap="none" rtlCol="0">
            <a:spAutoFit/>
          </a:bodyPr>
          <a:lstStyle/>
          <a:p>
            <a:r>
              <a:rPr lang="en-US" dirty="0" smtClean="0"/>
              <a:t>Create hosted service and give it a unique name (http://simpletablesample.cloudapp.net)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3600" b="1" dirty="0" smtClean="0"/>
              <a:t>Deploying Applications to Windows Azure </a:t>
            </a:r>
            <a:endParaRPr lang="en-US" sz="3600" dirty="0"/>
          </a:p>
        </p:txBody>
      </p:sp>
      <p:sp>
        <p:nvSpPr>
          <p:cNvPr id="5" name="TextBox 4"/>
          <p:cNvSpPr txBox="1"/>
          <p:nvPr/>
        </p:nvSpPr>
        <p:spPr>
          <a:xfrm>
            <a:off x="609600" y="5943600"/>
            <a:ext cx="5419497" cy="369332"/>
          </a:xfrm>
          <a:prstGeom prst="rect">
            <a:avLst/>
          </a:prstGeom>
          <a:noFill/>
        </p:spPr>
        <p:txBody>
          <a:bodyPr wrap="none" rtlCol="0">
            <a:spAutoFit/>
          </a:bodyPr>
          <a:lstStyle/>
          <a:p>
            <a:r>
              <a:rPr lang="en-US" dirty="0" smtClean="0"/>
              <a:t>Click deploy to upload packaged code and configuration.</a:t>
            </a:r>
            <a:endParaRPr lang="en-US" dirty="0"/>
          </a:p>
        </p:txBody>
      </p:sp>
      <p:pic>
        <p:nvPicPr>
          <p:cNvPr id="7170" name="Picture 2" descr="C:\Users\cpoulain\Pictures\dd203057_image009(en-us).jpg"/>
          <p:cNvPicPr>
            <a:picLocks noGrp="1" noChangeAspect="1" noChangeArrowheads="1"/>
          </p:cNvPicPr>
          <p:nvPr>
            <p:ph idx="1"/>
          </p:nvPr>
        </p:nvPicPr>
        <p:blipFill>
          <a:blip r:embed="rId3" cstate="print"/>
          <a:srcRect/>
          <a:stretch>
            <a:fillRect/>
          </a:stretch>
        </p:blipFill>
        <p:spPr bwMode="auto">
          <a:xfrm>
            <a:off x="1838325" y="1362075"/>
            <a:ext cx="5629275" cy="43529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3600" b="1" dirty="0" smtClean="0"/>
              <a:t>Deploying Applications to Windows Azure </a:t>
            </a:r>
            <a:endParaRPr lang="en-US" sz="3600" dirty="0"/>
          </a:p>
        </p:txBody>
      </p:sp>
      <p:pic>
        <p:nvPicPr>
          <p:cNvPr id="8194" name="Picture 2" descr="C:\Users\cpoulain\Pictures\dd203057_image014(en-us).jpg"/>
          <p:cNvPicPr>
            <a:picLocks noGrp="1" noChangeAspect="1" noChangeArrowheads="1"/>
          </p:cNvPicPr>
          <p:nvPr>
            <p:ph idx="1"/>
          </p:nvPr>
        </p:nvPicPr>
        <p:blipFill>
          <a:blip r:embed="rId3" cstate="print"/>
          <a:srcRect/>
          <a:stretch>
            <a:fillRect/>
          </a:stretch>
        </p:blipFill>
        <p:spPr bwMode="auto">
          <a:xfrm>
            <a:off x="1752600" y="1828800"/>
            <a:ext cx="5638800" cy="35337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3600" b="1" dirty="0" smtClean="0"/>
              <a:t>Deploying Applications to Windows Azure </a:t>
            </a:r>
            <a:endParaRPr lang="en-US" sz="3600" dirty="0"/>
          </a:p>
        </p:txBody>
      </p:sp>
      <p:pic>
        <p:nvPicPr>
          <p:cNvPr id="9218" name="Picture 2" descr="C:\Users\cpoulain\Pictures\dd203057_image016(en-us).jpg"/>
          <p:cNvPicPr>
            <a:picLocks noGrp="1" noChangeAspect="1" noChangeArrowheads="1"/>
          </p:cNvPicPr>
          <p:nvPr>
            <p:ph idx="1"/>
          </p:nvPr>
        </p:nvPicPr>
        <p:blipFill>
          <a:blip r:embed="rId3" cstate="print"/>
          <a:srcRect/>
          <a:stretch>
            <a:fillRect/>
          </a:stretch>
        </p:blipFill>
        <p:spPr bwMode="auto">
          <a:xfrm>
            <a:off x="1905000" y="1905000"/>
            <a:ext cx="5486400" cy="31718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Cloud Computing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Improves usability</a:t>
            </a:r>
          </a:p>
          <a:p>
            <a:r>
              <a:rPr lang="en-US" dirty="0" smtClean="0"/>
              <a:t>For eScience developers</a:t>
            </a:r>
          </a:p>
          <a:p>
            <a:pPr lvl="1"/>
            <a:r>
              <a:rPr lang="en-US" dirty="0" smtClean="0"/>
              <a:t>Simple API, service platform</a:t>
            </a:r>
          </a:p>
          <a:p>
            <a:pPr lvl="1"/>
            <a:r>
              <a:rPr lang="en-US" dirty="0" smtClean="0"/>
              <a:t>Quick &amp; scalable provisioning</a:t>
            </a:r>
          </a:p>
          <a:p>
            <a:pPr lvl="1"/>
            <a:r>
              <a:rPr lang="en-US" dirty="0" smtClean="0"/>
              <a:t>Hides the complexity of distributed applications, hardened services with guarantees</a:t>
            </a:r>
          </a:p>
          <a:p>
            <a:r>
              <a:rPr lang="en-US" dirty="0" smtClean="0"/>
              <a:t>For users</a:t>
            </a:r>
          </a:p>
          <a:p>
            <a:pPr lvl="1"/>
            <a:r>
              <a:rPr lang="en-US" dirty="0" smtClean="0"/>
              <a:t>Lightweight security model</a:t>
            </a:r>
          </a:p>
          <a:p>
            <a:pPr lvl="1"/>
            <a:r>
              <a:rPr lang="en-US" dirty="0" smtClean="0"/>
              <a:t>Desktop feel in a browser</a:t>
            </a:r>
          </a:p>
          <a:p>
            <a:pPr lvl="1"/>
            <a:r>
              <a:rPr lang="en-US" dirty="0" smtClean="0"/>
              <a:t>Simple management &amp; quotas</a:t>
            </a:r>
          </a:p>
          <a:p>
            <a:r>
              <a:rPr lang="en-US" dirty="0" smtClean="0"/>
              <a:t>Time spent on science rather than engineering</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3600" b="1" dirty="0" smtClean="0"/>
              <a:t>Deploying Applications to Windows Azure </a:t>
            </a:r>
            <a:endParaRPr lang="en-US" sz="3600" dirty="0"/>
          </a:p>
        </p:txBody>
      </p:sp>
      <p:pic>
        <p:nvPicPr>
          <p:cNvPr id="10242" name="Picture 2" descr="C:\Users\cpoulain\Pictures\dd203057_image019(en-us).jpg"/>
          <p:cNvPicPr>
            <a:picLocks noGrp="1" noChangeAspect="1" noChangeArrowheads="1"/>
          </p:cNvPicPr>
          <p:nvPr>
            <p:ph idx="1"/>
          </p:nvPr>
        </p:nvPicPr>
        <p:blipFill>
          <a:blip r:embed="rId3" cstate="print"/>
          <a:srcRect/>
          <a:stretch>
            <a:fillRect/>
          </a:stretch>
        </p:blipFill>
        <p:spPr bwMode="auto">
          <a:xfrm>
            <a:off x="1752600" y="2262981"/>
            <a:ext cx="5638800" cy="3200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3600" b="1" dirty="0" smtClean="0"/>
              <a:t>Deploying Applications to Windows Azure </a:t>
            </a:r>
            <a:endParaRPr lang="en-US" sz="3600" dirty="0"/>
          </a:p>
        </p:txBody>
      </p:sp>
      <p:pic>
        <p:nvPicPr>
          <p:cNvPr id="11266" name="Picture 2" descr="C:\Users\cpoulain\Pictures\dd203057_image020(en-us).jpg"/>
          <p:cNvPicPr>
            <a:picLocks noGrp="1" noChangeAspect="1" noChangeArrowheads="1"/>
          </p:cNvPicPr>
          <p:nvPr>
            <p:ph idx="1"/>
          </p:nvPr>
        </p:nvPicPr>
        <p:blipFill>
          <a:blip r:embed="rId3" cstate="print"/>
          <a:srcRect/>
          <a:stretch>
            <a:fillRect/>
          </a:stretch>
        </p:blipFill>
        <p:spPr bwMode="auto">
          <a:xfrm>
            <a:off x="1752600" y="2324894"/>
            <a:ext cx="5638800" cy="30765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Takeaways on Windows Azure</a:t>
            </a:r>
            <a:endParaRPr lang="en-US" sz="3600" dirty="0"/>
          </a:p>
        </p:txBody>
      </p:sp>
      <p:sp>
        <p:nvSpPr>
          <p:cNvPr id="3" name="Content Placeholder 2"/>
          <p:cNvSpPr>
            <a:spLocks noGrp="1"/>
          </p:cNvSpPr>
          <p:nvPr>
            <p:ph idx="1"/>
          </p:nvPr>
        </p:nvSpPr>
        <p:spPr/>
        <p:txBody>
          <a:bodyPr>
            <a:normAutofit fontScale="92500"/>
          </a:bodyPr>
          <a:lstStyle/>
          <a:p>
            <a:pPr lvl="0">
              <a:defRPr/>
            </a:pPr>
            <a:r>
              <a:rPr lang="en-US" dirty="0" smtClean="0"/>
              <a:t>Provides essential services for the cloud</a:t>
            </a:r>
          </a:p>
          <a:p>
            <a:pPr lvl="0">
              <a:defRPr/>
            </a:pPr>
            <a:r>
              <a:rPr lang="en-US" dirty="0" smtClean="0"/>
              <a:t>Designed to encourage best practices</a:t>
            </a:r>
          </a:p>
          <a:p>
            <a:pPr marL="796925" lvl="1" indent="-398463">
              <a:defRPr/>
            </a:pPr>
            <a:r>
              <a:rPr lang="en-US" dirty="0" smtClean="0"/>
              <a:t>Stateless compute + durable storage</a:t>
            </a:r>
          </a:p>
          <a:p>
            <a:pPr marL="796925" lvl="1" indent="-398463"/>
            <a:r>
              <a:rPr lang="en-US" dirty="0" smtClean="0"/>
              <a:t>Co-location of computation and data</a:t>
            </a:r>
          </a:p>
          <a:p>
            <a:pPr marL="796925" lvl="1" indent="-398463"/>
            <a:r>
              <a:rPr lang="en-US" dirty="0" smtClean="0"/>
              <a:t>Queues for asynchronous processing</a:t>
            </a:r>
          </a:p>
          <a:p>
            <a:pPr marL="396875" indent="-398463"/>
            <a:r>
              <a:rPr lang="en-US" dirty="0" smtClean="0"/>
              <a:t>Comes with a rich, familiar developer experience</a:t>
            </a:r>
          </a:p>
          <a:p>
            <a:r>
              <a:rPr lang="en-US" dirty="0" smtClean="0"/>
              <a:t>An open platform</a:t>
            </a:r>
          </a:p>
          <a:p>
            <a:pPr marL="796925" lvl="1" indent="-398463"/>
            <a:r>
              <a:rPr lang="en-US" dirty="0" smtClean="0"/>
              <a:t>Connect outbound to any server</a:t>
            </a:r>
          </a:p>
          <a:p>
            <a:pPr marL="796925" lvl="1" indent="-398463"/>
            <a:r>
              <a:rPr lang="en-US" dirty="0" smtClean="0"/>
              <a:t>Open protocols and APIs on all components</a:t>
            </a:r>
          </a:p>
          <a:p>
            <a:pPr marL="460375" indent="-398463">
              <a:buNone/>
            </a:pPr>
            <a:endParaRPr lang="en-US" sz="2800" dirty="0"/>
          </a:p>
          <a:p>
            <a:pPr>
              <a:buNone/>
            </a:pP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orabe\Documents\Research\CloudComputingTutorial\Demo Material\Bora\VEimagery.jpg"/>
          <p:cNvPicPr>
            <a:picLocks noChangeAspect="1" noChangeArrowheads="1"/>
          </p:cNvPicPr>
          <p:nvPr/>
        </p:nvPicPr>
        <p:blipFill>
          <a:blip r:embed="rId2" cstate="print"/>
          <a:srcRect/>
          <a:stretch>
            <a:fillRect/>
          </a:stretch>
        </p:blipFill>
        <p:spPr bwMode="auto">
          <a:xfrm>
            <a:off x="533400" y="1524000"/>
            <a:ext cx="3657600" cy="3657600"/>
          </a:xfrm>
          <a:prstGeom prst="rect">
            <a:avLst/>
          </a:prstGeom>
          <a:noFill/>
        </p:spPr>
      </p:pic>
      <p:pic>
        <p:nvPicPr>
          <p:cNvPr id="30" name="Picture 6" descr="\\server3\restrict\ftp_root\clients\white_Whale\5-00430 PDC\Working\David\Art\laptop.png"/>
          <p:cNvPicPr>
            <a:picLocks noChangeAspect="1" noChangeArrowheads="1"/>
          </p:cNvPicPr>
          <p:nvPr/>
        </p:nvPicPr>
        <p:blipFill>
          <a:blip r:embed="rId3" cstate="print"/>
          <a:srcRect/>
          <a:stretch>
            <a:fillRect/>
          </a:stretch>
        </p:blipFill>
        <p:spPr bwMode="auto">
          <a:xfrm>
            <a:off x="4191000" y="3276600"/>
            <a:ext cx="2329249" cy="2209800"/>
          </a:xfrm>
          <a:prstGeom prst="rect">
            <a:avLst/>
          </a:prstGeom>
          <a:noFill/>
          <a:scene3d>
            <a:camera prst="orthographicFront">
              <a:rot lat="0" lon="8399987" rev="0"/>
            </a:camera>
            <a:lightRig rig="threePt" dir="t"/>
          </a:scene3d>
        </p:spPr>
      </p:pic>
      <p:sp>
        <p:nvSpPr>
          <p:cNvPr id="2" name="Title 1"/>
          <p:cNvSpPr>
            <a:spLocks noGrp="1"/>
          </p:cNvSpPr>
          <p:nvPr>
            <p:ph type="title"/>
          </p:nvPr>
        </p:nvSpPr>
        <p:spPr>
          <a:xfrm>
            <a:off x="228600" y="152400"/>
            <a:ext cx="8229600" cy="1143000"/>
          </a:xfrm>
        </p:spPr>
        <p:txBody>
          <a:bodyPr/>
          <a:lstStyle/>
          <a:p>
            <a:pPr algn="l"/>
            <a:r>
              <a:rPr lang="en-US" dirty="0" smtClean="0"/>
              <a:t>Demo (Scenario 2)</a:t>
            </a:r>
            <a:endParaRPr lang="en-US" dirty="0"/>
          </a:p>
        </p:txBody>
      </p:sp>
      <p:sp>
        <p:nvSpPr>
          <p:cNvPr id="29" name="Rounded Rectangular Callout 28"/>
          <p:cNvSpPr/>
          <p:nvPr/>
        </p:nvSpPr>
        <p:spPr>
          <a:xfrm>
            <a:off x="4953000" y="914400"/>
            <a:ext cx="3962400" cy="1981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lumMod val="95000"/>
                    <a:lumOff val="5000"/>
                  </a:schemeClr>
                </a:solidFill>
              </a:rPr>
              <a:t>We have a search team on the field. How can I keep track of the area they covered? How can we make them aware of each other’s locations?</a:t>
            </a:r>
            <a:endParaRPr lang="en-US" sz="2000" dirty="0">
              <a:solidFill>
                <a:schemeClr val="tx2">
                  <a:lumMod val="95000"/>
                  <a:lumOff val="5000"/>
                </a:schemeClr>
              </a:solidFill>
            </a:endParaRPr>
          </a:p>
        </p:txBody>
      </p:sp>
      <p:pic>
        <p:nvPicPr>
          <p:cNvPr id="10" name="Picture 19" descr="\\server3\restrict\ftp_root\clients\white_Whale\5-00430 PDC\Working\David\Art\Buyer.png"/>
          <p:cNvPicPr>
            <a:picLocks noChangeAspect="1" noChangeArrowheads="1"/>
          </p:cNvPicPr>
          <p:nvPr/>
        </p:nvPicPr>
        <p:blipFill>
          <a:blip r:embed="rId4" cstate="print"/>
          <a:srcRect/>
          <a:stretch>
            <a:fillRect/>
          </a:stretch>
        </p:blipFill>
        <p:spPr bwMode="auto">
          <a:xfrm>
            <a:off x="5257800" y="3048000"/>
            <a:ext cx="2590800" cy="2590800"/>
          </a:xfrm>
          <a:prstGeom prst="rect">
            <a:avLst/>
          </a:prstGeom>
          <a:noFill/>
        </p:spPr>
      </p:pic>
      <p:pic>
        <p:nvPicPr>
          <p:cNvPr id="11" name="Picture 18" descr="\\server3\restrict\ftp_root\clients\white_Whale\5-00430 PDC\Working\David\Art\Exec.png"/>
          <p:cNvPicPr>
            <a:picLocks noChangeAspect="1" noChangeArrowheads="1"/>
          </p:cNvPicPr>
          <p:nvPr/>
        </p:nvPicPr>
        <p:blipFill>
          <a:blip r:embed="rId5" cstate="print"/>
          <a:srcRect/>
          <a:stretch>
            <a:fillRect/>
          </a:stretch>
        </p:blipFill>
        <p:spPr bwMode="auto">
          <a:xfrm>
            <a:off x="609600" y="4287392"/>
            <a:ext cx="502857" cy="502857"/>
          </a:xfrm>
          <a:prstGeom prst="rect">
            <a:avLst/>
          </a:prstGeom>
          <a:noFill/>
        </p:spPr>
      </p:pic>
      <p:pic>
        <p:nvPicPr>
          <p:cNvPr id="12" name="Picture 19" descr="\\server3\restrict\ftp_root\clients\white_Whale\5-00430 PDC\Working\David\Art\Buyer.png"/>
          <p:cNvPicPr>
            <a:picLocks noChangeAspect="1" noChangeArrowheads="1"/>
          </p:cNvPicPr>
          <p:nvPr/>
        </p:nvPicPr>
        <p:blipFill>
          <a:blip r:embed="rId4" cstate="print"/>
          <a:srcRect/>
          <a:stretch>
            <a:fillRect/>
          </a:stretch>
        </p:blipFill>
        <p:spPr bwMode="auto">
          <a:xfrm>
            <a:off x="2743200" y="4211192"/>
            <a:ext cx="502857" cy="502857"/>
          </a:xfrm>
          <a:prstGeom prst="rect">
            <a:avLst/>
          </a:prstGeom>
          <a:noFill/>
          <a:scene3d>
            <a:camera prst="orthographicFront">
              <a:rot lat="0" lon="8700000" rev="0"/>
            </a:camera>
            <a:lightRig rig="threePt" dir="t"/>
          </a:scene3d>
        </p:spPr>
      </p:pic>
      <p:pic>
        <p:nvPicPr>
          <p:cNvPr id="13" name="Picture 18" descr="\\server3\restrict\ftp_root\clients\white_Whale\5-00430 PDC\Working\David\Art\Exec.png"/>
          <p:cNvPicPr>
            <a:picLocks noChangeAspect="1" noChangeArrowheads="1"/>
          </p:cNvPicPr>
          <p:nvPr/>
        </p:nvPicPr>
        <p:blipFill>
          <a:blip r:embed="rId5" cstate="print"/>
          <a:srcRect/>
          <a:stretch>
            <a:fillRect/>
          </a:stretch>
        </p:blipFill>
        <p:spPr bwMode="auto">
          <a:xfrm>
            <a:off x="1447800" y="2153792"/>
            <a:ext cx="502857" cy="502857"/>
          </a:xfrm>
          <a:prstGeom prst="rect">
            <a:avLst/>
          </a:prstGeom>
          <a:noFill/>
          <a:scene3d>
            <a:camera prst="orthographicFront">
              <a:rot lat="0" lon="8400000" rev="0"/>
            </a:camera>
            <a:lightRig rig="threePt" dir="t"/>
          </a:scene3d>
        </p:spPr>
      </p:pic>
      <p:pic>
        <p:nvPicPr>
          <p:cNvPr id="14" name="Picture 5" descr="\\server3\restrict\ftp_root\clients\white_Whale\5-00430 PDC\Working\David\Art\device.png"/>
          <p:cNvPicPr>
            <a:picLocks noChangeAspect="1" noChangeArrowheads="1"/>
          </p:cNvPicPr>
          <p:nvPr/>
        </p:nvPicPr>
        <p:blipFill>
          <a:blip r:embed="rId6" cstate="print"/>
          <a:srcRect/>
          <a:stretch>
            <a:fillRect/>
          </a:stretch>
        </p:blipFill>
        <p:spPr bwMode="auto">
          <a:xfrm>
            <a:off x="2743200" y="3449192"/>
            <a:ext cx="152400" cy="290670"/>
          </a:xfrm>
          <a:prstGeom prst="rect">
            <a:avLst/>
          </a:prstGeom>
          <a:noFill/>
        </p:spPr>
      </p:pic>
      <p:pic>
        <p:nvPicPr>
          <p:cNvPr id="17" name="Picture 5" descr="\\server3\restrict\ftp_root\clients\white_Whale\5-00430 PDC\Working\David\Art\device.png"/>
          <p:cNvPicPr>
            <a:picLocks noChangeAspect="1" noChangeArrowheads="1"/>
          </p:cNvPicPr>
          <p:nvPr/>
        </p:nvPicPr>
        <p:blipFill>
          <a:blip r:embed="rId6" cstate="print"/>
          <a:srcRect/>
          <a:stretch>
            <a:fillRect/>
          </a:stretch>
        </p:blipFill>
        <p:spPr bwMode="auto">
          <a:xfrm>
            <a:off x="838200" y="4592192"/>
            <a:ext cx="152400" cy="290670"/>
          </a:xfrm>
          <a:prstGeom prst="rect">
            <a:avLst/>
          </a:prstGeom>
          <a:noFill/>
        </p:spPr>
      </p:pic>
      <p:pic>
        <p:nvPicPr>
          <p:cNvPr id="18" name="Picture 13" descr="\\server3\restrict\ftp_root\clients\white_Whale\5-00430 PDC\Working\David\Art\Web_Client_App.png"/>
          <p:cNvPicPr>
            <a:picLocks noChangeAspect="1" noChangeArrowheads="1"/>
          </p:cNvPicPr>
          <p:nvPr/>
        </p:nvPicPr>
        <p:blipFill>
          <a:blip r:embed="rId7" cstate="print"/>
          <a:srcRect/>
          <a:stretch>
            <a:fillRect/>
          </a:stretch>
        </p:blipFill>
        <p:spPr bwMode="auto">
          <a:xfrm>
            <a:off x="2819400" y="4515992"/>
            <a:ext cx="228600" cy="336188"/>
          </a:xfrm>
          <a:prstGeom prst="rect">
            <a:avLst/>
          </a:prstGeom>
          <a:noFill/>
        </p:spPr>
      </p:pic>
      <p:pic>
        <p:nvPicPr>
          <p:cNvPr id="19" name="Picture 6" descr="\\server3\restrict\ftp_root\clients\white_Whale\5-00430 PDC\Working\David\Art\laptop.png"/>
          <p:cNvPicPr>
            <a:picLocks noChangeAspect="1" noChangeArrowheads="1"/>
          </p:cNvPicPr>
          <p:nvPr/>
        </p:nvPicPr>
        <p:blipFill>
          <a:blip r:embed="rId8" cstate="print"/>
          <a:srcRect/>
          <a:stretch>
            <a:fillRect/>
          </a:stretch>
        </p:blipFill>
        <p:spPr bwMode="auto">
          <a:xfrm>
            <a:off x="1676400" y="2382392"/>
            <a:ext cx="321276" cy="304800"/>
          </a:xfrm>
          <a:prstGeom prst="rect">
            <a:avLst/>
          </a:prstGeom>
          <a:noFill/>
        </p:spPr>
      </p:pic>
      <p:grpSp>
        <p:nvGrpSpPr>
          <p:cNvPr id="3" name="Group 25"/>
          <p:cNvGrpSpPr/>
          <p:nvPr/>
        </p:nvGrpSpPr>
        <p:grpSpPr>
          <a:xfrm>
            <a:off x="1219200" y="5257800"/>
            <a:ext cx="3331023" cy="762000"/>
            <a:chOff x="457200" y="4038600"/>
            <a:chExt cx="3331023" cy="762000"/>
          </a:xfrm>
        </p:grpSpPr>
        <p:sp>
          <p:nvSpPr>
            <p:cNvPr id="24" name="Rounded Rectangle 23"/>
            <p:cNvSpPr>
              <a:spLocks/>
            </p:cNvSpPr>
            <p:nvPr/>
          </p:nvSpPr>
          <p:spPr>
            <a:xfrm>
              <a:off x="457200" y="4038600"/>
              <a:ext cx="2971800" cy="762000"/>
            </a:xfrm>
            <a:prstGeom prst="roundRect">
              <a:avLst/>
            </a:prstGeom>
            <a:solidFill>
              <a:schemeClr val="bg2"/>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l"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1" name="TextBox 20"/>
            <p:cNvSpPr txBox="1"/>
            <p:nvPr/>
          </p:nvSpPr>
          <p:spPr>
            <a:xfrm>
              <a:off x="609600" y="4267200"/>
              <a:ext cx="3178623" cy="400110"/>
            </a:xfrm>
            <a:prstGeom prst="rect">
              <a:avLst/>
            </a:prstGeom>
            <a:noFill/>
          </p:spPr>
          <p:txBody>
            <a:bodyPr wrap="square" rtlCol="0">
              <a:spAutoFit/>
            </a:bodyPr>
            <a:lstStyle/>
            <a:p>
              <a:pPr algn="ctr" rtl="0">
                <a:lnSpc>
                  <a:spcPts val="2400"/>
                </a:lnSpc>
              </a:pPr>
              <a:r>
                <a:rPr lang="en-US" sz="3200" kern="1200" dirty="0">
                  <a:solidFill>
                    <a:srgbClr val="000000"/>
                  </a:solidFill>
                  <a:effectLst>
                    <a:innerShdw blurRad="114300">
                      <a:prstClr val="black"/>
                    </a:innerShdw>
                  </a:effectLst>
                  <a:latin typeface="Segoe UI" pitchFamily="34" charset="0"/>
                  <a:cs typeface="Segoe UI" pitchFamily="34" charset="0"/>
                </a:rPr>
                <a:t> </a:t>
              </a:r>
              <a:r>
                <a:rPr lang="en-US" sz="3200" kern="1200" dirty="0" smtClean="0">
                  <a:solidFill>
                    <a:srgbClr val="000000"/>
                  </a:solidFill>
                  <a:effectLst>
                    <a:innerShdw blurRad="114300">
                      <a:prstClr val="black"/>
                    </a:innerShdw>
                  </a:effectLst>
                  <a:latin typeface="Segoe UI" pitchFamily="34" charset="0"/>
                  <a:cs typeface="Segoe UI" pitchFamily="34" charset="0"/>
                </a:rPr>
                <a:t>Live Mesh</a:t>
              </a:r>
              <a:endParaRPr lang="en-US" sz="3200" kern="1200" dirty="0">
                <a:solidFill>
                  <a:srgbClr val="000000"/>
                </a:solidFill>
                <a:effectLst>
                  <a:innerShdw blurRad="114300">
                    <a:prstClr val="black"/>
                  </a:innerShdw>
                </a:effectLst>
                <a:latin typeface="Segoe UI" pitchFamily="34" charset="0"/>
                <a:cs typeface="Segoe UI" pitchFamily="34" charset="0"/>
              </a:endParaRPr>
            </a:p>
          </p:txBody>
        </p:sp>
        <p:pic>
          <p:nvPicPr>
            <p:cNvPr id="22" name="Picture 3" descr="\\eventsql\dvd\Online_ART\DVD_ART34\Logos\Live Mesh\Live Mesh logo b.png"/>
            <p:cNvPicPr>
              <a:picLocks noChangeAspect="1" noChangeArrowheads="1"/>
            </p:cNvPicPr>
            <p:nvPr/>
          </p:nvPicPr>
          <p:blipFill>
            <a:blip r:embed="rId9" cstate="print"/>
            <a:srcRect l="4085" t="10196" r="71904" b="11531"/>
            <a:stretch>
              <a:fillRect/>
            </a:stretch>
          </p:blipFill>
          <p:spPr bwMode="auto">
            <a:xfrm>
              <a:off x="587279" y="4114800"/>
              <a:ext cx="609600" cy="627413"/>
            </a:xfrm>
            <a:prstGeom prst="rect">
              <a:avLst/>
            </a:prstGeom>
            <a:noFill/>
          </p:spPr>
        </p:pic>
      </p:grpSp>
      <p:pic>
        <p:nvPicPr>
          <p:cNvPr id="23" name="Picture 18" descr="\\server3\restrict\ftp_root\clients\white_Whale\5-00430 PDC\Working\David\Art\Exec.png"/>
          <p:cNvPicPr>
            <a:picLocks noChangeAspect="1" noChangeArrowheads="1"/>
          </p:cNvPicPr>
          <p:nvPr/>
        </p:nvPicPr>
        <p:blipFill>
          <a:blip r:embed="rId5" cstate="print"/>
          <a:srcRect/>
          <a:stretch>
            <a:fillRect/>
          </a:stretch>
        </p:blipFill>
        <p:spPr bwMode="auto">
          <a:xfrm>
            <a:off x="2362200" y="3276600"/>
            <a:ext cx="502857" cy="502857"/>
          </a:xfrm>
          <a:prstGeom prst="rect">
            <a:avLst/>
          </a:prstGeom>
          <a:noFill/>
          <a:scene3d>
            <a:camera prst="orthographicFront">
              <a:rot lat="0" lon="8400000" rev="0"/>
            </a:camera>
            <a:lightRig rig="threePt" dir="t"/>
          </a:scene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152400" y="2493000"/>
            <a:ext cx="8839200" cy="3505200"/>
          </a:xfrm>
          <a:prstGeom prst="roundRect">
            <a:avLst>
              <a:gd name="adj" fmla="val 4279"/>
            </a:avLst>
          </a:prstGeom>
          <a:solidFill>
            <a:schemeClr val="accent1">
              <a:lumMod val="75000"/>
            </a:schemeClr>
          </a:solidFill>
          <a:ln w="28575">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dirty="0" smtClean="0"/>
              <a:t>What does Azure platform offer to developers?</a:t>
            </a:r>
            <a:endParaRPr lang="en-US" dirty="0"/>
          </a:p>
        </p:txBody>
      </p:sp>
      <p:sp>
        <p:nvSpPr>
          <p:cNvPr id="3" name="Rounded Rectangle 2"/>
          <p:cNvSpPr>
            <a:spLocks/>
          </p:cNvSpPr>
          <p:nvPr/>
        </p:nvSpPr>
        <p:spPr>
          <a:xfrm>
            <a:off x="2943000" y="2598208"/>
            <a:ext cx="2514600" cy="2273204"/>
          </a:xfrm>
          <a:prstGeom prst="roundRect">
            <a:avLst>
              <a:gd name="adj" fmla="val 6977"/>
            </a:avLst>
          </a:prstGeom>
          <a:solidFill>
            <a:schemeClr val="bg2"/>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4" name="Rounded Rectangle 3"/>
          <p:cNvSpPr>
            <a:spLocks/>
          </p:cNvSpPr>
          <p:nvPr/>
        </p:nvSpPr>
        <p:spPr>
          <a:xfrm>
            <a:off x="276001" y="2598208"/>
            <a:ext cx="2514600" cy="2273204"/>
          </a:xfrm>
          <a:prstGeom prst="roundRect">
            <a:avLst>
              <a:gd name="adj" fmla="val 7293"/>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5" name="Rounded Rectangle 4"/>
          <p:cNvSpPr>
            <a:spLocks/>
          </p:cNvSpPr>
          <p:nvPr/>
        </p:nvSpPr>
        <p:spPr>
          <a:xfrm>
            <a:off x="276000" y="5036608"/>
            <a:ext cx="8610599" cy="830792"/>
          </a:xfrm>
          <a:prstGeom prst="roundRect">
            <a:avLst/>
          </a:prstGeom>
          <a:solidFill>
            <a:schemeClr val="bg2"/>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l"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6" name="Rounded Rectangle 5"/>
          <p:cNvSpPr>
            <a:spLocks/>
          </p:cNvSpPr>
          <p:nvPr/>
        </p:nvSpPr>
        <p:spPr bwMode="auto">
          <a:xfrm>
            <a:off x="428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Service</a:t>
            </a:r>
            <a:b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b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Bus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7" name="Rounded Rectangle 6"/>
          <p:cNvSpPr>
            <a:spLocks/>
          </p:cNvSpPr>
          <p:nvPr/>
        </p:nvSpPr>
        <p:spPr bwMode="auto">
          <a:xfrm>
            <a:off x="428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Access</a:t>
            </a:r>
            <a:b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b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Control</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8" name="Rounded Rectangle 7"/>
          <p:cNvSpPr>
            <a:spLocks/>
          </p:cNvSpPr>
          <p:nvPr/>
        </p:nvSpPr>
        <p:spPr bwMode="auto">
          <a:xfrm>
            <a:off x="1571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Workflow</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9" name="Rounded Rectangle 8"/>
          <p:cNvSpPr>
            <a:spLocks/>
          </p:cNvSpPr>
          <p:nvPr/>
        </p:nvSpPr>
        <p:spPr bwMode="auto">
          <a:xfrm>
            <a:off x="1571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0" name="Rounded Rectangle 9"/>
          <p:cNvSpPr>
            <a:spLocks/>
          </p:cNvSpPr>
          <p:nvPr/>
        </p:nvSpPr>
        <p:spPr bwMode="auto">
          <a:xfrm>
            <a:off x="3095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Database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1" name="Rounded Rectangle 10"/>
          <p:cNvSpPr>
            <a:spLocks/>
          </p:cNvSpPr>
          <p:nvPr/>
        </p:nvSpPr>
        <p:spPr bwMode="auto">
          <a:xfrm>
            <a:off x="3095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Reporting</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2" name="Rounded Rectangle 11"/>
          <p:cNvSpPr>
            <a:spLocks/>
          </p:cNvSpPr>
          <p:nvPr/>
        </p:nvSpPr>
        <p:spPr bwMode="auto">
          <a:xfrm>
            <a:off x="4238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Analytics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3" name="Rounded Rectangle 12"/>
          <p:cNvSpPr>
            <a:spLocks/>
          </p:cNvSpPr>
          <p:nvPr/>
        </p:nvSpPr>
        <p:spPr bwMode="auto">
          <a:xfrm>
            <a:off x="4238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4" name="Rounded Rectangle 13"/>
          <p:cNvSpPr>
            <a:spLocks/>
          </p:cNvSpPr>
          <p:nvPr/>
        </p:nvSpPr>
        <p:spPr bwMode="auto">
          <a:xfrm>
            <a:off x="428399" y="5127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Compute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5" name="Rounded Rectangle 14"/>
          <p:cNvSpPr>
            <a:spLocks/>
          </p:cNvSpPr>
          <p:nvPr/>
        </p:nvSpPr>
        <p:spPr bwMode="auto">
          <a:xfrm>
            <a:off x="1566319"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Storage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6" name="Rounded Rectangle 15"/>
          <p:cNvSpPr>
            <a:spLocks/>
          </p:cNvSpPr>
          <p:nvPr/>
        </p:nvSpPr>
        <p:spPr bwMode="auto">
          <a:xfrm>
            <a:off x="2711860"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Manage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7" name="Rounded Rectangle 16"/>
          <p:cNvSpPr>
            <a:spLocks/>
          </p:cNvSpPr>
          <p:nvPr/>
        </p:nvSpPr>
        <p:spPr>
          <a:xfrm>
            <a:off x="5610000" y="2598208"/>
            <a:ext cx="2514600" cy="2273204"/>
          </a:xfrm>
          <a:prstGeom prst="roundRect">
            <a:avLst>
              <a:gd name="adj" fmla="val 6977"/>
            </a:avLst>
          </a:prstGeom>
          <a:solidFill>
            <a:srgbClr val="AADAE4"/>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8" name="Rounded Rectangle 17"/>
          <p:cNvSpPr>
            <a:spLocks/>
          </p:cNvSpPr>
          <p:nvPr/>
        </p:nvSpPr>
        <p:spPr bwMode="auto">
          <a:xfrm>
            <a:off x="5762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Identity</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9" name="Rounded Rectangle 18"/>
          <p:cNvSpPr>
            <a:spLocks/>
          </p:cNvSpPr>
          <p:nvPr/>
        </p:nvSpPr>
        <p:spPr bwMode="auto">
          <a:xfrm>
            <a:off x="5762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Devices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0" name="Rounded Rectangle 19"/>
          <p:cNvSpPr>
            <a:spLocks/>
          </p:cNvSpPr>
          <p:nvPr/>
        </p:nvSpPr>
        <p:spPr bwMode="auto">
          <a:xfrm>
            <a:off x="6905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Contacts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1" name="Rounded Rectangle 20"/>
          <p:cNvSpPr>
            <a:spLocks/>
          </p:cNvSpPr>
          <p:nvPr/>
        </p:nvSpPr>
        <p:spPr bwMode="auto">
          <a:xfrm>
            <a:off x="6905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2" name="Rounded Rectangle 21"/>
          <p:cNvSpPr>
            <a:spLocks/>
          </p:cNvSpPr>
          <p:nvPr/>
        </p:nvSpPr>
        <p:spPr>
          <a:xfrm>
            <a:off x="8277000" y="2598208"/>
            <a:ext cx="609600" cy="2273204"/>
          </a:xfrm>
          <a:prstGeom prst="roundRect">
            <a:avLst>
              <a:gd name="adj" fmla="val 27861"/>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3" name="Rounded Rectangle 22"/>
          <p:cNvSpPr>
            <a:spLocks/>
          </p:cNvSpPr>
          <p:nvPr/>
        </p:nvSpPr>
        <p:spPr bwMode="auto">
          <a:xfrm>
            <a:off x="3857400"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4" name="Rounded Rectangle 23"/>
          <p:cNvSpPr>
            <a:spLocks/>
          </p:cNvSpPr>
          <p:nvPr/>
        </p:nvSpPr>
        <p:spPr bwMode="auto">
          <a:xfrm>
            <a:off x="228600" y="1447800"/>
            <a:ext cx="8686800" cy="8382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z="3200"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Your Applications</a:t>
            </a:r>
            <a:endParaRPr lang="en-US" sz="3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pic>
        <p:nvPicPr>
          <p:cNvPr id="26" name="Picture 3" descr="C:\Users\maryfj\Desktop\PDC Visuals\Assets\Strata3D architecture chart\Logos\NET Services\NETServices_h_rgb.png"/>
          <p:cNvPicPr>
            <a:picLocks noChangeAspect="1" noChangeArrowheads="1"/>
          </p:cNvPicPr>
          <p:nvPr/>
        </p:nvPicPr>
        <p:blipFill>
          <a:blip r:embed="rId2" cstate="print"/>
          <a:stretch>
            <a:fillRect/>
          </a:stretch>
        </p:blipFill>
        <p:spPr bwMode="auto">
          <a:xfrm>
            <a:off x="457200" y="2733289"/>
            <a:ext cx="2209800" cy="514207"/>
          </a:xfrm>
          <a:prstGeom prst="rect">
            <a:avLst/>
          </a:prstGeom>
          <a:solidFill>
            <a:schemeClr val="bg2"/>
          </a:solidFill>
        </p:spPr>
      </p:pic>
      <p:pic>
        <p:nvPicPr>
          <p:cNvPr id="27" name="Picture 2" descr="C:\Users\maryfj\Desktop\PDC Visuals\Assets\Strata3D architecture chart\Logos\SQL Services\SQLServices_h_rgb.png"/>
          <p:cNvPicPr>
            <a:picLocks noChangeAspect="1" noChangeArrowheads="1"/>
          </p:cNvPicPr>
          <p:nvPr/>
        </p:nvPicPr>
        <p:blipFill>
          <a:blip r:embed="rId3" cstate="print"/>
          <a:stretch>
            <a:fillRect/>
          </a:stretch>
        </p:blipFill>
        <p:spPr bwMode="auto">
          <a:xfrm>
            <a:off x="3048000" y="2676910"/>
            <a:ext cx="2111330" cy="570586"/>
          </a:xfrm>
          <a:prstGeom prst="rect">
            <a:avLst/>
          </a:prstGeom>
          <a:solidFill>
            <a:schemeClr val="bg2"/>
          </a:solidFill>
        </p:spPr>
      </p:pic>
      <p:pic>
        <p:nvPicPr>
          <p:cNvPr id="29" name="Picture 28" descr="WinAzure_h_rgb.png"/>
          <p:cNvPicPr>
            <a:picLocks noChangeAspect="1"/>
          </p:cNvPicPr>
          <p:nvPr/>
        </p:nvPicPr>
        <p:blipFill>
          <a:blip r:embed="rId4" cstate="print"/>
          <a:stretch>
            <a:fillRect/>
          </a:stretch>
        </p:blipFill>
        <p:spPr>
          <a:xfrm>
            <a:off x="5334000" y="5105400"/>
            <a:ext cx="3083124" cy="575965"/>
          </a:xfrm>
          <a:prstGeom prst="rect">
            <a:avLst/>
          </a:prstGeom>
          <a:solidFill>
            <a:schemeClr val="bg2"/>
          </a:solidFill>
        </p:spPr>
      </p:pic>
      <p:sp>
        <p:nvSpPr>
          <p:cNvPr id="30" name="TextBox 29"/>
          <p:cNvSpPr txBox="1"/>
          <p:nvPr/>
        </p:nvSpPr>
        <p:spPr>
          <a:xfrm>
            <a:off x="6324600" y="2667000"/>
            <a:ext cx="1676400" cy="707886"/>
          </a:xfrm>
          <a:prstGeom prst="rect">
            <a:avLst/>
          </a:prstGeom>
          <a:noFill/>
        </p:spPr>
        <p:txBody>
          <a:bodyPr wrap="square" rtlCol="0">
            <a:spAutoFit/>
          </a:bodyPr>
          <a:lstStyle/>
          <a:p>
            <a:pPr algn="ctr" rtl="0">
              <a:lnSpc>
                <a:spcPts val="2400"/>
              </a:lnSpc>
            </a:pPr>
            <a:r>
              <a:rPr lang="en-US" sz="2600" kern="1200" dirty="0">
                <a:solidFill>
                  <a:srgbClr val="000000"/>
                </a:solidFill>
                <a:effectLst>
                  <a:innerShdw blurRad="114300">
                    <a:prstClr val="black"/>
                  </a:innerShdw>
                </a:effectLst>
                <a:latin typeface="Segoe UI" pitchFamily="34" charset="0"/>
                <a:cs typeface="Segoe UI" pitchFamily="34" charset="0"/>
              </a:rPr>
              <a:t> </a:t>
            </a:r>
            <a:r>
              <a:rPr lang="en-US" sz="2600" kern="1200" dirty="0" smtClean="0">
                <a:solidFill>
                  <a:srgbClr val="000000"/>
                </a:solidFill>
                <a:effectLst>
                  <a:innerShdw blurRad="114300">
                    <a:prstClr val="black"/>
                  </a:innerShdw>
                </a:effectLst>
                <a:latin typeface="Segoe UI" pitchFamily="34" charset="0"/>
                <a:cs typeface="Segoe UI" pitchFamily="34" charset="0"/>
              </a:rPr>
              <a:t>Live Services</a:t>
            </a:r>
            <a:endParaRPr lang="en-US" sz="2600" kern="1200" dirty="0">
              <a:solidFill>
                <a:srgbClr val="000000"/>
              </a:solidFill>
              <a:effectLst>
                <a:innerShdw blurRad="114300">
                  <a:prstClr val="black"/>
                </a:innerShdw>
              </a:effectLst>
              <a:latin typeface="Segoe UI" pitchFamily="34" charset="0"/>
              <a:cs typeface="Segoe UI" pitchFamily="34" charset="0"/>
            </a:endParaRPr>
          </a:p>
        </p:txBody>
      </p:sp>
      <p:pic>
        <p:nvPicPr>
          <p:cNvPr id="31" name="Picture 3" descr="\\eventsql\dvd\Online_ART\DVD_ART34\Logos\Live Mesh\Live Mesh logo b.png"/>
          <p:cNvPicPr>
            <a:picLocks noChangeAspect="1" noChangeArrowheads="1"/>
          </p:cNvPicPr>
          <p:nvPr/>
        </p:nvPicPr>
        <p:blipFill>
          <a:blip r:embed="rId5" cstate="print"/>
          <a:srcRect l="4085" t="10196" r="71904" b="11531"/>
          <a:stretch>
            <a:fillRect/>
          </a:stretch>
        </p:blipFill>
        <p:spPr bwMode="auto">
          <a:xfrm>
            <a:off x="5791200" y="2667000"/>
            <a:ext cx="609600" cy="62741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4"/>
          <p:cNvSpPr>
            <a:spLocks noGrp="1"/>
          </p:cNvSpPr>
          <p:nvPr>
            <p:ph idx="1"/>
          </p:nvPr>
        </p:nvSpPr>
        <p:spPr>
          <a:xfrm>
            <a:off x="457200" y="762000"/>
            <a:ext cx="7681532" cy="4842586"/>
          </a:xfrm>
        </p:spPr>
        <p:txBody>
          <a:bodyPr/>
          <a:lstStyle/>
          <a:p>
            <a:pPr lvl="0"/>
            <a:r>
              <a:rPr lang="en-US" dirty="0" smtClean="0"/>
              <a:t>Devices</a:t>
            </a:r>
          </a:p>
          <a:p>
            <a:pPr lvl="1"/>
            <a:r>
              <a:rPr lang="en-US" dirty="0" smtClean="0"/>
              <a:t>Diversity of devices on the rise </a:t>
            </a:r>
          </a:p>
          <a:p>
            <a:pPr lvl="1"/>
            <a:r>
              <a:rPr lang="en-US" dirty="0" smtClean="0"/>
              <a:t>My Computer </a:t>
            </a:r>
            <a:r>
              <a:rPr lang="en-US" dirty="0" smtClean="0">
                <a:sym typeface="Wingdings"/>
              </a:rPr>
              <a:t></a:t>
            </a:r>
            <a:r>
              <a:rPr lang="en-US" dirty="0" smtClean="0"/>
              <a:t> My Mesh</a:t>
            </a:r>
          </a:p>
          <a:p>
            <a:pPr lvl="0"/>
            <a:r>
              <a:rPr lang="en-US" dirty="0" smtClean="0"/>
              <a:t>Data</a:t>
            </a:r>
          </a:p>
          <a:p>
            <a:pPr lvl="1"/>
            <a:r>
              <a:rPr lang="en-US" dirty="0" smtClean="0"/>
              <a:t>Users’ data is everywhere, in cloud, on devices</a:t>
            </a:r>
          </a:p>
          <a:p>
            <a:pPr lvl="1"/>
            <a:r>
              <a:rPr lang="en-US" dirty="0" smtClean="0"/>
              <a:t>Data is often shared</a:t>
            </a:r>
          </a:p>
          <a:p>
            <a:pPr lvl="0"/>
            <a:r>
              <a:rPr lang="en-US" dirty="0" smtClean="0"/>
              <a:t>Applications</a:t>
            </a:r>
          </a:p>
          <a:p>
            <a:pPr lvl="1"/>
            <a:r>
              <a:rPr lang="en-US" dirty="0" smtClean="0"/>
              <a:t>Span devices</a:t>
            </a:r>
          </a:p>
          <a:p>
            <a:pPr lvl="1"/>
            <a:r>
              <a:rPr lang="en-US" dirty="0" smtClean="0"/>
              <a:t>Are getting social</a:t>
            </a:r>
          </a:p>
          <a:p>
            <a:r>
              <a:rPr lang="en-US" dirty="0" smtClean="0">
                <a:solidFill>
                  <a:srgbClr val="FFC000"/>
                </a:solidFill>
              </a:rPr>
              <a:t>People</a:t>
            </a:r>
          </a:p>
          <a:p>
            <a:pPr lvl="1"/>
            <a:r>
              <a:rPr lang="en-US" dirty="0" smtClean="0"/>
              <a:t>An integral part of our digital life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Effect transition="in" filter="fade">
                                      <p:cBhvr>
                                        <p:cTn id="11" dur="1000"/>
                                        <p:tgtEl>
                                          <p:spTgt spid="2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fade">
                                      <p:cBhvr>
                                        <p:cTn id="15" dur="1000"/>
                                        <p:tgtEl>
                                          <p:spTgt spid="2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xEl>
                                              <p:pRg st="3" end="3"/>
                                            </p:txEl>
                                          </p:spTgt>
                                        </p:tgtEl>
                                        <p:attrNameLst>
                                          <p:attrName>style.visibility</p:attrName>
                                        </p:attrNameLst>
                                      </p:cBhvr>
                                      <p:to>
                                        <p:strVal val="visible"/>
                                      </p:to>
                                    </p:set>
                                    <p:animEffect transition="in" filter="fade">
                                      <p:cBhvr>
                                        <p:cTn id="20" dur="1000"/>
                                        <p:tgtEl>
                                          <p:spTgt spid="25">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5">
                                            <p:txEl>
                                              <p:pRg st="4" end="4"/>
                                            </p:txEl>
                                          </p:spTgt>
                                        </p:tgtEl>
                                        <p:attrNameLst>
                                          <p:attrName>style.visibility</p:attrName>
                                        </p:attrNameLst>
                                      </p:cBhvr>
                                      <p:to>
                                        <p:strVal val="visible"/>
                                      </p:to>
                                    </p:set>
                                    <p:animEffect transition="in" filter="fade">
                                      <p:cBhvr>
                                        <p:cTn id="24" dur="1000"/>
                                        <p:tgtEl>
                                          <p:spTgt spid="25">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5">
                                            <p:txEl>
                                              <p:pRg st="5" end="5"/>
                                            </p:txEl>
                                          </p:spTgt>
                                        </p:tgtEl>
                                        <p:attrNameLst>
                                          <p:attrName>style.visibility</p:attrName>
                                        </p:attrNameLst>
                                      </p:cBhvr>
                                      <p:to>
                                        <p:strVal val="visible"/>
                                      </p:to>
                                    </p:set>
                                    <p:animEffect transition="in" filter="fade">
                                      <p:cBhvr>
                                        <p:cTn id="28" dur="1000"/>
                                        <p:tgtEl>
                                          <p:spTgt spid="2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xEl>
                                              <p:pRg st="6" end="6"/>
                                            </p:txEl>
                                          </p:spTgt>
                                        </p:tgtEl>
                                        <p:attrNameLst>
                                          <p:attrName>style.visibility</p:attrName>
                                        </p:attrNameLst>
                                      </p:cBhvr>
                                      <p:to>
                                        <p:strVal val="visible"/>
                                      </p:to>
                                    </p:set>
                                    <p:animEffect transition="in" filter="fade">
                                      <p:cBhvr>
                                        <p:cTn id="33" dur="1000"/>
                                        <p:tgtEl>
                                          <p:spTgt spid="25">
                                            <p:txEl>
                                              <p:pRg st="6" end="6"/>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5">
                                            <p:txEl>
                                              <p:pRg st="7" end="7"/>
                                            </p:txEl>
                                          </p:spTgt>
                                        </p:tgtEl>
                                        <p:attrNameLst>
                                          <p:attrName>style.visibility</p:attrName>
                                        </p:attrNameLst>
                                      </p:cBhvr>
                                      <p:to>
                                        <p:strVal val="visible"/>
                                      </p:to>
                                    </p:set>
                                    <p:animEffect transition="in" filter="fade">
                                      <p:cBhvr>
                                        <p:cTn id="37" dur="1000"/>
                                        <p:tgtEl>
                                          <p:spTgt spid="25">
                                            <p:txEl>
                                              <p:pRg st="7" end="7"/>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5">
                                            <p:txEl>
                                              <p:pRg st="8" end="8"/>
                                            </p:txEl>
                                          </p:spTgt>
                                        </p:tgtEl>
                                        <p:attrNameLst>
                                          <p:attrName>style.visibility</p:attrName>
                                        </p:attrNameLst>
                                      </p:cBhvr>
                                      <p:to>
                                        <p:strVal val="visible"/>
                                      </p:to>
                                    </p:set>
                                    <p:animEffect transition="in" filter="fade">
                                      <p:cBhvr>
                                        <p:cTn id="41" dur="1000"/>
                                        <p:tgtEl>
                                          <p:spTgt spid="25">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xEl>
                                              <p:pRg st="9" end="9"/>
                                            </p:txEl>
                                          </p:spTgt>
                                        </p:tgtEl>
                                        <p:attrNameLst>
                                          <p:attrName>style.visibility</p:attrName>
                                        </p:attrNameLst>
                                      </p:cBhvr>
                                      <p:to>
                                        <p:strVal val="visible"/>
                                      </p:to>
                                    </p:set>
                                    <p:animEffect transition="in" filter="fade">
                                      <p:cBhvr>
                                        <p:cTn id="46" dur="1000"/>
                                        <p:tgtEl>
                                          <p:spTgt spid="25">
                                            <p:txEl>
                                              <p:pRg st="9" end="9"/>
                                            </p:txEl>
                                          </p:spTgt>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5">
                                            <p:txEl>
                                              <p:pRg st="10" end="10"/>
                                            </p:txEl>
                                          </p:spTgt>
                                        </p:tgtEl>
                                        <p:attrNameLst>
                                          <p:attrName>style.visibility</p:attrName>
                                        </p:attrNameLst>
                                      </p:cBhvr>
                                      <p:to>
                                        <p:strVal val="visible"/>
                                      </p:to>
                                    </p:set>
                                    <p:animEffect transition="in" filter="fade">
                                      <p:cBhvr>
                                        <p:cTn id="50" dur="1000"/>
                                        <p:tgtEl>
                                          <p:spTgt spid="2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609600" y="665202"/>
            <a:ext cx="7918450" cy="553998"/>
          </a:xfrm>
        </p:spPr>
        <p:txBody>
          <a:bodyPr>
            <a:normAutofit fontScale="90000"/>
          </a:bodyPr>
          <a:lstStyle/>
          <a:p>
            <a:r>
              <a:rPr smtClean="0"/>
              <a:t>Mesh-Enabled Web Applications</a:t>
            </a:r>
            <a:endParaRPr lang="en-US" dirty="0"/>
          </a:p>
        </p:txBody>
      </p:sp>
      <p:pic>
        <p:nvPicPr>
          <p:cNvPr id="8" name="Picture 1"/>
          <p:cNvPicPr>
            <a:picLocks noChangeAspect="1" noChangeArrowheads="1"/>
          </p:cNvPicPr>
          <p:nvPr/>
        </p:nvPicPr>
        <p:blipFill>
          <a:blip r:embed="rId2" cstate="print"/>
          <a:srcRect/>
          <a:stretch>
            <a:fillRect/>
          </a:stretch>
        </p:blipFill>
        <p:spPr bwMode="auto">
          <a:xfrm>
            <a:off x="3581400" y="1987153"/>
            <a:ext cx="5562600" cy="2981325"/>
          </a:xfrm>
          <a:prstGeom prst="rect">
            <a:avLst/>
          </a:prstGeom>
          <a:ln>
            <a:noFill/>
          </a:ln>
          <a:effectLst>
            <a:softEdge rad="112500"/>
          </a:effectLst>
        </p:spPr>
      </p:pic>
      <p:pic>
        <p:nvPicPr>
          <p:cNvPr id="9"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4038600" y="3739753"/>
            <a:ext cx="381000" cy="381000"/>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4" cstate="print"/>
          <a:srcRect/>
          <a:stretch>
            <a:fillRect/>
          </a:stretch>
        </p:blipFill>
        <p:spPr bwMode="auto">
          <a:xfrm>
            <a:off x="152400" y="1606153"/>
            <a:ext cx="1847850" cy="1688552"/>
          </a:xfrm>
          <a:prstGeom prst="rect">
            <a:avLst/>
          </a:prstGeom>
          <a:ln>
            <a:noFill/>
          </a:ln>
          <a:effectLst>
            <a:softEdge rad="112500"/>
          </a:effectLst>
        </p:spPr>
      </p:pic>
      <p:pic>
        <p:nvPicPr>
          <p:cNvPr id="11" name="Picture 3"/>
          <p:cNvPicPr>
            <a:picLocks noChangeAspect="1" noChangeArrowheads="1"/>
          </p:cNvPicPr>
          <p:nvPr/>
        </p:nvPicPr>
        <p:blipFill>
          <a:blip r:embed="rId5" cstate="print"/>
          <a:srcRect/>
          <a:stretch>
            <a:fillRect/>
          </a:stretch>
        </p:blipFill>
        <p:spPr bwMode="auto">
          <a:xfrm>
            <a:off x="990600" y="2520553"/>
            <a:ext cx="1828799" cy="1676399"/>
          </a:xfrm>
          <a:prstGeom prst="rect">
            <a:avLst/>
          </a:prstGeom>
          <a:ln>
            <a:noFill/>
          </a:ln>
          <a:effectLst>
            <a:softEdge rad="112500"/>
          </a:effectLst>
        </p:spPr>
      </p:pic>
      <p:pic>
        <p:nvPicPr>
          <p:cNvPr id="12" name="Picture 4"/>
          <p:cNvPicPr>
            <a:picLocks noChangeAspect="1" noChangeArrowheads="1"/>
          </p:cNvPicPr>
          <p:nvPr/>
        </p:nvPicPr>
        <p:blipFill>
          <a:blip r:embed="rId6" cstate="print"/>
          <a:srcRect/>
          <a:stretch>
            <a:fillRect/>
          </a:stretch>
        </p:blipFill>
        <p:spPr bwMode="auto">
          <a:xfrm>
            <a:off x="0" y="3358753"/>
            <a:ext cx="1828800" cy="1664102"/>
          </a:xfrm>
          <a:prstGeom prst="rect">
            <a:avLst/>
          </a:prstGeom>
          <a:ln>
            <a:noFill/>
          </a:ln>
          <a:effectLst>
            <a:softEdge rad="112500"/>
          </a:effectLst>
        </p:spPr>
      </p:pic>
      <p:pic>
        <p:nvPicPr>
          <p:cNvPr id="13"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3886200" y="2596753"/>
            <a:ext cx="381000" cy="381000"/>
          </a:xfrm>
          <a:prstGeom prst="rect">
            <a:avLst/>
          </a:prstGeom>
          <a:ln>
            <a:noFill/>
          </a:ln>
          <a:effectLst>
            <a:outerShdw blurRad="292100" dist="139700" dir="2700000" algn="tl" rotWithShape="0">
              <a:srgbClr val="333333">
                <a:alpha val="65000"/>
              </a:srgbClr>
            </a:outerShdw>
          </a:effectLst>
        </p:spPr>
      </p:pic>
      <p:pic>
        <p:nvPicPr>
          <p:cNvPr id="14"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4800600" y="4196953"/>
            <a:ext cx="381000" cy="381000"/>
          </a:xfrm>
          <a:prstGeom prst="rect">
            <a:avLst/>
          </a:prstGeom>
          <a:ln>
            <a:noFill/>
          </a:ln>
          <a:effectLst>
            <a:outerShdw blurRad="292100" dist="139700" dir="2700000" algn="tl" rotWithShape="0">
              <a:srgbClr val="333333">
                <a:alpha val="65000"/>
              </a:srgbClr>
            </a:outerShdw>
          </a:effectLst>
        </p:spPr>
      </p:pic>
      <p:pic>
        <p:nvPicPr>
          <p:cNvPr id="15"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6400800" y="4425553"/>
            <a:ext cx="381000" cy="381000"/>
          </a:xfrm>
          <a:prstGeom prst="rect">
            <a:avLst/>
          </a:prstGeom>
          <a:ln>
            <a:noFill/>
          </a:ln>
          <a:effectLst>
            <a:outerShdw blurRad="292100" dist="139700" dir="2700000" algn="tl" rotWithShape="0">
              <a:srgbClr val="333333">
                <a:alpha val="65000"/>
              </a:srgbClr>
            </a:outerShdw>
          </a:effectLst>
        </p:spPr>
      </p:pic>
      <p:pic>
        <p:nvPicPr>
          <p:cNvPr id="16"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8610600" y="3663553"/>
            <a:ext cx="381000" cy="381000"/>
          </a:xfrm>
          <a:prstGeom prst="rect">
            <a:avLst/>
          </a:prstGeom>
          <a:ln>
            <a:noFill/>
          </a:ln>
          <a:effectLst>
            <a:outerShdw blurRad="292100" dist="139700" dir="2700000" algn="tl" rotWithShape="0">
              <a:srgbClr val="333333">
                <a:alpha val="65000"/>
              </a:srgbClr>
            </a:outerShdw>
          </a:effectLst>
        </p:spPr>
      </p:pic>
      <p:pic>
        <p:nvPicPr>
          <p:cNvPr id="17"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7924800" y="2596753"/>
            <a:ext cx="381000" cy="381000"/>
          </a:xfrm>
          <a:prstGeom prst="rect">
            <a:avLst/>
          </a:prstGeom>
          <a:ln>
            <a:noFill/>
          </a:ln>
          <a:effectLst>
            <a:outerShdw blurRad="292100" dist="139700" dir="2700000" algn="tl" rotWithShape="0">
              <a:srgbClr val="333333">
                <a:alpha val="65000"/>
              </a:srgbClr>
            </a:outerShdw>
          </a:effectLst>
        </p:spPr>
      </p:pic>
      <p:pic>
        <p:nvPicPr>
          <p:cNvPr id="18"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7086600" y="2672953"/>
            <a:ext cx="381000" cy="381000"/>
          </a:xfrm>
          <a:prstGeom prst="rect">
            <a:avLst/>
          </a:prstGeom>
          <a:ln>
            <a:noFill/>
          </a:ln>
          <a:effectLst>
            <a:outerShdw blurRad="292100" dist="139700" dir="2700000" algn="tl" rotWithShape="0">
              <a:srgbClr val="333333">
                <a:alpha val="65000"/>
              </a:srgbClr>
            </a:outerShdw>
          </a:effectLst>
        </p:spPr>
      </p:pic>
      <p:pic>
        <p:nvPicPr>
          <p:cNvPr id="19"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562600" y="2596753"/>
            <a:ext cx="381000" cy="381000"/>
          </a:xfrm>
          <a:prstGeom prst="rect">
            <a:avLst/>
          </a:prstGeom>
          <a:ln>
            <a:noFill/>
          </a:ln>
          <a:effectLst>
            <a:outerShdw blurRad="292100" dist="139700" dir="2700000" algn="tl" rotWithShape="0">
              <a:srgbClr val="333333">
                <a:alpha val="65000"/>
              </a:srgbClr>
            </a:outerShdw>
          </a:effectLst>
        </p:spPr>
      </p:pic>
      <p:sp>
        <p:nvSpPr>
          <p:cNvPr id="20" name="Left-Right Arrow 19"/>
          <p:cNvSpPr/>
          <p:nvPr/>
        </p:nvSpPr>
        <p:spPr bwMode="auto">
          <a:xfrm>
            <a:off x="2286000" y="2825353"/>
            <a:ext cx="1752600" cy="914400"/>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Sync…</a:t>
            </a:r>
          </a:p>
        </p:txBody>
      </p:sp>
      <p:pic>
        <p:nvPicPr>
          <p:cNvPr id="21"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2438400" y="3815953"/>
            <a:ext cx="381000" cy="381000"/>
          </a:xfrm>
          <a:prstGeom prst="rect">
            <a:avLst/>
          </a:prstGeom>
          <a:ln>
            <a:noFill/>
          </a:ln>
          <a:effectLst>
            <a:outerShdw blurRad="292100" dist="139700" dir="2700000" algn="tl" rotWithShape="0">
              <a:srgbClr val="333333">
                <a:alpha val="65000"/>
              </a:srgbClr>
            </a:outerShdw>
          </a:effectLst>
        </p:spPr>
      </p:pic>
      <p:pic>
        <p:nvPicPr>
          <p:cNvPr id="22"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1447800" y="4654153"/>
            <a:ext cx="381000" cy="381000"/>
          </a:xfrm>
          <a:prstGeom prst="rect">
            <a:avLst/>
          </a:prstGeom>
          <a:ln>
            <a:noFill/>
          </a:ln>
          <a:effectLst>
            <a:outerShdw blurRad="292100" dist="139700" dir="2700000" algn="tl" rotWithShape="0">
              <a:srgbClr val="333333">
                <a:alpha val="65000"/>
              </a:srgbClr>
            </a:outerShdw>
          </a:effectLst>
        </p:spPr>
      </p:pic>
      <p:pic>
        <p:nvPicPr>
          <p:cNvPr id="23" name="Picture 2" descr="C:\Users\arashs.REDMOND\AppData\Local\Microsoft\Windows\Temporary Internet Files\Content.IE5\PZFPHP5T\MCj04315560000[1].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152400" y="2901553"/>
            <a:ext cx="381000" cy="381000"/>
          </a:xfrm>
          <a:prstGeom prst="rect">
            <a:avLst/>
          </a:prstGeom>
          <a:ln>
            <a:noFill/>
          </a:ln>
          <a:effectLst>
            <a:outerShdw blurRad="292100" dist="139700" dir="2700000" algn="tl" rotWithShape="0">
              <a:srgbClr val="333333">
                <a:alpha val="65000"/>
              </a:srgbClr>
            </a:outerShdw>
          </a:effectLst>
        </p:spPr>
      </p:pic>
      <p:pic>
        <p:nvPicPr>
          <p:cNvPr id="24" name="logo" descr="windows_vista_diagram.png"/>
          <p:cNvPicPr>
            <a:picLocks noChangeAspect="1"/>
          </p:cNvPicPr>
          <p:nvPr/>
        </p:nvPicPr>
        <p:blipFill>
          <a:blip r:embed="rId7" cstate="email"/>
          <a:stretch>
            <a:fillRect/>
          </a:stretch>
        </p:blipFill>
        <p:spPr>
          <a:xfrm>
            <a:off x="5867400" y="3053953"/>
            <a:ext cx="838200" cy="838200"/>
          </a:xfrm>
          <a:prstGeom prst="rect">
            <a:avLst/>
          </a:prstGeom>
          <a:effectLst>
            <a:outerShdw blurRad="63500" sx="102000" sy="102000" algn="ctr" rotWithShape="0">
              <a:prstClr val="black">
                <a:alpha val="40000"/>
              </a:prstClr>
            </a:outerShdw>
          </a:effectLst>
        </p:spPr>
      </p:pic>
      <p:sp>
        <p:nvSpPr>
          <p:cNvPr id="25" name="TextBox 24"/>
          <p:cNvSpPr txBox="1"/>
          <p:nvPr/>
        </p:nvSpPr>
        <p:spPr>
          <a:xfrm>
            <a:off x="211015" y="5159514"/>
            <a:ext cx="2379785" cy="707886"/>
          </a:xfrm>
          <a:prstGeom prst="rect">
            <a:avLst/>
          </a:prstGeom>
          <a:noFill/>
        </p:spPr>
        <p:txBody>
          <a:bodyPr wrap="square" rtlCol="0">
            <a:spAutoFit/>
          </a:bodyPr>
          <a:lstStyle/>
          <a:p>
            <a:r>
              <a:rPr lang="en-US" sz="4000" dirty="0" smtClean="0">
                <a:solidFill>
                  <a:schemeClr val="bg2"/>
                </a:solidFill>
              </a:rPr>
              <a:t>Websites</a:t>
            </a:r>
            <a:endParaRPr lang="en-US" sz="2000" dirty="0">
              <a:solidFill>
                <a:schemeClr val="bg2"/>
              </a:solidFill>
            </a:endParaRPr>
          </a:p>
        </p:txBody>
      </p:sp>
      <p:sp>
        <p:nvSpPr>
          <p:cNvPr id="26" name="TextBox 25"/>
          <p:cNvSpPr txBox="1"/>
          <p:nvPr/>
        </p:nvSpPr>
        <p:spPr>
          <a:xfrm>
            <a:off x="3581400" y="5159514"/>
            <a:ext cx="5638800" cy="707886"/>
          </a:xfrm>
          <a:prstGeom prst="rect">
            <a:avLst/>
          </a:prstGeom>
          <a:noFill/>
        </p:spPr>
        <p:txBody>
          <a:bodyPr wrap="square" rtlCol="0">
            <a:spAutoFit/>
          </a:bodyPr>
          <a:lstStyle/>
          <a:p>
            <a:r>
              <a:rPr lang="en-US" sz="4000" dirty="0" smtClean="0">
                <a:solidFill>
                  <a:schemeClr val="bg2"/>
                </a:solidFill>
              </a:rPr>
              <a:t>Devices &amp; Social Mesh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7350" y="152400"/>
            <a:ext cx="8369300" cy="553998"/>
          </a:xfrm>
        </p:spPr>
        <p:txBody>
          <a:bodyPr>
            <a:normAutofit fontScale="90000"/>
          </a:bodyPr>
          <a:lstStyle/>
          <a:p>
            <a:pPr algn="l"/>
            <a:r>
              <a:rPr lang="en-US" dirty="0" smtClean="0"/>
              <a:t>Live Operating Environment</a:t>
            </a:r>
            <a:endParaRPr lang="en-US" dirty="0"/>
          </a:p>
        </p:txBody>
      </p:sp>
      <p:sp>
        <p:nvSpPr>
          <p:cNvPr id="8" name="Content Placeholder 2"/>
          <p:cNvSpPr>
            <a:spLocks noGrp="1"/>
          </p:cNvSpPr>
          <p:nvPr>
            <p:ph idx="1"/>
          </p:nvPr>
        </p:nvSpPr>
        <p:spPr>
          <a:xfrm>
            <a:off x="427624" y="914400"/>
            <a:ext cx="8182976" cy="4987925"/>
          </a:xfrm>
        </p:spPr>
        <p:txBody>
          <a:bodyPr>
            <a:noAutofit/>
          </a:bodyPr>
          <a:lstStyle/>
          <a:p>
            <a:r>
              <a:rPr lang="en-US" sz="2400" dirty="0" smtClean="0"/>
              <a:t>Live Framework’s service composition engine</a:t>
            </a:r>
          </a:p>
          <a:p>
            <a:r>
              <a:rPr lang="en-US" sz="2400" dirty="0" smtClean="0"/>
              <a:t>Takes care of problems such as,</a:t>
            </a:r>
          </a:p>
          <a:p>
            <a:pPr lvl="1"/>
            <a:r>
              <a:rPr lang="en-US" sz="2000" dirty="0" smtClean="0"/>
              <a:t>Offline and sync</a:t>
            </a:r>
          </a:p>
          <a:p>
            <a:pPr lvl="1"/>
            <a:r>
              <a:rPr lang="en-US" sz="2000" dirty="0" smtClean="0"/>
              <a:t>Deployment &amp; update</a:t>
            </a:r>
          </a:p>
          <a:p>
            <a:pPr lvl="1"/>
            <a:r>
              <a:rPr lang="en-US" sz="2000" dirty="0" smtClean="0"/>
              <a:t>Communication</a:t>
            </a:r>
          </a:p>
          <a:p>
            <a:pPr lvl="1"/>
            <a:r>
              <a:rPr lang="en-US" sz="2000" dirty="0" smtClean="0"/>
              <a:t>Device management, user/device presence, notifications</a:t>
            </a:r>
          </a:p>
          <a:p>
            <a:r>
              <a:rPr lang="en-US" sz="2400" dirty="0" smtClean="0"/>
              <a:t>Exists in cloud and on all devices</a:t>
            </a:r>
          </a:p>
          <a:p>
            <a:pPr lvl="1"/>
            <a:r>
              <a:rPr lang="en-US" sz="2000" dirty="0" smtClean="0"/>
              <a:t>All the incarnations look and feel the same</a:t>
            </a:r>
          </a:p>
          <a:p>
            <a:pPr lvl="1"/>
            <a:r>
              <a:rPr lang="en-US" sz="2000" dirty="0" smtClean="0"/>
              <a:t>Architected the same way</a:t>
            </a:r>
          </a:p>
          <a:p>
            <a:r>
              <a:rPr lang="en-US" sz="2400" dirty="0" smtClean="0"/>
              <a:t>Provides a unified and consistent programming model to all the apps</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0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10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10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1000"/>
                                        <p:tgtEl>
                                          <p:spTgt spid="8">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1000"/>
                                        <p:tgtEl>
                                          <p:spTgt spid="8">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1000"/>
                                        <p:tgtEl>
                                          <p:spTgt spid="8">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589002"/>
            <a:ext cx="8369300" cy="553998"/>
          </a:xfrm>
        </p:spPr>
        <p:txBody>
          <a:bodyPr>
            <a:normAutofit fontScale="90000"/>
          </a:bodyPr>
          <a:lstStyle/>
          <a:p>
            <a:pPr algn="l"/>
            <a:r>
              <a:rPr lang="en-US" sz="4400" dirty="0" smtClean="0"/>
              <a:t>Application Types/Terminology </a:t>
            </a:r>
            <a:endParaRPr lang="en-US" sz="4400" dirty="0"/>
          </a:p>
        </p:txBody>
      </p:sp>
      <p:sp>
        <p:nvSpPr>
          <p:cNvPr id="5" name="Content Placeholder 12"/>
          <p:cNvSpPr>
            <a:spLocks noGrp="1"/>
          </p:cNvSpPr>
          <p:nvPr>
            <p:ph idx="1"/>
          </p:nvPr>
        </p:nvSpPr>
        <p:spPr>
          <a:xfrm>
            <a:off x="304800" y="1543050"/>
            <a:ext cx="8382000" cy="4437433"/>
          </a:xfrm>
        </p:spPr>
        <p:txBody>
          <a:bodyPr>
            <a:normAutofit fontScale="92500" lnSpcReduction="20000"/>
          </a:bodyPr>
          <a:lstStyle/>
          <a:p>
            <a:r>
              <a:rPr lang="en-US" dirty="0" smtClean="0"/>
              <a:t>Live Framework supports two major application types</a:t>
            </a:r>
          </a:p>
          <a:p>
            <a:pPr lvl="1"/>
            <a:r>
              <a:rPr lang="en-US" b="1" dirty="0" smtClean="0">
                <a:solidFill>
                  <a:srgbClr val="FFC91D"/>
                </a:solidFill>
              </a:rPr>
              <a:t>Mesh-Enabled Web Applications </a:t>
            </a:r>
          </a:p>
          <a:p>
            <a:pPr lvl="2">
              <a:buFont typeface="Wingdings"/>
              <a:buChar char="à"/>
            </a:pPr>
            <a:r>
              <a:rPr lang="en-US" dirty="0" smtClean="0"/>
              <a:t>Hosted and deployed in user’s Mesh </a:t>
            </a:r>
          </a:p>
          <a:p>
            <a:pPr lvl="2">
              <a:buFont typeface="Wingdings"/>
              <a:buChar char="à"/>
            </a:pPr>
            <a:r>
              <a:rPr lang="en-US" dirty="0" smtClean="0"/>
              <a:t>Takes full advantage of Live Services </a:t>
            </a:r>
          </a:p>
          <a:p>
            <a:pPr lvl="2">
              <a:buFont typeface="Wingdings"/>
              <a:buChar char="à"/>
            </a:pPr>
            <a:r>
              <a:rPr lang="en-US" dirty="0" smtClean="0"/>
              <a:t>Most support for Application Life Cycle</a:t>
            </a:r>
          </a:p>
          <a:p>
            <a:pPr lvl="1"/>
            <a:r>
              <a:rPr lang="en-US" b="1" dirty="0" smtClean="0">
                <a:solidFill>
                  <a:srgbClr val="FFC91D"/>
                </a:solidFill>
              </a:rPr>
              <a:t>Any other Mesh-Enabled Applications that use Live Services</a:t>
            </a:r>
          </a:p>
          <a:p>
            <a:pPr lvl="2">
              <a:buFont typeface="Wingdings"/>
              <a:buChar char="à"/>
            </a:pPr>
            <a:r>
              <a:rPr lang="en-US" dirty="0" smtClean="0">
                <a:sym typeface="Wingdings" pitchFamily="2" charset="2"/>
              </a:rPr>
              <a:t>Covers all the other application types that don’t fit in the previous category</a:t>
            </a:r>
          </a:p>
          <a:p>
            <a:pPr lvl="2">
              <a:buFont typeface="Wingdings"/>
              <a:buChar char="à"/>
            </a:pPr>
            <a:r>
              <a:rPr lang="en-US" dirty="0" smtClean="0">
                <a:sym typeface="Wingdings" pitchFamily="2" charset="2"/>
              </a:rPr>
              <a:t>Use a subset of Live Services including client/cloud endpoints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bwMode="auto">
          <a:xfrm rot="19080000" flipV="1">
            <a:off x="4992312" y="2226376"/>
            <a:ext cx="19202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8" name="Right Arrow 7"/>
          <p:cNvSpPr/>
          <p:nvPr/>
        </p:nvSpPr>
        <p:spPr bwMode="auto">
          <a:xfrm rot="19500000" flipV="1">
            <a:off x="5524698" y="2876856"/>
            <a:ext cx="10058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9" name="Right Arrow 8"/>
          <p:cNvSpPr/>
          <p:nvPr/>
        </p:nvSpPr>
        <p:spPr bwMode="auto">
          <a:xfrm flipV="1">
            <a:off x="5886813" y="3486063"/>
            <a:ext cx="82296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0" name="Right Arrow 9"/>
          <p:cNvSpPr/>
          <p:nvPr/>
        </p:nvSpPr>
        <p:spPr bwMode="auto">
          <a:xfrm rot="2100000" flipV="1">
            <a:off x="5297677" y="4198026"/>
            <a:ext cx="155448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1" name="Right Arrow 10"/>
          <p:cNvSpPr/>
          <p:nvPr/>
        </p:nvSpPr>
        <p:spPr bwMode="auto">
          <a:xfrm rot="2640000" flipV="1">
            <a:off x="4878179" y="4694812"/>
            <a:ext cx="219456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grpSp>
        <p:nvGrpSpPr>
          <p:cNvPr id="12" name="Group 45"/>
          <p:cNvGrpSpPr/>
          <p:nvPr/>
        </p:nvGrpSpPr>
        <p:grpSpPr>
          <a:xfrm>
            <a:off x="2863514" y="2520041"/>
            <a:ext cx="3188942" cy="1828799"/>
            <a:chOff x="2274434" y="2022701"/>
            <a:chExt cx="5553075" cy="2571750"/>
          </a:xfrm>
        </p:grpSpPr>
        <p:pic>
          <p:nvPicPr>
            <p:cNvPr id="13" name="Picture 3" descr="C:\Users\Shows\Pictures\DVD_ART34\Artwork_Imagery\Icons - Illustrations\Internet Clouds web\cloud illustration icon.png"/>
            <p:cNvPicPr>
              <a:picLocks noChangeAspect="1" noChangeArrowheads="1"/>
            </p:cNvPicPr>
            <p:nvPr/>
          </p:nvPicPr>
          <p:blipFill>
            <a:blip r:embed="rId2" cstate="print"/>
            <a:srcRect/>
            <a:stretch>
              <a:fillRect/>
            </a:stretch>
          </p:blipFill>
          <p:spPr bwMode="auto">
            <a:xfrm>
              <a:off x="2274434" y="2022701"/>
              <a:ext cx="5553075" cy="2571750"/>
            </a:xfrm>
            <a:prstGeom prst="rect">
              <a:avLst/>
            </a:prstGeom>
            <a:noFill/>
          </p:spPr>
        </p:pic>
        <p:pic>
          <p:nvPicPr>
            <p:cNvPr id="14" name="Picture 3" descr="C:\Users\Shows\Pictures\DVD_ART34\Artwork_Imagery\Icons - Illustrations\Internet Clouds web\cloud illustration icon.png"/>
            <p:cNvPicPr>
              <a:picLocks noChangeAspect="1" noChangeArrowheads="1"/>
            </p:cNvPicPr>
            <p:nvPr/>
          </p:nvPicPr>
          <p:blipFill>
            <a:blip r:embed="rId2" cstate="print"/>
            <a:srcRect/>
            <a:stretch>
              <a:fillRect/>
            </a:stretch>
          </p:blipFill>
          <p:spPr bwMode="auto">
            <a:xfrm>
              <a:off x="2274434" y="2022701"/>
              <a:ext cx="5553075" cy="2571750"/>
            </a:xfrm>
            <a:prstGeom prst="rect">
              <a:avLst/>
            </a:prstGeom>
            <a:noFill/>
          </p:spPr>
        </p:pic>
        <p:pic>
          <p:nvPicPr>
            <p:cNvPr id="15" name="Picture 3" descr="C:\Users\Shows\Pictures\DVD_ART34\Artwork_Imagery\Icons - Illustrations\Internet Clouds web\cloud illustration icon.png"/>
            <p:cNvPicPr>
              <a:picLocks noChangeAspect="1" noChangeArrowheads="1"/>
            </p:cNvPicPr>
            <p:nvPr/>
          </p:nvPicPr>
          <p:blipFill>
            <a:blip r:embed="rId2" cstate="print"/>
            <a:srcRect/>
            <a:stretch>
              <a:fillRect/>
            </a:stretch>
          </p:blipFill>
          <p:spPr bwMode="auto">
            <a:xfrm>
              <a:off x="2274434" y="2022701"/>
              <a:ext cx="5553075" cy="2571750"/>
            </a:xfrm>
            <a:prstGeom prst="rect">
              <a:avLst/>
            </a:prstGeom>
            <a:noFill/>
          </p:spPr>
        </p:pic>
      </p:grpSp>
      <p:sp>
        <p:nvSpPr>
          <p:cNvPr id="16" name="Title 18"/>
          <p:cNvSpPr>
            <a:spLocks noGrp="1"/>
          </p:cNvSpPr>
          <p:nvPr>
            <p:ph type="title"/>
          </p:nvPr>
        </p:nvSpPr>
        <p:spPr>
          <a:xfrm>
            <a:off x="457200" y="76200"/>
            <a:ext cx="8229600" cy="914400"/>
          </a:xfrm>
        </p:spPr>
        <p:txBody>
          <a:bodyPr/>
          <a:lstStyle/>
          <a:p>
            <a:r>
              <a:rPr lang="en-US" dirty="0" smtClean="0"/>
              <a:t>Live Operating Environment</a:t>
            </a:r>
            <a:endParaRPr lang="en-US" dirty="0"/>
          </a:p>
        </p:txBody>
      </p:sp>
      <p:sp>
        <p:nvSpPr>
          <p:cNvPr id="17" name="Cloud 16"/>
          <p:cNvSpPr/>
          <p:nvPr/>
        </p:nvSpPr>
        <p:spPr>
          <a:xfrm>
            <a:off x="6686221" y="1126672"/>
            <a:ext cx="2009404" cy="870857"/>
          </a:xfrm>
          <a:prstGeom prst="cloud">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Calibri"/>
            </a:endParaRPr>
          </a:p>
        </p:txBody>
      </p:sp>
      <p:sp>
        <p:nvSpPr>
          <p:cNvPr id="18" name="TextBox 17"/>
          <p:cNvSpPr txBox="1"/>
          <p:nvPr/>
        </p:nvSpPr>
        <p:spPr>
          <a:xfrm>
            <a:off x="6798959" y="1347312"/>
            <a:ext cx="1828800" cy="33855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smtClean="0">
                <a:gradFill>
                  <a:gsLst>
                    <a:gs pos="50000">
                      <a:schemeClr val="bg1"/>
                    </a:gs>
                    <a:gs pos="100000">
                      <a:schemeClr val="bg1"/>
                    </a:gs>
                  </a:gsLst>
                  <a:lin ang="5400000" scaled="0"/>
                </a:gradFill>
              </a:rPr>
              <a:t>…</a:t>
            </a:r>
            <a:endParaRPr lang="en-US" sz="1600" b="1" dirty="0">
              <a:gradFill>
                <a:gsLst>
                  <a:gs pos="50000">
                    <a:schemeClr val="bg1"/>
                  </a:gs>
                  <a:gs pos="100000">
                    <a:schemeClr val="bg1"/>
                  </a:gs>
                </a:gsLst>
                <a:lin ang="5400000" scaled="0"/>
              </a:gradFill>
            </a:endParaRPr>
          </a:p>
        </p:txBody>
      </p:sp>
      <p:sp>
        <p:nvSpPr>
          <p:cNvPr id="19" name="Cloud 18"/>
          <p:cNvSpPr/>
          <p:nvPr/>
        </p:nvSpPr>
        <p:spPr>
          <a:xfrm>
            <a:off x="6716228" y="3031672"/>
            <a:ext cx="2192077" cy="957943"/>
          </a:xfrm>
          <a:prstGeom prst="cloud">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Calibri"/>
            </a:endParaRPr>
          </a:p>
        </p:txBody>
      </p:sp>
      <p:sp>
        <p:nvSpPr>
          <p:cNvPr id="20" name="TextBox 19"/>
          <p:cNvSpPr txBox="1"/>
          <p:nvPr/>
        </p:nvSpPr>
        <p:spPr>
          <a:xfrm>
            <a:off x="6804833" y="3331264"/>
            <a:ext cx="2169039" cy="338554"/>
          </a:xfrm>
          <a:prstGeom prst="rect">
            <a:avLst/>
          </a:prstGeom>
          <a:noFill/>
          <a:ln>
            <a:noFill/>
          </a:ln>
          <a:effectLst>
            <a:outerShdw blurRad="45000" dist="25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smtClean="0">
                <a:gradFill>
                  <a:gsLst>
                    <a:gs pos="50000">
                      <a:schemeClr val="bg1"/>
                    </a:gs>
                    <a:gs pos="100000">
                      <a:schemeClr val="bg1"/>
                    </a:gs>
                  </a:gsLst>
                  <a:lin ang="5400000" scaled="0"/>
                </a:gradFill>
                <a:effectLst/>
              </a:rPr>
              <a:t>http://&lt;storage&gt;</a:t>
            </a:r>
            <a:endParaRPr lang="en-US" sz="1600" b="1" dirty="0">
              <a:gradFill>
                <a:gsLst>
                  <a:gs pos="50000">
                    <a:schemeClr val="bg1"/>
                  </a:gs>
                  <a:gs pos="100000">
                    <a:schemeClr val="bg1"/>
                  </a:gs>
                </a:gsLst>
                <a:lin ang="5400000" scaled="0"/>
              </a:gradFill>
              <a:effectLst/>
            </a:endParaRPr>
          </a:p>
        </p:txBody>
      </p:sp>
      <p:sp>
        <p:nvSpPr>
          <p:cNvPr id="21" name="Cloud 20"/>
          <p:cNvSpPr/>
          <p:nvPr/>
        </p:nvSpPr>
        <p:spPr>
          <a:xfrm>
            <a:off x="6792428" y="4098472"/>
            <a:ext cx="2192077" cy="870857"/>
          </a:xfrm>
          <a:prstGeom prst="cloud">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Calibri"/>
            </a:endParaRPr>
          </a:p>
        </p:txBody>
      </p:sp>
      <p:sp>
        <p:nvSpPr>
          <p:cNvPr id="22" name="TextBox 21"/>
          <p:cNvSpPr txBox="1"/>
          <p:nvPr/>
        </p:nvSpPr>
        <p:spPr>
          <a:xfrm>
            <a:off x="6889892" y="4292534"/>
            <a:ext cx="2126512" cy="338554"/>
          </a:xfrm>
          <a:prstGeom prst="rect">
            <a:avLst/>
          </a:prstGeom>
          <a:noFill/>
          <a:ln>
            <a:noFill/>
          </a:ln>
          <a:effectLst>
            <a:outerShdw blurRad="45000" dist="25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smtClean="0">
                <a:gradFill>
                  <a:gsLst>
                    <a:gs pos="50000">
                      <a:schemeClr val="bg1"/>
                    </a:gs>
                    <a:gs pos="100000">
                      <a:schemeClr val="bg1"/>
                    </a:gs>
                  </a:gsLst>
                  <a:lin ang="5400000" scaled="0"/>
                </a:gradFill>
                <a:effectLst/>
              </a:rPr>
              <a:t>http://&lt;directory&gt;</a:t>
            </a:r>
            <a:endParaRPr lang="en-US" sz="1600" b="1" dirty="0">
              <a:gradFill>
                <a:gsLst>
                  <a:gs pos="50000">
                    <a:schemeClr val="bg1"/>
                  </a:gs>
                  <a:gs pos="100000">
                    <a:schemeClr val="bg1"/>
                  </a:gs>
                </a:gsLst>
                <a:lin ang="5400000" scaled="0"/>
              </a:gradFill>
              <a:effectLst/>
            </a:endParaRPr>
          </a:p>
        </p:txBody>
      </p:sp>
      <p:sp>
        <p:nvSpPr>
          <p:cNvPr id="23" name="Cloud 22"/>
          <p:cNvSpPr/>
          <p:nvPr/>
        </p:nvSpPr>
        <p:spPr>
          <a:xfrm>
            <a:off x="6457212" y="2019302"/>
            <a:ext cx="2557423" cy="968828"/>
          </a:xfrm>
          <a:prstGeom prst="cloud">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Calibri"/>
            </a:endParaRPr>
          </a:p>
        </p:txBody>
      </p:sp>
      <p:sp>
        <p:nvSpPr>
          <p:cNvPr id="24" name="TextBox 23"/>
          <p:cNvSpPr txBox="1"/>
          <p:nvPr/>
        </p:nvSpPr>
        <p:spPr>
          <a:xfrm>
            <a:off x="6467129" y="2358392"/>
            <a:ext cx="2441176" cy="338554"/>
          </a:xfrm>
          <a:prstGeom prst="rect">
            <a:avLst/>
          </a:prstGeom>
          <a:noFill/>
          <a:ln>
            <a:noFill/>
          </a:ln>
          <a:effectLst>
            <a:outerShdw blurRad="45000" dist="25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smtClean="0">
                <a:gradFill>
                  <a:gsLst>
                    <a:gs pos="50000">
                      <a:schemeClr val="bg1"/>
                    </a:gs>
                    <a:gs pos="100000">
                      <a:schemeClr val="bg1"/>
                    </a:gs>
                  </a:gsLst>
                  <a:lin ang="5400000" scaled="0"/>
                </a:gradFill>
                <a:effectLst/>
              </a:rPr>
              <a:t>http://&lt;contacts&gt;</a:t>
            </a:r>
            <a:endParaRPr lang="en-US" sz="1600" b="1" dirty="0">
              <a:gradFill>
                <a:gsLst>
                  <a:gs pos="50000">
                    <a:schemeClr val="bg1"/>
                  </a:gs>
                  <a:gs pos="100000">
                    <a:schemeClr val="bg1"/>
                  </a:gs>
                </a:gsLst>
                <a:lin ang="5400000" scaled="0"/>
              </a:gradFill>
              <a:effectLst/>
            </a:endParaRPr>
          </a:p>
        </p:txBody>
      </p:sp>
      <p:sp>
        <p:nvSpPr>
          <p:cNvPr id="25" name="Cloud 24"/>
          <p:cNvSpPr/>
          <p:nvPr/>
        </p:nvSpPr>
        <p:spPr>
          <a:xfrm>
            <a:off x="6868628" y="4996543"/>
            <a:ext cx="2192077" cy="870857"/>
          </a:xfrm>
          <a:prstGeom prst="cloud">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Calibri"/>
            </a:endParaRPr>
          </a:p>
        </p:txBody>
      </p:sp>
      <p:sp>
        <p:nvSpPr>
          <p:cNvPr id="26" name="TextBox 25"/>
          <p:cNvSpPr txBox="1"/>
          <p:nvPr/>
        </p:nvSpPr>
        <p:spPr>
          <a:xfrm>
            <a:off x="7228522" y="5213299"/>
            <a:ext cx="1451454" cy="338554"/>
          </a:xfrm>
          <a:prstGeom prst="rect">
            <a:avLst/>
          </a:prstGeom>
          <a:noFill/>
          <a:ln>
            <a:noFill/>
          </a:ln>
          <a:effectLst>
            <a:outerShdw blurRad="45000" dist="25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smtClean="0">
                <a:gradFill>
                  <a:gsLst>
                    <a:gs pos="50000">
                      <a:schemeClr val="bg1"/>
                    </a:gs>
                    <a:gs pos="100000">
                      <a:schemeClr val="bg1"/>
                    </a:gs>
                  </a:gsLst>
                  <a:lin ang="5400000" scaled="0"/>
                </a:gradFill>
              </a:rPr>
              <a:t>&lt;peer devices&gt;</a:t>
            </a:r>
            <a:endParaRPr lang="en-US" sz="1600" b="1" dirty="0">
              <a:gradFill>
                <a:gsLst>
                  <a:gs pos="50000">
                    <a:schemeClr val="bg1"/>
                  </a:gs>
                  <a:gs pos="100000">
                    <a:schemeClr val="bg1"/>
                  </a:gs>
                </a:gsLst>
                <a:lin ang="5400000" scaled="0"/>
              </a:gradFill>
              <a:effectLst/>
            </a:endParaRPr>
          </a:p>
        </p:txBody>
      </p:sp>
      <p:sp>
        <p:nvSpPr>
          <p:cNvPr id="27" name="Rectangle 26"/>
          <p:cNvSpPr/>
          <p:nvPr/>
        </p:nvSpPr>
        <p:spPr>
          <a:xfrm>
            <a:off x="3162512" y="3007292"/>
            <a:ext cx="2514600" cy="923330"/>
          </a:xfrm>
          <a:prstGeom prst="rect">
            <a:avLst/>
          </a:prstGeom>
        </p:spPr>
        <p:txBody>
          <a:bodyPr wrap="square">
            <a:spAutoFit/>
          </a:bodyPr>
          <a:lstStyle/>
          <a:p>
            <a:pPr algn="ctr"/>
            <a:r>
              <a:rPr lang="en-US" b="1" dirty="0" smtClean="0">
                <a:gradFill>
                  <a:gsLst>
                    <a:gs pos="55000">
                      <a:schemeClr val="accent2">
                        <a:lumMod val="50000"/>
                      </a:schemeClr>
                    </a:gs>
                    <a:gs pos="100000">
                      <a:schemeClr val="accent2">
                        <a:lumMod val="50000"/>
                      </a:schemeClr>
                    </a:gs>
                  </a:gsLst>
                  <a:lin ang="16200000" scaled="1"/>
                </a:gradFill>
              </a:rPr>
              <a:t>[Client|Cloud] </a:t>
            </a:r>
          </a:p>
          <a:p>
            <a:pPr algn="ctr"/>
            <a:r>
              <a:rPr lang="en-US" b="1" dirty="0" smtClean="0">
                <a:gradFill>
                  <a:gsLst>
                    <a:gs pos="55000">
                      <a:schemeClr val="accent2">
                        <a:lumMod val="50000"/>
                      </a:schemeClr>
                    </a:gs>
                    <a:gs pos="100000">
                      <a:schemeClr val="accent2">
                        <a:lumMod val="50000"/>
                      </a:schemeClr>
                    </a:gs>
                  </a:gsLst>
                  <a:lin ang="16200000" scaled="1"/>
                </a:gradFill>
              </a:rPr>
              <a:t>Live Operating Environment</a:t>
            </a:r>
            <a:endParaRPr lang="en-US" b="1" dirty="0">
              <a:gradFill>
                <a:gsLst>
                  <a:gs pos="55000">
                    <a:schemeClr val="accent2">
                      <a:lumMod val="50000"/>
                    </a:schemeClr>
                  </a:gs>
                  <a:gs pos="100000">
                    <a:schemeClr val="accent2">
                      <a:lumMod val="50000"/>
                    </a:schemeClr>
                  </a:gs>
                </a:gsLst>
                <a:lin ang="16200000" scaled="1"/>
              </a:gradFill>
            </a:endParaRPr>
          </a:p>
        </p:txBody>
      </p:sp>
      <p:sp>
        <p:nvSpPr>
          <p:cNvPr id="28" name="Right Arrow 27"/>
          <p:cNvSpPr/>
          <p:nvPr/>
        </p:nvSpPr>
        <p:spPr bwMode="auto">
          <a:xfrm rot="2440557" flipV="1">
            <a:off x="1492746" y="2348578"/>
            <a:ext cx="19202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pic>
        <p:nvPicPr>
          <p:cNvPr id="29" name="Picture 3" descr="C:\Users\Shows\Pictures\DVD_ART34\Artwork_Imagery\Icons - Illustrations\screen captures\Fox Movies online service cool ui.png"/>
          <p:cNvPicPr>
            <a:picLocks noChangeAspect="1" noChangeArrowheads="1"/>
          </p:cNvPicPr>
          <p:nvPr/>
        </p:nvPicPr>
        <p:blipFill>
          <a:blip r:embed="rId3" cstate="print"/>
          <a:srcRect/>
          <a:stretch>
            <a:fillRect/>
          </a:stretch>
        </p:blipFill>
        <p:spPr bwMode="auto">
          <a:xfrm>
            <a:off x="1201013" y="1501966"/>
            <a:ext cx="1038120" cy="912148"/>
          </a:xfrm>
          <a:prstGeom prst="rect">
            <a:avLst/>
          </a:prstGeom>
          <a:noFill/>
          <a:effectLst>
            <a:reflection blurRad="6350" stA="52000" endA="300" endPos="35000" dir="5400000" sy="-100000" algn="bl" rotWithShape="0"/>
          </a:effectLst>
          <a:scene3d>
            <a:camera prst="perspectiveContrastingRightFacing"/>
            <a:lightRig rig="threePt" dir="t"/>
          </a:scene3d>
        </p:spPr>
      </p:pic>
      <p:sp>
        <p:nvSpPr>
          <p:cNvPr id="30" name="Right Arrow 29"/>
          <p:cNvSpPr/>
          <p:nvPr/>
        </p:nvSpPr>
        <p:spPr bwMode="auto">
          <a:xfrm rot="19864286" flipV="1">
            <a:off x="1604202" y="4534496"/>
            <a:ext cx="19202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31" name="Right Arrow 30"/>
          <p:cNvSpPr/>
          <p:nvPr/>
        </p:nvSpPr>
        <p:spPr bwMode="auto">
          <a:xfrm rot="754623" flipV="1">
            <a:off x="1033270" y="3090110"/>
            <a:ext cx="19202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pic>
        <p:nvPicPr>
          <p:cNvPr id="32" name="Picture 5" descr="C:\Users\Shows\Pictures\DVD_ART34\Artwork_Imagery\Icons - Illustrations\screen captures\Windows Vista flip3d screen cool ui.png"/>
          <p:cNvPicPr>
            <a:picLocks noChangeAspect="1" noChangeArrowheads="1"/>
          </p:cNvPicPr>
          <p:nvPr/>
        </p:nvPicPr>
        <p:blipFill>
          <a:blip r:embed="rId4" cstate="print"/>
          <a:srcRect/>
          <a:stretch>
            <a:fillRect/>
          </a:stretch>
        </p:blipFill>
        <p:spPr bwMode="auto">
          <a:xfrm>
            <a:off x="1128214" y="4381668"/>
            <a:ext cx="1034194" cy="775646"/>
          </a:xfrm>
          <a:prstGeom prst="rect">
            <a:avLst/>
          </a:prstGeom>
          <a:noFill/>
          <a:effectLst>
            <a:reflection blurRad="6350" stA="52000" endA="300" endPos="35000" dir="5400000" sy="-100000" algn="bl" rotWithShape="0"/>
          </a:effectLst>
          <a:scene3d>
            <a:camera prst="perspectiveContrastingRightFacing"/>
            <a:lightRig rig="threePt" dir="t"/>
          </a:scene3d>
        </p:spPr>
      </p:pic>
      <p:sp>
        <p:nvSpPr>
          <p:cNvPr id="33" name="Right Arrow 32"/>
          <p:cNvSpPr/>
          <p:nvPr/>
        </p:nvSpPr>
        <p:spPr bwMode="auto">
          <a:xfrm rot="21029460" flipV="1">
            <a:off x="1128805" y="3881679"/>
            <a:ext cx="19202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pic>
        <p:nvPicPr>
          <p:cNvPr id="34" name="Picture 2" descr="C:\Users\Shows\Pictures\DVD_ART34\Artwork_Imagery\Icons - Illustrations\screen captures\Live Search Maps Paris 3d cool ui.png"/>
          <p:cNvPicPr>
            <a:picLocks noChangeAspect="1" noChangeArrowheads="1"/>
          </p:cNvPicPr>
          <p:nvPr/>
        </p:nvPicPr>
        <p:blipFill>
          <a:blip r:embed="rId5" cstate="print"/>
          <a:srcRect/>
          <a:stretch>
            <a:fillRect/>
          </a:stretch>
        </p:blipFill>
        <p:spPr bwMode="auto">
          <a:xfrm>
            <a:off x="706350" y="3442244"/>
            <a:ext cx="1002864" cy="880281"/>
          </a:xfrm>
          <a:prstGeom prst="rect">
            <a:avLst/>
          </a:prstGeom>
          <a:noFill/>
          <a:effectLst>
            <a:reflection blurRad="6350" stA="52000" endA="300" endPos="35000" dir="5400000" sy="-100000" algn="bl" rotWithShape="0"/>
          </a:effectLst>
          <a:scene3d>
            <a:camera prst="perspectiveContrastingRightFacing"/>
            <a:lightRig rig="threePt" dir="t"/>
          </a:scene3d>
        </p:spPr>
      </p:pic>
      <p:sp>
        <p:nvSpPr>
          <p:cNvPr id="35" name="Right Arrow 34"/>
          <p:cNvSpPr/>
          <p:nvPr/>
        </p:nvSpPr>
        <p:spPr bwMode="auto">
          <a:xfrm rot="18018052" flipV="1">
            <a:off x="3090552" y="4608577"/>
            <a:ext cx="822960" cy="141253"/>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pic>
        <p:nvPicPr>
          <p:cNvPr id="36" name="Picture 6" descr="C:\Users\Shows\Pictures\DVD_ART34\Artwork_Imagery\Hardware Photos\OEM HW\Windows Mobile devices (cell phone, pda)\Smartphone cell phones\Samsung blackjackII Windows live search maps.png"/>
          <p:cNvPicPr>
            <a:picLocks noChangeAspect="1" noChangeArrowheads="1"/>
          </p:cNvPicPr>
          <p:nvPr/>
        </p:nvPicPr>
        <p:blipFill>
          <a:blip r:embed="rId6" cstate="print"/>
          <a:srcRect/>
          <a:stretch>
            <a:fillRect/>
          </a:stretch>
        </p:blipFill>
        <p:spPr bwMode="auto">
          <a:xfrm rot="20902250" flipH="1">
            <a:off x="3154159" y="4437743"/>
            <a:ext cx="275061" cy="677410"/>
          </a:xfrm>
          <a:prstGeom prst="rect">
            <a:avLst/>
          </a:prstGeom>
          <a:noFill/>
        </p:spPr>
      </p:pic>
      <p:pic>
        <p:nvPicPr>
          <p:cNvPr id="37" name="Picture 4" descr="C:\Users\Shows\Pictures\DVD_ART34\Artwork_Imagery\Icons - Illustrations\screen captures\Microsoft CRM - Outlook marketing dashboard cool ui.png"/>
          <p:cNvPicPr>
            <a:picLocks noChangeAspect="1" noChangeArrowheads="1"/>
          </p:cNvPicPr>
          <p:nvPr/>
        </p:nvPicPr>
        <p:blipFill>
          <a:blip r:embed="rId7" cstate="print"/>
          <a:srcRect/>
          <a:stretch>
            <a:fillRect/>
          </a:stretch>
        </p:blipFill>
        <p:spPr bwMode="auto">
          <a:xfrm>
            <a:off x="419568" y="2523293"/>
            <a:ext cx="1136284" cy="838412"/>
          </a:xfrm>
          <a:prstGeom prst="rect">
            <a:avLst/>
          </a:prstGeom>
          <a:noFill/>
          <a:effectLst>
            <a:reflection blurRad="6350" stA="52000" endA="300" endPos="35000" dir="5400000" sy="-100000" algn="bl" rotWithShape="0"/>
          </a:effectLst>
          <a:scene3d>
            <a:camera prst="perspectiveContrastingRigh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0"/>
                                        <p:tgtEl>
                                          <p:spTgt spid="27"/>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4500"/>
                            </p:stCondLst>
                            <p:childTnLst>
                              <p:par>
                                <p:cTn id="47" presetID="22" presetClass="entr" presetSubtype="8" fill="hold" grpId="0" nodeType="afterEffect">
                                  <p:stCondLst>
                                    <p:cond delay="50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2" presetClass="entr" presetSubtype="8" fill="hold" grpId="0" nodeType="withEffect">
                                  <p:stCondLst>
                                    <p:cond delay="50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par>
                                <p:cTn id="56" presetID="22" presetClass="entr" presetSubtype="8" fill="hold" grpId="0" nodeType="withEffect">
                                  <p:stCondLst>
                                    <p:cond delay="50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par>
                                <p:cTn id="59" presetID="22" presetClass="entr" presetSubtype="8" fill="hold" grpId="0" nodeType="withEffect">
                                  <p:stCondLst>
                                    <p:cond delay="50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7" grpId="0" animBg="1"/>
      <p:bldP spid="18" grpId="0"/>
      <p:bldP spid="19" grpId="0" animBg="1"/>
      <p:bldP spid="20" grpId="0"/>
      <p:bldP spid="21" grpId="0" animBg="1"/>
      <p:bldP spid="22" grpId="0"/>
      <p:bldP spid="23" grpId="0" animBg="1"/>
      <p:bldP spid="24" grpId="0"/>
      <p:bldP spid="25" grpId="0" animBg="1"/>
      <p:bldP spid="26" grpId="0"/>
      <p:bldP spid="27" grpId="0"/>
      <p:bldP spid="28" grpId="0" animBg="1"/>
      <p:bldP spid="30" grpId="0" animBg="1"/>
      <p:bldP spid="31" grpId="0" animBg="1"/>
      <p:bldP spid="33"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smtClean="0"/>
              <a:t>Azure Goals</a:t>
            </a:r>
            <a:endParaRPr lang="en-US" dirty="0"/>
          </a:p>
        </p:txBody>
      </p:sp>
      <p:grpSp>
        <p:nvGrpSpPr>
          <p:cNvPr id="3" name="Group 29"/>
          <p:cNvGrpSpPr/>
          <p:nvPr/>
        </p:nvGrpSpPr>
        <p:grpSpPr>
          <a:xfrm>
            <a:off x="533400" y="4312920"/>
            <a:ext cx="8153400" cy="1554480"/>
            <a:chOff x="129268" y="4579219"/>
            <a:chExt cx="8778240" cy="1554480"/>
          </a:xfrm>
        </p:grpSpPr>
        <p:sp>
          <p:nvSpPr>
            <p:cNvPr id="4" name="Rounded Rectangle 3"/>
            <p:cNvSpPr/>
            <p:nvPr/>
          </p:nvSpPr>
          <p:spPr bwMode="gray">
            <a:xfrm flipH="1">
              <a:off x="129268" y="4579219"/>
              <a:ext cx="8778240" cy="1554480"/>
            </a:xfrm>
            <a:prstGeom prst="roundRect">
              <a:avLst>
                <a:gd name="adj" fmla="val 10044"/>
              </a:avLst>
            </a:prstGeom>
            <a:solidFill>
              <a:schemeClr val="accent1">
                <a:alpha val="39000"/>
              </a:schemeClr>
            </a:solidFill>
            <a:ln w="3175" cap="flat" cmpd="sng" algn="ctr">
              <a:solidFill>
                <a:srgbClr val="FFFFFF">
                  <a:alpha val="2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96919" rtl="0">
                <a:defRPr/>
              </a:pPr>
              <a:endParaRPr lang="en-US" sz="2900" kern="1200" dirty="0">
                <a:solidFill>
                  <a:srgbClr val="FFFFFF"/>
                </a:solidFill>
                <a:latin typeface="Segoe" pitchFamily="34" charset="0"/>
                <a:ea typeface="+mn-ea"/>
                <a:cs typeface="+mn-cs"/>
              </a:endParaRPr>
            </a:p>
          </p:txBody>
        </p:sp>
        <p:grpSp>
          <p:nvGrpSpPr>
            <p:cNvPr id="5" name="Group 24"/>
            <p:cNvGrpSpPr/>
            <p:nvPr/>
          </p:nvGrpSpPr>
          <p:grpSpPr>
            <a:xfrm>
              <a:off x="457200" y="4642591"/>
              <a:ext cx="8234860" cy="1235333"/>
              <a:chOff x="457200" y="5177135"/>
              <a:chExt cx="8234860" cy="1235333"/>
            </a:xfrm>
          </p:grpSpPr>
          <p:sp>
            <p:nvSpPr>
              <p:cNvPr id="7" name="TextBox 6"/>
              <p:cNvSpPr txBox="1"/>
              <p:nvPr/>
            </p:nvSpPr>
            <p:spPr>
              <a:xfrm>
                <a:off x="457200" y="5177135"/>
                <a:ext cx="8001000" cy="461665"/>
              </a:xfrm>
              <a:prstGeom prst="rect">
                <a:avLst/>
              </a:prstGeom>
              <a:noFill/>
            </p:spPr>
            <p:txBody>
              <a:bodyPr wrap="square" rtlCol="0">
                <a:spAutoFit/>
              </a:bodyPr>
              <a:lstStyle/>
              <a:p>
                <a:r>
                  <a:rPr lang="en-US" sz="24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Easy adoption </a:t>
                </a:r>
              </a:p>
            </p:txBody>
          </p:sp>
          <p:sp>
            <p:nvSpPr>
              <p:cNvPr id="8" name="TextBox 7"/>
              <p:cNvSpPr txBox="1"/>
              <p:nvPr/>
            </p:nvSpPr>
            <p:spPr>
              <a:xfrm>
                <a:off x="614860" y="5581471"/>
                <a:ext cx="8077200" cy="830997"/>
              </a:xfrm>
              <a:prstGeom prst="rect">
                <a:avLst/>
              </a:prstGeom>
              <a:noFill/>
            </p:spPr>
            <p:txBody>
              <a:bodyPr wrap="square" rtlCol="0">
                <a:spAutoFit/>
              </a:bodyPr>
              <a:lstStyle/>
              <a:p>
                <a:pPr lvl="0" indent="265113">
                  <a:buFont typeface="Wingdings" pitchFamily="2" charset="2"/>
                  <a:buChar char="ü"/>
                </a:pPr>
                <a:r>
                  <a:rPr lang="en-US" sz="1600" dirty="0" smtClean="0"/>
                  <a:t>Familiar tools, languages, and frameworks with .NET and Visual Studio</a:t>
                </a:r>
              </a:p>
              <a:p>
                <a:pPr lvl="0" indent="265113">
                  <a:buFont typeface="Wingdings" pitchFamily="2" charset="2"/>
                  <a:buChar char="ü"/>
                </a:pPr>
                <a:r>
                  <a:rPr lang="en-US" sz="1600" dirty="0" smtClean="0"/>
                  <a:t>Provides the choice to build on-premises, cloud, or hybrid solutions</a:t>
                </a:r>
              </a:p>
              <a:p>
                <a:pPr lvl="0" indent="265113">
                  <a:buFont typeface="Wingdings" pitchFamily="2" charset="2"/>
                  <a:buChar char="ü"/>
                </a:pPr>
                <a:r>
                  <a:rPr lang="en-US" sz="1600" dirty="0" smtClean="0"/>
                  <a:t>Integrate with existing assets such as AD and premises applications</a:t>
                </a:r>
              </a:p>
            </p:txBody>
          </p:sp>
        </p:grpSp>
      </p:grpSp>
      <p:grpSp>
        <p:nvGrpSpPr>
          <p:cNvPr id="6" name="Group 30"/>
          <p:cNvGrpSpPr/>
          <p:nvPr/>
        </p:nvGrpSpPr>
        <p:grpSpPr>
          <a:xfrm>
            <a:off x="533400" y="2806393"/>
            <a:ext cx="8153400" cy="1371600"/>
            <a:chOff x="129268" y="3047908"/>
            <a:chExt cx="8778240" cy="1371600"/>
          </a:xfrm>
        </p:grpSpPr>
        <p:sp>
          <p:nvSpPr>
            <p:cNvPr id="10" name="Rounded Rectangle 9"/>
            <p:cNvSpPr/>
            <p:nvPr/>
          </p:nvSpPr>
          <p:spPr bwMode="gray">
            <a:xfrm flipH="1">
              <a:off x="129268" y="3047908"/>
              <a:ext cx="8778240" cy="1371600"/>
            </a:xfrm>
            <a:prstGeom prst="roundRect">
              <a:avLst>
                <a:gd name="adj" fmla="val 10044"/>
              </a:avLst>
            </a:prstGeom>
            <a:solidFill>
              <a:schemeClr val="accent1">
                <a:alpha val="39000"/>
              </a:schemeClr>
            </a:solidFill>
            <a:ln w="3175" cap="flat" cmpd="sng" algn="ctr">
              <a:solidFill>
                <a:srgbClr val="FFFFFF">
                  <a:alpha val="2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96919" rtl="0">
                <a:defRPr/>
              </a:pPr>
              <a:endParaRPr lang="en-US" sz="2900" kern="1200" dirty="0">
                <a:solidFill>
                  <a:srgbClr val="FFFFFF"/>
                </a:solidFill>
                <a:latin typeface="Segoe" pitchFamily="34" charset="0"/>
                <a:ea typeface="+mn-ea"/>
                <a:cs typeface="+mn-cs"/>
              </a:endParaRPr>
            </a:p>
          </p:txBody>
        </p:sp>
        <p:grpSp>
          <p:nvGrpSpPr>
            <p:cNvPr id="9" name="Group 20"/>
            <p:cNvGrpSpPr/>
            <p:nvPr/>
          </p:nvGrpSpPr>
          <p:grpSpPr>
            <a:xfrm>
              <a:off x="457200" y="3123056"/>
              <a:ext cx="8234860" cy="966250"/>
              <a:chOff x="457200" y="3657600"/>
              <a:chExt cx="8234860" cy="966250"/>
            </a:xfrm>
          </p:grpSpPr>
          <p:sp>
            <p:nvSpPr>
              <p:cNvPr id="13" name="TextBox 12"/>
              <p:cNvSpPr txBox="1"/>
              <p:nvPr/>
            </p:nvSpPr>
            <p:spPr>
              <a:xfrm>
                <a:off x="457200" y="3657600"/>
                <a:ext cx="8001000" cy="461665"/>
              </a:xfrm>
              <a:prstGeom prst="rect">
                <a:avLst/>
              </a:prstGeom>
              <a:noFill/>
            </p:spPr>
            <p:txBody>
              <a:bodyPr wrap="square" rtlCol="0">
                <a:spAutoFit/>
              </a:bodyPr>
              <a:lstStyle/>
              <a:p>
                <a:r>
                  <a:rPr lang="en-US" sz="24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Based on Internet Standards</a:t>
                </a:r>
              </a:p>
            </p:txBody>
          </p:sp>
          <p:sp>
            <p:nvSpPr>
              <p:cNvPr id="14" name="TextBox 13"/>
              <p:cNvSpPr txBox="1"/>
              <p:nvPr/>
            </p:nvSpPr>
            <p:spPr>
              <a:xfrm>
                <a:off x="614860" y="4039075"/>
                <a:ext cx="8077200" cy="584775"/>
              </a:xfrm>
              <a:prstGeom prst="rect">
                <a:avLst/>
              </a:prstGeom>
              <a:noFill/>
            </p:spPr>
            <p:txBody>
              <a:bodyPr wrap="square" rtlCol="0">
                <a:spAutoFit/>
              </a:bodyPr>
              <a:lstStyle/>
              <a:p>
                <a:pPr lvl="0" indent="265113">
                  <a:buFont typeface="Wingdings" pitchFamily="2" charset="2"/>
                  <a:buChar char="ü"/>
                </a:pPr>
                <a:r>
                  <a:rPr lang="en-US" sz="1600" dirty="0" smtClean="0"/>
                  <a:t>Multiple protocol support including HTTP, REST, SOAP, </a:t>
                </a:r>
                <a:r>
                  <a:rPr lang="en-US" sz="1600" dirty="0" err="1" smtClean="0"/>
                  <a:t>AtomPub</a:t>
                </a:r>
                <a:endParaRPr lang="en-US" sz="1600" dirty="0" smtClean="0"/>
              </a:p>
              <a:p>
                <a:pPr lvl="0" indent="265113">
                  <a:buFont typeface="Wingdings" pitchFamily="2" charset="2"/>
                  <a:buChar char="ü"/>
                </a:pPr>
                <a:r>
                  <a:rPr lang="en-US" sz="1600" dirty="0" smtClean="0"/>
                  <a:t>Broad investment in open, community-based access to Azure services</a:t>
                </a:r>
              </a:p>
            </p:txBody>
          </p:sp>
        </p:grpSp>
      </p:grpSp>
      <p:grpSp>
        <p:nvGrpSpPr>
          <p:cNvPr id="11" name="Group 31"/>
          <p:cNvGrpSpPr/>
          <p:nvPr/>
        </p:nvGrpSpPr>
        <p:grpSpPr>
          <a:xfrm>
            <a:off x="533958" y="1116985"/>
            <a:ext cx="8165616" cy="1554480"/>
            <a:chOff x="129268" y="1383284"/>
            <a:chExt cx="8791392" cy="1554480"/>
          </a:xfrm>
        </p:grpSpPr>
        <p:sp>
          <p:nvSpPr>
            <p:cNvPr id="16" name="Rounded Rectangle 15"/>
            <p:cNvSpPr/>
            <p:nvPr/>
          </p:nvSpPr>
          <p:spPr bwMode="gray">
            <a:xfrm flipH="1">
              <a:off x="129268" y="1383284"/>
              <a:ext cx="8778240" cy="1554480"/>
            </a:xfrm>
            <a:prstGeom prst="roundRect">
              <a:avLst>
                <a:gd name="adj" fmla="val 10044"/>
              </a:avLst>
            </a:prstGeom>
            <a:solidFill>
              <a:schemeClr val="accent1">
                <a:alpha val="39000"/>
              </a:schemeClr>
            </a:solidFill>
            <a:ln w="3175" cap="flat" cmpd="sng" algn="ctr">
              <a:solidFill>
                <a:srgbClr val="FFFFFF">
                  <a:alpha val="2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96919" rtl="0">
                <a:defRPr/>
              </a:pPr>
              <a:endParaRPr lang="en-US" sz="2900" kern="1200" dirty="0">
                <a:solidFill>
                  <a:srgbClr val="FFFFFF"/>
                </a:solidFill>
                <a:latin typeface="Segoe" pitchFamily="34" charset="0"/>
                <a:ea typeface="+mn-ea"/>
                <a:cs typeface="+mn-cs"/>
              </a:endParaRPr>
            </a:p>
          </p:txBody>
        </p:sp>
        <p:sp>
          <p:nvSpPr>
            <p:cNvPr id="18" name="TextBox 17"/>
            <p:cNvSpPr txBox="1"/>
            <p:nvPr/>
          </p:nvSpPr>
          <p:spPr>
            <a:xfrm>
              <a:off x="457200" y="1471867"/>
              <a:ext cx="8305800" cy="461665"/>
            </a:xfrm>
            <a:prstGeom prst="rect">
              <a:avLst/>
            </a:prstGeom>
            <a:noFill/>
          </p:spPr>
          <p:txBody>
            <a:bodyPr wrap="square" rtlCol="0">
              <a:spAutoFit/>
            </a:bodyPr>
            <a:lstStyle/>
            <a:p>
              <a:r>
                <a:rPr lang="en-US" sz="24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A Flexible Services Platform with Internet Scale</a:t>
              </a:r>
            </a:p>
          </p:txBody>
        </p:sp>
        <p:sp>
          <p:nvSpPr>
            <p:cNvPr id="19" name="TextBox 18"/>
            <p:cNvSpPr txBox="1"/>
            <p:nvPr/>
          </p:nvSpPr>
          <p:spPr>
            <a:xfrm>
              <a:off x="614860" y="1834522"/>
              <a:ext cx="8305800" cy="830997"/>
            </a:xfrm>
            <a:prstGeom prst="rect">
              <a:avLst/>
            </a:prstGeom>
            <a:noFill/>
          </p:spPr>
          <p:txBody>
            <a:bodyPr wrap="square" rtlCol="0">
              <a:spAutoFit/>
            </a:bodyPr>
            <a:lstStyle/>
            <a:p>
              <a:pPr lvl="0" indent="265113">
                <a:buFont typeface="Wingdings" pitchFamily="2" charset="2"/>
                <a:buChar char="ü"/>
              </a:pPr>
              <a:r>
                <a:rPr lang="en-US" sz="1600" dirty="0" smtClean="0"/>
                <a:t>Simple scenarios are simple – complex scenarios are possible</a:t>
              </a:r>
            </a:p>
            <a:p>
              <a:pPr lvl="0" indent="265113">
                <a:buFont typeface="Wingdings" pitchFamily="2" charset="2"/>
                <a:buChar char="ü"/>
              </a:pPr>
              <a:r>
                <a:rPr lang="en-US" sz="1600" dirty="0" smtClean="0"/>
                <a:t>Services hosted in Microsoft’s data centers</a:t>
              </a:r>
            </a:p>
            <a:p>
              <a:pPr lvl="0" indent="265113">
                <a:buFont typeface="Wingdings" pitchFamily="2" charset="2"/>
                <a:buChar char="ü"/>
              </a:pPr>
              <a:r>
                <a:rPr lang="en-US" sz="1600" dirty="0" smtClean="0"/>
                <a:t>Designed for high availability &amp; scalability</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ight Arrow 47"/>
          <p:cNvSpPr/>
          <p:nvPr/>
        </p:nvSpPr>
        <p:spPr bwMode="auto">
          <a:xfrm rot="855020" flipV="1">
            <a:off x="4284188" y="2868564"/>
            <a:ext cx="32918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47" name="Right Arrow 46"/>
          <p:cNvSpPr/>
          <p:nvPr/>
        </p:nvSpPr>
        <p:spPr bwMode="auto">
          <a:xfrm rot="2654899" flipV="1">
            <a:off x="2767011" y="3876227"/>
            <a:ext cx="32918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50" name="Right Arrow 49"/>
          <p:cNvSpPr/>
          <p:nvPr/>
        </p:nvSpPr>
        <p:spPr bwMode="auto">
          <a:xfrm rot="4295355" flipV="1">
            <a:off x="1679741" y="4017255"/>
            <a:ext cx="32918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52" name="Right Arrow 51"/>
          <p:cNvSpPr/>
          <p:nvPr/>
        </p:nvSpPr>
        <p:spPr bwMode="auto">
          <a:xfrm rot="17305044" flipH="1" flipV="1">
            <a:off x="353634" y="4165104"/>
            <a:ext cx="32918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40" name="Flowchart: Magnetic Disk 39"/>
          <p:cNvSpPr/>
          <p:nvPr/>
        </p:nvSpPr>
        <p:spPr>
          <a:xfrm>
            <a:off x="6026532" y="816936"/>
            <a:ext cx="990600" cy="990600"/>
          </a:xfrm>
          <a:prstGeom prst="flowChartMagneticDisk">
            <a:avLst/>
          </a:prstGeom>
          <a:gradFill>
            <a:gsLst>
              <a:gs pos="0">
                <a:srgbClr val="04761A"/>
              </a:gs>
              <a:gs pos="55000">
                <a:srgbClr val="168C06"/>
              </a:gs>
              <a:gs pos="100000">
                <a:srgbClr val="08A80C"/>
              </a:gs>
            </a:gsLst>
          </a:gra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rgbClr val="FFFFFF"/>
              </a:solidFill>
              <a:latin typeface="Calibri"/>
            </a:endParaRPr>
          </a:p>
          <a:p>
            <a:pPr algn="ctr" defTabSz="914099" fontAlgn="base">
              <a:spcBef>
                <a:spcPct val="0"/>
              </a:spcBef>
              <a:spcAft>
                <a:spcPct val="0"/>
              </a:spcAft>
            </a:pPr>
            <a:r>
              <a:rPr lang="en-US" sz="1600" b="1" dirty="0" smtClean="0">
                <a:solidFill>
                  <a:srgbClr val="FFFFFF"/>
                </a:solidFill>
                <a:latin typeface="Calibri"/>
              </a:rPr>
              <a:t>WL Services</a:t>
            </a:r>
            <a:br>
              <a:rPr lang="en-US" sz="1600" b="1" dirty="0" smtClean="0">
                <a:solidFill>
                  <a:srgbClr val="FFFFFF"/>
                </a:solidFill>
                <a:latin typeface="Calibri"/>
              </a:rPr>
            </a:br>
            <a:endParaRPr lang="en-US" sz="1600" b="1" dirty="0" smtClean="0">
              <a:solidFill>
                <a:srgbClr val="FFFFFF"/>
              </a:solidFill>
              <a:latin typeface="Calibri"/>
            </a:endParaRPr>
          </a:p>
        </p:txBody>
      </p:sp>
      <p:sp>
        <p:nvSpPr>
          <p:cNvPr id="35" name="Flowchart: Magnetic Disk 34"/>
          <p:cNvSpPr/>
          <p:nvPr/>
        </p:nvSpPr>
        <p:spPr>
          <a:xfrm>
            <a:off x="6178932" y="969336"/>
            <a:ext cx="990600" cy="990600"/>
          </a:xfrm>
          <a:prstGeom prst="flowChartMagneticDisk">
            <a:avLst/>
          </a:prstGeom>
          <a:gradFill>
            <a:gsLst>
              <a:gs pos="0">
                <a:srgbClr val="04761A"/>
              </a:gs>
              <a:gs pos="55000">
                <a:srgbClr val="168C06"/>
              </a:gs>
              <a:gs pos="100000">
                <a:srgbClr val="08A80C"/>
              </a:gs>
            </a:gsLst>
          </a:gra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rgbClr val="FFFFFF"/>
              </a:solidFill>
              <a:latin typeface="Calibri"/>
            </a:endParaRPr>
          </a:p>
          <a:p>
            <a:pPr algn="ctr" defTabSz="914099" fontAlgn="base">
              <a:spcBef>
                <a:spcPct val="0"/>
              </a:spcBef>
              <a:spcAft>
                <a:spcPct val="0"/>
              </a:spcAft>
            </a:pPr>
            <a:r>
              <a:rPr lang="en-US" sz="1600" b="1" dirty="0" smtClean="0">
                <a:solidFill>
                  <a:srgbClr val="FFFFFF"/>
                </a:solidFill>
                <a:latin typeface="Calibri"/>
              </a:rPr>
              <a:t>WL Services</a:t>
            </a:r>
            <a:br>
              <a:rPr lang="en-US" sz="1600" b="1" dirty="0" smtClean="0">
                <a:solidFill>
                  <a:srgbClr val="FFFFFF"/>
                </a:solidFill>
                <a:latin typeface="Calibri"/>
              </a:rPr>
            </a:br>
            <a:endParaRPr lang="en-US" sz="1600" b="1" dirty="0" smtClean="0">
              <a:solidFill>
                <a:srgbClr val="FFFFFF"/>
              </a:solidFill>
              <a:latin typeface="Calibri"/>
            </a:endParaRPr>
          </a:p>
        </p:txBody>
      </p:sp>
      <p:sp>
        <p:nvSpPr>
          <p:cNvPr id="36" name="Flowchart: Magnetic Disk 35"/>
          <p:cNvSpPr/>
          <p:nvPr/>
        </p:nvSpPr>
        <p:spPr>
          <a:xfrm>
            <a:off x="6331332" y="1121736"/>
            <a:ext cx="990600" cy="990600"/>
          </a:xfrm>
          <a:prstGeom prst="flowChartMagneticDisk">
            <a:avLst/>
          </a:prstGeom>
          <a:gradFill>
            <a:gsLst>
              <a:gs pos="0">
                <a:srgbClr val="04761A"/>
              </a:gs>
              <a:gs pos="55000">
                <a:srgbClr val="168C06"/>
              </a:gs>
              <a:gs pos="100000">
                <a:srgbClr val="08A80C"/>
              </a:gs>
            </a:gsLst>
          </a:gra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rgbClr val="FFFFFF"/>
              </a:solidFill>
              <a:latin typeface="Calibri"/>
            </a:endParaRPr>
          </a:p>
          <a:p>
            <a:pPr algn="ctr" defTabSz="914099" fontAlgn="base">
              <a:spcBef>
                <a:spcPct val="0"/>
              </a:spcBef>
              <a:spcAft>
                <a:spcPct val="0"/>
              </a:spcAft>
            </a:pPr>
            <a:r>
              <a:rPr lang="en-US" sz="1600" b="1" dirty="0" smtClean="0">
                <a:solidFill>
                  <a:srgbClr val="FFFFFF"/>
                </a:solidFill>
                <a:latin typeface="Calibri"/>
              </a:rPr>
              <a:t>WL Services</a:t>
            </a:r>
            <a:br>
              <a:rPr lang="en-US" sz="1600" b="1" dirty="0" smtClean="0">
                <a:solidFill>
                  <a:srgbClr val="FFFFFF"/>
                </a:solidFill>
                <a:latin typeface="Calibri"/>
              </a:rPr>
            </a:br>
            <a:endParaRPr lang="en-US" sz="1600" b="1" dirty="0" smtClean="0">
              <a:solidFill>
                <a:srgbClr val="FFFFFF"/>
              </a:solidFill>
              <a:latin typeface="Calibri"/>
            </a:endParaRPr>
          </a:p>
        </p:txBody>
      </p:sp>
      <p:sp>
        <p:nvSpPr>
          <p:cNvPr id="37" name="Flowchart: Magnetic Disk 36"/>
          <p:cNvSpPr/>
          <p:nvPr/>
        </p:nvSpPr>
        <p:spPr>
          <a:xfrm>
            <a:off x="6483732" y="1274136"/>
            <a:ext cx="990600" cy="990600"/>
          </a:xfrm>
          <a:prstGeom prst="flowChartMagneticDisk">
            <a:avLst/>
          </a:prstGeom>
          <a:gradFill>
            <a:gsLst>
              <a:gs pos="0">
                <a:srgbClr val="04761A"/>
              </a:gs>
              <a:gs pos="55000">
                <a:srgbClr val="168C06"/>
              </a:gs>
              <a:gs pos="100000">
                <a:srgbClr val="08A80C"/>
              </a:gs>
            </a:gsLst>
          </a:gra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rgbClr val="FFFFFF"/>
              </a:solidFill>
              <a:latin typeface="Calibri"/>
            </a:endParaRPr>
          </a:p>
          <a:p>
            <a:pPr algn="ctr" defTabSz="914099" fontAlgn="base">
              <a:spcBef>
                <a:spcPct val="0"/>
              </a:spcBef>
              <a:spcAft>
                <a:spcPct val="0"/>
              </a:spcAft>
            </a:pPr>
            <a:r>
              <a:rPr lang="en-US" sz="1600" b="1" dirty="0" smtClean="0">
                <a:gradFill>
                  <a:gsLst>
                    <a:gs pos="0">
                      <a:srgbClr val="FFFFFF"/>
                    </a:gs>
                    <a:gs pos="55000">
                      <a:srgbClr val="FFFFFF"/>
                    </a:gs>
                    <a:gs pos="100000">
                      <a:srgbClr val="FFFFFF"/>
                    </a:gs>
                  </a:gsLst>
                  <a:lin ang="16200000" scaled="0"/>
                </a:gradFill>
                <a:latin typeface="Calibri"/>
              </a:rPr>
              <a:t>Live Services</a:t>
            </a:r>
            <a:br>
              <a:rPr lang="en-US" sz="1600" b="1" dirty="0" smtClean="0">
                <a:gradFill>
                  <a:gsLst>
                    <a:gs pos="0">
                      <a:srgbClr val="FFFFFF"/>
                    </a:gs>
                    <a:gs pos="55000">
                      <a:srgbClr val="FFFFFF"/>
                    </a:gs>
                    <a:gs pos="100000">
                      <a:srgbClr val="FFFFFF"/>
                    </a:gs>
                  </a:gsLst>
                  <a:lin ang="16200000" scaled="0"/>
                </a:gradFill>
                <a:latin typeface="Calibri"/>
              </a:rPr>
            </a:br>
            <a:endParaRPr lang="en-US" sz="1600" b="1" dirty="0" smtClean="0">
              <a:gradFill>
                <a:gsLst>
                  <a:gs pos="0">
                    <a:srgbClr val="FFFFFF"/>
                  </a:gs>
                  <a:gs pos="55000">
                    <a:srgbClr val="FFFFFF"/>
                  </a:gs>
                  <a:gs pos="100000">
                    <a:srgbClr val="FFFFFF"/>
                  </a:gs>
                </a:gsLst>
                <a:lin ang="16200000" scaled="0"/>
              </a:gradFill>
              <a:latin typeface="Calibri"/>
            </a:endParaRPr>
          </a:p>
        </p:txBody>
      </p:sp>
      <p:cxnSp>
        <p:nvCxnSpPr>
          <p:cNvPr id="38" name="Straight Arrow Connector 37"/>
          <p:cNvCxnSpPr/>
          <p:nvPr/>
        </p:nvCxnSpPr>
        <p:spPr>
          <a:xfrm flipV="1">
            <a:off x="4145349" y="1297722"/>
            <a:ext cx="1954262" cy="548462"/>
          </a:xfrm>
          <a:prstGeom prst="straightConnector1">
            <a:avLst/>
          </a:prstGeom>
          <a:ln w="25400">
            <a:gradFill>
              <a:gsLst>
                <a:gs pos="0">
                  <a:schemeClr val="accent3">
                    <a:lumMod val="75000"/>
                    <a:alpha val="0"/>
                  </a:schemeClr>
                </a:gs>
                <a:gs pos="0">
                  <a:schemeClr val="accent3">
                    <a:lumMod val="75000"/>
                    <a:alpha val="0"/>
                  </a:schemeClr>
                </a:gs>
                <a:gs pos="50000">
                  <a:schemeClr val="accent3"/>
                </a:gs>
                <a:gs pos="100000">
                  <a:schemeClr val="accent3">
                    <a:lumMod val="40000"/>
                    <a:lumOff val="60000"/>
                  </a:schemeClr>
                </a:gs>
              </a:gsLst>
              <a:lin ang="5400000" scaled="0"/>
            </a:gra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090498" y="1546153"/>
            <a:ext cx="2165390" cy="335810"/>
          </a:xfrm>
          <a:prstGeom prst="straightConnector1">
            <a:avLst/>
          </a:prstGeom>
          <a:ln w="25400">
            <a:gradFill>
              <a:gsLst>
                <a:gs pos="0">
                  <a:schemeClr val="accent3">
                    <a:lumMod val="75000"/>
                    <a:alpha val="0"/>
                  </a:schemeClr>
                </a:gs>
                <a:gs pos="0">
                  <a:schemeClr val="accent3">
                    <a:lumMod val="75000"/>
                    <a:alpha val="0"/>
                  </a:schemeClr>
                </a:gs>
                <a:gs pos="50000">
                  <a:schemeClr val="accent3"/>
                </a:gs>
                <a:gs pos="100000">
                  <a:schemeClr val="accent3">
                    <a:lumMod val="40000"/>
                    <a:lumOff val="60000"/>
                  </a:schemeClr>
                </a:gs>
              </a:gsLst>
              <a:lin ang="5400000" scaled="0"/>
            </a:gra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090498" y="1833232"/>
            <a:ext cx="2329435" cy="59364"/>
          </a:xfrm>
          <a:prstGeom prst="straightConnector1">
            <a:avLst/>
          </a:prstGeom>
          <a:ln w="25400">
            <a:gradFill>
              <a:gsLst>
                <a:gs pos="0">
                  <a:schemeClr val="accent3">
                    <a:lumMod val="75000"/>
                    <a:alpha val="0"/>
                  </a:schemeClr>
                </a:gs>
                <a:gs pos="0">
                  <a:schemeClr val="accent3">
                    <a:lumMod val="75000"/>
                    <a:alpha val="0"/>
                  </a:schemeClr>
                </a:gs>
                <a:gs pos="50000">
                  <a:schemeClr val="accent3"/>
                </a:gs>
                <a:gs pos="100000">
                  <a:schemeClr val="accent3">
                    <a:lumMod val="40000"/>
                    <a:lumOff val="60000"/>
                  </a:schemeClr>
                </a:gs>
              </a:gsLst>
              <a:lin ang="5400000" scaled="0"/>
            </a:gra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163407" y="1892596"/>
            <a:ext cx="2460677" cy="233916"/>
          </a:xfrm>
          <a:prstGeom prst="straightConnector1">
            <a:avLst/>
          </a:prstGeom>
          <a:ln w="25400">
            <a:gradFill>
              <a:gsLst>
                <a:gs pos="0">
                  <a:schemeClr val="accent3">
                    <a:lumMod val="75000"/>
                    <a:alpha val="0"/>
                  </a:schemeClr>
                </a:gs>
                <a:gs pos="0">
                  <a:schemeClr val="accent3">
                    <a:lumMod val="75000"/>
                    <a:alpha val="0"/>
                  </a:schemeClr>
                </a:gs>
                <a:gs pos="50000">
                  <a:schemeClr val="accent3"/>
                </a:gs>
                <a:gs pos="100000">
                  <a:schemeClr val="accent3">
                    <a:lumMod val="40000"/>
                    <a:lumOff val="60000"/>
                  </a:schemeClr>
                </a:gs>
              </a:gsLst>
              <a:lin ang="5400000" scaled="0"/>
            </a:gra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28847" y="3728484"/>
            <a:ext cx="8534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V="1">
            <a:off x="3250906" y="2820285"/>
            <a:ext cx="2098159" cy="2135373"/>
          </a:xfrm>
          <a:prstGeom prst="straightConnector1">
            <a:avLst/>
          </a:prstGeom>
          <a:ln w="25400" cmpd="sng">
            <a:gradFill>
              <a:gsLst>
                <a:gs pos="0">
                  <a:schemeClr val="accent3">
                    <a:lumMod val="75000"/>
                    <a:alpha val="0"/>
                  </a:schemeClr>
                </a:gs>
                <a:gs pos="0">
                  <a:schemeClr val="accent3">
                    <a:lumMod val="75000"/>
                    <a:alpha val="0"/>
                  </a:schemeClr>
                </a:gs>
                <a:gs pos="50000">
                  <a:schemeClr val="accent3"/>
                </a:gs>
                <a:gs pos="100000">
                  <a:schemeClr val="accent3">
                    <a:lumMod val="40000"/>
                    <a:lumOff val="60000"/>
                  </a:schemeClr>
                </a:gs>
              </a:gsLst>
              <a:lin ang="5400000" scaled="0"/>
            </a:gra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57" name="Cloud 56"/>
          <p:cNvSpPr/>
          <p:nvPr/>
        </p:nvSpPr>
        <p:spPr>
          <a:xfrm>
            <a:off x="6535480" y="2592236"/>
            <a:ext cx="1600200" cy="983848"/>
          </a:xfrm>
          <a:prstGeom prst="cloud">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rtlCol="0" anchor="t" anchorCtr="0"/>
          <a:lstStyle/>
          <a:p>
            <a:pPr algn="r"/>
            <a:endParaRPr lang="en-US" sz="1600" b="1" dirty="0" smtClean="0">
              <a:gradFill>
                <a:gsLst>
                  <a:gs pos="50000">
                    <a:schemeClr val="bg1"/>
                  </a:gs>
                  <a:gs pos="100000">
                    <a:schemeClr val="bg1"/>
                  </a:gs>
                </a:gsLst>
                <a:lin ang="5400000" scaled="0"/>
              </a:gradFill>
            </a:endParaRPr>
          </a:p>
          <a:p>
            <a:pPr algn="r"/>
            <a:r>
              <a:rPr lang="en-US" sz="1600" b="1" dirty="0" smtClean="0">
                <a:gradFill>
                  <a:gsLst>
                    <a:gs pos="50000">
                      <a:schemeClr val="bg1"/>
                    </a:gs>
                    <a:gs pos="100000">
                      <a:schemeClr val="bg1"/>
                    </a:gs>
                  </a:gsLst>
                  <a:lin ang="5400000" scaled="0"/>
                </a:gradFill>
              </a:rPr>
              <a:t>Web Apps</a:t>
            </a:r>
            <a:endParaRPr lang="en-US" sz="1600" b="1" dirty="0">
              <a:gradFill>
                <a:gsLst>
                  <a:gs pos="50000">
                    <a:schemeClr val="bg1"/>
                  </a:gs>
                  <a:gs pos="100000">
                    <a:schemeClr val="bg1"/>
                  </a:gs>
                </a:gsLst>
                <a:lin ang="5400000" scaled="0"/>
              </a:gradFill>
            </a:endParaRPr>
          </a:p>
        </p:txBody>
      </p:sp>
      <p:cxnSp>
        <p:nvCxnSpPr>
          <p:cNvPr id="59" name="Straight Arrow Connector 58"/>
          <p:cNvCxnSpPr/>
          <p:nvPr/>
        </p:nvCxnSpPr>
        <p:spPr>
          <a:xfrm rot="10800000">
            <a:off x="4104169" y="2477386"/>
            <a:ext cx="2551815" cy="606774"/>
          </a:xfrm>
          <a:prstGeom prst="straightConnector1">
            <a:avLst/>
          </a:prstGeom>
          <a:ln w="25400" cmpd="sng">
            <a:gradFill>
              <a:gsLst>
                <a:gs pos="0">
                  <a:schemeClr val="accent3">
                    <a:lumMod val="75000"/>
                    <a:alpha val="0"/>
                  </a:schemeClr>
                </a:gs>
                <a:gs pos="0">
                  <a:schemeClr val="accent3">
                    <a:lumMod val="75000"/>
                    <a:alpha val="0"/>
                  </a:schemeClr>
                </a:gs>
                <a:gs pos="50000">
                  <a:schemeClr val="accent3"/>
                </a:gs>
                <a:gs pos="100000">
                  <a:schemeClr val="accent3">
                    <a:lumMod val="40000"/>
                    <a:lumOff val="60000"/>
                  </a:schemeClr>
                </a:gs>
              </a:gsLst>
              <a:lin ang="5400000" scaled="0"/>
            </a:gra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331552" y="4044952"/>
            <a:ext cx="850047" cy="374571"/>
          </a:xfrm>
          <a:prstGeom prst="roundRect">
            <a:avLst/>
          </a:prstGeom>
          <a:solidFill>
            <a:schemeClr val="bg1">
              <a:alpha val="85000"/>
            </a:schemeClr>
          </a:solidFill>
        </p:spPr>
        <p:txBody>
          <a:bodyPr wrap="square" rtlCol="0">
            <a:spAutoFit/>
          </a:bodyPr>
          <a:lstStyle/>
          <a:p>
            <a:pPr algn="ctr"/>
            <a:r>
              <a:rPr lang="en-US" sz="1600" b="1" dirty="0" smtClean="0">
                <a:gradFill>
                  <a:gsLst>
                    <a:gs pos="0">
                      <a:schemeClr val="tx1"/>
                    </a:gs>
                    <a:gs pos="100000">
                      <a:schemeClr val="tx1"/>
                    </a:gs>
                  </a:gsLst>
                  <a:lin ang="16200000" scaled="0"/>
                </a:gradFill>
              </a:rPr>
              <a:t>HTTP</a:t>
            </a:r>
            <a:endParaRPr lang="en-US" sz="1600" b="1" dirty="0">
              <a:gradFill>
                <a:gsLst>
                  <a:gs pos="0">
                    <a:schemeClr val="tx1"/>
                  </a:gs>
                  <a:gs pos="100000">
                    <a:schemeClr val="tx1"/>
                  </a:gs>
                </a:gsLst>
                <a:lin ang="16200000" scaled="0"/>
              </a:gradFill>
            </a:endParaRPr>
          </a:p>
        </p:txBody>
      </p:sp>
      <p:sp>
        <p:nvSpPr>
          <p:cNvPr id="84" name="TextBox 83"/>
          <p:cNvSpPr txBox="1"/>
          <p:nvPr/>
        </p:nvSpPr>
        <p:spPr>
          <a:xfrm>
            <a:off x="3021290" y="4044952"/>
            <a:ext cx="864909" cy="374571"/>
          </a:xfrm>
          <a:prstGeom prst="roundRect">
            <a:avLst/>
          </a:prstGeom>
          <a:solidFill>
            <a:schemeClr val="bg1">
              <a:alpha val="85000"/>
            </a:schemeClr>
          </a:solidFill>
        </p:spPr>
        <p:txBody>
          <a:bodyPr wrap="square" rtlCol="0">
            <a:spAutoFit/>
          </a:bodyPr>
          <a:lstStyle/>
          <a:p>
            <a:pPr algn="ctr"/>
            <a:r>
              <a:rPr lang="en-US" sz="1600" b="1" dirty="0" smtClean="0">
                <a:gradFill>
                  <a:gsLst>
                    <a:gs pos="0">
                      <a:schemeClr val="tx1"/>
                    </a:gs>
                    <a:gs pos="100000">
                      <a:schemeClr val="tx1"/>
                    </a:gs>
                  </a:gsLst>
                  <a:lin ang="16200000" scaled="0"/>
                </a:gradFill>
              </a:rPr>
              <a:t>HTTP</a:t>
            </a:r>
            <a:endParaRPr lang="en-US" sz="1600" b="1" dirty="0">
              <a:gradFill>
                <a:gsLst>
                  <a:gs pos="0">
                    <a:schemeClr val="tx1"/>
                  </a:gs>
                  <a:gs pos="100000">
                    <a:schemeClr val="tx1"/>
                  </a:gs>
                </a:gsLst>
                <a:lin ang="16200000" scaled="0"/>
              </a:gradFill>
            </a:endParaRPr>
          </a:p>
        </p:txBody>
      </p:sp>
      <p:sp>
        <p:nvSpPr>
          <p:cNvPr id="85" name="TextBox 84"/>
          <p:cNvSpPr txBox="1"/>
          <p:nvPr/>
        </p:nvSpPr>
        <p:spPr>
          <a:xfrm>
            <a:off x="1640586" y="4044952"/>
            <a:ext cx="874013" cy="374571"/>
          </a:xfrm>
          <a:prstGeom prst="roundRect">
            <a:avLst/>
          </a:prstGeom>
          <a:solidFill>
            <a:schemeClr val="bg1">
              <a:alpha val="85000"/>
            </a:schemeClr>
          </a:solidFill>
        </p:spPr>
        <p:txBody>
          <a:bodyPr wrap="square" rtlCol="0">
            <a:spAutoFit/>
          </a:bodyPr>
          <a:lstStyle/>
          <a:p>
            <a:pPr algn="ctr"/>
            <a:r>
              <a:rPr lang="en-US" sz="1600" b="1" dirty="0" smtClean="0">
                <a:gradFill>
                  <a:gsLst>
                    <a:gs pos="0">
                      <a:schemeClr val="tx1"/>
                    </a:gs>
                    <a:gs pos="100000">
                      <a:schemeClr val="tx1"/>
                    </a:gs>
                  </a:gsLst>
                  <a:lin ang="16200000" scaled="0"/>
                </a:gradFill>
              </a:rPr>
              <a:t>HTTP</a:t>
            </a:r>
            <a:endParaRPr lang="en-US" sz="1600" b="1" dirty="0">
              <a:gradFill>
                <a:gsLst>
                  <a:gs pos="0">
                    <a:schemeClr val="tx1"/>
                  </a:gs>
                  <a:gs pos="100000">
                    <a:schemeClr val="tx1"/>
                  </a:gs>
                </a:gsLst>
                <a:lin ang="16200000" scaled="0"/>
              </a:gradFill>
            </a:endParaRPr>
          </a:p>
        </p:txBody>
      </p:sp>
      <p:sp>
        <p:nvSpPr>
          <p:cNvPr id="86" name="TextBox 85"/>
          <p:cNvSpPr txBox="1"/>
          <p:nvPr/>
        </p:nvSpPr>
        <p:spPr>
          <a:xfrm>
            <a:off x="5521722" y="2736825"/>
            <a:ext cx="879078" cy="374571"/>
          </a:xfrm>
          <a:prstGeom prst="roundRect">
            <a:avLst/>
          </a:prstGeom>
          <a:solidFill>
            <a:schemeClr val="bg1">
              <a:alpha val="85000"/>
            </a:schemeClr>
          </a:solidFill>
        </p:spPr>
        <p:txBody>
          <a:bodyPr wrap="square" rtlCol="0">
            <a:spAutoFit/>
          </a:bodyPr>
          <a:lstStyle/>
          <a:p>
            <a:pPr algn="ctr"/>
            <a:r>
              <a:rPr lang="en-US" sz="1600" b="1" dirty="0" smtClean="0">
                <a:gradFill>
                  <a:gsLst>
                    <a:gs pos="0">
                      <a:schemeClr val="tx1"/>
                    </a:gs>
                    <a:gs pos="100000">
                      <a:schemeClr val="tx1"/>
                    </a:gs>
                  </a:gsLst>
                  <a:lin ang="16200000" scaled="0"/>
                </a:gradFill>
              </a:rPr>
              <a:t>HTTP</a:t>
            </a:r>
            <a:endParaRPr lang="en-US" sz="1600" b="1" dirty="0">
              <a:gradFill>
                <a:gsLst>
                  <a:gs pos="0">
                    <a:schemeClr val="tx1"/>
                  </a:gs>
                  <a:gs pos="100000">
                    <a:schemeClr val="tx1"/>
                  </a:gs>
                </a:gsLst>
                <a:lin ang="16200000" scaled="0"/>
              </a:gradFill>
            </a:endParaRPr>
          </a:p>
        </p:txBody>
      </p:sp>
      <p:sp>
        <p:nvSpPr>
          <p:cNvPr id="87" name="TextBox 86"/>
          <p:cNvSpPr txBox="1"/>
          <p:nvPr/>
        </p:nvSpPr>
        <p:spPr>
          <a:xfrm>
            <a:off x="609600" y="3756285"/>
            <a:ext cx="1066800" cy="400110"/>
          </a:xfrm>
          <a:prstGeom prst="rect">
            <a:avLst/>
          </a:prstGeom>
          <a:noFill/>
        </p:spPr>
        <p:txBody>
          <a:bodyPr wrap="square" rtlCol="0">
            <a:spAutoFit/>
          </a:bodyPr>
          <a:lstStyle/>
          <a:p>
            <a:r>
              <a:rPr lang="en-US" sz="2000" dirty="0" smtClean="0">
                <a:solidFill>
                  <a:schemeClr val="bg2"/>
                </a:solidFill>
              </a:rPr>
              <a:t>Device</a:t>
            </a:r>
            <a:endParaRPr lang="en-US" sz="2000" dirty="0">
              <a:solidFill>
                <a:schemeClr val="bg2"/>
              </a:solidFill>
            </a:endParaRPr>
          </a:p>
        </p:txBody>
      </p:sp>
      <p:sp>
        <p:nvSpPr>
          <p:cNvPr id="88" name="TextBox 87"/>
          <p:cNvSpPr txBox="1"/>
          <p:nvPr/>
        </p:nvSpPr>
        <p:spPr>
          <a:xfrm>
            <a:off x="609600" y="3282952"/>
            <a:ext cx="1066800" cy="400110"/>
          </a:xfrm>
          <a:prstGeom prst="rect">
            <a:avLst/>
          </a:prstGeom>
          <a:noFill/>
        </p:spPr>
        <p:txBody>
          <a:bodyPr wrap="square" rtlCol="0">
            <a:spAutoFit/>
          </a:bodyPr>
          <a:lstStyle/>
          <a:p>
            <a:r>
              <a:rPr lang="en-US" sz="2000" dirty="0" smtClean="0">
                <a:solidFill>
                  <a:schemeClr val="bg2"/>
                </a:solidFill>
              </a:rPr>
              <a:t>Cloud</a:t>
            </a:r>
            <a:endParaRPr lang="en-US" sz="2000" dirty="0">
              <a:solidFill>
                <a:schemeClr val="bg2"/>
              </a:solidFill>
            </a:endParaRPr>
          </a:p>
        </p:txBody>
      </p:sp>
      <p:sp>
        <p:nvSpPr>
          <p:cNvPr id="90" name="Title 1"/>
          <p:cNvSpPr>
            <a:spLocks noGrp="1"/>
          </p:cNvSpPr>
          <p:nvPr>
            <p:ph type="title"/>
          </p:nvPr>
        </p:nvSpPr>
        <p:spPr>
          <a:xfrm>
            <a:off x="304800" y="-76200"/>
            <a:ext cx="8229600" cy="1143000"/>
          </a:xfrm>
        </p:spPr>
        <p:txBody>
          <a:bodyPr>
            <a:normAutofit/>
          </a:bodyPr>
          <a:lstStyle/>
          <a:p>
            <a:pPr lvl="0"/>
            <a:r>
              <a:rPr lang="en-US" dirty="0" smtClean="0">
                <a:solidFill>
                  <a:schemeClr val="bg2"/>
                </a:solidFill>
              </a:rPr>
              <a:t>Always Online</a:t>
            </a:r>
            <a:endParaRPr lang="en-US" dirty="0">
              <a:solidFill>
                <a:schemeClr val="bg2"/>
              </a:solidFill>
            </a:endParaRPr>
          </a:p>
        </p:txBody>
      </p:sp>
      <p:sp>
        <p:nvSpPr>
          <p:cNvPr id="79" name="Rounded Rectangle 78"/>
          <p:cNvSpPr/>
          <p:nvPr/>
        </p:nvSpPr>
        <p:spPr bwMode="auto">
          <a:xfrm>
            <a:off x="381000" y="4880345"/>
            <a:ext cx="2309037" cy="1105786"/>
          </a:xfrm>
          <a:prstGeom prst="roundRect">
            <a:avLst/>
          </a:prstGeom>
          <a:solidFill>
            <a:schemeClr val="accent2">
              <a:lumMod val="60000"/>
              <a:lumOff val="4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000" b="1" dirty="0" smtClean="0">
                <a:gradFill>
                  <a:gsLst>
                    <a:gs pos="0">
                      <a:schemeClr val="tx1"/>
                    </a:gs>
                    <a:gs pos="100000">
                      <a:schemeClr val="tx1"/>
                    </a:gs>
                  </a:gsLst>
                  <a:lin ang="16200000" scaled="0"/>
                </a:gradFill>
              </a:rPr>
              <a:t>AJAX/SL/Flash</a:t>
            </a:r>
          </a:p>
          <a:p>
            <a:pPr lvl="0" algn="ctr"/>
            <a:r>
              <a:rPr lang="en-US" sz="2000" b="1" dirty="0" smtClean="0">
                <a:gradFill>
                  <a:gsLst>
                    <a:gs pos="0">
                      <a:schemeClr val="tx1"/>
                    </a:gs>
                    <a:gs pos="100000">
                      <a:schemeClr val="tx1"/>
                    </a:gs>
                  </a:gsLst>
                  <a:lin ang="16200000" scaled="0"/>
                </a:gradFill>
              </a:rPr>
              <a:t>Apps</a:t>
            </a:r>
            <a:endParaRPr lang="en-US" sz="2800" dirty="0" smtClean="0">
              <a:gradFill>
                <a:gsLst>
                  <a:gs pos="0">
                    <a:schemeClr val="tx1"/>
                  </a:gs>
                  <a:gs pos="100000">
                    <a:schemeClr val="tx1"/>
                  </a:gs>
                </a:gsLst>
                <a:lin ang="16200000" scaled="0"/>
              </a:gradFill>
            </a:endParaRPr>
          </a:p>
        </p:txBody>
      </p:sp>
      <p:sp>
        <p:nvSpPr>
          <p:cNvPr id="80" name="Rounded Rectangle 79"/>
          <p:cNvSpPr/>
          <p:nvPr/>
        </p:nvSpPr>
        <p:spPr bwMode="auto">
          <a:xfrm>
            <a:off x="2748516" y="4880345"/>
            <a:ext cx="1828800" cy="1105786"/>
          </a:xfrm>
          <a:prstGeom prst="roundRect">
            <a:avLst/>
          </a:prstGeom>
          <a:solidFill>
            <a:schemeClr val="accent2">
              <a:lumMod val="60000"/>
              <a:lumOff val="4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pPr>
            <a:r>
              <a:rPr lang="en-US" sz="2000" b="1" dirty="0" smtClean="0">
                <a:gradFill>
                  <a:gsLst>
                    <a:gs pos="0">
                      <a:schemeClr val="tx1"/>
                    </a:gs>
                    <a:gs pos="100000">
                      <a:schemeClr val="tx1"/>
                    </a:gs>
                  </a:gsLst>
                  <a:lin ang="16200000" scaled="0"/>
                </a:gradFill>
              </a:rPr>
              <a:t>Desktop</a:t>
            </a:r>
          </a:p>
          <a:p>
            <a:pPr algn="ctr" fontAlgn="base">
              <a:spcBef>
                <a:spcPct val="0"/>
              </a:spcBef>
              <a:spcAft>
                <a:spcPct val="0"/>
              </a:spcAft>
            </a:pPr>
            <a:r>
              <a:rPr lang="en-US" sz="2000" b="1" dirty="0" smtClean="0">
                <a:gradFill>
                  <a:gsLst>
                    <a:gs pos="0">
                      <a:schemeClr val="tx1"/>
                    </a:gs>
                    <a:gs pos="100000">
                      <a:schemeClr val="tx1"/>
                    </a:gs>
                  </a:gsLst>
                  <a:lin ang="16200000" scaled="0"/>
                </a:gradFill>
              </a:rPr>
              <a:t>Apps</a:t>
            </a:r>
          </a:p>
        </p:txBody>
      </p:sp>
      <p:sp>
        <p:nvSpPr>
          <p:cNvPr id="81" name="Rounded Rectangle 80"/>
          <p:cNvSpPr/>
          <p:nvPr/>
        </p:nvSpPr>
        <p:spPr bwMode="auto">
          <a:xfrm>
            <a:off x="4635795" y="4880345"/>
            <a:ext cx="1828800" cy="1105786"/>
          </a:xfrm>
          <a:prstGeom prst="roundRect">
            <a:avLst/>
          </a:prstGeom>
          <a:solidFill>
            <a:schemeClr val="accent2">
              <a:lumMod val="60000"/>
              <a:lumOff val="4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pPr>
            <a:r>
              <a:rPr lang="en-US" sz="2000" b="1" dirty="0" smtClean="0">
                <a:gradFill>
                  <a:gsLst>
                    <a:gs pos="0">
                      <a:schemeClr val="tx1"/>
                    </a:gs>
                    <a:gs pos="100000">
                      <a:schemeClr val="tx1"/>
                    </a:gs>
                  </a:gsLst>
                  <a:lin ang="16200000" scaled="0"/>
                </a:gradFill>
              </a:rPr>
              <a:t>Mobile Apps</a:t>
            </a:r>
          </a:p>
        </p:txBody>
      </p:sp>
      <p:sp>
        <p:nvSpPr>
          <p:cNvPr id="39" name="Right Arrow 38"/>
          <p:cNvSpPr/>
          <p:nvPr/>
        </p:nvSpPr>
        <p:spPr bwMode="auto">
          <a:xfrm rot="20700892" flipV="1">
            <a:off x="4258098" y="1469181"/>
            <a:ext cx="1856096"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41" name="Right Arrow 40"/>
          <p:cNvSpPr/>
          <p:nvPr/>
        </p:nvSpPr>
        <p:spPr bwMode="auto">
          <a:xfrm rot="21154407" flipV="1">
            <a:off x="4396851" y="1621583"/>
            <a:ext cx="1856096"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42" name="Right Arrow 41"/>
          <p:cNvSpPr/>
          <p:nvPr/>
        </p:nvSpPr>
        <p:spPr bwMode="auto">
          <a:xfrm flipV="1">
            <a:off x="4521955" y="1773982"/>
            <a:ext cx="1856096"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44" name="Right Arrow 43"/>
          <p:cNvSpPr/>
          <p:nvPr/>
        </p:nvSpPr>
        <p:spPr bwMode="auto">
          <a:xfrm rot="415394" flipV="1">
            <a:off x="4756242" y="1953676"/>
            <a:ext cx="1856096"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grpSp>
        <p:nvGrpSpPr>
          <p:cNvPr id="2" name="Group 33"/>
          <p:cNvGrpSpPr/>
          <p:nvPr/>
        </p:nvGrpSpPr>
        <p:grpSpPr>
          <a:xfrm>
            <a:off x="184378" y="857250"/>
            <a:ext cx="5553075" cy="2571750"/>
            <a:chOff x="2274434" y="2022701"/>
            <a:chExt cx="5553075" cy="2571750"/>
          </a:xfrm>
        </p:grpSpPr>
        <p:pic>
          <p:nvPicPr>
            <p:cNvPr id="1027" name="Picture 3" descr="C:\Users\Shows\Pictures\DVD_ART34\Artwork_Imagery\Icons - Illustrations\Internet Clouds web\cloud illustration icon.png"/>
            <p:cNvPicPr>
              <a:picLocks noChangeAspect="1" noChangeArrowheads="1"/>
            </p:cNvPicPr>
            <p:nvPr/>
          </p:nvPicPr>
          <p:blipFill>
            <a:blip r:embed="rId3" cstate="print"/>
            <a:srcRect/>
            <a:stretch>
              <a:fillRect/>
            </a:stretch>
          </p:blipFill>
          <p:spPr bwMode="auto">
            <a:xfrm>
              <a:off x="2274434" y="2022701"/>
              <a:ext cx="5553075" cy="2571750"/>
            </a:xfrm>
            <a:prstGeom prst="rect">
              <a:avLst/>
            </a:prstGeom>
            <a:noFill/>
          </p:spPr>
        </p:pic>
        <p:pic>
          <p:nvPicPr>
            <p:cNvPr id="31" name="Picture 3" descr="C:\Users\Shows\Pictures\DVD_ART34\Artwork_Imagery\Icons - Illustrations\Internet Clouds web\cloud illustration icon.png"/>
            <p:cNvPicPr>
              <a:picLocks noChangeAspect="1" noChangeArrowheads="1"/>
            </p:cNvPicPr>
            <p:nvPr/>
          </p:nvPicPr>
          <p:blipFill>
            <a:blip r:embed="rId3" cstate="print"/>
            <a:srcRect/>
            <a:stretch>
              <a:fillRect/>
            </a:stretch>
          </p:blipFill>
          <p:spPr bwMode="auto">
            <a:xfrm>
              <a:off x="2274434" y="2022701"/>
              <a:ext cx="5553075" cy="2571750"/>
            </a:xfrm>
            <a:prstGeom prst="rect">
              <a:avLst/>
            </a:prstGeom>
            <a:noFill/>
          </p:spPr>
        </p:pic>
        <p:pic>
          <p:nvPicPr>
            <p:cNvPr id="33" name="Picture 3" descr="C:\Users\Shows\Pictures\DVD_ART34\Artwork_Imagery\Icons - Illustrations\Internet Clouds web\cloud illustration icon.png"/>
            <p:cNvPicPr>
              <a:picLocks noChangeAspect="1" noChangeArrowheads="1"/>
            </p:cNvPicPr>
            <p:nvPr/>
          </p:nvPicPr>
          <p:blipFill>
            <a:blip r:embed="rId3" cstate="print"/>
            <a:srcRect/>
            <a:stretch>
              <a:fillRect/>
            </a:stretch>
          </p:blipFill>
          <p:spPr bwMode="auto">
            <a:xfrm>
              <a:off x="2274434" y="2022701"/>
              <a:ext cx="5553075" cy="2571750"/>
            </a:xfrm>
            <a:prstGeom prst="rect">
              <a:avLst/>
            </a:prstGeom>
            <a:noFill/>
          </p:spPr>
        </p:pic>
      </p:grpSp>
      <p:sp>
        <p:nvSpPr>
          <p:cNvPr id="78" name="Rectangle 77"/>
          <p:cNvSpPr/>
          <p:nvPr/>
        </p:nvSpPr>
        <p:spPr>
          <a:xfrm>
            <a:off x="1575519" y="1718997"/>
            <a:ext cx="2844081" cy="830997"/>
          </a:xfrm>
          <a:prstGeom prst="rect">
            <a:avLst/>
          </a:prstGeom>
        </p:spPr>
        <p:txBody>
          <a:bodyPr wrap="square">
            <a:spAutoFit/>
          </a:bodyPr>
          <a:lstStyle/>
          <a:p>
            <a:pPr algn="ctr"/>
            <a:r>
              <a:rPr lang="en-US" sz="1600" b="1" dirty="0" smtClean="0">
                <a:solidFill>
                  <a:schemeClr val="tx2">
                    <a:lumMod val="95000"/>
                    <a:lumOff val="5000"/>
                  </a:schemeClr>
                </a:solidFill>
              </a:rPr>
              <a:t>Live Operating Environment </a:t>
            </a:r>
          </a:p>
          <a:p>
            <a:pPr algn="ctr"/>
            <a:r>
              <a:rPr lang="en-US" sz="1600" b="1" dirty="0" smtClean="0">
                <a:solidFill>
                  <a:schemeClr val="tx2">
                    <a:lumMod val="95000"/>
                    <a:lumOff val="5000"/>
                  </a:schemeClr>
                </a:solidFill>
              </a:rPr>
              <a:t>(http://user.windows.net)</a:t>
            </a:r>
            <a:endParaRPr lang="en-US" sz="1600" b="1" dirty="0">
              <a:solidFill>
                <a:schemeClr val="tx2">
                  <a:lumMod val="95000"/>
                  <a:lumOff val="5000"/>
                </a:schemeClr>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ight Arrow 65"/>
          <p:cNvSpPr/>
          <p:nvPr/>
        </p:nvSpPr>
        <p:spPr bwMode="auto">
          <a:xfrm rot="16200000" flipV="1">
            <a:off x="580620" y="5190052"/>
            <a:ext cx="10058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67" name="Right Arrow 66"/>
          <p:cNvSpPr/>
          <p:nvPr/>
        </p:nvSpPr>
        <p:spPr bwMode="auto">
          <a:xfrm rot="16200000" flipV="1">
            <a:off x="2575205" y="5192327"/>
            <a:ext cx="1005840"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87" name="Rounded Rectangle 86"/>
          <p:cNvSpPr/>
          <p:nvPr/>
        </p:nvSpPr>
        <p:spPr bwMode="auto">
          <a:xfrm>
            <a:off x="0" y="4161370"/>
            <a:ext cx="2057399" cy="1105786"/>
          </a:xfrm>
          <a:prstGeom prst="roundRect">
            <a:avLst/>
          </a:prstGeom>
          <a:solidFill>
            <a:schemeClr val="accent2">
              <a:lumMod val="60000"/>
              <a:lumOff val="4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b="1" dirty="0" smtClean="0">
                <a:gradFill>
                  <a:gsLst>
                    <a:gs pos="0">
                      <a:schemeClr val="tx1"/>
                    </a:gs>
                    <a:gs pos="100000">
                      <a:schemeClr val="tx1"/>
                    </a:gs>
                  </a:gsLst>
                  <a:lin ang="16200000" scaled="0"/>
                </a:gradFill>
              </a:rPr>
              <a:t>AJAX/SL/Flash</a:t>
            </a:r>
          </a:p>
          <a:p>
            <a:pPr algn="ctr"/>
            <a:r>
              <a:rPr lang="en-US" b="1" dirty="0" smtClean="0">
                <a:gradFill>
                  <a:gsLst>
                    <a:gs pos="0">
                      <a:schemeClr val="tx1"/>
                    </a:gs>
                    <a:gs pos="100000">
                      <a:schemeClr val="tx1"/>
                    </a:gs>
                  </a:gsLst>
                  <a:lin ang="16200000" scaled="0"/>
                </a:gradFill>
              </a:rPr>
              <a:t>Apps</a:t>
            </a:r>
          </a:p>
        </p:txBody>
      </p:sp>
      <p:sp>
        <p:nvSpPr>
          <p:cNvPr id="88" name="Rounded Rectangle 87"/>
          <p:cNvSpPr/>
          <p:nvPr/>
        </p:nvSpPr>
        <p:spPr bwMode="auto">
          <a:xfrm>
            <a:off x="2163725" y="4161370"/>
            <a:ext cx="1828800" cy="1105786"/>
          </a:xfrm>
          <a:prstGeom prst="roundRect">
            <a:avLst/>
          </a:prstGeom>
          <a:solidFill>
            <a:schemeClr val="accent2">
              <a:lumMod val="60000"/>
              <a:lumOff val="4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pPr>
            <a:r>
              <a:rPr lang="en-US" b="1" dirty="0" smtClean="0">
                <a:gradFill>
                  <a:gsLst>
                    <a:gs pos="0">
                      <a:schemeClr val="tx1"/>
                    </a:gs>
                    <a:gs pos="100000">
                      <a:schemeClr val="tx1"/>
                    </a:gs>
                  </a:gsLst>
                  <a:lin ang="16200000" scaled="0"/>
                </a:gradFill>
              </a:rPr>
              <a:t>Desktop</a:t>
            </a:r>
          </a:p>
          <a:p>
            <a:pPr algn="ctr" fontAlgn="base">
              <a:spcBef>
                <a:spcPct val="0"/>
              </a:spcBef>
              <a:spcAft>
                <a:spcPct val="0"/>
              </a:spcAft>
            </a:pPr>
            <a:r>
              <a:rPr lang="en-US" b="1" dirty="0" smtClean="0">
                <a:gradFill>
                  <a:gsLst>
                    <a:gs pos="0">
                      <a:schemeClr val="tx1"/>
                    </a:gs>
                    <a:gs pos="100000">
                      <a:schemeClr val="tx1"/>
                    </a:gs>
                  </a:gsLst>
                  <a:lin ang="16200000" scaled="0"/>
                </a:gradFill>
              </a:rPr>
              <a:t>Apps</a:t>
            </a:r>
          </a:p>
        </p:txBody>
      </p:sp>
      <p:sp>
        <p:nvSpPr>
          <p:cNvPr id="65" name="Flowchart: Magnetic Disk 64"/>
          <p:cNvSpPr/>
          <p:nvPr/>
        </p:nvSpPr>
        <p:spPr>
          <a:xfrm>
            <a:off x="8229434" y="4297821"/>
            <a:ext cx="852377" cy="990600"/>
          </a:xfrm>
          <a:prstGeom prst="flowChartMagneticDisk">
            <a:avLst/>
          </a:prstGeom>
          <a:gradFill>
            <a:gsLst>
              <a:gs pos="0">
                <a:srgbClr val="04761A"/>
              </a:gs>
              <a:gs pos="55000">
                <a:srgbClr val="168C06"/>
              </a:gs>
              <a:gs pos="100000">
                <a:srgbClr val="08A80C"/>
              </a:gs>
            </a:gsLst>
          </a:gra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solidFill>
                <a:srgbClr val="FFFFFF"/>
              </a:solidFill>
              <a:latin typeface="Calibri"/>
            </a:endParaRPr>
          </a:p>
          <a:p>
            <a:pPr algn="ctr" defTabSz="914099" fontAlgn="base">
              <a:spcBef>
                <a:spcPct val="0"/>
              </a:spcBef>
              <a:spcAft>
                <a:spcPct val="0"/>
              </a:spcAft>
            </a:pPr>
            <a:r>
              <a:rPr lang="en-US" sz="1600" b="1" dirty="0" smtClean="0">
                <a:gradFill>
                  <a:gsLst>
                    <a:gs pos="55000">
                      <a:schemeClr val="tx1"/>
                    </a:gs>
                    <a:gs pos="100000">
                      <a:schemeClr val="tx1"/>
                    </a:gs>
                  </a:gsLst>
                  <a:lin ang="16200000" scaled="0"/>
                </a:gradFill>
                <a:latin typeface="Calibri"/>
              </a:rPr>
              <a:t>Local </a:t>
            </a:r>
            <a:br>
              <a:rPr lang="en-US" sz="1600" b="1" dirty="0" smtClean="0">
                <a:gradFill>
                  <a:gsLst>
                    <a:gs pos="55000">
                      <a:schemeClr val="tx1"/>
                    </a:gs>
                    <a:gs pos="100000">
                      <a:schemeClr val="tx1"/>
                    </a:gs>
                  </a:gsLst>
                  <a:lin ang="16200000" scaled="0"/>
                </a:gradFill>
                <a:latin typeface="Calibri"/>
              </a:rPr>
            </a:br>
            <a:r>
              <a:rPr lang="en-US" sz="1600" b="1" dirty="0" smtClean="0">
                <a:gradFill>
                  <a:gsLst>
                    <a:gs pos="55000">
                      <a:schemeClr val="tx1"/>
                    </a:gs>
                    <a:gs pos="100000">
                      <a:schemeClr val="tx1"/>
                    </a:gs>
                  </a:gsLst>
                  <a:lin ang="16200000" scaled="0"/>
                </a:gradFill>
                <a:latin typeface="Calibri"/>
              </a:rPr>
              <a:t>Cache</a:t>
            </a:r>
          </a:p>
        </p:txBody>
      </p:sp>
      <p:sp>
        <p:nvSpPr>
          <p:cNvPr id="33" name="Flowchart: Magnetic Disk 32"/>
          <p:cNvSpPr/>
          <p:nvPr/>
        </p:nvSpPr>
        <p:spPr>
          <a:xfrm>
            <a:off x="4516708" y="990600"/>
            <a:ext cx="990600" cy="990600"/>
          </a:xfrm>
          <a:prstGeom prst="flowChartMagneticDisk">
            <a:avLst/>
          </a:prstGeom>
          <a:gradFill>
            <a:gsLst>
              <a:gs pos="0">
                <a:srgbClr val="04761A"/>
              </a:gs>
              <a:gs pos="55000">
                <a:srgbClr val="168C06"/>
              </a:gs>
              <a:gs pos="100000">
                <a:srgbClr val="08A80C"/>
              </a:gs>
            </a:gsLst>
          </a:gra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rgbClr val="FFFFFF"/>
              </a:solidFill>
              <a:latin typeface="Calibri"/>
            </a:endParaRPr>
          </a:p>
          <a:p>
            <a:pPr algn="ctr" defTabSz="914099" fontAlgn="base">
              <a:spcBef>
                <a:spcPct val="0"/>
              </a:spcBef>
              <a:spcAft>
                <a:spcPct val="0"/>
              </a:spcAft>
            </a:pPr>
            <a:r>
              <a:rPr lang="en-US" sz="1600" b="1" dirty="0" smtClean="0">
                <a:solidFill>
                  <a:srgbClr val="FFFFFF"/>
                </a:solidFill>
                <a:latin typeface="Calibri"/>
              </a:rPr>
              <a:t>WL Services</a:t>
            </a:r>
            <a:br>
              <a:rPr lang="en-US" sz="1600" b="1" dirty="0" smtClean="0">
                <a:solidFill>
                  <a:srgbClr val="FFFFFF"/>
                </a:solidFill>
                <a:latin typeface="Calibri"/>
              </a:rPr>
            </a:br>
            <a:endParaRPr lang="en-US" sz="1600" b="1" dirty="0" smtClean="0">
              <a:solidFill>
                <a:srgbClr val="FFFFFF"/>
              </a:solidFill>
              <a:latin typeface="Calibri"/>
            </a:endParaRPr>
          </a:p>
        </p:txBody>
      </p:sp>
      <p:sp>
        <p:nvSpPr>
          <p:cNvPr id="36" name="Flowchart: Magnetic Disk 35"/>
          <p:cNvSpPr/>
          <p:nvPr/>
        </p:nvSpPr>
        <p:spPr>
          <a:xfrm>
            <a:off x="4669108" y="1143000"/>
            <a:ext cx="990600" cy="990600"/>
          </a:xfrm>
          <a:prstGeom prst="flowChartMagneticDisk">
            <a:avLst/>
          </a:prstGeom>
          <a:gradFill>
            <a:gsLst>
              <a:gs pos="0">
                <a:srgbClr val="04761A"/>
              </a:gs>
              <a:gs pos="55000">
                <a:srgbClr val="168C06"/>
              </a:gs>
              <a:gs pos="100000">
                <a:srgbClr val="08A80C"/>
              </a:gs>
            </a:gsLst>
          </a:gra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rgbClr val="FFFFFF"/>
              </a:solidFill>
              <a:latin typeface="Calibri"/>
            </a:endParaRPr>
          </a:p>
          <a:p>
            <a:pPr algn="ctr" defTabSz="914099" fontAlgn="base">
              <a:spcBef>
                <a:spcPct val="0"/>
              </a:spcBef>
              <a:spcAft>
                <a:spcPct val="0"/>
              </a:spcAft>
            </a:pPr>
            <a:r>
              <a:rPr lang="en-US" sz="1600" b="1" dirty="0" smtClean="0">
                <a:solidFill>
                  <a:srgbClr val="FFFFFF"/>
                </a:solidFill>
                <a:latin typeface="Calibri"/>
              </a:rPr>
              <a:t>WL Services</a:t>
            </a:r>
            <a:br>
              <a:rPr lang="en-US" sz="1600" b="1" dirty="0" smtClean="0">
                <a:solidFill>
                  <a:srgbClr val="FFFFFF"/>
                </a:solidFill>
                <a:latin typeface="Calibri"/>
              </a:rPr>
            </a:br>
            <a:endParaRPr lang="en-US" sz="1600" b="1" dirty="0" smtClean="0">
              <a:solidFill>
                <a:srgbClr val="FFFFFF"/>
              </a:solidFill>
              <a:latin typeface="Calibri"/>
            </a:endParaRPr>
          </a:p>
        </p:txBody>
      </p:sp>
      <p:sp>
        <p:nvSpPr>
          <p:cNvPr id="38" name="Flowchart: Magnetic Disk 37"/>
          <p:cNvSpPr/>
          <p:nvPr/>
        </p:nvSpPr>
        <p:spPr>
          <a:xfrm>
            <a:off x="4821508" y="1295400"/>
            <a:ext cx="990600" cy="990600"/>
          </a:xfrm>
          <a:prstGeom prst="flowChartMagneticDisk">
            <a:avLst/>
          </a:prstGeom>
          <a:gradFill>
            <a:gsLst>
              <a:gs pos="0">
                <a:srgbClr val="04761A"/>
              </a:gs>
              <a:gs pos="55000">
                <a:srgbClr val="168C06"/>
              </a:gs>
              <a:gs pos="100000">
                <a:srgbClr val="08A80C"/>
              </a:gs>
            </a:gsLst>
          </a:gra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rgbClr val="FFFFFF"/>
              </a:solidFill>
              <a:latin typeface="Calibri"/>
            </a:endParaRPr>
          </a:p>
          <a:p>
            <a:pPr algn="ctr" defTabSz="914099" fontAlgn="base">
              <a:spcBef>
                <a:spcPct val="0"/>
              </a:spcBef>
              <a:spcAft>
                <a:spcPct val="0"/>
              </a:spcAft>
            </a:pPr>
            <a:r>
              <a:rPr lang="en-US" sz="1600" b="1" dirty="0" smtClean="0">
                <a:solidFill>
                  <a:srgbClr val="FFFFFF"/>
                </a:solidFill>
                <a:latin typeface="Calibri"/>
              </a:rPr>
              <a:t>WL Services</a:t>
            </a:r>
            <a:br>
              <a:rPr lang="en-US" sz="1600" b="1" dirty="0" smtClean="0">
                <a:solidFill>
                  <a:srgbClr val="FFFFFF"/>
                </a:solidFill>
                <a:latin typeface="Calibri"/>
              </a:rPr>
            </a:br>
            <a:endParaRPr lang="en-US" sz="1600" b="1" dirty="0" smtClean="0">
              <a:solidFill>
                <a:srgbClr val="FFFFFF"/>
              </a:solidFill>
              <a:latin typeface="Calibri"/>
            </a:endParaRPr>
          </a:p>
        </p:txBody>
      </p:sp>
      <p:sp>
        <p:nvSpPr>
          <p:cNvPr id="41" name="Flowchart: Magnetic Disk 40"/>
          <p:cNvSpPr/>
          <p:nvPr/>
        </p:nvSpPr>
        <p:spPr>
          <a:xfrm>
            <a:off x="4973908" y="1447800"/>
            <a:ext cx="990600" cy="990600"/>
          </a:xfrm>
          <a:prstGeom prst="flowChartMagneticDisk">
            <a:avLst/>
          </a:prstGeom>
          <a:gradFill>
            <a:gsLst>
              <a:gs pos="0">
                <a:srgbClr val="04761A"/>
              </a:gs>
              <a:gs pos="55000">
                <a:srgbClr val="168C06"/>
              </a:gs>
              <a:gs pos="100000">
                <a:srgbClr val="08A80C"/>
              </a:gs>
            </a:gsLst>
          </a:gra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rgbClr val="FFFFFF"/>
              </a:solidFill>
              <a:latin typeface="Calibri"/>
            </a:endParaRPr>
          </a:p>
          <a:p>
            <a:pPr algn="ctr" defTabSz="914099" fontAlgn="base">
              <a:spcBef>
                <a:spcPct val="0"/>
              </a:spcBef>
              <a:spcAft>
                <a:spcPct val="0"/>
              </a:spcAft>
            </a:pPr>
            <a:r>
              <a:rPr lang="en-US" sz="1600" b="1" dirty="0" smtClean="0">
                <a:gradFill>
                  <a:gsLst>
                    <a:gs pos="55000">
                      <a:schemeClr val="tx1"/>
                    </a:gs>
                    <a:gs pos="100000">
                      <a:schemeClr val="tx1"/>
                    </a:gs>
                  </a:gsLst>
                  <a:lin ang="16200000" scaled="0"/>
                </a:gradFill>
                <a:latin typeface="Calibri"/>
              </a:rPr>
              <a:t>Live Services</a:t>
            </a:r>
            <a:br>
              <a:rPr lang="en-US" sz="1600" b="1" dirty="0" smtClean="0">
                <a:gradFill>
                  <a:gsLst>
                    <a:gs pos="55000">
                      <a:schemeClr val="tx1"/>
                    </a:gs>
                    <a:gs pos="100000">
                      <a:schemeClr val="tx1"/>
                    </a:gs>
                  </a:gsLst>
                  <a:lin ang="16200000" scaled="0"/>
                </a:gradFill>
                <a:latin typeface="Calibri"/>
              </a:rPr>
            </a:br>
            <a:endParaRPr lang="en-US" sz="1600" b="1" dirty="0" smtClean="0">
              <a:gradFill>
                <a:gsLst>
                  <a:gs pos="55000">
                    <a:schemeClr val="tx1"/>
                  </a:gs>
                  <a:gs pos="100000">
                    <a:schemeClr val="tx1"/>
                  </a:gs>
                </a:gsLst>
                <a:lin ang="16200000" scaled="0"/>
              </a:gradFill>
              <a:latin typeface="Calibri"/>
            </a:endParaRPr>
          </a:p>
        </p:txBody>
      </p:sp>
      <p:cxnSp>
        <p:nvCxnSpPr>
          <p:cNvPr id="43" name="Straight Connector 42"/>
          <p:cNvCxnSpPr/>
          <p:nvPr/>
        </p:nvCxnSpPr>
        <p:spPr>
          <a:xfrm>
            <a:off x="152400" y="3472025"/>
            <a:ext cx="83820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6200" y="3548225"/>
            <a:ext cx="1066800" cy="369332"/>
          </a:xfrm>
          <a:prstGeom prst="rect">
            <a:avLst/>
          </a:prstGeom>
          <a:noFill/>
        </p:spPr>
        <p:txBody>
          <a:bodyPr wrap="square" rtlCol="0">
            <a:spAutoFit/>
          </a:bodyPr>
          <a:lstStyle/>
          <a:p>
            <a:r>
              <a:rPr lang="en-US" dirty="0" smtClean="0">
                <a:solidFill>
                  <a:schemeClr val="bg2"/>
                </a:solidFill>
              </a:rPr>
              <a:t>Device</a:t>
            </a:r>
            <a:endParaRPr lang="en-US" dirty="0">
              <a:solidFill>
                <a:schemeClr val="bg2"/>
              </a:solidFill>
            </a:endParaRPr>
          </a:p>
        </p:txBody>
      </p:sp>
      <p:sp>
        <p:nvSpPr>
          <p:cNvPr id="56" name="TextBox 55"/>
          <p:cNvSpPr txBox="1"/>
          <p:nvPr/>
        </p:nvSpPr>
        <p:spPr>
          <a:xfrm>
            <a:off x="76200" y="3026493"/>
            <a:ext cx="1066800" cy="369332"/>
          </a:xfrm>
          <a:prstGeom prst="rect">
            <a:avLst/>
          </a:prstGeom>
          <a:noFill/>
        </p:spPr>
        <p:txBody>
          <a:bodyPr wrap="square" rtlCol="0">
            <a:spAutoFit/>
          </a:bodyPr>
          <a:lstStyle/>
          <a:p>
            <a:r>
              <a:rPr lang="en-US" dirty="0" smtClean="0">
                <a:solidFill>
                  <a:schemeClr val="bg2"/>
                </a:solidFill>
              </a:rPr>
              <a:t>Cloud</a:t>
            </a:r>
            <a:endParaRPr lang="en-US" dirty="0">
              <a:solidFill>
                <a:schemeClr val="bg2"/>
              </a:solidFill>
            </a:endParaRPr>
          </a:p>
        </p:txBody>
      </p:sp>
      <p:sp>
        <p:nvSpPr>
          <p:cNvPr id="60" name="Title 1"/>
          <p:cNvSpPr>
            <a:spLocks noGrp="1"/>
          </p:cNvSpPr>
          <p:nvPr>
            <p:ph type="title"/>
          </p:nvPr>
        </p:nvSpPr>
        <p:spPr>
          <a:xfrm>
            <a:off x="457200" y="-76200"/>
            <a:ext cx="8229600" cy="1143000"/>
          </a:xfrm>
        </p:spPr>
        <p:txBody>
          <a:bodyPr>
            <a:normAutofit/>
          </a:bodyPr>
          <a:lstStyle/>
          <a:p>
            <a:pPr lvl="0"/>
            <a:r>
              <a:rPr lang="en-US" dirty="0" smtClean="0">
                <a:solidFill>
                  <a:schemeClr val="bg2"/>
                </a:solidFill>
              </a:rPr>
              <a:t>Occasionally Connected</a:t>
            </a:r>
            <a:endParaRPr lang="en-US" dirty="0">
              <a:solidFill>
                <a:schemeClr val="bg2"/>
              </a:solidFill>
            </a:endParaRPr>
          </a:p>
        </p:txBody>
      </p:sp>
      <p:sp>
        <p:nvSpPr>
          <p:cNvPr id="35" name="TextBox 34"/>
          <p:cNvSpPr txBox="1"/>
          <p:nvPr/>
        </p:nvSpPr>
        <p:spPr>
          <a:xfrm>
            <a:off x="7086600" y="3472025"/>
            <a:ext cx="1828800" cy="584775"/>
          </a:xfrm>
          <a:prstGeom prst="rect">
            <a:avLst/>
          </a:prstGeom>
          <a:noFill/>
        </p:spPr>
        <p:txBody>
          <a:bodyPr wrap="square" rtlCol="0">
            <a:spAutoFit/>
          </a:bodyPr>
          <a:lstStyle/>
          <a:p>
            <a:r>
              <a:rPr lang="en-US" sz="1600" dirty="0" smtClean="0">
                <a:solidFill>
                  <a:schemeClr val="bg2"/>
                </a:solidFill>
              </a:rPr>
              <a:t>P2P to </a:t>
            </a:r>
            <a:br>
              <a:rPr lang="en-US" sz="1600" dirty="0" smtClean="0">
                <a:solidFill>
                  <a:schemeClr val="bg2"/>
                </a:solidFill>
              </a:rPr>
            </a:br>
            <a:r>
              <a:rPr lang="en-US" sz="1600" dirty="0" smtClean="0">
                <a:solidFill>
                  <a:schemeClr val="bg2"/>
                </a:solidFill>
              </a:rPr>
              <a:t>another device</a:t>
            </a:r>
            <a:endParaRPr lang="en-US" sz="1600" dirty="0">
              <a:solidFill>
                <a:schemeClr val="bg2"/>
              </a:solidFill>
            </a:endParaRPr>
          </a:p>
        </p:txBody>
      </p:sp>
      <p:sp>
        <p:nvSpPr>
          <p:cNvPr id="80" name="TextBox 79"/>
          <p:cNvSpPr txBox="1"/>
          <p:nvPr/>
        </p:nvSpPr>
        <p:spPr>
          <a:xfrm>
            <a:off x="3230524" y="5303633"/>
            <a:ext cx="884275" cy="374571"/>
          </a:xfrm>
          <a:prstGeom prst="roundRect">
            <a:avLst/>
          </a:prstGeom>
          <a:solidFill>
            <a:schemeClr val="bg1">
              <a:alpha val="85000"/>
            </a:schemeClr>
          </a:solidFill>
        </p:spPr>
        <p:txBody>
          <a:bodyPr wrap="square" rtlCol="0">
            <a:spAutoFit/>
          </a:bodyPr>
          <a:lstStyle/>
          <a:p>
            <a:pPr algn="ctr"/>
            <a:r>
              <a:rPr lang="en-US" sz="1600" b="1" dirty="0" smtClean="0">
                <a:gradFill>
                  <a:gsLst>
                    <a:gs pos="0">
                      <a:schemeClr val="tx1"/>
                    </a:gs>
                    <a:gs pos="100000">
                      <a:schemeClr val="tx1"/>
                    </a:gs>
                  </a:gsLst>
                  <a:lin ang="16200000" scaled="0"/>
                </a:gradFill>
              </a:rPr>
              <a:t>HTTP</a:t>
            </a:r>
            <a:endParaRPr lang="en-US" sz="1600" b="1" dirty="0">
              <a:gradFill>
                <a:gsLst>
                  <a:gs pos="0">
                    <a:schemeClr val="tx1"/>
                  </a:gs>
                  <a:gs pos="100000">
                    <a:schemeClr val="tx1"/>
                  </a:gs>
                </a:gsLst>
                <a:lin ang="16200000" scaled="0"/>
              </a:gradFill>
            </a:endParaRPr>
          </a:p>
        </p:txBody>
      </p:sp>
      <p:sp>
        <p:nvSpPr>
          <p:cNvPr id="81" name="TextBox 80"/>
          <p:cNvSpPr txBox="1"/>
          <p:nvPr/>
        </p:nvSpPr>
        <p:spPr>
          <a:xfrm>
            <a:off x="1061482" y="5797629"/>
            <a:ext cx="919718" cy="374571"/>
          </a:xfrm>
          <a:prstGeom prst="roundRect">
            <a:avLst/>
          </a:prstGeom>
          <a:solidFill>
            <a:schemeClr val="bg1">
              <a:alpha val="85000"/>
            </a:schemeClr>
          </a:solidFill>
        </p:spPr>
        <p:txBody>
          <a:bodyPr wrap="square" rtlCol="0">
            <a:spAutoFit/>
          </a:bodyPr>
          <a:lstStyle/>
          <a:p>
            <a:pPr algn="ctr"/>
            <a:r>
              <a:rPr lang="en-US" sz="1600" b="1" dirty="0" smtClean="0">
                <a:gradFill>
                  <a:gsLst>
                    <a:gs pos="0">
                      <a:schemeClr val="tx1"/>
                    </a:gs>
                    <a:gs pos="100000">
                      <a:schemeClr val="tx1"/>
                    </a:gs>
                  </a:gsLst>
                  <a:lin ang="16200000" scaled="0"/>
                </a:gradFill>
              </a:rPr>
              <a:t>HTTP</a:t>
            </a:r>
            <a:endParaRPr lang="en-US" sz="1600" b="1" dirty="0">
              <a:gradFill>
                <a:gsLst>
                  <a:gs pos="0">
                    <a:schemeClr val="tx1"/>
                  </a:gs>
                  <a:gs pos="100000">
                    <a:schemeClr val="tx1"/>
                  </a:gs>
                </a:gsLst>
                <a:lin ang="16200000" scaled="0"/>
              </a:gradFill>
            </a:endParaRPr>
          </a:p>
        </p:txBody>
      </p:sp>
      <p:sp>
        <p:nvSpPr>
          <p:cNvPr id="86" name="Rounded Rectangle 85"/>
          <p:cNvSpPr/>
          <p:nvPr/>
        </p:nvSpPr>
        <p:spPr bwMode="auto">
          <a:xfrm>
            <a:off x="5582093" y="4225164"/>
            <a:ext cx="2583712" cy="1169581"/>
          </a:xfrm>
          <a:prstGeom prst="roundRect">
            <a:avLst/>
          </a:prstGeom>
          <a:solidFill>
            <a:schemeClr val="accent2">
              <a:lumMod val="60000"/>
              <a:lumOff val="40000"/>
            </a:schemeClr>
          </a:solidFill>
          <a:ln>
            <a:solidFill>
              <a:schemeClr val="accent1">
                <a:lumMod val="7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ndParaRPr>
          </a:p>
        </p:txBody>
      </p:sp>
      <p:sp>
        <p:nvSpPr>
          <p:cNvPr id="27" name="Rectangle 26"/>
          <p:cNvSpPr/>
          <p:nvPr/>
        </p:nvSpPr>
        <p:spPr>
          <a:xfrm>
            <a:off x="5638800" y="4221623"/>
            <a:ext cx="25146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gradFill>
                <a:gsLst>
                  <a:gs pos="0">
                    <a:schemeClr val="tx1"/>
                  </a:gs>
                  <a:gs pos="100000">
                    <a:schemeClr val="tx1"/>
                  </a:gs>
                </a:gsLst>
                <a:lin ang="16200000" scaled="0"/>
              </a:gradFill>
            </a:endParaRPr>
          </a:p>
          <a:p>
            <a:pPr algn="ctr"/>
            <a:r>
              <a:rPr lang="en-US" sz="1600" b="1" dirty="0" smtClean="0">
                <a:gradFill>
                  <a:gsLst>
                    <a:gs pos="0">
                      <a:schemeClr val="tx1"/>
                    </a:gs>
                    <a:gs pos="100000">
                      <a:schemeClr val="tx1"/>
                    </a:gs>
                  </a:gsLst>
                  <a:lin ang="16200000" scaled="0"/>
                </a:gradFill>
              </a:rPr>
              <a:t>Live Operating Environment</a:t>
            </a:r>
          </a:p>
          <a:p>
            <a:pPr algn="ctr"/>
            <a:r>
              <a:rPr lang="en-US" sz="1600" b="1" dirty="0" smtClean="0">
                <a:gradFill>
                  <a:gsLst>
                    <a:gs pos="0">
                      <a:schemeClr val="tx1"/>
                    </a:gs>
                    <a:gs pos="100000">
                      <a:schemeClr val="tx1"/>
                    </a:gs>
                  </a:gsLst>
                  <a:lin ang="16200000" scaled="0"/>
                </a:gradFill>
              </a:rPr>
              <a:t>(http://localhost:2048)</a:t>
            </a:r>
          </a:p>
          <a:p>
            <a:pPr algn="ctr"/>
            <a:endParaRPr lang="en-US" sz="1600" b="1" dirty="0">
              <a:gradFill>
                <a:gsLst>
                  <a:gs pos="0">
                    <a:schemeClr val="tx1"/>
                  </a:gs>
                  <a:gs pos="100000">
                    <a:schemeClr val="tx1"/>
                  </a:gs>
                </a:gsLst>
                <a:lin ang="16200000" scaled="0"/>
              </a:gradFill>
            </a:endParaRPr>
          </a:p>
        </p:txBody>
      </p:sp>
      <p:sp>
        <p:nvSpPr>
          <p:cNvPr id="53" name="Right Arrow 52"/>
          <p:cNvSpPr/>
          <p:nvPr/>
        </p:nvSpPr>
        <p:spPr bwMode="auto">
          <a:xfrm rot="396305" flipV="1">
            <a:off x="3220870" y="2160668"/>
            <a:ext cx="1856096"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54" name="Right Arrow 53"/>
          <p:cNvSpPr/>
          <p:nvPr/>
        </p:nvSpPr>
        <p:spPr bwMode="auto">
          <a:xfrm rot="20974404" flipV="1">
            <a:off x="2854655" y="1794453"/>
            <a:ext cx="1856096"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58" name="Right Arrow 57"/>
          <p:cNvSpPr/>
          <p:nvPr/>
        </p:nvSpPr>
        <p:spPr bwMode="auto">
          <a:xfrm rot="21443899" flipV="1">
            <a:off x="3004783" y="1958226"/>
            <a:ext cx="1856096"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59" name="Right Arrow 58"/>
          <p:cNvSpPr/>
          <p:nvPr/>
        </p:nvSpPr>
        <p:spPr bwMode="auto">
          <a:xfrm rot="20299645" flipV="1">
            <a:off x="2813713" y="1644327"/>
            <a:ext cx="1856096" cy="141253"/>
          </a:xfrm>
          <a:prstGeom prst="rightArrow">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grpSp>
        <p:nvGrpSpPr>
          <p:cNvPr id="2" name="Group 30"/>
          <p:cNvGrpSpPr/>
          <p:nvPr/>
        </p:nvGrpSpPr>
        <p:grpSpPr>
          <a:xfrm>
            <a:off x="7621" y="1059974"/>
            <a:ext cx="3849282" cy="1782686"/>
            <a:chOff x="2274434" y="2022701"/>
            <a:chExt cx="5553075" cy="2571750"/>
          </a:xfrm>
          <a:effectLst/>
        </p:grpSpPr>
        <p:pic>
          <p:nvPicPr>
            <p:cNvPr id="32" name="Picture 3" descr="C:\Users\Shows\Pictures\DVD_ART34\Artwork_Imagery\Icons - Illustrations\Internet Clouds web\cloud illustration icon.png"/>
            <p:cNvPicPr>
              <a:picLocks noChangeAspect="1" noChangeArrowheads="1"/>
            </p:cNvPicPr>
            <p:nvPr/>
          </p:nvPicPr>
          <p:blipFill>
            <a:blip r:embed="rId3" cstate="print"/>
            <a:srcRect/>
            <a:stretch>
              <a:fillRect/>
            </a:stretch>
          </p:blipFill>
          <p:spPr bwMode="auto">
            <a:xfrm>
              <a:off x="2274434" y="2022701"/>
              <a:ext cx="5553075" cy="2571750"/>
            </a:xfrm>
            <a:prstGeom prst="rect">
              <a:avLst/>
            </a:prstGeom>
            <a:noFill/>
          </p:spPr>
        </p:pic>
        <p:pic>
          <p:nvPicPr>
            <p:cNvPr id="39" name="Picture 3" descr="C:\Users\Shows\Pictures\DVD_ART34\Artwork_Imagery\Icons - Illustrations\Internet Clouds web\cloud illustration icon.png"/>
            <p:cNvPicPr>
              <a:picLocks noChangeAspect="1" noChangeArrowheads="1"/>
            </p:cNvPicPr>
            <p:nvPr/>
          </p:nvPicPr>
          <p:blipFill>
            <a:blip r:embed="rId3" cstate="print"/>
            <a:srcRect/>
            <a:stretch>
              <a:fillRect/>
            </a:stretch>
          </p:blipFill>
          <p:spPr bwMode="auto">
            <a:xfrm>
              <a:off x="2274434" y="2022701"/>
              <a:ext cx="5553075" cy="2571750"/>
            </a:xfrm>
            <a:prstGeom prst="rect">
              <a:avLst/>
            </a:prstGeom>
            <a:noFill/>
          </p:spPr>
        </p:pic>
        <p:pic>
          <p:nvPicPr>
            <p:cNvPr id="40" name="Picture 3" descr="C:\Users\Shows\Pictures\DVD_ART34\Artwork_Imagery\Icons - Illustrations\Internet Clouds web\cloud illustration icon.png"/>
            <p:cNvPicPr>
              <a:picLocks noChangeAspect="1" noChangeArrowheads="1"/>
            </p:cNvPicPr>
            <p:nvPr/>
          </p:nvPicPr>
          <p:blipFill>
            <a:blip r:embed="rId3" cstate="print"/>
            <a:srcRect/>
            <a:stretch>
              <a:fillRect/>
            </a:stretch>
          </p:blipFill>
          <p:spPr bwMode="auto">
            <a:xfrm>
              <a:off x="2274434" y="2022701"/>
              <a:ext cx="5553075" cy="2571750"/>
            </a:xfrm>
            <a:prstGeom prst="rect">
              <a:avLst/>
            </a:prstGeom>
            <a:noFill/>
          </p:spPr>
        </p:pic>
      </p:grpSp>
      <p:sp>
        <p:nvSpPr>
          <p:cNvPr id="61" name="Rectangle 60"/>
          <p:cNvSpPr/>
          <p:nvPr/>
        </p:nvSpPr>
        <p:spPr>
          <a:xfrm>
            <a:off x="451641" y="1459585"/>
            <a:ext cx="2824959" cy="830997"/>
          </a:xfrm>
          <a:prstGeom prst="rect">
            <a:avLst/>
          </a:prstGeom>
        </p:spPr>
        <p:txBody>
          <a:bodyPr wrap="square">
            <a:spAutoFit/>
          </a:bodyPr>
          <a:lstStyle/>
          <a:p>
            <a:pPr algn="ctr"/>
            <a:r>
              <a:rPr lang="en-US" sz="1600" b="1" dirty="0" smtClean="0"/>
              <a:t>Live Operating Environment </a:t>
            </a:r>
          </a:p>
          <a:p>
            <a:pPr algn="ctr"/>
            <a:r>
              <a:rPr lang="en-US" sz="1600" b="1" dirty="0" smtClean="0"/>
              <a:t>(http://user.windows.net)</a:t>
            </a:r>
            <a:endParaRPr lang="en-US" sz="1600" b="1" dirty="0"/>
          </a:p>
        </p:txBody>
      </p:sp>
      <p:sp>
        <p:nvSpPr>
          <p:cNvPr id="62" name="Left-Up Arrow 61"/>
          <p:cNvSpPr/>
          <p:nvPr/>
        </p:nvSpPr>
        <p:spPr bwMode="auto">
          <a:xfrm rot="1320000">
            <a:off x="2696389" y="2808300"/>
            <a:ext cx="4546659" cy="673019"/>
          </a:xfrm>
          <a:prstGeom prst="leftUpArrow">
            <a:avLst>
              <a:gd name="adj1" fmla="val 10247"/>
              <a:gd name="adj2" fmla="val 20234"/>
              <a:gd name="adj3" fmla="val 25000"/>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79" name="TextBox 78"/>
          <p:cNvSpPr txBox="1"/>
          <p:nvPr/>
        </p:nvSpPr>
        <p:spPr>
          <a:xfrm>
            <a:off x="3708990" y="2796092"/>
            <a:ext cx="939209" cy="374571"/>
          </a:xfrm>
          <a:prstGeom prst="roundRect">
            <a:avLst/>
          </a:prstGeom>
          <a:solidFill>
            <a:schemeClr val="bg1">
              <a:alpha val="85000"/>
            </a:schemeClr>
          </a:solidFill>
        </p:spPr>
        <p:txBody>
          <a:bodyPr wrap="square" rtlCol="0">
            <a:spAutoFit/>
          </a:bodyPr>
          <a:lstStyle/>
          <a:p>
            <a:pPr algn="ctr"/>
            <a:r>
              <a:rPr lang="en-US" sz="1600" b="1" dirty="0" smtClean="0">
                <a:gradFill>
                  <a:gsLst>
                    <a:gs pos="0">
                      <a:schemeClr val="tx1"/>
                    </a:gs>
                    <a:gs pos="100000">
                      <a:schemeClr val="tx1"/>
                    </a:gs>
                  </a:gsLst>
                  <a:lin ang="16200000" scaled="0"/>
                </a:gradFill>
              </a:rPr>
              <a:t>HTTP</a:t>
            </a:r>
            <a:endParaRPr lang="en-US" sz="1600" b="1" dirty="0">
              <a:gradFill>
                <a:gsLst>
                  <a:gs pos="0">
                    <a:schemeClr val="tx1"/>
                  </a:gs>
                  <a:gs pos="100000">
                    <a:schemeClr val="tx1"/>
                  </a:gs>
                </a:gsLst>
                <a:lin ang="16200000" scaled="0"/>
              </a:gradFill>
            </a:endParaRPr>
          </a:p>
        </p:txBody>
      </p:sp>
      <p:sp>
        <p:nvSpPr>
          <p:cNvPr id="64" name="Bent-Up Arrow 63"/>
          <p:cNvSpPr/>
          <p:nvPr/>
        </p:nvSpPr>
        <p:spPr bwMode="auto">
          <a:xfrm>
            <a:off x="1053857" y="5417298"/>
            <a:ext cx="5852160" cy="365760"/>
          </a:xfrm>
          <a:prstGeom prst="bentUpArrow">
            <a:avLst>
              <a:gd name="adj1" fmla="val 21269"/>
              <a:gd name="adj2" fmla="val 25000"/>
              <a:gd name="adj3" fmla="val 25000"/>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533400" y="512802"/>
            <a:ext cx="7772400" cy="553998"/>
          </a:xfrm>
          <a:noFill/>
        </p:spPr>
        <p:txBody>
          <a:bodyPr>
            <a:normAutofit fontScale="90000"/>
          </a:bodyPr>
          <a:lstStyle/>
          <a:p>
            <a:pPr algn="l"/>
            <a:r>
              <a:rPr lang="en-US" dirty="0" err="1" smtClean="0"/>
              <a:t>Silverlight</a:t>
            </a:r>
            <a:r>
              <a:rPr lang="en-US" dirty="0" smtClean="0"/>
              <a:t> Integration</a:t>
            </a:r>
            <a:endParaRPr lang="en-US" dirty="0"/>
          </a:p>
        </p:txBody>
      </p:sp>
      <p:sp>
        <p:nvSpPr>
          <p:cNvPr id="5" name="Text Placeholder 5"/>
          <p:cNvSpPr txBox="1">
            <a:spLocks/>
          </p:cNvSpPr>
          <p:nvPr/>
        </p:nvSpPr>
        <p:spPr>
          <a:xfrm>
            <a:off x="609600" y="1143000"/>
            <a:ext cx="7696200" cy="4724400"/>
          </a:xfrm>
          <a:prstGeom prst="rect">
            <a:avLst/>
          </a:prstGeom>
          <a:solidFill>
            <a:schemeClr val="bg2"/>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smtClean="0">
                <a:ln>
                  <a:noFill/>
                </a:ln>
                <a:solidFill>
                  <a:srgbClr val="0000FF"/>
                </a:solidFill>
                <a:effectLst/>
                <a:uLnTx/>
                <a:uFillTx/>
                <a:latin typeface="Calibri" pitchFamily="34" charset="0"/>
                <a:ea typeface="Calibri" pitchFamily="34" charset="0"/>
                <a:cs typeface="Times New Roman" pitchFamily="18" charset="0"/>
              </a:rPr>
              <a:t>public</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Page()</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InitializeComponent</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1" i="0" u="none" strike="noStrike" kern="1200" cap="none" spc="0" normalizeH="0" baseline="0" noProof="0" dirty="0" err="1" smtClean="0">
                <a:ln>
                  <a:noFill/>
                </a:ln>
                <a:solidFill>
                  <a:srgbClr val="2B91AF"/>
                </a:solidFill>
                <a:effectLst/>
                <a:uLnTx/>
                <a:uFillTx/>
                <a:latin typeface="Calibri" pitchFamily="34" charset="0"/>
                <a:ea typeface="Calibri" pitchFamily="34" charset="0"/>
                <a:cs typeface="Times New Roman" pitchFamily="18" charset="0"/>
              </a:rPr>
              <a:t>MeshApplicationService</a:t>
            </a:r>
            <a:r>
              <a:rPr kumimoji="0" lang="en-US" sz="1400" b="1"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1"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meshApp</a:t>
            </a:r>
            <a:r>
              <a:rPr kumimoji="0" lang="en-US" sz="1400" b="1"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 </a:t>
            </a:r>
            <a:r>
              <a:rPr kumimoji="0" lang="en-US" sz="1400" b="1" i="0" u="none" strike="noStrike" kern="1200" cap="none" spc="0" normalizeH="0" baseline="0" noProof="0" dirty="0" err="1" smtClean="0">
                <a:ln>
                  <a:noFill/>
                </a:ln>
                <a:solidFill>
                  <a:srgbClr val="2B91AF"/>
                </a:solidFill>
                <a:effectLst/>
                <a:uLnTx/>
                <a:uFillTx/>
                <a:latin typeface="Calibri" pitchFamily="34" charset="0"/>
                <a:ea typeface="Calibri" pitchFamily="34" charset="0"/>
                <a:cs typeface="Times New Roman" pitchFamily="18" charset="0"/>
              </a:rPr>
              <a:t>Application</a:t>
            </a:r>
            <a:r>
              <a:rPr kumimoji="0" lang="en-US" sz="1400" b="1"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.Current.GetMeshApplicationService</a:t>
            </a:r>
            <a:r>
              <a:rPr kumimoji="0" lang="en-US" sz="1400" b="1"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meshApp.LoadCompleted</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 </a:t>
            </a:r>
            <a:r>
              <a:rPr kumimoji="0" lang="en-US" sz="1400" b="0" i="0" u="none" strike="noStrike" kern="1200" cap="none" spc="0" normalizeH="0" baseline="0" noProof="0" dirty="0" smtClean="0">
                <a:ln>
                  <a:noFill/>
                </a:ln>
                <a:solidFill>
                  <a:srgbClr val="0000FF"/>
                </a:solidFill>
                <a:effectLst/>
                <a:uLnTx/>
                <a:uFillTx/>
                <a:latin typeface="Calibri" pitchFamily="34" charset="0"/>
                <a:ea typeface="Calibri" pitchFamily="34" charset="0"/>
                <a:cs typeface="Times New Roman" pitchFamily="18" charset="0"/>
              </a:rPr>
              <a:t>new</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err="1" smtClean="0">
                <a:ln>
                  <a:noFill/>
                </a:ln>
                <a:solidFill>
                  <a:srgbClr val="2B91AF"/>
                </a:solidFill>
                <a:effectLst/>
                <a:uLnTx/>
                <a:uFillTx/>
                <a:latin typeface="Calibri" pitchFamily="34" charset="0"/>
                <a:ea typeface="Calibri" pitchFamily="34" charset="0"/>
                <a:cs typeface="Times New Roman" pitchFamily="18" charset="0"/>
              </a:rPr>
              <a:t>EventHandler</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app_Load</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meshApp.Load</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smtClean="0">
                <a:ln>
                  <a:noFill/>
                </a:ln>
                <a:solidFill>
                  <a:srgbClr val="0000FF"/>
                </a:solidFill>
                <a:effectLst/>
                <a:uLnTx/>
                <a:uFillTx/>
                <a:latin typeface="Calibri" pitchFamily="34" charset="0"/>
                <a:ea typeface="Calibri" pitchFamily="34" charset="0"/>
                <a:cs typeface="Times New Roman" pitchFamily="18" charset="0"/>
              </a:rPr>
              <a:t>void</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app_Load</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r>
              <a:rPr kumimoji="0" lang="en-US" sz="1400" b="0" i="0" u="none" strike="noStrike" kern="1200" cap="none" spc="0" normalizeH="0" baseline="0" noProof="0" dirty="0" smtClean="0">
                <a:ln>
                  <a:noFill/>
                </a:ln>
                <a:solidFill>
                  <a:srgbClr val="0000FF"/>
                </a:solidFill>
                <a:effectLst/>
                <a:uLnTx/>
                <a:uFillTx/>
                <a:latin typeface="Calibri" pitchFamily="34" charset="0"/>
                <a:ea typeface="Calibri" pitchFamily="34" charset="0"/>
                <a:cs typeface="Times New Roman" pitchFamily="18" charset="0"/>
              </a:rPr>
              <a:t>object</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sender, </a:t>
            </a:r>
            <a:r>
              <a:rPr kumimoji="0" lang="en-US" sz="1400" b="0" i="0" u="none" strike="noStrike" kern="1200" cap="none" spc="0" normalizeH="0" baseline="0" noProof="0" dirty="0" err="1" smtClean="0">
                <a:ln>
                  <a:noFill/>
                </a:ln>
                <a:solidFill>
                  <a:srgbClr val="2B91AF"/>
                </a:solidFill>
                <a:effectLst/>
                <a:uLnTx/>
                <a:uFillTx/>
                <a:latin typeface="Calibri" pitchFamily="34" charset="0"/>
                <a:ea typeface="Calibri" pitchFamily="34" charset="0"/>
                <a:cs typeface="Times New Roman" pitchFamily="18" charset="0"/>
              </a:rPr>
              <a:t>EventArgs</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e)</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1" i="0" u="none" strike="noStrike" kern="1200" cap="none" spc="0" normalizeH="0" baseline="0" noProof="0" dirty="0" err="1" smtClean="0">
                <a:ln>
                  <a:noFill/>
                </a:ln>
                <a:solidFill>
                  <a:srgbClr val="2B91AF"/>
                </a:solidFill>
                <a:effectLst/>
                <a:uLnTx/>
                <a:uFillTx/>
                <a:latin typeface="Calibri" pitchFamily="34" charset="0"/>
                <a:ea typeface="Calibri" pitchFamily="34" charset="0"/>
                <a:cs typeface="Times New Roman" pitchFamily="18" charset="0"/>
              </a:rPr>
              <a:t>MeshApplicationService</a:t>
            </a:r>
            <a:r>
              <a:rPr kumimoji="0" lang="en-US" sz="1400" b="1"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1"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meshApp</a:t>
            </a:r>
            <a:r>
              <a:rPr kumimoji="0" lang="en-US" sz="1400" b="1"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 </a:t>
            </a:r>
            <a:r>
              <a:rPr kumimoji="0" lang="en-US" sz="1400" b="1" i="0" u="none" strike="noStrike" kern="1200" cap="none" spc="0" normalizeH="0" baseline="0" noProof="0" dirty="0" err="1" smtClean="0">
                <a:ln>
                  <a:noFill/>
                </a:ln>
                <a:solidFill>
                  <a:srgbClr val="2B91AF"/>
                </a:solidFill>
                <a:effectLst/>
                <a:uLnTx/>
                <a:uFillTx/>
                <a:latin typeface="Calibri" pitchFamily="34" charset="0"/>
                <a:ea typeface="Calibri" pitchFamily="34" charset="0"/>
                <a:cs typeface="Times New Roman" pitchFamily="18" charset="0"/>
              </a:rPr>
              <a:t>Application</a:t>
            </a:r>
            <a:r>
              <a:rPr kumimoji="0" lang="en-US" sz="1400" b="1"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.Current.GetMeshApplicationService</a:t>
            </a:r>
            <a:r>
              <a:rPr kumimoji="0" lang="en-US" sz="1400" b="1"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RenderContent</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meshApp</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Calibri" pitchFamily="34" charset="0"/>
                <a:ea typeface="Calibri" pitchFamily="34" charset="0"/>
                <a:cs typeface="Times New Roman" pitchFamily="18" charset="0"/>
              </a:rPr>
              <a:t>void</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RenderContent</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r>
              <a:rPr kumimoji="0" lang="en-US" sz="1400" b="0" i="0" u="none" strike="noStrike" kern="1200" cap="none" spc="0" normalizeH="0" baseline="0" noProof="0" dirty="0" err="1" smtClean="0">
                <a:ln>
                  <a:noFill/>
                </a:ln>
                <a:solidFill>
                  <a:srgbClr val="2B91AF"/>
                </a:solidFill>
                <a:effectLst/>
                <a:uLnTx/>
                <a:uFillTx/>
                <a:latin typeface="Calibri" pitchFamily="34" charset="0"/>
                <a:ea typeface="Calibri" pitchFamily="34" charset="0"/>
                <a:cs typeface="Times New Roman" pitchFamily="18" charset="0"/>
              </a:rPr>
              <a:t>MeshApplicationService</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meshApp</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smtClean="0">
                <a:ln>
                  <a:noFill/>
                </a:ln>
                <a:solidFill>
                  <a:srgbClr val="008000"/>
                </a:solidFill>
                <a:effectLst/>
                <a:uLnTx/>
                <a:uFillTx/>
                <a:latin typeface="Calibri" pitchFamily="34" charset="0"/>
                <a:ea typeface="Calibri" pitchFamily="34" charset="0"/>
                <a:cs typeface="Times New Roman" pitchFamily="18" charset="0"/>
              </a:rPr>
              <a:t>//Accessing Mesh </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myMesh</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 </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meshApp.LiveOperatingEnvironment.Mesh</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smtClean="0">
                <a:ln>
                  <a:noFill/>
                </a:ln>
                <a:solidFill>
                  <a:srgbClr val="008000"/>
                </a:solidFill>
                <a:effectLst/>
                <a:uLnTx/>
                <a:uFillTx/>
                <a:latin typeface="Calibri" pitchFamily="34" charset="0"/>
                <a:ea typeface="Calibri" pitchFamily="34" charset="0"/>
                <a:cs typeface="Times New Roman" pitchFamily="18" charset="0"/>
              </a:rPr>
              <a:t>//Accessing the Application Mesh Object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a:t>
            </a:r>
            <a:r>
              <a:rPr kumimoji="0" lang="en-US" sz="1400" b="0" i="0" u="none" strike="noStrike" kern="1200" cap="none" spc="0" normalizeH="0" baseline="0" noProof="0" dirty="0" err="1" smtClean="0">
                <a:ln>
                  <a:noFill/>
                </a:ln>
                <a:solidFill>
                  <a:schemeClr val="tx1">
                    <a:tint val="75000"/>
                  </a:schemeClr>
                </a:solidFill>
                <a:effectLst/>
                <a:uLnTx/>
                <a:uFillTx/>
                <a:latin typeface="Calibri" pitchFamily="34" charset="0"/>
                <a:ea typeface="Calibri" pitchFamily="34" charset="0"/>
                <a:cs typeface="Times New Roman" pitchFamily="18" charset="0"/>
              </a:rPr>
              <a:t>meshApp.Resources.Title</a:t>
            </a: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Calibri" pitchFamily="34" charset="0"/>
                <a:cs typeface="Times New Roman" pitchFamily="18" charset="0"/>
              </a:rPr>
              <a:t> = "My Title";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Times New Roman" pitchFamily="18" charset="0"/>
              </a:rPr>
              <a:t>}</a:t>
            </a:r>
            <a:endParaRPr kumimoji="0" lang="en-US" sz="14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893802"/>
            <a:ext cx="6927850" cy="553998"/>
          </a:xfrm>
        </p:spPr>
        <p:txBody>
          <a:bodyPr>
            <a:normAutofit fontScale="90000"/>
          </a:bodyPr>
          <a:lstStyle/>
          <a:p>
            <a:pPr algn="l"/>
            <a:r>
              <a:rPr lang="en-US" dirty="0" smtClean="0"/>
              <a:t>JavaScript Libraries</a:t>
            </a:r>
            <a:endParaRPr lang="en-US" dirty="0"/>
          </a:p>
        </p:txBody>
      </p:sp>
      <p:sp>
        <p:nvSpPr>
          <p:cNvPr id="5" name="Rectangle 3"/>
          <p:cNvSpPr>
            <a:spLocks noChangeArrowheads="1"/>
          </p:cNvSpPr>
          <p:nvPr/>
        </p:nvSpPr>
        <p:spPr bwMode="auto">
          <a:xfrm>
            <a:off x="381000" y="1517571"/>
            <a:ext cx="8201025" cy="3816429"/>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smtClean="0">
                <a:latin typeface="Calibri" pitchFamily="34" charset="0"/>
                <a:ea typeface="Calibri" pitchFamily="34" charset="0"/>
                <a:cs typeface="Times New Roman" pitchFamily="18" charset="0"/>
              </a:rPr>
              <a:t> </a:t>
            </a:r>
            <a:r>
              <a:rPr lang="en-US" sz="1200" dirty="0" err="1" smtClean="0">
                <a:solidFill>
                  <a:srgbClr val="632423"/>
                </a:solidFill>
                <a:latin typeface="Courier New"/>
              </a:rPr>
              <a:t>MeshApp.run</a:t>
            </a:r>
            <a:r>
              <a:rPr lang="en-US" sz="1200" dirty="0" smtClean="0">
                <a:solidFill>
                  <a:srgbClr val="632423"/>
                </a:solidFill>
                <a:latin typeface="Courier New"/>
              </a:rPr>
              <a:t> = </a:t>
            </a:r>
            <a:r>
              <a:rPr lang="en-US" sz="1200" dirty="0" smtClean="0">
                <a:solidFill>
                  <a:srgbClr val="0000FF"/>
                </a:solidFill>
                <a:latin typeface="Courier New"/>
              </a:rPr>
              <a:t>function</a:t>
            </a:r>
            <a:r>
              <a:rPr lang="en-US" sz="1200" dirty="0" smtClean="0">
                <a:solidFill>
                  <a:srgbClr val="632423"/>
                </a:solidFill>
                <a:latin typeface="Courier New"/>
              </a:rPr>
              <a:t> </a:t>
            </a:r>
            <a:r>
              <a:rPr lang="en-US" sz="1200" dirty="0" err="1" smtClean="0">
                <a:solidFill>
                  <a:srgbClr val="632423"/>
                </a:solidFill>
                <a:latin typeface="Courier New"/>
              </a:rPr>
              <a:t>MeshApp$run</a:t>
            </a:r>
            <a:r>
              <a:rPr lang="en-US" sz="1200" dirty="0" smtClean="0">
                <a:solidFill>
                  <a:srgbClr val="632423"/>
                </a:solidFill>
                <a:latin typeface="Courier New"/>
              </a:rPr>
              <a:t>() {</a:t>
            </a:r>
          </a:p>
          <a:p>
            <a:r>
              <a:rPr lang="en-US" sz="1200" dirty="0" smtClean="0">
                <a:solidFill>
                  <a:srgbClr val="632423"/>
                </a:solidFill>
                <a:latin typeface="Courier New"/>
              </a:rPr>
              <a:t>    </a:t>
            </a:r>
            <a:r>
              <a:rPr lang="en-US" sz="1200" dirty="0" err="1" smtClean="0">
                <a:solidFill>
                  <a:srgbClr val="632423"/>
                </a:solidFill>
                <a:latin typeface="Courier New"/>
              </a:rPr>
              <a:t>Microsoft.LiveFX.MeshApplication.loadAsync</a:t>
            </a:r>
            <a:r>
              <a:rPr lang="en-US" sz="1200" dirty="0" smtClean="0">
                <a:solidFill>
                  <a:srgbClr val="632423"/>
                </a:solidFill>
                <a:latin typeface="Courier New"/>
              </a:rPr>
              <a:t>(</a:t>
            </a:r>
            <a:r>
              <a:rPr lang="en-US" sz="1200" dirty="0" err="1" smtClean="0">
                <a:solidFill>
                  <a:srgbClr val="A31515"/>
                </a:solidFill>
                <a:latin typeface="Courier New"/>
              </a:rPr>
              <a:t>windows.location.hostname</a:t>
            </a:r>
            <a:r>
              <a:rPr lang="en-US" sz="1200" dirty="0" smtClean="0">
                <a:solidFill>
                  <a:srgbClr val="632423"/>
                </a:solidFill>
                <a:latin typeface="Courier New"/>
              </a:rPr>
              <a:t>, 	</a:t>
            </a:r>
            <a:r>
              <a:rPr lang="en-US" sz="1200" dirty="0" err="1" smtClean="0">
                <a:solidFill>
                  <a:srgbClr val="632423"/>
                </a:solidFill>
                <a:latin typeface="Courier New"/>
              </a:rPr>
              <a:t>Delegate.create</a:t>
            </a:r>
            <a:r>
              <a:rPr lang="en-US" sz="1200" dirty="0" smtClean="0">
                <a:solidFill>
                  <a:srgbClr val="632423"/>
                </a:solidFill>
                <a:latin typeface="Courier New"/>
              </a:rPr>
              <a:t>(</a:t>
            </a:r>
            <a:r>
              <a:rPr lang="en-US" sz="1200" dirty="0" smtClean="0">
                <a:solidFill>
                  <a:srgbClr val="0000FF"/>
                </a:solidFill>
                <a:latin typeface="Courier New"/>
              </a:rPr>
              <a:t>null</a:t>
            </a:r>
            <a:r>
              <a:rPr lang="en-US" sz="1200" dirty="0" smtClean="0">
                <a:solidFill>
                  <a:srgbClr val="632423"/>
                </a:solidFill>
                <a:latin typeface="Courier New"/>
              </a:rPr>
              <a:t>, </a:t>
            </a:r>
            <a:r>
              <a:rPr lang="en-US" sz="1200" dirty="0" smtClean="0">
                <a:solidFill>
                  <a:srgbClr val="0000FF"/>
                </a:solidFill>
                <a:latin typeface="Courier New"/>
              </a:rPr>
              <a:t>function</a:t>
            </a:r>
            <a:r>
              <a:rPr lang="en-US" sz="1200" dirty="0" smtClean="0">
                <a:solidFill>
                  <a:srgbClr val="632423"/>
                </a:solidFill>
                <a:latin typeface="Courier New"/>
              </a:rPr>
              <a:t>(</a:t>
            </a:r>
            <a:r>
              <a:rPr lang="en-US" sz="1200" dirty="0" err="1" smtClean="0">
                <a:solidFill>
                  <a:srgbClr val="632423"/>
                </a:solidFill>
                <a:latin typeface="Courier New"/>
              </a:rPr>
              <a:t>meshApplicationContext</a:t>
            </a:r>
            <a:r>
              <a:rPr lang="en-US" sz="1200" dirty="0" smtClean="0">
                <a:solidFill>
                  <a:srgbClr val="632423"/>
                </a:solidFill>
                <a:latin typeface="Courier New"/>
              </a:rPr>
              <a:t>) </a:t>
            </a:r>
          </a:p>
          <a:p>
            <a:r>
              <a:rPr lang="en-US" sz="1200" dirty="0" smtClean="0">
                <a:solidFill>
                  <a:srgbClr val="632423"/>
                </a:solidFill>
                <a:latin typeface="Courier New"/>
              </a:rPr>
              <a:t>	{</a:t>
            </a:r>
          </a:p>
          <a:p>
            <a:r>
              <a:rPr lang="en-US" sz="1200" dirty="0" smtClean="0">
                <a:solidFill>
                  <a:srgbClr val="632423"/>
                </a:solidFill>
                <a:latin typeface="Courier New"/>
              </a:rPr>
              <a:t>        		</a:t>
            </a:r>
            <a:r>
              <a:rPr lang="en-US" sz="1200" dirty="0" smtClean="0">
                <a:solidFill>
                  <a:srgbClr val="0000FF"/>
                </a:solidFill>
                <a:latin typeface="Courier New"/>
              </a:rPr>
              <a:t>if</a:t>
            </a:r>
            <a:r>
              <a:rPr lang="en-US" sz="1200" dirty="0" smtClean="0">
                <a:solidFill>
                  <a:srgbClr val="632423"/>
                </a:solidFill>
                <a:latin typeface="Courier New"/>
              </a:rPr>
              <a:t> (</a:t>
            </a:r>
            <a:r>
              <a:rPr lang="en-US" sz="1200" dirty="0" err="1" smtClean="0">
                <a:solidFill>
                  <a:srgbClr val="632423"/>
                </a:solidFill>
                <a:latin typeface="Courier New"/>
              </a:rPr>
              <a:t>meshApplicationContext.state</a:t>
            </a:r>
            <a:r>
              <a:rPr lang="en-US" sz="1200" dirty="0" smtClean="0">
                <a:solidFill>
                  <a:srgbClr val="632423"/>
                </a:solidFill>
                <a:latin typeface="Courier New"/>
              </a:rPr>
              <a:t> !== 				</a:t>
            </a:r>
            <a:r>
              <a:rPr lang="en-US" sz="1200" dirty="0" err="1" smtClean="0">
                <a:solidFill>
                  <a:srgbClr val="632423"/>
                </a:solidFill>
                <a:latin typeface="Courier New"/>
              </a:rPr>
              <a:t>Microsoft.LiveFX.OperationState.Success</a:t>
            </a:r>
            <a:r>
              <a:rPr lang="en-US" sz="1200" dirty="0" smtClean="0">
                <a:solidFill>
                  <a:srgbClr val="632423"/>
                </a:solidFill>
                <a:latin typeface="Courier New"/>
              </a:rPr>
              <a:t>) </a:t>
            </a:r>
          </a:p>
          <a:p>
            <a:r>
              <a:rPr lang="en-US" sz="1200" dirty="0" smtClean="0">
                <a:solidFill>
                  <a:srgbClr val="632423"/>
                </a:solidFill>
                <a:latin typeface="Courier New"/>
              </a:rPr>
              <a:t>		{</a:t>
            </a:r>
          </a:p>
          <a:p>
            <a:r>
              <a:rPr lang="en-US" sz="1200" dirty="0" smtClean="0">
                <a:solidFill>
                  <a:srgbClr val="632423"/>
                </a:solidFill>
                <a:latin typeface="Courier New"/>
              </a:rPr>
              <a:t>            	     </a:t>
            </a:r>
            <a:r>
              <a:rPr lang="en-US" sz="1200" dirty="0" err="1" smtClean="0">
                <a:solidFill>
                  <a:srgbClr val="632423"/>
                </a:solidFill>
                <a:latin typeface="Courier New"/>
              </a:rPr>
              <a:t>MeshApp._showError</a:t>
            </a:r>
            <a:r>
              <a:rPr lang="en-US" sz="1200" dirty="0" smtClean="0">
                <a:solidFill>
                  <a:srgbClr val="632423"/>
                </a:solidFill>
                <a:latin typeface="Courier New"/>
              </a:rPr>
              <a:t>(</a:t>
            </a:r>
            <a:r>
              <a:rPr lang="en-US" sz="1200" dirty="0" smtClean="0">
                <a:solidFill>
                  <a:srgbClr val="A31515"/>
                </a:solidFill>
                <a:latin typeface="Courier New"/>
              </a:rPr>
              <a:t>'</a:t>
            </a:r>
            <a:r>
              <a:rPr lang="en-US" sz="1200" dirty="0" err="1" smtClean="0">
                <a:solidFill>
                  <a:srgbClr val="A31515"/>
                </a:solidFill>
                <a:latin typeface="Courier New"/>
              </a:rPr>
              <a:t>MeshApplication</a:t>
            </a:r>
            <a:r>
              <a:rPr lang="en-US" sz="1200" dirty="0" smtClean="0">
                <a:solidFill>
                  <a:srgbClr val="A31515"/>
                </a:solidFill>
                <a:latin typeface="Courier New"/>
              </a:rPr>
              <a:t> Load Failed'</a:t>
            </a:r>
            <a:r>
              <a:rPr lang="en-US" sz="1200" dirty="0" smtClean="0">
                <a:solidFill>
                  <a:srgbClr val="632423"/>
                </a:solidFill>
                <a:latin typeface="Courier New"/>
              </a:rPr>
              <a:t>);</a:t>
            </a:r>
          </a:p>
          <a:p>
            <a:r>
              <a:rPr lang="en-US" sz="1200" dirty="0" smtClean="0">
                <a:solidFill>
                  <a:srgbClr val="632423"/>
                </a:solidFill>
                <a:latin typeface="Courier New"/>
              </a:rPr>
              <a:t>        		}</a:t>
            </a:r>
          </a:p>
          <a:p>
            <a:r>
              <a:rPr lang="en-US" sz="1200" dirty="0" smtClean="0">
                <a:solidFill>
                  <a:srgbClr val="632423"/>
                </a:solidFill>
                <a:latin typeface="Courier New"/>
              </a:rPr>
              <a:t>        </a:t>
            </a:r>
            <a:r>
              <a:rPr lang="en-US" sz="1200" dirty="0" smtClean="0">
                <a:solidFill>
                  <a:srgbClr val="0000FF"/>
                </a:solidFill>
                <a:latin typeface="Courier New"/>
              </a:rPr>
              <a:t>else</a:t>
            </a:r>
            <a:r>
              <a:rPr lang="en-US" sz="1200" dirty="0" smtClean="0">
                <a:solidFill>
                  <a:srgbClr val="632423"/>
                </a:solidFill>
                <a:latin typeface="Courier New"/>
              </a:rPr>
              <a:t> </a:t>
            </a:r>
          </a:p>
          <a:p>
            <a:r>
              <a:rPr lang="en-US" sz="1200" dirty="0" smtClean="0">
                <a:solidFill>
                  <a:srgbClr val="632423"/>
                </a:solidFill>
                <a:latin typeface="Courier New"/>
              </a:rPr>
              <a:t>	{</a:t>
            </a:r>
          </a:p>
          <a:p>
            <a:r>
              <a:rPr lang="en-US" sz="1200" dirty="0" smtClean="0">
                <a:solidFill>
                  <a:srgbClr val="632423"/>
                </a:solidFill>
                <a:latin typeface="Courier New"/>
              </a:rPr>
              <a:t>            </a:t>
            </a:r>
            <a:r>
              <a:rPr lang="en-US" sz="1200" dirty="0" err="1" smtClean="0">
                <a:solidFill>
                  <a:srgbClr val="0000FF"/>
                </a:solidFill>
                <a:latin typeface="Courier New"/>
              </a:rPr>
              <a:t>var</a:t>
            </a:r>
            <a:r>
              <a:rPr lang="en-US" sz="1200" dirty="0" smtClean="0">
                <a:solidFill>
                  <a:srgbClr val="632423"/>
                </a:solidFill>
                <a:latin typeface="Courier New"/>
              </a:rPr>
              <a:t> </a:t>
            </a:r>
            <a:r>
              <a:rPr lang="en-US" sz="1200" dirty="0" err="1" smtClean="0">
                <a:solidFill>
                  <a:srgbClr val="632423"/>
                </a:solidFill>
                <a:latin typeface="Courier New"/>
              </a:rPr>
              <a:t>meshApplication</a:t>
            </a:r>
            <a:r>
              <a:rPr lang="en-US" sz="1200" dirty="0" smtClean="0">
                <a:solidFill>
                  <a:srgbClr val="632423"/>
                </a:solidFill>
                <a:latin typeface="Courier New"/>
              </a:rPr>
              <a:t> = </a:t>
            </a:r>
            <a:r>
              <a:rPr lang="en-US" sz="1200" dirty="0" err="1" smtClean="0">
                <a:solidFill>
                  <a:srgbClr val="632423"/>
                </a:solidFill>
                <a:latin typeface="Courier New"/>
              </a:rPr>
              <a:t>meshApplicationContext.resource</a:t>
            </a:r>
            <a:r>
              <a:rPr lang="en-US" sz="1200" dirty="0" smtClean="0">
                <a:solidFill>
                  <a:srgbClr val="632423"/>
                </a:solidFill>
                <a:latin typeface="Courier New"/>
              </a:rPr>
              <a:t>;</a:t>
            </a:r>
          </a:p>
          <a:p>
            <a:r>
              <a:rPr lang="en-US" sz="1200" dirty="0" smtClean="0">
                <a:solidFill>
                  <a:srgbClr val="632423"/>
                </a:solidFill>
                <a:latin typeface="Courier New"/>
              </a:rPr>
              <a:t>            </a:t>
            </a:r>
            <a:r>
              <a:rPr lang="en-US" sz="1200" dirty="0" err="1" smtClean="0">
                <a:solidFill>
                  <a:srgbClr val="632423"/>
                </a:solidFill>
                <a:latin typeface="Courier New"/>
              </a:rPr>
              <a:t>meshApplication.get_runtimeEndpoint</a:t>
            </a:r>
            <a:r>
              <a:rPr lang="en-US" sz="1200" dirty="0" smtClean="0">
                <a:solidFill>
                  <a:srgbClr val="632423"/>
                </a:solidFill>
                <a:latin typeface="Courier New"/>
              </a:rPr>
              <a:t>().</a:t>
            </a:r>
            <a:r>
              <a:rPr lang="en-US" sz="1200" dirty="0" err="1" smtClean="0">
                <a:solidFill>
                  <a:srgbClr val="632423"/>
                </a:solidFill>
                <a:latin typeface="Courier New"/>
              </a:rPr>
              <a:t>get_mesh</a:t>
            </a:r>
            <a:r>
              <a:rPr lang="en-US" sz="1200" dirty="0" smtClean="0">
                <a:solidFill>
                  <a:srgbClr val="632423"/>
                </a:solidFill>
                <a:latin typeface="Courier New"/>
              </a:rPr>
              <a:t>().</a:t>
            </a:r>
            <a:r>
              <a:rPr lang="en-US" sz="1200" dirty="0" err="1" smtClean="0">
                <a:solidFill>
                  <a:srgbClr val="632423"/>
                </a:solidFill>
                <a:latin typeface="Courier New"/>
              </a:rPr>
              <a:t>loadAsync</a:t>
            </a:r>
            <a:endParaRPr lang="en-US" sz="1200" dirty="0" smtClean="0">
              <a:solidFill>
                <a:srgbClr val="632423"/>
              </a:solidFill>
              <a:latin typeface="Courier New"/>
            </a:endParaRPr>
          </a:p>
          <a:p>
            <a:r>
              <a:rPr lang="en-US" sz="1200" dirty="0" smtClean="0">
                <a:solidFill>
                  <a:srgbClr val="632423"/>
                </a:solidFill>
                <a:latin typeface="Courier New"/>
              </a:rPr>
              <a:t>		(</a:t>
            </a:r>
            <a:r>
              <a:rPr lang="en-US" sz="1200" dirty="0" err="1" smtClean="0">
                <a:solidFill>
                  <a:srgbClr val="632423"/>
                </a:solidFill>
                <a:latin typeface="Courier New"/>
              </a:rPr>
              <a:t>Delegate.create</a:t>
            </a:r>
            <a:r>
              <a:rPr lang="en-US" sz="1200" dirty="0" smtClean="0">
                <a:solidFill>
                  <a:srgbClr val="632423"/>
                </a:solidFill>
                <a:latin typeface="Courier New"/>
              </a:rPr>
              <a:t>(</a:t>
            </a:r>
            <a:r>
              <a:rPr lang="en-US" sz="1200" dirty="0" smtClean="0">
                <a:solidFill>
                  <a:srgbClr val="0000FF"/>
                </a:solidFill>
                <a:latin typeface="Courier New"/>
              </a:rPr>
              <a:t>null</a:t>
            </a:r>
            <a:r>
              <a:rPr lang="en-US" sz="1200" dirty="0" smtClean="0">
                <a:solidFill>
                  <a:srgbClr val="632423"/>
                </a:solidFill>
                <a:latin typeface="Courier New"/>
              </a:rPr>
              <a:t>, </a:t>
            </a:r>
            <a:r>
              <a:rPr lang="en-US" sz="1200" dirty="0" smtClean="0">
                <a:solidFill>
                  <a:srgbClr val="0000FF"/>
                </a:solidFill>
                <a:latin typeface="Courier New"/>
              </a:rPr>
              <a:t>function</a:t>
            </a:r>
            <a:r>
              <a:rPr lang="en-US" sz="1200" dirty="0" smtClean="0">
                <a:solidFill>
                  <a:srgbClr val="632423"/>
                </a:solidFill>
                <a:latin typeface="Courier New"/>
              </a:rPr>
              <a:t>(</a:t>
            </a:r>
            <a:r>
              <a:rPr lang="en-US" sz="1200" dirty="0" err="1" smtClean="0">
                <a:solidFill>
                  <a:srgbClr val="632423"/>
                </a:solidFill>
                <a:latin typeface="Courier New"/>
              </a:rPr>
              <a:t>meshOperationContext</a:t>
            </a:r>
            <a:r>
              <a:rPr lang="en-US" sz="1200" dirty="0" smtClean="0">
                <a:solidFill>
                  <a:srgbClr val="632423"/>
                </a:solidFill>
                <a:latin typeface="Courier New"/>
              </a:rPr>
              <a:t>) </a:t>
            </a:r>
          </a:p>
          <a:p>
            <a:r>
              <a:rPr lang="en-US" sz="1200" dirty="0" smtClean="0">
                <a:solidFill>
                  <a:srgbClr val="632423"/>
                </a:solidFill>
                <a:latin typeface="Courier New"/>
              </a:rPr>
              <a:t>		{</a:t>
            </a:r>
          </a:p>
          <a:p>
            <a:r>
              <a:rPr lang="en-US" sz="1200" dirty="0" smtClean="0">
                <a:solidFill>
                  <a:srgbClr val="632423"/>
                </a:solidFill>
                <a:latin typeface="Courier New"/>
              </a:rPr>
              <a:t>                        </a:t>
            </a:r>
            <a:r>
              <a:rPr lang="en-US" sz="1200" dirty="0" err="1" smtClean="0">
                <a:solidFill>
                  <a:srgbClr val="632423"/>
                </a:solidFill>
                <a:latin typeface="Courier New"/>
              </a:rPr>
              <a:t>MeshApp._onLoadMesh</a:t>
            </a:r>
            <a:r>
              <a:rPr lang="en-US" sz="1200" dirty="0" smtClean="0">
                <a:solidFill>
                  <a:srgbClr val="632423"/>
                </a:solidFill>
                <a:latin typeface="Courier New"/>
              </a:rPr>
              <a:t>(</a:t>
            </a:r>
            <a:r>
              <a:rPr lang="en-US" sz="1200" dirty="0" err="1" smtClean="0">
                <a:solidFill>
                  <a:srgbClr val="632423"/>
                </a:solidFill>
                <a:latin typeface="Courier New"/>
              </a:rPr>
              <a:t>meshOperationContext</a:t>
            </a:r>
            <a:r>
              <a:rPr lang="en-US" sz="1200" dirty="0" smtClean="0">
                <a:solidFill>
                  <a:srgbClr val="632423"/>
                </a:solidFill>
                <a:latin typeface="Courier New"/>
              </a:rPr>
              <a:t>);</a:t>
            </a:r>
          </a:p>
          <a:p>
            <a:r>
              <a:rPr lang="en-US" sz="1200" dirty="0" smtClean="0">
                <a:solidFill>
                  <a:srgbClr val="632423"/>
                </a:solidFill>
                <a:latin typeface="Courier New"/>
              </a:rPr>
              <a:t>            	}));</a:t>
            </a:r>
          </a:p>
          <a:p>
            <a:r>
              <a:rPr lang="en-US" sz="1200" dirty="0" smtClean="0">
                <a:solidFill>
                  <a:srgbClr val="632423"/>
                </a:solidFill>
                <a:latin typeface="Courier New"/>
              </a:rPr>
              <a:t>        }</a:t>
            </a:r>
          </a:p>
          <a:p>
            <a:r>
              <a:rPr lang="en-US" sz="1200" dirty="0" smtClean="0">
                <a:solidFill>
                  <a:srgbClr val="632423"/>
                </a:solidFill>
                <a:latin typeface="Courier New"/>
              </a:rPr>
              <a:t>    }));</a:t>
            </a:r>
            <a:endParaRPr lang="en-US" sz="1100" dirty="0" smtClean="0">
              <a:solidFill>
                <a:srgbClr val="632423"/>
              </a:solidFill>
              <a:latin typeface="Times New Roman"/>
            </a:endParaRPr>
          </a:p>
          <a:p>
            <a:pPr lvl="0" defTabSz="914400" fontAlgn="base">
              <a:spcBef>
                <a:spcPct val="0"/>
              </a:spcBef>
              <a:spcAft>
                <a:spcPct val="0"/>
              </a:spcAft>
            </a:pPr>
            <a:endParaRPr lang="en-US"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smtClean="0"/>
              <a:t>From LINQ to HTTP request</a:t>
            </a:r>
            <a:endParaRPr lang="en-US" dirty="0"/>
          </a:p>
        </p:txBody>
      </p:sp>
      <p:sp>
        <p:nvSpPr>
          <p:cNvPr id="4" name="TextBox 3"/>
          <p:cNvSpPr txBox="1"/>
          <p:nvPr/>
        </p:nvSpPr>
        <p:spPr>
          <a:xfrm>
            <a:off x="533400" y="1967805"/>
            <a:ext cx="7696200" cy="1384995"/>
          </a:xfrm>
          <a:prstGeom prst="rect">
            <a:avLst/>
          </a:prstGeom>
          <a:solidFill>
            <a:schemeClr val="bg2"/>
          </a:solidFill>
        </p:spPr>
        <p:txBody>
          <a:bodyPr wrap="square" rtlCol="0">
            <a:spAutoFit/>
          </a:bodyPr>
          <a:lstStyle/>
          <a:p>
            <a:endParaRPr lang="en-US" sz="1200" dirty="0" smtClean="0">
              <a:latin typeface="Courier New" pitchFamily="49" charset="0"/>
              <a:cs typeface="Courier New" pitchFamily="49" charset="0"/>
            </a:endParaRPr>
          </a:p>
          <a:p>
            <a:r>
              <a:rPr lang="en-US" sz="1200" dirty="0" err="1" smtClean="0">
                <a:latin typeface="Courier New" pitchFamily="49" charset="0"/>
                <a:cs typeface="Courier New" pitchFamily="49" charset="0"/>
              </a:rPr>
              <a:t>MeshObject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GetMeshObjectByTitle</a:t>
            </a:r>
            <a:r>
              <a:rPr lang="en-US" sz="1200" dirty="0" smtClean="0">
                <a:latin typeface="Courier New" pitchFamily="49" charset="0"/>
                <a:cs typeface="Courier New" pitchFamily="49" charset="0"/>
              </a:rPr>
              <a:t>(string title) { </a:t>
            </a:r>
          </a:p>
          <a:p>
            <a:r>
              <a:rPr lang="en-US" sz="1200" dirty="0" err="1" smtClean="0">
                <a:latin typeface="Courier New" pitchFamily="49" charset="0"/>
                <a:cs typeface="Courier New" pitchFamily="49" charset="0"/>
              </a:rPr>
              <a:t>MeshObject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meshObject</a:t>
            </a:r>
            <a:r>
              <a:rPr lang="en-US" sz="1200" dirty="0" smtClean="0">
                <a:latin typeface="Courier New" pitchFamily="49" charset="0"/>
                <a:cs typeface="Courier New" pitchFamily="49" charset="0"/>
              </a:rPr>
              <a:t> = (from mo in </a:t>
            </a:r>
            <a:r>
              <a:rPr lang="en-US" sz="1200" dirty="0" err="1" smtClean="0">
                <a:latin typeface="Courier New" pitchFamily="49" charset="0"/>
                <a:cs typeface="Courier New" pitchFamily="49" charset="0"/>
              </a:rPr>
              <a:t>mesh.CreateQuery</a:t>
            </a: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MeshObject</a:t>
            </a:r>
            <a:r>
              <a:rPr lang="en-US" sz="1200" dirty="0" smtClean="0">
                <a:latin typeface="Courier New" pitchFamily="49" charset="0"/>
                <a:cs typeface="Courier New" pitchFamily="49" charset="0"/>
              </a:rPr>
              <a:t>&gt;() where </a:t>
            </a:r>
            <a:r>
              <a:rPr lang="en-US" sz="1200" dirty="0" err="1" smtClean="0">
                <a:latin typeface="Courier New" pitchFamily="49" charset="0"/>
                <a:cs typeface="Courier New" pitchFamily="49" charset="0"/>
              </a:rPr>
              <a:t>mo.Resource.Title</a:t>
            </a:r>
            <a:r>
              <a:rPr lang="en-US" sz="1200" dirty="0" smtClean="0">
                <a:latin typeface="Courier New" pitchFamily="49" charset="0"/>
                <a:cs typeface="Courier New" pitchFamily="49" charset="0"/>
              </a:rPr>
              <a:t> == title select mo).</a:t>
            </a:r>
            <a:r>
              <a:rPr lang="en-US" sz="1200" dirty="0" err="1" smtClean="0">
                <a:latin typeface="Courier New" pitchFamily="49" charset="0"/>
                <a:cs typeface="Courier New" pitchFamily="49" charset="0"/>
              </a:rPr>
              <a:t>FirstOrDefault</a:t>
            </a: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MeshObject</a:t>
            </a:r>
            <a:r>
              <a:rPr lang="en-US" sz="1200" dirty="0" smtClean="0">
                <a:latin typeface="Courier New" pitchFamily="49" charset="0"/>
                <a:cs typeface="Courier New" pitchFamily="49" charset="0"/>
              </a:rPr>
              <a:t>&gt;(); return </a:t>
            </a:r>
            <a:r>
              <a:rPr lang="en-US" sz="1200" dirty="0" err="1" smtClean="0">
                <a:latin typeface="Courier New" pitchFamily="49" charset="0"/>
                <a:cs typeface="Courier New" pitchFamily="49" charset="0"/>
              </a:rPr>
              <a:t>meshObject</a:t>
            </a:r>
            <a:r>
              <a:rPr lang="en-US" sz="1200" dirty="0" smtClean="0">
                <a:latin typeface="Courier New" pitchFamily="49" charset="0"/>
                <a:cs typeface="Courier New" pitchFamily="49" charset="0"/>
              </a:rPr>
              <a:t>; </a:t>
            </a:r>
          </a:p>
          <a:p>
            <a:r>
              <a:rPr lang="en-US" sz="1200" dirty="0" smtClean="0">
                <a:latin typeface="Courier New" pitchFamily="49" charset="0"/>
                <a:cs typeface="Courier New" pitchFamily="49" charset="0"/>
              </a:rPr>
              <a:t>}</a:t>
            </a:r>
          </a:p>
          <a:p>
            <a:r>
              <a:rPr lang="en-US" sz="1200" dirty="0" smtClean="0">
                <a:latin typeface="Courier New" pitchFamily="49" charset="0"/>
                <a:cs typeface="Courier New" pitchFamily="49" charset="0"/>
              </a:rPr>
              <a:t> </a:t>
            </a:r>
          </a:p>
        </p:txBody>
      </p:sp>
      <p:sp>
        <p:nvSpPr>
          <p:cNvPr id="5" name="TextBox 4"/>
          <p:cNvSpPr txBox="1"/>
          <p:nvPr/>
        </p:nvSpPr>
        <p:spPr>
          <a:xfrm>
            <a:off x="533400" y="3962400"/>
            <a:ext cx="7696200" cy="1015663"/>
          </a:xfrm>
          <a:prstGeom prst="rect">
            <a:avLst/>
          </a:prstGeom>
          <a:solidFill>
            <a:schemeClr val="bg2"/>
          </a:solidFill>
        </p:spPr>
        <p:txBody>
          <a:bodyPr wrap="square" rtlCol="0">
            <a:spAutoFit/>
          </a:bodyPr>
          <a:lstStyle/>
          <a:p>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GET https://user-ctp.windows.net/V0.1/Mesh/MeshObjects/{meshObjectID}/DataFeeds/?$filter=(Title </a:t>
            </a:r>
            <a:r>
              <a:rPr lang="en-US" sz="1200" dirty="0" err="1" smtClean="0">
                <a:latin typeface="Courier New" pitchFamily="49" charset="0"/>
                <a:cs typeface="Courier New" pitchFamily="49" charset="0"/>
              </a:rPr>
              <a:t>eq</a:t>
            </a:r>
            <a:r>
              <a:rPr lang="en-US" sz="1200" dirty="0" smtClean="0">
                <a:latin typeface="Courier New" pitchFamily="49" charset="0"/>
                <a:cs typeface="Courier New" pitchFamily="49" charset="0"/>
              </a:rPr>
              <a:t> ‘title provided’)</a:t>
            </a:r>
          </a:p>
          <a:p>
            <a:endParaRPr lang="en-US" sz="12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Objects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676400"/>
            <a:ext cx="7820025"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Custom Objects to Mesh</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95275" y="1447800"/>
            <a:ext cx="8543925" cy="2152650"/>
          </a:xfrm>
          <a:prstGeom prst="rect">
            <a:avLst/>
          </a:prstGeom>
          <a:noFill/>
          <a:ln w="9525">
            <a:noFill/>
            <a:miter lim="800000"/>
            <a:headEnd/>
            <a:tailEnd/>
          </a:ln>
          <a:effectLst/>
        </p:spPr>
      </p:pic>
      <p:sp>
        <p:nvSpPr>
          <p:cNvPr id="5" name="TextBox 4"/>
          <p:cNvSpPr txBox="1"/>
          <p:nvPr/>
        </p:nvSpPr>
        <p:spPr>
          <a:xfrm>
            <a:off x="304800" y="3962400"/>
            <a:ext cx="8534400" cy="1477328"/>
          </a:xfrm>
          <a:prstGeom prst="rect">
            <a:avLst/>
          </a:prstGeom>
          <a:noFill/>
        </p:spPr>
        <p:txBody>
          <a:bodyPr wrap="square" rtlCol="0">
            <a:spAutoFit/>
          </a:bodyPr>
          <a:lstStyle/>
          <a:p>
            <a:r>
              <a:rPr lang="en-US" dirty="0" smtClean="0">
                <a:solidFill>
                  <a:schemeClr val="bg2"/>
                </a:solidFill>
              </a:rPr>
              <a:t>Data entries can also handle files using …</a:t>
            </a:r>
            <a:r>
              <a:rPr lang="en-US" dirty="0" err="1" smtClean="0">
                <a:solidFill>
                  <a:schemeClr val="bg2"/>
                </a:solidFill>
              </a:rPr>
              <a:t>MediaResource</a:t>
            </a:r>
            <a:r>
              <a:rPr lang="en-US" dirty="0" smtClean="0">
                <a:solidFill>
                  <a:schemeClr val="bg2"/>
                </a:solidFill>
              </a:rPr>
              <a:t> methods</a:t>
            </a:r>
          </a:p>
          <a:p>
            <a:endParaRPr lang="en-US" dirty="0" smtClean="0">
              <a:solidFill>
                <a:schemeClr val="bg2"/>
              </a:solidFill>
            </a:endParaRPr>
          </a:p>
          <a:p>
            <a:r>
              <a:rPr lang="en-US" dirty="0" smtClean="0">
                <a:solidFill>
                  <a:schemeClr val="bg2"/>
                </a:solidFill>
              </a:rPr>
              <a:t>e.g. </a:t>
            </a:r>
            <a:r>
              <a:rPr lang="en-US" dirty="0" err="1" smtClean="0">
                <a:solidFill>
                  <a:schemeClr val="bg2"/>
                </a:solidFill>
              </a:rPr>
              <a:t>DataEntry.ReadMediaResource</a:t>
            </a:r>
            <a:r>
              <a:rPr lang="en-US" dirty="0" smtClean="0">
                <a:solidFill>
                  <a:schemeClr val="bg2"/>
                </a:solidFill>
              </a:rPr>
              <a:t>(</a:t>
            </a:r>
            <a:r>
              <a:rPr lang="en-US" dirty="0" err="1" smtClean="0">
                <a:solidFill>
                  <a:schemeClr val="bg2"/>
                </a:solidFill>
              </a:rPr>
              <a:t>System.IO.Stream</a:t>
            </a:r>
            <a:r>
              <a:rPr lang="en-US" dirty="0" smtClean="0">
                <a:solidFill>
                  <a:schemeClr val="bg2"/>
                </a:solidFill>
              </a:rPr>
              <a:t>);</a:t>
            </a:r>
          </a:p>
          <a:p>
            <a:r>
              <a:rPr lang="en-US" dirty="0" smtClean="0">
                <a:solidFill>
                  <a:schemeClr val="bg2"/>
                </a:solidFill>
              </a:rPr>
              <a:t/>
            </a:r>
            <a:br>
              <a:rPr lang="en-US" dirty="0" smtClean="0">
                <a:solidFill>
                  <a:schemeClr val="bg2"/>
                </a:solidFill>
              </a:rPr>
            </a:br>
            <a:endParaRPr lang="en-US" dirty="0">
              <a:solidFill>
                <a:schemeClr val="bg2"/>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orabe\Documents\Research\CloudComputingTutorial\Demo Material\Bora\VEimagery.jpg"/>
          <p:cNvPicPr>
            <a:picLocks noChangeAspect="1" noChangeArrowheads="1"/>
          </p:cNvPicPr>
          <p:nvPr/>
        </p:nvPicPr>
        <p:blipFill>
          <a:blip r:embed="rId2" cstate="print"/>
          <a:srcRect/>
          <a:stretch>
            <a:fillRect/>
          </a:stretch>
        </p:blipFill>
        <p:spPr bwMode="auto">
          <a:xfrm>
            <a:off x="533400" y="1524000"/>
            <a:ext cx="3657600" cy="3657600"/>
          </a:xfrm>
          <a:prstGeom prst="rect">
            <a:avLst/>
          </a:prstGeom>
          <a:noFill/>
        </p:spPr>
      </p:pic>
      <p:pic>
        <p:nvPicPr>
          <p:cNvPr id="30" name="Picture 6" descr="\\server3\restrict\ftp_root\clients\white_Whale\5-00430 PDC\Working\David\Art\laptop.png"/>
          <p:cNvPicPr>
            <a:picLocks noChangeAspect="1" noChangeArrowheads="1"/>
          </p:cNvPicPr>
          <p:nvPr/>
        </p:nvPicPr>
        <p:blipFill>
          <a:blip r:embed="rId3" cstate="print"/>
          <a:srcRect/>
          <a:stretch>
            <a:fillRect/>
          </a:stretch>
        </p:blipFill>
        <p:spPr bwMode="auto">
          <a:xfrm>
            <a:off x="4191000" y="3276600"/>
            <a:ext cx="2329249" cy="2209800"/>
          </a:xfrm>
          <a:prstGeom prst="rect">
            <a:avLst/>
          </a:prstGeom>
          <a:noFill/>
          <a:scene3d>
            <a:camera prst="orthographicFront">
              <a:rot lat="0" lon="8399987" rev="0"/>
            </a:camera>
            <a:lightRig rig="threePt" dir="t"/>
          </a:scene3d>
        </p:spPr>
      </p:pic>
      <p:sp>
        <p:nvSpPr>
          <p:cNvPr id="2" name="Title 1"/>
          <p:cNvSpPr>
            <a:spLocks noGrp="1"/>
          </p:cNvSpPr>
          <p:nvPr>
            <p:ph type="title"/>
          </p:nvPr>
        </p:nvSpPr>
        <p:spPr>
          <a:xfrm>
            <a:off x="228600" y="152400"/>
            <a:ext cx="8229600" cy="1143000"/>
          </a:xfrm>
        </p:spPr>
        <p:txBody>
          <a:bodyPr/>
          <a:lstStyle/>
          <a:p>
            <a:pPr algn="l"/>
            <a:r>
              <a:rPr lang="en-US" dirty="0" smtClean="0"/>
              <a:t>Demo (Scenario 3)</a:t>
            </a:r>
            <a:endParaRPr lang="en-US" dirty="0"/>
          </a:p>
        </p:txBody>
      </p:sp>
      <p:pic>
        <p:nvPicPr>
          <p:cNvPr id="75" name="Picture 18" descr="\\server3\restrict\ftp_root\clients\white_Whale\5-00430 PDC\Working\David\Art\Exec.png"/>
          <p:cNvPicPr>
            <a:picLocks noChangeAspect="1" noChangeArrowheads="1"/>
          </p:cNvPicPr>
          <p:nvPr/>
        </p:nvPicPr>
        <p:blipFill>
          <a:blip r:embed="rId4" cstate="print"/>
          <a:srcRect/>
          <a:stretch>
            <a:fillRect/>
          </a:stretch>
        </p:blipFill>
        <p:spPr bwMode="auto">
          <a:xfrm>
            <a:off x="5334000" y="3124200"/>
            <a:ext cx="2514600" cy="2514600"/>
          </a:xfrm>
          <a:prstGeom prst="rect">
            <a:avLst/>
          </a:prstGeom>
          <a:noFill/>
        </p:spPr>
      </p:pic>
      <p:sp>
        <p:nvSpPr>
          <p:cNvPr id="29" name="Rounded Rectangular Callout 28"/>
          <p:cNvSpPr/>
          <p:nvPr/>
        </p:nvSpPr>
        <p:spPr>
          <a:xfrm>
            <a:off x="5257800" y="1066800"/>
            <a:ext cx="32004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lumMod val="95000"/>
                    <a:lumOff val="5000"/>
                  </a:schemeClr>
                </a:solidFill>
              </a:rPr>
              <a:t>How can I keep record of their locations and contact info, search for people in a certain area?</a:t>
            </a:r>
            <a:endParaRPr lang="en-US" sz="2000" dirty="0">
              <a:solidFill>
                <a:schemeClr val="tx2">
                  <a:lumMod val="95000"/>
                  <a:lumOff val="5000"/>
                </a:schemeClr>
              </a:solidFill>
            </a:endParaRPr>
          </a:p>
        </p:txBody>
      </p:sp>
      <p:pic>
        <p:nvPicPr>
          <p:cNvPr id="10" name="Picture 19" descr="\\server3\restrict\ftp_root\clients\white_Whale\5-00430 PDC\Working\David\Art\Buyer.png"/>
          <p:cNvPicPr>
            <a:picLocks noChangeAspect="1" noChangeArrowheads="1"/>
          </p:cNvPicPr>
          <p:nvPr/>
        </p:nvPicPr>
        <p:blipFill>
          <a:blip r:embed="rId5" cstate="print"/>
          <a:srcRect/>
          <a:stretch>
            <a:fillRect/>
          </a:stretch>
        </p:blipFill>
        <p:spPr bwMode="auto">
          <a:xfrm>
            <a:off x="2514600" y="3144392"/>
            <a:ext cx="502857" cy="502857"/>
          </a:xfrm>
          <a:prstGeom prst="rect">
            <a:avLst/>
          </a:prstGeom>
          <a:noFill/>
        </p:spPr>
      </p:pic>
      <p:pic>
        <p:nvPicPr>
          <p:cNvPr id="11" name="Picture 18" descr="\\server3\restrict\ftp_root\clients\white_Whale\5-00430 PDC\Working\David\Art\Exec.png"/>
          <p:cNvPicPr>
            <a:picLocks noChangeAspect="1" noChangeArrowheads="1"/>
          </p:cNvPicPr>
          <p:nvPr/>
        </p:nvPicPr>
        <p:blipFill>
          <a:blip r:embed="rId6" cstate="print"/>
          <a:srcRect/>
          <a:stretch>
            <a:fillRect/>
          </a:stretch>
        </p:blipFill>
        <p:spPr bwMode="auto">
          <a:xfrm>
            <a:off x="609600" y="4287392"/>
            <a:ext cx="502857" cy="502857"/>
          </a:xfrm>
          <a:prstGeom prst="rect">
            <a:avLst/>
          </a:prstGeom>
          <a:noFill/>
        </p:spPr>
      </p:pic>
      <p:pic>
        <p:nvPicPr>
          <p:cNvPr id="12" name="Picture 19" descr="\\server3\restrict\ftp_root\clients\white_Whale\5-00430 PDC\Working\David\Art\Buyer.png"/>
          <p:cNvPicPr>
            <a:picLocks noChangeAspect="1" noChangeArrowheads="1"/>
          </p:cNvPicPr>
          <p:nvPr/>
        </p:nvPicPr>
        <p:blipFill>
          <a:blip r:embed="rId5" cstate="print"/>
          <a:srcRect/>
          <a:stretch>
            <a:fillRect/>
          </a:stretch>
        </p:blipFill>
        <p:spPr bwMode="auto">
          <a:xfrm>
            <a:off x="2743200" y="4211192"/>
            <a:ext cx="502857" cy="502857"/>
          </a:xfrm>
          <a:prstGeom prst="rect">
            <a:avLst/>
          </a:prstGeom>
          <a:noFill/>
          <a:scene3d>
            <a:camera prst="orthographicFront">
              <a:rot lat="0" lon="8700000" rev="0"/>
            </a:camera>
            <a:lightRig rig="threePt" dir="t"/>
          </a:scene3d>
        </p:spPr>
      </p:pic>
      <p:pic>
        <p:nvPicPr>
          <p:cNvPr id="13" name="Picture 18" descr="\\server3\restrict\ftp_root\clients\white_Whale\5-00430 PDC\Working\David\Art\Exec.png"/>
          <p:cNvPicPr>
            <a:picLocks noChangeAspect="1" noChangeArrowheads="1"/>
          </p:cNvPicPr>
          <p:nvPr/>
        </p:nvPicPr>
        <p:blipFill>
          <a:blip r:embed="rId6" cstate="print"/>
          <a:srcRect/>
          <a:stretch>
            <a:fillRect/>
          </a:stretch>
        </p:blipFill>
        <p:spPr bwMode="auto">
          <a:xfrm>
            <a:off x="1447800" y="2153792"/>
            <a:ext cx="502857" cy="502857"/>
          </a:xfrm>
          <a:prstGeom prst="rect">
            <a:avLst/>
          </a:prstGeom>
          <a:noFill/>
          <a:scene3d>
            <a:camera prst="orthographicFront">
              <a:rot lat="0" lon="8400000" rev="0"/>
            </a:camera>
            <a:lightRig rig="threePt" dir="t"/>
          </a:scene3d>
        </p:spPr>
      </p:pic>
      <p:pic>
        <p:nvPicPr>
          <p:cNvPr id="14" name="Picture 5" descr="\\server3\restrict\ftp_root\clients\white_Whale\5-00430 PDC\Working\David\Art\device.png"/>
          <p:cNvPicPr>
            <a:picLocks noChangeAspect="1" noChangeArrowheads="1"/>
          </p:cNvPicPr>
          <p:nvPr/>
        </p:nvPicPr>
        <p:blipFill>
          <a:blip r:embed="rId7" cstate="print"/>
          <a:srcRect/>
          <a:stretch>
            <a:fillRect/>
          </a:stretch>
        </p:blipFill>
        <p:spPr bwMode="auto">
          <a:xfrm>
            <a:off x="2743200" y="3449192"/>
            <a:ext cx="152400" cy="290670"/>
          </a:xfrm>
          <a:prstGeom prst="rect">
            <a:avLst/>
          </a:prstGeom>
          <a:noFill/>
        </p:spPr>
      </p:pic>
      <p:pic>
        <p:nvPicPr>
          <p:cNvPr id="17" name="Picture 5" descr="\\server3\restrict\ftp_root\clients\white_Whale\5-00430 PDC\Working\David\Art\device.png"/>
          <p:cNvPicPr>
            <a:picLocks noChangeAspect="1" noChangeArrowheads="1"/>
          </p:cNvPicPr>
          <p:nvPr/>
        </p:nvPicPr>
        <p:blipFill>
          <a:blip r:embed="rId7" cstate="print"/>
          <a:srcRect/>
          <a:stretch>
            <a:fillRect/>
          </a:stretch>
        </p:blipFill>
        <p:spPr bwMode="auto">
          <a:xfrm>
            <a:off x="838200" y="4592192"/>
            <a:ext cx="152400" cy="290670"/>
          </a:xfrm>
          <a:prstGeom prst="rect">
            <a:avLst/>
          </a:prstGeom>
          <a:noFill/>
        </p:spPr>
      </p:pic>
      <p:pic>
        <p:nvPicPr>
          <p:cNvPr id="18" name="Picture 13" descr="\\server3\restrict\ftp_root\clients\white_Whale\5-00430 PDC\Working\David\Art\Web_Client_App.png"/>
          <p:cNvPicPr>
            <a:picLocks noChangeAspect="1" noChangeArrowheads="1"/>
          </p:cNvPicPr>
          <p:nvPr/>
        </p:nvPicPr>
        <p:blipFill>
          <a:blip r:embed="rId8" cstate="print"/>
          <a:srcRect/>
          <a:stretch>
            <a:fillRect/>
          </a:stretch>
        </p:blipFill>
        <p:spPr bwMode="auto">
          <a:xfrm>
            <a:off x="2819400" y="4515992"/>
            <a:ext cx="228600" cy="336188"/>
          </a:xfrm>
          <a:prstGeom prst="rect">
            <a:avLst/>
          </a:prstGeom>
          <a:noFill/>
        </p:spPr>
      </p:pic>
      <p:pic>
        <p:nvPicPr>
          <p:cNvPr id="19" name="Picture 6" descr="\\server3\restrict\ftp_root\clients\white_Whale\5-00430 PDC\Working\David\Art\laptop.png"/>
          <p:cNvPicPr>
            <a:picLocks noChangeAspect="1" noChangeArrowheads="1"/>
          </p:cNvPicPr>
          <p:nvPr/>
        </p:nvPicPr>
        <p:blipFill>
          <a:blip r:embed="rId9" cstate="print"/>
          <a:srcRect/>
          <a:stretch>
            <a:fillRect/>
          </a:stretch>
        </p:blipFill>
        <p:spPr bwMode="auto">
          <a:xfrm>
            <a:off x="1676400" y="2382392"/>
            <a:ext cx="321276" cy="304800"/>
          </a:xfrm>
          <a:prstGeom prst="rect">
            <a:avLst/>
          </a:prstGeom>
          <a:noFill/>
        </p:spPr>
      </p:pic>
      <p:sp>
        <p:nvSpPr>
          <p:cNvPr id="24" name="Rounded Rectangle 23"/>
          <p:cNvSpPr>
            <a:spLocks/>
          </p:cNvSpPr>
          <p:nvPr/>
        </p:nvSpPr>
        <p:spPr>
          <a:xfrm>
            <a:off x="1219200" y="5257800"/>
            <a:ext cx="2971800" cy="762000"/>
          </a:xfrm>
          <a:prstGeom prst="roundRect">
            <a:avLst/>
          </a:prstGeom>
          <a:solidFill>
            <a:schemeClr val="bg2"/>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l"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pic>
        <p:nvPicPr>
          <p:cNvPr id="40" name="Picture 2" descr="C:\Users\maryfj\Desktop\PDC Visuals\Assets\Strata3D architecture chart\Logos\SQL Services\SQLServices_h_rgb.png"/>
          <p:cNvPicPr>
            <a:picLocks noChangeAspect="1" noChangeArrowheads="1"/>
          </p:cNvPicPr>
          <p:nvPr/>
        </p:nvPicPr>
        <p:blipFill>
          <a:blip r:embed="rId10" cstate="print"/>
          <a:srcRect/>
          <a:stretch>
            <a:fillRect/>
          </a:stretch>
        </p:blipFill>
        <p:spPr bwMode="auto">
          <a:xfrm>
            <a:off x="1447800" y="5257800"/>
            <a:ext cx="2362200" cy="68847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152400" y="2493000"/>
            <a:ext cx="8839200" cy="3505200"/>
          </a:xfrm>
          <a:prstGeom prst="roundRect">
            <a:avLst>
              <a:gd name="adj" fmla="val 4279"/>
            </a:avLst>
          </a:prstGeom>
          <a:solidFill>
            <a:schemeClr val="accent1">
              <a:lumMod val="75000"/>
            </a:schemeClr>
          </a:solidFill>
          <a:ln w="28575">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dirty="0" smtClean="0"/>
              <a:t>What does Azure platform offer to developers?</a:t>
            </a:r>
            <a:endParaRPr lang="en-US" dirty="0"/>
          </a:p>
        </p:txBody>
      </p:sp>
      <p:sp>
        <p:nvSpPr>
          <p:cNvPr id="3" name="Rounded Rectangle 2"/>
          <p:cNvSpPr>
            <a:spLocks/>
          </p:cNvSpPr>
          <p:nvPr/>
        </p:nvSpPr>
        <p:spPr>
          <a:xfrm>
            <a:off x="2943000" y="2598208"/>
            <a:ext cx="2514600" cy="2273204"/>
          </a:xfrm>
          <a:prstGeom prst="roundRect">
            <a:avLst>
              <a:gd name="adj" fmla="val 6977"/>
            </a:avLst>
          </a:prstGeom>
          <a:solidFill>
            <a:srgbClr val="AADAE4"/>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defTabSz="914363" fontAlgn="base">
              <a:lnSpc>
                <a:spcPct val="85000"/>
              </a:lnSpc>
              <a:spcBef>
                <a:spcPts val="1200"/>
              </a:spcBef>
              <a:spcAft>
                <a:spcPct val="0"/>
              </a:spcAft>
              <a:defRPr/>
            </a:pPr>
            <a:endParaRPr lang="en-US" sz="24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4" name="Rounded Rectangle 3"/>
          <p:cNvSpPr>
            <a:spLocks/>
          </p:cNvSpPr>
          <p:nvPr/>
        </p:nvSpPr>
        <p:spPr>
          <a:xfrm>
            <a:off x="276001" y="2598208"/>
            <a:ext cx="2514600" cy="2273204"/>
          </a:xfrm>
          <a:prstGeom prst="roundRect">
            <a:avLst>
              <a:gd name="adj" fmla="val 7293"/>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5" name="Rounded Rectangle 4"/>
          <p:cNvSpPr>
            <a:spLocks/>
          </p:cNvSpPr>
          <p:nvPr/>
        </p:nvSpPr>
        <p:spPr>
          <a:xfrm>
            <a:off x="276000" y="5036608"/>
            <a:ext cx="8610599" cy="830792"/>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fontAlgn="base">
              <a:lnSpc>
                <a:spcPct val="85000"/>
              </a:lnSpc>
              <a:spcBef>
                <a:spcPts val="1200"/>
              </a:spcBef>
              <a:spcAft>
                <a:spcPct val="0"/>
              </a:spcAft>
              <a:defRPr/>
            </a:pPr>
            <a:endParaRPr lang="en-US" sz="24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6" name="Rounded Rectangle 5"/>
          <p:cNvSpPr>
            <a:spLocks/>
          </p:cNvSpPr>
          <p:nvPr/>
        </p:nvSpPr>
        <p:spPr bwMode="auto">
          <a:xfrm>
            <a:off x="428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Service</a:t>
            </a:r>
            <a:b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b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Bus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7" name="Rounded Rectangle 6"/>
          <p:cNvSpPr>
            <a:spLocks/>
          </p:cNvSpPr>
          <p:nvPr/>
        </p:nvSpPr>
        <p:spPr bwMode="auto">
          <a:xfrm>
            <a:off x="428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Access</a:t>
            </a:r>
            <a:b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b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Control</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8" name="Rounded Rectangle 7"/>
          <p:cNvSpPr>
            <a:spLocks/>
          </p:cNvSpPr>
          <p:nvPr/>
        </p:nvSpPr>
        <p:spPr bwMode="auto">
          <a:xfrm>
            <a:off x="1571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Workflow</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9" name="Rounded Rectangle 8"/>
          <p:cNvSpPr>
            <a:spLocks/>
          </p:cNvSpPr>
          <p:nvPr/>
        </p:nvSpPr>
        <p:spPr bwMode="auto">
          <a:xfrm>
            <a:off x="1571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0" name="Rounded Rectangle 9"/>
          <p:cNvSpPr>
            <a:spLocks/>
          </p:cNvSpPr>
          <p:nvPr/>
        </p:nvSpPr>
        <p:spPr bwMode="auto">
          <a:xfrm>
            <a:off x="3095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Database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1" name="Rounded Rectangle 10"/>
          <p:cNvSpPr>
            <a:spLocks/>
          </p:cNvSpPr>
          <p:nvPr/>
        </p:nvSpPr>
        <p:spPr bwMode="auto">
          <a:xfrm>
            <a:off x="3095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Reporting</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2" name="Rounded Rectangle 11"/>
          <p:cNvSpPr>
            <a:spLocks/>
          </p:cNvSpPr>
          <p:nvPr/>
        </p:nvSpPr>
        <p:spPr bwMode="auto">
          <a:xfrm>
            <a:off x="4238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Analytics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3" name="Rounded Rectangle 12"/>
          <p:cNvSpPr>
            <a:spLocks/>
          </p:cNvSpPr>
          <p:nvPr/>
        </p:nvSpPr>
        <p:spPr bwMode="auto">
          <a:xfrm>
            <a:off x="4238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4" name="Rounded Rectangle 13"/>
          <p:cNvSpPr>
            <a:spLocks/>
          </p:cNvSpPr>
          <p:nvPr/>
        </p:nvSpPr>
        <p:spPr bwMode="auto">
          <a:xfrm>
            <a:off x="428399" y="5127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Compute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5" name="Rounded Rectangle 14"/>
          <p:cNvSpPr>
            <a:spLocks/>
          </p:cNvSpPr>
          <p:nvPr/>
        </p:nvSpPr>
        <p:spPr bwMode="auto">
          <a:xfrm>
            <a:off x="1566319"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Storage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6" name="Rounded Rectangle 15"/>
          <p:cNvSpPr>
            <a:spLocks/>
          </p:cNvSpPr>
          <p:nvPr/>
        </p:nvSpPr>
        <p:spPr bwMode="auto">
          <a:xfrm>
            <a:off x="2711860"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Manage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7" name="Rounded Rectangle 16"/>
          <p:cNvSpPr>
            <a:spLocks/>
          </p:cNvSpPr>
          <p:nvPr/>
        </p:nvSpPr>
        <p:spPr>
          <a:xfrm>
            <a:off x="5610000" y="2598208"/>
            <a:ext cx="2514600" cy="2273204"/>
          </a:xfrm>
          <a:prstGeom prst="roundRect">
            <a:avLst>
              <a:gd name="adj" fmla="val 6977"/>
            </a:avLst>
          </a:prstGeom>
          <a:solidFill>
            <a:schemeClr val="bg1"/>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8" name="Rounded Rectangle 17"/>
          <p:cNvSpPr>
            <a:spLocks/>
          </p:cNvSpPr>
          <p:nvPr/>
        </p:nvSpPr>
        <p:spPr bwMode="auto">
          <a:xfrm>
            <a:off x="5762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Identity</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9" name="Rounded Rectangle 18"/>
          <p:cNvSpPr>
            <a:spLocks/>
          </p:cNvSpPr>
          <p:nvPr/>
        </p:nvSpPr>
        <p:spPr bwMode="auto">
          <a:xfrm>
            <a:off x="5762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Devices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0" name="Rounded Rectangle 19"/>
          <p:cNvSpPr>
            <a:spLocks/>
          </p:cNvSpPr>
          <p:nvPr/>
        </p:nvSpPr>
        <p:spPr bwMode="auto">
          <a:xfrm>
            <a:off x="6905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Contacts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1" name="Rounded Rectangle 20"/>
          <p:cNvSpPr>
            <a:spLocks/>
          </p:cNvSpPr>
          <p:nvPr/>
        </p:nvSpPr>
        <p:spPr bwMode="auto">
          <a:xfrm>
            <a:off x="6905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2" name="Rounded Rectangle 21"/>
          <p:cNvSpPr>
            <a:spLocks/>
          </p:cNvSpPr>
          <p:nvPr/>
        </p:nvSpPr>
        <p:spPr>
          <a:xfrm>
            <a:off x="8277000" y="2598208"/>
            <a:ext cx="609600" cy="2273204"/>
          </a:xfrm>
          <a:prstGeom prst="roundRect">
            <a:avLst>
              <a:gd name="adj" fmla="val 27861"/>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3" name="Rounded Rectangle 22"/>
          <p:cNvSpPr>
            <a:spLocks/>
          </p:cNvSpPr>
          <p:nvPr/>
        </p:nvSpPr>
        <p:spPr bwMode="auto">
          <a:xfrm>
            <a:off x="3857400"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4" name="Rounded Rectangle 23"/>
          <p:cNvSpPr>
            <a:spLocks/>
          </p:cNvSpPr>
          <p:nvPr/>
        </p:nvSpPr>
        <p:spPr bwMode="auto">
          <a:xfrm>
            <a:off x="228600" y="1447800"/>
            <a:ext cx="8686800" cy="8382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z="3200"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Your Applications</a:t>
            </a:r>
            <a:endParaRPr lang="en-US" sz="3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pic>
        <p:nvPicPr>
          <p:cNvPr id="26" name="Picture 3" descr="C:\Users\maryfj\Desktop\PDC Visuals\Assets\Strata3D architecture chart\Logos\NET Services\NETServices_h_rgb.png"/>
          <p:cNvPicPr>
            <a:picLocks noChangeAspect="1" noChangeArrowheads="1"/>
          </p:cNvPicPr>
          <p:nvPr/>
        </p:nvPicPr>
        <p:blipFill>
          <a:blip r:embed="rId2" cstate="print"/>
          <a:stretch>
            <a:fillRect/>
          </a:stretch>
        </p:blipFill>
        <p:spPr bwMode="auto">
          <a:xfrm>
            <a:off x="457200" y="2733289"/>
            <a:ext cx="2209800" cy="514207"/>
          </a:xfrm>
          <a:prstGeom prst="rect">
            <a:avLst/>
          </a:prstGeom>
          <a:solidFill>
            <a:schemeClr val="bg2"/>
          </a:solidFill>
        </p:spPr>
      </p:pic>
      <p:pic>
        <p:nvPicPr>
          <p:cNvPr id="27" name="Picture 2" descr="C:\Users\maryfj\Desktop\PDC Visuals\Assets\Strata3D architecture chart\Logos\SQL Services\SQLServices_h_rgb.png"/>
          <p:cNvPicPr>
            <a:picLocks noChangeAspect="1" noChangeArrowheads="1"/>
          </p:cNvPicPr>
          <p:nvPr/>
        </p:nvPicPr>
        <p:blipFill>
          <a:blip r:embed="rId3" cstate="print"/>
          <a:stretch>
            <a:fillRect/>
          </a:stretch>
        </p:blipFill>
        <p:spPr bwMode="auto">
          <a:xfrm>
            <a:off x="3048000" y="2676910"/>
            <a:ext cx="2111330" cy="570586"/>
          </a:xfrm>
          <a:prstGeom prst="rect">
            <a:avLst/>
          </a:prstGeom>
          <a:solidFill>
            <a:schemeClr val="bg2"/>
          </a:solidFill>
        </p:spPr>
      </p:pic>
      <p:pic>
        <p:nvPicPr>
          <p:cNvPr id="29" name="Picture 28" descr="WinAzure_h_rgb.png"/>
          <p:cNvPicPr>
            <a:picLocks noChangeAspect="1"/>
          </p:cNvPicPr>
          <p:nvPr/>
        </p:nvPicPr>
        <p:blipFill>
          <a:blip r:embed="rId4" cstate="print"/>
          <a:stretch>
            <a:fillRect/>
          </a:stretch>
        </p:blipFill>
        <p:spPr>
          <a:xfrm>
            <a:off x="5334000" y="5105400"/>
            <a:ext cx="3083124" cy="575965"/>
          </a:xfrm>
          <a:prstGeom prst="rect">
            <a:avLst/>
          </a:prstGeom>
          <a:solidFill>
            <a:schemeClr val="bg2"/>
          </a:solidFill>
        </p:spPr>
      </p:pic>
      <p:sp>
        <p:nvSpPr>
          <p:cNvPr id="30" name="TextBox 29"/>
          <p:cNvSpPr txBox="1"/>
          <p:nvPr/>
        </p:nvSpPr>
        <p:spPr>
          <a:xfrm>
            <a:off x="6324600" y="2667000"/>
            <a:ext cx="1676400" cy="707886"/>
          </a:xfrm>
          <a:prstGeom prst="rect">
            <a:avLst/>
          </a:prstGeom>
          <a:noFill/>
        </p:spPr>
        <p:txBody>
          <a:bodyPr wrap="square" rtlCol="0">
            <a:spAutoFit/>
          </a:bodyPr>
          <a:lstStyle/>
          <a:p>
            <a:pPr algn="ctr" rtl="0">
              <a:lnSpc>
                <a:spcPts val="2400"/>
              </a:lnSpc>
            </a:pPr>
            <a:r>
              <a:rPr lang="en-US" sz="2600" kern="1200" dirty="0">
                <a:solidFill>
                  <a:srgbClr val="000000"/>
                </a:solidFill>
                <a:effectLst>
                  <a:innerShdw blurRad="114300">
                    <a:prstClr val="black"/>
                  </a:innerShdw>
                </a:effectLst>
                <a:latin typeface="Segoe UI" pitchFamily="34" charset="0"/>
                <a:cs typeface="Segoe UI" pitchFamily="34" charset="0"/>
              </a:rPr>
              <a:t> </a:t>
            </a:r>
            <a:r>
              <a:rPr lang="en-US" sz="2600" kern="1200" dirty="0" smtClean="0">
                <a:solidFill>
                  <a:srgbClr val="000000"/>
                </a:solidFill>
                <a:effectLst>
                  <a:innerShdw blurRad="114300">
                    <a:prstClr val="black"/>
                  </a:innerShdw>
                </a:effectLst>
                <a:latin typeface="Segoe UI" pitchFamily="34" charset="0"/>
                <a:cs typeface="Segoe UI" pitchFamily="34" charset="0"/>
              </a:rPr>
              <a:t>Live Services</a:t>
            </a:r>
            <a:endParaRPr lang="en-US" sz="2600" kern="1200" dirty="0">
              <a:solidFill>
                <a:srgbClr val="000000"/>
              </a:solidFill>
              <a:effectLst>
                <a:innerShdw blurRad="114300">
                  <a:prstClr val="black"/>
                </a:innerShdw>
              </a:effectLst>
              <a:latin typeface="Segoe UI" pitchFamily="34" charset="0"/>
              <a:cs typeface="Segoe UI" pitchFamily="34" charset="0"/>
            </a:endParaRPr>
          </a:p>
        </p:txBody>
      </p:sp>
      <p:pic>
        <p:nvPicPr>
          <p:cNvPr id="31" name="Picture 3" descr="\\eventsql\dvd\Online_ART\DVD_ART34\Logos\Live Mesh\Live Mesh logo b.png"/>
          <p:cNvPicPr>
            <a:picLocks noChangeAspect="1" noChangeArrowheads="1"/>
          </p:cNvPicPr>
          <p:nvPr/>
        </p:nvPicPr>
        <p:blipFill>
          <a:blip r:embed="rId5" cstate="print"/>
          <a:srcRect l="4085" t="10196" r="71904" b="11531"/>
          <a:stretch>
            <a:fillRect/>
          </a:stretch>
        </p:blipFill>
        <p:spPr bwMode="auto">
          <a:xfrm>
            <a:off x="5791200" y="2667000"/>
            <a:ext cx="609600" cy="627413"/>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5"/>
          <p:cNvSpPr txBox="1">
            <a:spLocks/>
          </p:cNvSpPr>
          <p:nvPr/>
        </p:nvSpPr>
        <p:spPr>
          <a:xfrm>
            <a:off x="4743495" y="1411553"/>
            <a:ext cx="3658553" cy="309700"/>
          </a:xfrm>
          <a:prstGeom prst="rect">
            <a:avLst/>
          </a:prstGeom>
        </p:spPr>
        <p:txBody>
          <a:bodyPr vert="horz" wrap="square" lIns="0" tIns="0" rIns="0" bIns="0" rtlCol="0" anchor="b">
            <a:normAutofit/>
          </a:bodyPr>
          <a:lstStyle/>
          <a:p>
            <a:pPr algn="l" defTabSz="914363" rtl="0">
              <a:lnSpc>
                <a:spcPct val="78000"/>
              </a:lnSpc>
              <a:spcAft>
                <a:spcPts val="800"/>
              </a:spcAft>
              <a:buClr>
                <a:srgbClr val="FFFFFF"/>
              </a:buClr>
              <a:buSzPct val="80000"/>
              <a:buFont typeface="Wingdings" pitchFamily="2" charset="2"/>
              <a:buNone/>
              <a:defRPr/>
            </a:pPr>
            <a:r>
              <a:rPr lang="en-US" sz="2500" b="1" kern="1200">
                <a:gradFill>
                  <a:gsLst>
                    <a:gs pos="0">
                      <a:srgbClr val="FFFFFF"/>
                    </a:gs>
                    <a:gs pos="86000">
                      <a:srgbClr val="FFFFFF"/>
                    </a:gs>
                  </a:gsLst>
                  <a:lin ang="5400000" scaled="0"/>
                </a:gradFill>
                <a:latin typeface="Calibri"/>
                <a:ea typeface="+mn-ea"/>
                <a:cs typeface="+mn-cs"/>
              </a:rPr>
              <a:t>SQL Data Services</a:t>
            </a:r>
            <a:endParaRPr lang="en-US" sz="2500" b="1" kern="1200" dirty="0">
              <a:gradFill>
                <a:gsLst>
                  <a:gs pos="0">
                    <a:srgbClr val="FFFFFF"/>
                  </a:gs>
                  <a:gs pos="86000">
                    <a:srgbClr val="FFFFFF"/>
                  </a:gs>
                </a:gsLst>
                <a:lin ang="5400000" scaled="0"/>
              </a:gradFill>
              <a:latin typeface="Calibri"/>
              <a:ea typeface="+mn-ea"/>
              <a:cs typeface="+mn-cs"/>
            </a:endParaRPr>
          </a:p>
        </p:txBody>
      </p:sp>
      <p:sp>
        <p:nvSpPr>
          <p:cNvPr id="28" name="Content Placeholder 6"/>
          <p:cNvSpPr>
            <a:spLocks noGrp="1"/>
          </p:cNvSpPr>
          <p:nvPr>
            <p:ph sz="quarter" idx="4294967295"/>
          </p:nvPr>
        </p:nvSpPr>
        <p:spPr>
          <a:xfrm>
            <a:off x="4648201" y="1928351"/>
            <a:ext cx="4038600" cy="3939049"/>
          </a:xfrm>
          <a:prstGeom prst="rect">
            <a:avLst/>
          </a:prstGeom>
        </p:spPr>
        <p:txBody>
          <a:bodyPr>
            <a:noAutofit/>
          </a:bodyPr>
          <a:lstStyle/>
          <a:p>
            <a:pPr marL="281770" indent="-281770" defTabSz="914363">
              <a:lnSpc>
                <a:spcPct val="98000"/>
              </a:lnSpc>
              <a:spcBef>
                <a:spcPts val="0"/>
              </a:spcBef>
              <a:buClr>
                <a:schemeClr val="bg1"/>
              </a:buClr>
              <a:buSzPct val="80000"/>
              <a:buFont typeface="Wingdings" pitchFamily="2" charset="2"/>
              <a:buChar char="l"/>
            </a:pPr>
            <a:r>
              <a:rPr lang="en-US" sz="2400" dirty="0" smtClean="0">
                <a:solidFill>
                  <a:schemeClr val="bg1"/>
                </a:solidFill>
                <a:latin typeface="Calibri" pitchFamily="34" charset="0"/>
              </a:rPr>
              <a:t>Database service in the cloud</a:t>
            </a:r>
          </a:p>
          <a:p>
            <a:pPr marL="281770" indent="-281770" defTabSz="914363">
              <a:lnSpc>
                <a:spcPct val="98000"/>
              </a:lnSpc>
              <a:spcBef>
                <a:spcPts val="0"/>
              </a:spcBef>
              <a:buClr>
                <a:schemeClr val="bg1"/>
              </a:buClr>
              <a:buSzPct val="80000"/>
              <a:buFont typeface="Wingdings" pitchFamily="2" charset="2"/>
              <a:buChar char="l"/>
            </a:pPr>
            <a:r>
              <a:rPr lang="en-US" sz="2400" dirty="0" smtClean="0">
                <a:solidFill>
                  <a:schemeClr val="bg1"/>
                </a:solidFill>
                <a:latin typeface="Calibri" pitchFamily="34" charset="0"/>
              </a:rPr>
              <a:t>Extends the rich capabilities of the SQL data platform to the cloud at scale</a:t>
            </a:r>
          </a:p>
          <a:p>
            <a:pPr marL="681820" lvl="1" indent="-281770" defTabSz="914363">
              <a:lnSpc>
                <a:spcPct val="98000"/>
              </a:lnSpc>
              <a:spcBef>
                <a:spcPts val="0"/>
              </a:spcBef>
              <a:buClr>
                <a:schemeClr val="bg1"/>
              </a:buClr>
              <a:buSzPct val="80000"/>
              <a:buFont typeface="Wingdings" pitchFamily="2" charset="2"/>
              <a:buChar char="l"/>
            </a:pPr>
            <a:r>
              <a:rPr lang="en-US" sz="2000" dirty="0" smtClean="0">
                <a:solidFill>
                  <a:schemeClr val="bg1"/>
                </a:solidFill>
                <a:latin typeface="Calibri" pitchFamily="34" charset="0"/>
              </a:rPr>
              <a:t>Relational data processing over structured and unstructured data</a:t>
            </a:r>
          </a:p>
          <a:p>
            <a:pPr marL="681820" lvl="1" indent="-281770" defTabSz="914363">
              <a:lnSpc>
                <a:spcPct val="98000"/>
              </a:lnSpc>
              <a:spcBef>
                <a:spcPts val="600"/>
              </a:spcBef>
              <a:buClr>
                <a:schemeClr val="bg1"/>
              </a:buClr>
              <a:buSzPct val="80000"/>
              <a:buFont typeface="Wingdings" pitchFamily="2" charset="2"/>
              <a:buChar char="l"/>
            </a:pPr>
            <a:r>
              <a:rPr lang="en-US" sz="2000" dirty="0" smtClean="0">
                <a:solidFill>
                  <a:schemeClr val="bg1"/>
                </a:solidFill>
                <a:latin typeface="Calibri" pitchFamily="34" charset="0"/>
              </a:rPr>
              <a:t>Integrate with key data platform capabilities – e.g. Data Analytics, Reporting, ETL</a:t>
            </a:r>
          </a:p>
        </p:txBody>
      </p:sp>
      <p:sp>
        <p:nvSpPr>
          <p:cNvPr id="31" name="Title 1"/>
          <p:cNvSpPr txBox="1">
            <a:spLocks/>
          </p:cNvSpPr>
          <p:nvPr/>
        </p:nvSpPr>
        <p:spPr>
          <a:xfrm>
            <a:off x="387350" y="152400"/>
            <a:ext cx="8369300" cy="997196"/>
          </a:xfrm>
          <a:prstGeom prst="rect">
            <a:avLst/>
          </a:prstGeom>
        </p:spPr>
        <p:txBody>
          <a:bodyPr vert="horz" wrap="square" lIns="0" tIns="0" rIns="0" bIns="0" rtlCol="0" anchor="t">
            <a:normAutofit/>
          </a:bodyPr>
          <a:lstStyle/>
          <a:p>
            <a:pPr algn="l" defTabSz="914363" rtl="0">
              <a:lnSpc>
                <a:spcPct val="90000"/>
              </a:lnSpc>
              <a:spcBef>
                <a:spcPct val="0"/>
              </a:spcBef>
              <a:defRPr/>
            </a:pPr>
            <a:r>
              <a:rPr lang="en-US" sz="4000" kern="1200" spc="-150">
                <a:ln w="3175">
                  <a:noFill/>
                </a:ln>
                <a:gradFill flip="none" rotWithShape="1">
                  <a:gsLst>
                    <a:gs pos="0">
                      <a:srgbClr val="FFFFFF"/>
                    </a:gs>
                    <a:gs pos="86000">
                      <a:srgbClr val="FFFFFF"/>
                    </a:gs>
                  </a:gsLst>
                  <a:lin ang="5400000" scaled="0"/>
                  <a:tileRect/>
                </a:gradFill>
                <a:latin typeface="Century Schoolbook"/>
                <a:ea typeface="+mn-ea"/>
                <a:cs typeface="Arial" charset="0"/>
              </a:rPr>
              <a:t>Scalable, Available Data Services</a:t>
            </a:r>
            <a:br>
              <a:rPr lang="en-US" sz="4000" kern="1200" spc="-150">
                <a:ln w="3175">
                  <a:noFill/>
                </a:ln>
                <a:gradFill flip="none" rotWithShape="1">
                  <a:gsLst>
                    <a:gs pos="0">
                      <a:srgbClr val="FFFFFF"/>
                    </a:gs>
                    <a:gs pos="86000">
                      <a:srgbClr val="FFFFFF"/>
                    </a:gs>
                  </a:gsLst>
                  <a:lin ang="5400000" scaled="0"/>
                  <a:tileRect/>
                </a:gradFill>
                <a:latin typeface="Century Schoolbook"/>
                <a:ea typeface="+mn-ea"/>
                <a:cs typeface="Arial" charset="0"/>
              </a:rPr>
            </a:br>
            <a:r>
              <a:rPr lang="en-US" sz="3200" kern="1200" spc="-150">
                <a:ln w="3175">
                  <a:noFill/>
                </a:ln>
                <a:solidFill>
                  <a:srgbClr val="FFD72F"/>
                </a:solidFill>
                <a:latin typeface="Century Schoolbook"/>
                <a:ea typeface="+mn-ea"/>
                <a:cs typeface="Arial" charset="0"/>
              </a:rPr>
              <a:t>Storage and Database Services</a:t>
            </a:r>
            <a:endParaRPr lang="en-US" sz="4000" kern="1200" spc="-150" dirty="0">
              <a:ln w="3175">
                <a:noFill/>
              </a:ln>
              <a:solidFill>
                <a:srgbClr val="FFD72F"/>
              </a:solidFill>
              <a:latin typeface="Century Schoolbook"/>
              <a:ea typeface="+mn-ea"/>
              <a:cs typeface="Arial" charset="0"/>
            </a:endParaRPr>
          </a:p>
        </p:txBody>
      </p:sp>
      <p:sp>
        <p:nvSpPr>
          <p:cNvPr id="37" name="Text Placeholder 3"/>
          <p:cNvSpPr txBox="1">
            <a:spLocks/>
          </p:cNvSpPr>
          <p:nvPr/>
        </p:nvSpPr>
        <p:spPr>
          <a:xfrm>
            <a:off x="730045" y="1411553"/>
            <a:ext cx="3670461" cy="309700"/>
          </a:xfrm>
          <a:prstGeom prst="rect">
            <a:avLst/>
          </a:prstGeom>
        </p:spPr>
        <p:txBody>
          <a:bodyPr vert="horz" wrap="square" lIns="0" tIns="0" rIns="0" bIns="0" rtlCol="0" anchor="b">
            <a:normAutofit/>
          </a:bodyPr>
          <a:lstStyle/>
          <a:p>
            <a:pPr algn="l" defTabSz="914363" rtl="0">
              <a:lnSpc>
                <a:spcPct val="78000"/>
              </a:lnSpc>
              <a:spcAft>
                <a:spcPts val="800"/>
              </a:spcAft>
              <a:buClr>
                <a:srgbClr val="FFFFFF"/>
              </a:buClr>
              <a:buSzPct val="80000"/>
              <a:buFont typeface="Wingdings" pitchFamily="2" charset="2"/>
              <a:buNone/>
              <a:defRPr/>
            </a:pPr>
            <a:r>
              <a:rPr lang="en-US" sz="2500" b="1" kern="1200">
                <a:gradFill>
                  <a:gsLst>
                    <a:gs pos="0">
                      <a:srgbClr val="FFFFFF"/>
                    </a:gs>
                    <a:gs pos="86000">
                      <a:srgbClr val="FFFFFF"/>
                    </a:gs>
                  </a:gsLst>
                  <a:lin ang="5400000" scaled="0"/>
                </a:gradFill>
                <a:latin typeface="Calibri"/>
                <a:ea typeface="+mn-ea"/>
                <a:cs typeface="+mn-cs"/>
              </a:rPr>
              <a:t>Windows Azure Storage</a:t>
            </a:r>
            <a:endParaRPr lang="en-US" sz="2500" b="1" kern="1200" dirty="0">
              <a:gradFill>
                <a:gsLst>
                  <a:gs pos="0">
                    <a:srgbClr val="FFFFFF"/>
                  </a:gs>
                  <a:gs pos="86000">
                    <a:srgbClr val="FFFFFF"/>
                  </a:gs>
                </a:gsLst>
                <a:lin ang="5400000" scaled="0"/>
              </a:gradFill>
              <a:latin typeface="Calibri"/>
              <a:ea typeface="+mn-ea"/>
              <a:cs typeface="+mn-cs"/>
            </a:endParaRPr>
          </a:p>
        </p:txBody>
      </p:sp>
      <p:sp>
        <p:nvSpPr>
          <p:cNvPr id="39" name="Content Placeholder 4"/>
          <p:cNvSpPr>
            <a:spLocks noGrp="1"/>
          </p:cNvSpPr>
          <p:nvPr>
            <p:ph sz="half" idx="4294967295"/>
          </p:nvPr>
        </p:nvSpPr>
        <p:spPr>
          <a:xfrm>
            <a:off x="730044" y="1928351"/>
            <a:ext cx="3841956" cy="3329449"/>
          </a:xfrm>
          <a:prstGeom prst="rect">
            <a:avLst/>
          </a:prstGeom>
        </p:spPr>
        <p:txBody>
          <a:bodyPr>
            <a:noAutofit/>
          </a:bodyPr>
          <a:lstStyle/>
          <a:p>
            <a:pPr marL="281770" marR="0" lvl="0" indent="-281770" defTabSz="914363" fontAlgn="auto">
              <a:lnSpc>
                <a:spcPct val="78000"/>
              </a:lnSpc>
              <a:spcBef>
                <a:spcPts val="0"/>
              </a:spcBef>
              <a:spcAft>
                <a:spcPts val="0"/>
              </a:spcAft>
              <a:buClr>
                <a:schemeClr val="bg1"/>
              </a:buClr>
              <a:buSzPct val="80000"/>
              <a:buFont typeface="Wingdings" pitchFamily="2" charset="2"/>
              <a:buChar char="l"/>
              <a:tabLst/>
              <a:defRPr/>
            </a:pPr>
            <a:r>
              <a:rPr lang="en-US" sz="2400" dirty="0" smtClean="0">
                <a:solidFill>
                  <a:schemeClr val="bg1"/>
                </a:solidFill>
                <a:latin typeface="Calibri" pitchFamily="34" charset="0"/>
              </a:rPr>
              <a:t>Essential storage service in </a:t>
            </a:r>
            <a:br>
              <a:rPr lang="en-US" sz="2400" dirty="0" smtClean="0">
                <a:solidFill>
                  <a:schemeClr val="bg1"/>
                </a:solidFill>
                <a:latin typeface="Calibri" pitchFamily="34" charset="0"/>
              </a:rPr>
            </a:br>
            <a:r>
              <a:rPr lang="en-US" sz="2400" dirty="0" smtClean="0">
                <a:solidFill>
                  <a:schemeClr val="bg1"/>
                </a:solidFill>
                <a:latin typeface="Calibri" pitchFamily="34" charset="0"/>
              </a:rPr>
              <a:t>the cloud</a:t>
            </a:r>
          </a:p>
          <a:p>
            <a:pPr marL="281770" marR="0" lvl="0" indent="-281770" defTabSz="914363" fontAlgn="auto">
              <a:lnSpc>
                <a:spcPct val="78000"/>
              </a:lnSpc>
              <a:spcBef>
                <a:spcPts val="1800"/>
              </a:spcBef>
              <a:spcAft>
                <a:spcPts val="0"/>
              </a:spcAft>
              <a:buClr>
                <a:schemeClr val="bg1"/>
              </a:buClr>
              <a:buSzPct val="80000"/>
              <a:buFont typeface="Wingdings" pitchFamily="2" charset="2"/>
              <a:buChar char="l"/>
              <a:tabLst/>
              <a:defRPr/>
            </a:pPr>
            <a:r>
              <a:rPr lang="en-US" sz="2400" dirty="0" smtClean="0">
                <a:solidFill>
                  <a:schemeClr val="bg1"/>
                </a:solidFill>
                <a:latin typeface="Calibri" pitchFamily="34" charset="0"/>
              </a:rPr>
              <a:t>Provides a core set of non-relational storage and retrieval abstractions at massive scale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152400" y="2493000"/>
            <a:ext cx="8839200" cy="3505200"/>
          </a:xfrm>
          <a:prstGeom prst="roundRect">
            <a:avLst>
              <a:gd name="adj" fmla="val 4279"/>
            </a:avLst>
          </a:prstGeom>
          <a:solidFill>
            <a:schemeClr val="accent1">
              <a:lumMod val="75000"/>
            </a:schemeClr>
          </a:solidFill>
          <a:ln w="28575">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dirty="0" smtClean="0"/>
              <a:t>What does Azure platform offer to developers?</a:t>
            </a:r>
            <a:endParaRPr lang="en-US" dirty="0"/>
          </a:p>
        </p:txBody>
      </p:sp>
      <p:sp>
        <p:nvSpPr>
          <p:cNvPr id="3" name="Rounded Rectangle 2"/>
          <p:cNvSpPr>
            <a:spLocks/>
          </p:cNvSpPr>
          <p:nvPr/>
        </p:nvSpPr>
        <p:spPr>
          <a:xfrm>
            <a:off x="2943000" y="2598208"/>
            <a:ext cx="2514600" cy="2273204"/>
          </a:xfrm>
          <a:prstGeom prst="roundRect">
            <a:avLst>
              <a:gd name="adj" fmla="val 6977"/>
            </a:avLst>
          </a:prstGeom>
          <a:solidFill>
            <a:schemeClr val="bg2"/>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4" name="Rounded Rectangle 3"/>
          <p:cNvSpPr>
            <a:spLocks/>
          </p:cNvSpPr>
          <p:nvPr/>
        </p:nvSpPr>
        <p:spPr>
          <a:xfrm>
            <a:off x="276001" y="2598208"/>
            <a:ext cx="2514600" cy="2273204"/>
          </a:xfrm>
          <a:prstGeom prst="roundRect">
            <a:avLst>
              <a:gd name="adj" fmla="val 7293"/>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5" name="Rounded Rectangle 4"/>
          <p:cNvSpPr>
            <a:spLocks/>
          </p:cNvSpPr>
          <p:nvPr/>
        </p:nvSpPr>
        <p:spPr>
          <a:xfrm>
            <a:off x="276000" y="5036608"/>
            <a:ext cx="8610599" cy="830792"/>
          </a:xfrm>
          <a:prstGeom prst="roundRect">
            <a:avLst/>
          </a:prstGeom>
          <a:solidFill>
            <a:schemeClr val="bg2"/>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l"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6" name="Rounded Rectangle 5"/>
          <p:cNvSpPr>
            <a:spLocks/>
          </p:cNvSpPr>
          <p:nvPr/>
        </p:nvSpPr>
        <p:spPr bwMode="auto">
          <a:xfrm>
            <a:off x="428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Service</a:t>
            </a:r>
            <a:b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b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Bus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7" name="Rounded Rectangle 6"/>
          <p:cNvSpPr>
            <a:spLocks/>
          </p:cNvSpPr>
          <p:nvPr/>
        </p:nvSpPr>
        <p:spPr bwMode="auto">
          <a:xfrm>
            <a:off x="428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Access</a:t>
            </a:r>
            <a:b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b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Control</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8" name="Rounded Rectangle 7"/>
          <p:cNvSpPr>
            <a:spLocks/>
          </p:cNvSpPr>
          <p:nvPr/>
        </p:nvSpPr>
        <p:spPr bwMode="auto">
          <a:xfrm>
            <a:off x="1571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Workflow</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9" name="Rounded Rectangle 8"/>
          <p:cNvSpPr>
            <a:spLocks/>
          </p:cNvSpPr>
          <p:nvPr/>
        </p:nvSpPr>
        <p:spPr bwMode="auto">
          <a:xfrm>
            <a:off x="1571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0" name="Rounded Rectangle 9"/>
          <p:cNvSpPr>
            <a:spLocks/>
          </p:cNvSpPr>
          <p:nvPr/>
        </p:nvSpPr>
        <p:spPr bwMode="auto">
          <a:xfrm>
            <a:off x="3095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Database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1" name="Rounded Rectangle 10"/>
          <p:cNvSpPr>
            <a:spLocks/>
          </p:cNvSpPr>
          <p:nvPr/>
        </p:nvSpPr>
        <p:spPr bwMode="auto">
          <a:xfrm>
            <a:off x="3095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Reporting</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2" name="Rounded Rectangle 11"/>
          <p:cNvSpPr>
            <a:spLocks/>
          </p:cNvSpPr>
          <p:nvPr/>
        </p:nvSpPr>
        <p:spPr bwMode="auto">
          <a:xfrm>
            <a:off x="4238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Analytics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3" name="Rounded Rectangle 12"/>
          <p:cNvSpPr>
            <a:spLocks/>
          </p:cNvSpPr>
          <p:nvPr/>
        </p:nvSpPr>
        <p:spPr bwMode="auto">
          <a:xfrm>
            <a:off x="4238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4" name="Rounded Rectangle 13"/>
          <p:cNvSpPr>
            <a:spLocks/>
          </p:cNvSpPr>
          <p:nvPr/>
        </p:nvSpPr>
        <p:spPr bwMode="auto">
          <a:xfrm>
            <a:off x="428399" y="5127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Compute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5" name="Rounded Rectangle 14"/>
          <p:cNvSpPr>
            <a:spLocks/>
          </p:cNvSpPr>
          <p:nvPr/>
        </p:nvSpPr>
        <p:spPr bwMode="auto">
          <a:xfrm>
            <a:off x="1566319"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Storage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6" name="Rounded Rectangle 15"/>
          <p:cNvSpPr>
            <a:spLocks/>
          </p:cNvSpPr>
          <p:nvPr/>
        </p:nvSpPr>
        <p:spPr bwMode="auto">
          <a:xfrm>
            <a:off x="2711860"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Manage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7" name="Rounded Rectangle 16"/>
          <p:cNvSpPr>
            <a:spLocks/>
          </p:cNvSpPr>
          <p:nvPr/>
        </p:nvSpPr>
        <p:spPr>
          <a:xfrm>
            <a:off x="5610000" y="2598208"/>
            <a:ext cx="2514600" cy="2273204"/>
          </a:xfrm>
          <a:prstGeom prst="roundRect">
            <a:avLst>
              <a:gd name="adj" fmla="val 6977"/>
            </a:avLst>
          </a:prstGeom>
          <a:solidFill>
            <a:schemeClr val="bg2"/>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8" name="Rounded Rectangle 17"/>
          <p:cNvSpPr>
            <a:spLocks/>
          </p:cNvSpPr>
          <p:nvPr/>
        </p:nvSpPr>
        <p:spPr bwMode="auto">
          <a:xfrm>
            <a:off x="5762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Identity</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9" name="Rounded Rectangle 18"/>
          <p:cNvSpPr>
            <a:spLocks/>
          </p:cNvSpPr>
          <p:nvPr/>
        </p:nvSpPr>
        <p:spPr bwMode="auto">
          <a:xfrm>
            <a:off x="5762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Devices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0" name="Rounded Rectangle 19"/>
          <p:cNvSpPr>
            <a:spLocks/>
          </p:cNvSpPr>
          <p:nvPr/>
        </p:nvSpPr>
        <p:spPr bwMode="auto">
          <a:xfrm>
            <a:off x="6905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Contacts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1" name="Rounded Rectangle 20"/>
          <p:cNvSpPr>
            <a:spLocks/>
          </p:cNvSpPr>
          <p:nvPr/>
        </p:nvSpPr>
        <p:spPr bwMode="auto">
          <a:xfrm>
            <a:off x="6905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2" name="Rounded Rectangle 21"/>
          <p:cNvSpPr>
            <a:spLocks/>
          </p:cNvSpPr>
          <p:nvPr/>
        </p:nvSpPr>
        <p:spPr>
          <a:xfrm>
            <a:off x="8277000" y="2598208"/>
            <a:ext cx="609600" cy="2273204"/>
          </a:xfrm>
          <a:prstGeom prst="roundRect">
            <a:avLst>
              <a:gd name="adj" fmla="val 27861"/>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3" name="Rounded Rectangle 22"/>
          <p:cNvSpPr>
            <a:spLocks/>
          </p:cNvSpPr>
          <p:nvPr/>
        </p:nvSpPr>
        <p:spPr bwMode="auto">
          <a:xfrm>
            <a:off x="3857400"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4" name="Rounded Rectangle 23"/>
          <p:cNvSpPr>
            <a:spLocks/>
          </p:cNvSpPr>
          <p:nvPr/>
        </p:nvSpPr>
        <p:spPr bwMode="auto">
          <a:xfrm>
            <a:off x="228600" y="1447800"/>
            <a:ext cx="8686800" cy="8382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z="3200"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Your Applications</a:t>
            </a:r>
            <a:endParaRPr lang="en-US" sz="3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pic>
        <p:nvPicPr>
          <p:cNvPr id="26" name="Picture 3" descr="C:\Users\maryfj\Desktop\PDC Visuals\Assets\Strata3D architecture chart\Logos\NET Services\NETServices_h_rgb.png"/>
          <p:cNvPicPr>
            <a:picLocks noChangeAspect="1" noChangeArrowheads="1"/>
          </p:cNvPicPr>
          <p:nvPr/>
        </p:nvPicPr>
        <p:blipFill>
          <a:blip r:embed="rId2" cstate="print"/>
          <a:stretch>
            <a:fillRect/>
          </a:stretch>
        </p:blipFill>
        <p:spPr bwMode="auto">
          <a:xfrm>
            <a:off x="457200" y="2733289"/>
            <a:ext cx="2209800" cy="514207"/>
          </a:xfrm>
          <a:prstGeom prst="rect">
            <a:avLst/>
          </a:prstGeom>
          <a:solidFill>
            <a:schemeClr val="bg2"/>
          </a:solidFill>
        </p:spPr>
      </p:pic>
      <p:pic>
        <p:nvPicPr>
          <p:cNvPr id="27" name="Picture 2" descr="C:\Users\maryfj\Desktop\PDC Visuals\Assets\Strata3D architecture chart\Logos\SQL Services\SQLServices_h_rgb.png"/>
          <p:cNvPicPr>
            <a:picLocks noChangeAspect="1" noChangeArrowheads="1"/>
          </p:cNvPicPr>
          <p:nvPr/>
        </p:nvPicPr>
        <p:blipFill>
          <a:blip r:embed="rId3" cstate="print"/>
          <a:stretch>
            <a:fillRect/>
          </a:stretch>
        </p:blipFill>
        <p:spPr bwMode="auto">
          <a:xfrm>
            <a:off x="3048000" y="2676910"/>
            <a:ext cx="2111330" cy="570586"/>
          </a:xfrm>
          <a:prstGeom prst="rect">
            <a:avLst/>
          </a:prstGeom>
          <a:solidFill>
            <a:schemeClr val="bg2"/>
          </a:solidFill>
        </p:spPr>
      </p:pic>
      <p:pic>
        <p:nvPicPr>
          <p:cNvPr id="28" name="Picture 27" descr="LiveServices_h_rgb.png"/>
          <p:cNvPicPr>
            <a:picLocks noChangeAspect="1"/>
          </p:cNvPicPr>
          <p:nvPr/>
        </p:nvPicPr>
        <p:blipFill>
          <a:blip r:embed="rId4" cstate="print"/>
          <a:stretch>
            <a:fillRect/>
          </a:stretch>
        </p:blipFill>
        <p:spPr>
          <a:xfrm>
            <a:off x="5791200" y="2743200"/>
            <a:ext cx="1981200" cy="551980"/>
          </a:xfrm>
          <a:prstGeom prst="rect">
            <a:avLst/>
          </a:prstGeom>
          <a:solidFill>
            <a:schemeClr val="bg2"/>
          </a:solidFill>
          <a:ln>
            <a:noFill/>
          </a:ln>
        </p:spPr>
      </p:pic>
      <p:pic>
        <p:nvPicPr>
          <p:cNvPr id="29" name="Picture 28" descr="WinAzure_h_rgb.png"/>
          <p:cNvPicPr>
            <a:picLocks noChangeAspect="1"/>
          </p:cNvPicPr>
          <p:nvPr/>
        </p:nvPicPr>
        <p:blipFill>
          <a:blip r:embed="rId5" cstate="print"/>
          <a:stretch>
            <a:fillRect/>
          </a:stretch>
        </p:blipFill>
        <p:spPr>
          <a:xfrm>
            <a:off x="5334000" y="5105400"/>
            <a:ext cx="3083124" cy="575965"/>
          </a:xfrm>
          <a:prstGeom prst="rect">
            <a:avLst/>
          </a:prstGeom>
          <a:solidFill>
            <a:schemeClr val="bg2"/>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1000" fill="hold"/>
                                        <p:tgtEl>
                                          <p:spTgt spid="5"/>
                                        </p:tgtEl>
                                        <p:attrNameLst>
                                          <p:attrName>stroke.color</p:attrName>
                                        </p:attrNameLst>
                                      </p:cBhvr>
                                      <p:to>
                                        <a:srgbClr val="FF0000"/>
                                      </p:to>
                                    </p:animClr>
                                    <p:set>
                                      <p:cBhvr>
                                        <p:cTn id="7" dur="1000" fill="hold"/>
                                        <p:tgtEl>
                                          <p:spTgt spid="5"/>
                                        </p:tgtEl>
                                        <p:attrNameLst>
                                          <p:attrName>stroke.on</p:attrName>
                                        </p:attrNameLst>
                                      </p:cBhvr>
                                      <p:to>
                                        <p:strVal val="true"/>
                                      </p:to>
                                    </p:set>
                                  </p:childTnLst>
                                </p:cTn>
                              </p:par>
                            </p:childTnLst>
                          </p:cTn>
                        </p:par>
                        <p:par>
                          <p:cTn id="8" fill="hold">
                            <p:stCondLst>
                              <p:cond delay="1000"/>
                            </p:stCondLst>
                            <p:childTnLst>
                              <p:par>
                                <p:cTn id="9" presetID="7" presetClass="emph" presetSubtype="2" fill="hold" nodeType="afterEffect">
                                  <p:stCondLst>
                                    <p:cond delay="0"/>
                                  </p:stCondLst>
                                  <p:childTnLst>
                                    <p:animClr clrSpc="rgb">
                                      <p:cBhvr>
                                        <p:cTn id="10" dur="1000" fill="hold"/>
                                        <p:tgtEl>
                                          <p:spTgt spid="3"/>
                                        </p:tgtEl>
                                        <p:attrNameLst>
                                          <p:attrName>stroke.color</p:attrName>
                                        </p:attrNameLst>
                                      </p:cBhvr>
                                      <p:to>
                                        <a:srgbClr val="FF0000"/>
                                      </p:to>
                                    </p:animClr>
                                    <p:set>
                                      <p:cBhvr>
                                        <p:cTn id="11" dur="1000" fill="hold"/>
                                        <p:tgtEl>
                                          <p:spTgt spid="3"/>
                                        </p:tgtEl>
                                        <p:attrNameLst>
                                          <p:attrName>stroke.on</p:attrName>
                                        </p:attrNameLst>
                                      </p:cBhvr>
                                      <p:to>
                                        <p:strVal val="true"/>
                                      </p:to>
                                    </p:set>
                                  </p:childTnLst>
                                </p:cTn>
                              </p:par>
                            </p:childTnLst>
                          </p:cTn>
                        </p:par>
                        <p:par>
                          <p:cTn id="12" fill="hold">
                            <p:stCondLst>
                              <p:cond delay="2000"/>
                            </p:stCondLst>
                            <p:childTnLst>
                              <p:par>
                                <p:cTn id="13" presetID="7" presetClass="emph" presetSubtype="2" fill="hold" nodeType="afterEffect">
                                  <p:stCondLst>
                                    <p:cond delay="0"/>
                                  </p:stCondLst>
                                  <p:childTnLst>
                                    <p:animClr clrSpc="rgb">
                                      <p:cBhvr>
                                        <p:cTn id="14" dur="1000" fill="hold"/>
                                        <p:tgtEl>
                                          <p:spTgt spid="17"/>
                                        </p:tgtEl>
                                        <p:attrNameLst>
                                          <p:attrName>stroke.color</p:attrName>
                                        </p:attrNameLst>
                                      </p:cBhvr>
                                      <p:to>
                                        <a:srgbClr val="FF0000"/>
                                      </p:to>
                                    </p:animClr>
                                    <p:set>
                                      <p:cBhvr>
                                        <p:cTn id="15" dur="1000" fill="hold"/>
                                        <p:tgtEl>
                                          <p:spTgt spid="1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Model And ACE Concepts</a:t>
            </a:r>
            <a:endParaRPr lang="en-US" dirty="0"/>
          </a:p>
        </p:txBody>
      </p:sp>
      <p:sp>
        <p:nvSpPr>
          <p:cNvPr id="3" name="Text Placeholder 2"/>
          <p:cNvSpPr>
            <a:spLocks noGrp="1"/>
          </p:cNvSpPr>
          <p:nvPr>
            <p:ph type="body" idx="4294967295"/>
          </p:nvPr>
        </p:nvSpPr>
        <p:spPr>
          <a:xfrm>
            <a:off x="730250" y="2210383"/>
            <a:ext cx="2332038" cy="2834109"/>
          </a:xfrm>
        </p:spPr>
        <p:txBody>
          <a:bodyPr/>
          <a:lstStyle/>
          <a:p>
            <a:r>
              <a:rPr lang="en-US" sz="2400" dirty="0" smtClean="0"/>
              <a:t>Unit of</a:t>
            </a:r>
            <a:br>
              <a:rPr lang="en-US" sz="2400" dirty="0" smtClean="0"/>
            </a:br>
            <a:r>
              <a:rPr lang="en-US" sz="2400" dirty="0" smtClean="0"/>
              <a:t>geo-location and billing</a:t>
            </a:r>
          </a:p>
          <a:p>
            <a:r>
              <a:rPr lang="en-US" sz="2400" dirty="0" smtClean="0"/>
              <a:t>Tied to</a:t>
            </a:r>
            <a:br>
              <a:rPr lang="en-US" sz="2400" dirty="0" smtClean="0"/>
            </a:br>
            <a:r>
              <a:rPr lang="en-US" sz="2400" dirty="0" smtClean="0"/>
              <a:t>DNS name</a:t>
            </a:r>
            <a:endParaRPr lang="en-US" sz="2400" dirty="0"/>
          </a:p>
          <a:p>
            <a:r>
              <a:rPr lang="en-US" sz="2400" dirty="0" smtClean="0"/>
              <a:t>Collection</a:t>
            </a:r>
            <a:br>
              <a:rPr lang="en-US" sz="2400" dirty="0" smtClean="0"/>
            </a:br>
            <a:r>
              <a:rPr lang="en-US" sz="2400" dirty="0" smtClean="0"/>
              <a:t>of Containers</a:t>
            </a:r>
          </a:p>
          <a:p>
            <a:pPr>
              <a:buNone/>
            </a:pPr>
            <a:r>
              <a:rPr lang="en-US" sz="2400" dirty="0" smtClean="0"/>
              <a:t>~ DB Instance</a:t>
            </a:r>
          </a:p>
        </p:txBody>
      </p:sp>
      <p:sp>
        <p:nvSpPr>
          <p:cNvPr id="5" name="Rounded Rectangle 4"/>
          <p:cNvSpPr/>
          <p:nvPr/>
        </p:nvSpPr>
        <p:spPr bwMode="auto">
          <a:xfrm>
            <a:off x="730250" y="1371600"/>
            <a:ext cx="2324781" cy="609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r>
              <a:rPr lang="en-US" sz="3200" b="1" kern="1200" dirty="0">
                <a:gradFill>
                  <a:gsLst>
                    <a:gs pos="0">
                      <a:srgbClr val="FFD72F"/>
                    </a:gs>
                    <a:gs pos="86000">
                      <a:srgbClr val="FFD72F"/>
                    </a:gs>
                  </a:gsLst>
                  <a:lin ang="5400000" scaled="0"/>
                </a:gradFill>
                <a:effectLst>
                  <a:outerShdw blurRad="38100" dist="38100" dir="2700000" algn="tl">
                    <a:srgbClr val="000000">
                      <a:alpha val="43137"/>
                    </a:srgbClr>
                  </a:outerShdw>
                </a:effectLst>
                <a:latin typeface="Calibri" pitchFamily="34" charset="0"/>
                <a:ea typeface="+mn-ea"/>
                <a:cs typeface="+mn-cs"/>
              </a:rPr>
              <a:t>A</a:t>
            </a:r>
            <a:r>
              <a:rPr lang="en-US" sz="2800" kern="1200" dirty="0">
                <a:gradFill>
                  <a:gsLst>
                    <a:gs pos="0">
                      <a:srgbClr val="FFFFFF"/>
                    </a:gs>
                    <a:gs pos="86000">
                      <a:srgbClr val="FFFFFF"/>
                    </a:gs>
                  </a:gsLst>
                  <a:lin ang="5400000" scaled="0"/>
                </a:gradFill>
                <a:effectLst>
                  <a:outerShdw blurRad="38100" dist="38100" dir="2700000" algn="tl">
                    <a:srgbClr val="000000">
                      <a:alpha val="43137"/>
                    </a:srgbClr>
                  </a:outerShdw>
                </a:effectLst>
                <a:latin typeface="Calibri" pitchFamily="34" charset="0"/>
                <a:ea typeface="+mn-ea"/>
                <a:cs typeface="+mn-cs"/>
              </a:rPr>
              <a:t>uthority</a:t>
            </a:r>
          </a:p>
        </p:txBody>
      </p:sp>
      <p:sp>
        <p:nvSpPr>
          <p:cNvPr id="7" name="Rounded Rectangle 6"/>
          <p:cNvSpPr/>
          <p:nvPr/>
        </p:nvSpPr>
        <p:spPr bwMode="auto">
          <a:xfrm>
            <a:off x="3404053" y="1371600"/>
            <a:ext cx="2324781" cy="6096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r>
              <a:rPr lang="en-US" sz="3200" b="1" kern="1200" dirty="0">
                <a:gradFill>
                  <a:gsLst>
                    <a:gs pos="0">
                      <a:srgbClr val="FFD72F"/>
                    </a:gs>
                    <a:gs pos="86000">
                      <a:srgbClr val="FFD72F"/>
                    </a:gs>
                  </a:gsLst>
                  <a:lin ang="5400000" scaled="0"/>
                </a:gradFill>
                <a:effectLst>
                  <a:outerShdw blurRad="38100" dist="38100" dir="2700000" algn="tl">
                    <a:srgbClr val="000000">
                      <a:alpha val="43137"/>
                    </a:srgbClr>
                  </a:outerShdw>
                </a:effectLst>
                <a:latin typeface="Calibri" pitchFamily="34" charset="0"/>
                <a:ea typeface="+mn-ea"/>
                <a:cs typeface="+mn-cs"/>
              </a:rPr>
              <a:t>C</a:t>
            </a:r>
            <a:r>
              <a:rPr lang="en-US" sz="2800" kern="1200" dirty="0">
                <a:gradFill>
                  <a:gsLst>
                    <a:gs pos="0">
                      <a:srgbClr val="FFFFFF"/>
                    </a:gs>
                    <a:gs pos="86000">
                      <a:srgbClr val="FFFFFF"/>
                    </a:gs>
                  </a:gsLst>
                  <a:lin ang="5400000" scaled="0"/>
                </a:gradFill>
                <a:effectLst>
                  <a:outerShdw blurRad="38100" dist="38100" dir="2700000" algn="tl">
                    <a:srgbClr val="000000">
                      <a:alpha val="43137"/>
                    </a:srgbClr>
                  </a:outerShdw>
                </a:effectLst>
                <a:latin typeface="Calibri" pitchFamily="34" charset="0"/>
                <a:ea typeface="+mn-ea"/>
                <a:cs typeface="+mn-cs"/>
              </a:rPr>
              <a:t>ontainer</a:t>
            </a:r>
          </a:p>
        </p:txBody>
      </p:sp>
      <p:sp>
        <p:nvSpPr>
          <p:cNvPr id="8" name="Rounded Rectangle 7"/>
          <p:cNvSpPr/>
          <p:nvPr/>
        </p:nvSpPr>
        <p:spPr bwMode="auto">
          <a:xfrm>
            <a:off x="6077857" y="1371600"/>
            <a:ext cx="2324781" cy="6096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r>
              <a:rPr lang="en-US" sz="3200" b="1" kern="1200" dirty="0">
                <a:gradFill>
                  <a:gsLst>
                    <a:gs pos="0">
                      <a:srgbClr val="FFD72F"/>
                    </a:gs>
                    <a:gs pos="86000">
                      <a:srgbClr val="FFD72F"/>
                    </a:gs>
                  </a:gsLst>
                  <a:lin ang="5400000" scaled="0"/>
                </a:gradFill>
                <a:effectLst>
                  <a:outerShdw blurRad="38100" dist="38100" dir="2700000" algn="tl">
                    <a:srgbClr val="000000">
                      <a:alpha val="43137"/>
                    </a:srgbClr>
                  </a:outerShdw>
                </a:effectLst>
                <a:latin typeface="Calibri" pitchFamily="34" charset="0"/>
                <a:ea typeface="+mn-ea"/>
                <a:cs typeface="+mn-cs"/>
              </a:rPr>
              <a:t>E</a:t>
            </a:r>
            <a:r>
              <a:rPr lang="en-US" sz="2800" kern="1200" dirty="0">
                <a:gradFill>
                  <a:gsLst>
                    <a:gs pos="0">
                      <a:srgbClr val="FFFFFF"/>
                    </a:gs>
                    <a:gs pos="86000">
                      <a:srgbClr val="FFFFFF"/>
                    </a:gs>
                  </a:gsLst>
                  <a:lin ang="5400000" scaled="0"/>
                </a:gradFill>
                <a:effectLst>
                  <a:outerShdw blurRad="38100" dist="38100" dir="2700000" algn="tl">
                    <a:srgbClr val="000000">
                      <a:alpha val="43137"/>
                    </a:srgbClr>
                  </a:outerShdw>
                </a:effectLst>
                <a:latin typeface="Calibri" pitchFamily="34" charset="0"/>
                <a:ea typeface="+mn-ea"/>
                <a:cs typeface="+mn-cs"/>
              </a:rPr>
              <a:t>ntity</a:t>
            </a:r>
          </a:p>
        </p:txBody>
      </p:sp>
      <p:sp>
        <p:nvSpPr>
          <p:cNvPr id="12" name="Text Placeholder 2"/>
          <p:cNvSpPr txBox="1">
            <a:spLocks/>
          </p:cNvSpPr>
          <p:nvPr/>
        </p:nvSpPr>
        <p:spPr>
          <a:xfrm>
            <a:off x="3407863" y="2209800"/>
            <a:ext cx="2331449" cy="2834109"/>
          </a:xfrm>
          <a:prstGeom prst="rect">
            <a:avLst/>
          </a:prstGeom>
        </p:spPr>
        <p:txBody>
          <a:bodyPr vert="horz" wrap="square" lIns="0" tIns="0" rIns="0" bIns="0" rtlCol="0">
            <a:spAutoFit/>
          </a:bodyPr>
          <a:lstStyle/>
          <a:p>
            <a:pPr marL="393700" indent="-393700" algn="l" rtl="0">
              <a:lnSpc>
                <a:spcPct val="78000"/>
              </a:lnSpc>
              <a:spcBef>
                <a:spcPct val="20000"/>
              </a:spcBef>
              <a:spcAft>
                <a:spcPts val="800"/>
              </a:spcAft>
              <a:buClr>
                <a:srgbClr val="FFFFFF"/>
              </a:buClr>
              <a:buSzPct val="80000"/>
              <a:buFont typeface="Wingdings" pitchFamily="2" charset="2"/>
              <a:buChar char="l"/>
            </a:pPr>
            <a:r>
              <a:rPr lang="en-US" sz="2400" kern="1200" dirty="0">
                <a:gradFill>
                  <a:gsLst>
                    <a:gs pos="0">
                      <a:srgbClr val="FFFFFF"/>
                    </a:gs>
                    <a:gs pos="86000">
                      <a:srgbClr val="FFFFFF"/>
                    </a:gs>
                  </a:gsLst>
                  <a:lin ang="5400000" scaled="0"/>
                </a:gradFill>
                <a:latin typeface="Calibri"/>
                <a:ea typeface="+mn-ea"/>
                <a:cs typeface="+mn-cs"/>
              </a:rPr>
              <a:t>Unit of Consistency</a:t>
            </a:r>
          </a:p>
          <a:p>
            <a:pPr marL="393700" indent="-393700" algn="l" rtl="0">
              <a:lnSpc>
                <a:spcPct val="78000"/>
              </a:lnSpc>
              <a:spcBef>
                <a:spcPct val="20000"/>
              </a:spcBef>
              <a:spcAft>
                <a:spcPts val="800"/>
              </a:spcAft>
              <a:buClr>
                <a:srgbClr val="FFFFFF"/>
              </a:buClr>
              <a:buSzPct val="80000"/>
              <a:buFont typeface="Wingdings" pitchFamily="2" charset="2"/>
              <a:buChar char="l"/>
            </a:pPr>
            <a:r>
              <a:rPr lang="en-US" sz="2400" kern="1200" dirty="0">
                <a:gradFill>
                  <a:gsLst>
                    <a:gs pos="0">
                      <a:srgbClr val="FFFFFF"/>
                    </a:gs>
                    <a:gs pos="86000">
                      <a:srgbClr val="FFFFFF"/>
                    </a:gs>
                  </a:gsLst>
                  <a:lin ang="5400000" scaled="0"/>
                </a:gradFill>
                <a:latin typeface="Calibri"/>
                <a:ea typeface="+mn-ea"/>
                <a:cs typeface="+mn-cs"/>
              </a:rPr>
              <a:t>Scope for Query and Update</a:t>
            </a:r>
          </a:p>
          <a:p>
            <a:pPr marL="393700" indent="-393700" algn="l" rtl="0">
              <a:lnSpc>
                <a:spcPct val="78000"/>
              </a:lnSpc>
              <a:spcBef>
                <a:spcPct val="20000"/>
              </a:spcBef>
              <a:spcAft>
                <a:spcPts val="800"/>
              </a:spcAft>
              <a:buClr>
                <a:srgbClr val="FFFFFF"/>
              </a:buClr>
              <a:buSzPct val="80000"/>
              <a:buFont typeface="Wingdings" pitchFamily="2" charset="2"/>
              <a:buChar char="l"/>
            </a:pPr>
            <a:r>
              <a:rPr lang="en-US" sz="2400" kern="1200" dirty="0">
                <a:gradFill>
                  <a:gsLst>
                    <a:gs pos="0">
                      <a:srgbClr val="FFFFFF"/>
                    </a:gs>
                    <a:gs pos="86000">
                      <a:srgbClr val="FFFFFF"/>
                    </a:gs>
                  </a:gsLst>
                  <a:lin ang="5400000" scaled="0"/>
                </a:gradFill>
                <a:latin typeface="Calibri"/>
                <a:ea typeface="+mn-ea"/>
                <a:cs typeface="+mn-cs"/>
              </a:rPr>
              <a:t>Collection</a:t>
            </a:r>
            <a:br>
              <a:rPr lang="en-US" sz="2400" kern="1200" dirty="0">
                <a:gradFill>
                  <a:gsLst>
                    <a:gs pos="0">
                      <a:srgbClr val="FFFFFF"/>
                    </a:gs>
                    <a:gs pos="86000">
                      <a:srgbClr val="FFFFFF"/>
                    </a:gs>
                  </a:gsLst>
                  <a:lin ang="5400000" scaled="0"/>
                </a:gradFill>
                <a:latin typeface="Calibri"/>
                <a:ea typeface="+mn-ea"/>
                <a:cs typeface="+mn-cs"/>
              </a:rPr>
            </a:br>
            <a:r>
              <a:rPr lang="en-US" sz="2400" kern="1200" dirty="0">
                <a:gradFill>
                  <a:gsLst>
                    <a:gs pos="0">
                      <a:srgbClr val="FFFFFF"/>
                    </a:gs>
                    <a:gs pos="86000">
                      <a:srgbClr val="FFFFFF"/>
                    </a:gs>
                  </a:gsLst>
                  <a:lin ang="5400000" scaled="0"/>
                </a:gradFill>
                <a:latin typeface="Calibri"/>
                <a:ea typeface="+mn-ea"/>
                <a:cs typeface="+mn-cs"/>
              </a:rPr>
              <a:t>of Entities</a:t>
            </a:r>
          </a:p>
          <a:p>
            <a:pPr marL="393700" indent="-393700" algn="l" rtl="0">
              <a:lnSpc>
                <a:spcPct val="78000"/>
              </a:lnSpc>
              <a:spcBef>
                <a:spcPct val="20000"/>
              </a:spcBef>
              <a:spcAft>
                <a:spcPts val="800"/>
              </a:spcAft>
              <a:buClr>
                <a:srgbClr val="FFFFFF"/>
              </a:buClr>
              <a:buSzPct val="80000"/>
            </a:pPr>
            <a:r>
              <a:rPr lang="en-US" sz="2400" kern="1200" dirty="0">
                <a:gradFill>
                  <a:gsLst>
                    <a:gs pos="0">
                      <a:srgbClr val="FFFFFF"/>
                    </a:gs>
                    <a:gs pos="86000">
                      <a:srgbClr val="FFFFFF"/>
                    </a:gs>
                  </a:gsLst>
                  <a:lin ang="5400000" scaled="0"/>
                </a:gradFill>
                <a:latin typeface="Calibri"/>
                <a:ea typeface="+mn-ea"/>
                <a:cs typeface="+mn-cs"/>
              </a:rPr>
              <a:t>~ DB Table</a:t>
            </a:r>
          </a:p>
        </p:txBody>
      </p:sp>
      <p:sp>
        <p:nvSpPr>
          <p:cNvPr id="13" name="Text Placeholder 2"/>
          <p:cNvSpPr txBox="1">
            <a:spLocks/>
          </p:cNvSpPr>
          <p:nvPr/>
        </p:nvSpPr>
        <p:spPr>
          <a:xfrm>
            <a:off x="6071189" y="2209800"/>
            <a:ext cx="2331449" cy="3298660"/>
          </a:xfrm>
          <a:prstGeom prst="rect">
            <a:avLst/>
          </a:prstGeom>
        </p:spPr>
        <p:txBody>
          <a:bodyPr vert="horz" wrap="square" lIns="0" tIns="0" rIns="0" bIns="0" rtlCol="0">
            <a:spAutoFit/>
          </a:bodyPr>
          <a:lstStyle/>
          <a:p>
            <a:pPr marL="393700" indent="-393700" algn="l" rtl="0">
              <a:lnSpc>
                <a:spcPct val="78000"/>
              </a:lnSpc>
              <a:spcBef>
                <a:spcPct val="20000"/>
              </a:spcBef>
              <a:spcAft>
                <a:spcPts val="800"/>
              </a:spcAft>
              <a:buClr>
                <a:srgbClr val="FFFFFF"/>
              </a:buClr>
              <a:buSzPct val="80000"/>
              <a:buFont typeface="Wingdings" pitchFamily="2" charset="2"/>
              <a:buChar char="l"/>
            </a:pPr>
            <a:r>
              <a:rPr lang="en-US" sz="2400" kern="1200" dirty="0">
                <a:gradFill>
                  <a:gsLst>
                    <a:gs pos="0">
                      <a:srgbClr val="FFFFFF"/>
                    </a:gs>
                    <a:gs pos="86000">
                      <a:srgbClr val="FFFFFF"/>
                    </a:gs>
                  </a:gsLst>
                  <a:lin ang="5400000" scaled="0"/>
                </a:gradFill>
                <a:latin typeface="Calibri"/>
                <a:ea typeface="+mn-ea"/>
                <a:cs typeface="+mn-cs"/>
              </a:rPr>
              <a:t>Unit of Storage</a:t>
            </a:r>
          </a:p>
          <a:p>
            <a:pPr marL="393700" indent="-393700" algn="l" rtl="0">
              <a:lnSpc>
                <a:spcPct val="78000"/>
              </a:lnSpc>
              <a:spcBef>
                <a:spcPct val="20000"/>
              </a:spcBef>
              <a:spcAft>
                <a:spcPts val="800"/>
              </a:spcAft>
              <a:buClr>
                <a:srgbClr val="FFFFFF"/>
              </a:buClr>
              <a:buSzPct val="80000"/>
              <a:buFont typeface="Wingdings" pitchFamily="2" charset="2"/>
              <a:buChar char="l"/>
            </a:pPr>
            <a:r>
              <a:rPr lang="en-US" sz="2400" kern="1200" dirty="0">
                <a:gradFill>
                  <a:gsLst>
                    <a:gs pos="0">
                      <a:srgbClr val="FFFFFF"/>
                    </a:gs>
                    <a:gs pos="86000">
                      <a:srgbClr val="FFFFFF"/>
                    </a:gs>
                  </a:gsLst>
                  <a:lin ang="5400000" scaled="0"/>
                </a:gradFill>
                <a:latin typeface="Calibri"/>
                <a:ea typeface="+mn-ea"/>
                <a:cs typeface="+mn-cs"/>
              </a:rPr>
              <a:t>Property Bag</a:t>
            </a:r>
            <a:br>
              <a:rPr lang="en-US" sz="2400" kern="1200" dirty="0">
                <a:gradFill>
                  <a:gsLst>
                    <a:gs pos="0">
                      <a:srgbClr val="FFFFFF"/>
                    </a:gs>
                    <a:gs pos="86000">
                      <a:srgbClr val="FFFFFF"/>
                    </a:gs>
                  </a:gsLst>
                  <a:lin ang="5400000" scaled="0"/>
                </a:gradFill>
                <a:latin typeface="Calibri"/>
                <a:ea typeface="+mn-ea"/>
                <a:cs typeface="+mn-cs"/>
              </a:rPr>
            </a:br>
            <a:r>
              <a:rPr lang="en-US" sz="2400" kern="1200" dirty="0">
                <a:gradFill>
                  <a:gsLst>
                    <a:gs pos="0">
                      <a:srgbClr val="FFFFFF"/>
                    </a:gs>
                    <a:gs pos="86000">
                      <a:srgbClr val="FFFFFF"/>
                    </a:gs>
                  </a:gsLst>
                  <a:lin ang="5400000" scaled="0"/>
                </a:gradFill>
                <a:latin typeface="Calibri"/>
                <a:ea typeface="+mn-ea"/>
                <a:cs typeface="+mn-cs"/>
              </a:rPr>
              <a:t>of </a:t>
            </a:r>
            <a:r>
              <a:rPr lang="en-US" sz="2400" kern="1200" dirty="0" err="1">
                <a:gradFill>
                  <a:gsLst>
                    <a:gs pos="0">
                      <a:srgbClr val="FFFFFF"/>
                    </a:gs>
                    <a:gs pos="86000">
                      <a:srgbClr val="FFFFFF"/>
                    </a:gs>
                  </a:gsLst>
                  <a:lin ang="5400000" scaled="0"/>
                </a:gradFill>
                <a:latin typeface="Calibri"/>
                <a:ea typeface="+mn-ea"/>
                <a:cs typeface="+mn-cs"/>
              </a:rPr>
              <a:t>Name:Value</a:t>
            </a:r>
            <a:r>
              <a:rPr lang="en-US" sz="2400" kern="1200" dirty="0">
                <a:gradFill>
                  <a:gsLst>
                    <a:gs pos="0">
                      <a:srgbClr val="FFFFFF"/>
                    </a:gs>
                    <a:gs pos="86000">
                      <a:srgbClr val="FFFFFF"/>
                    </a:gs>
                  </a:gsLst>
                  <a:lin ang="5400000" scaled="0"/>
                </a:gradFill>
                <a:latin typeface="Calibri"/>
                <a:ea typeface="+mn-ea"/>
                <a:cs typeface="+mn-cs"/>
              </a:rPr>
              <a:t> pairs</a:t>
            </a:r>
          </a:p>
          <a:p>
            <a:pPr marL="393700" indent="-393700" algn="l" rtl="0">
              <a:lnSpc>
                <a:spcPct val="78000"/>
              </a:lnSpc>
              <a:spcBef>
                <a:spcPct val="20000"/>
              </a:spcBef>
              <a:spcAft>
                <a:spcPts val="800"/>
              </a:spcAft>
              <a:buClr>
                <a:srgbClr val="FFFFFF"/>
              </a:buClr>
              <a:buSzPct val="80000"/>
              <a:buFont typeface="Wingdings" pitchFamily="2" charset="2"/>
              <a:buChar char="l"/>
            </a:pPr>
            <a:r>
              <a:rPr lang="en-US" sz="2400" kern="1200" dirty="0">
                <a:gradFill>
                  <a:gsLst>
                    <a:gs pos="0">
                      <a:srgbClr val="FFFFFF"/>
                    </a:gs>
                    <a:gs pos="86000">
                      <a:srgbClr val="FFFFFF"/>
                    </a:gs>
                  </a:gsLst>
                  <a:lin ang="5400000" scaled="0"/>
                </a:gradFill>
                <a:latin typeface="Calibri"/>
                <a:ea typeface="+mn-ea"/>
                <a:cs typeface="+mn-cs"/>
              </a:rPr>
              <a:t>No Schema Required. Values typed.</a:t>
            </a:r>
          </a:p>
          <a:p>
            <a:pPr marL="393700" indent="-393700" algn="l" rtl="0">
              <a:lnSpc>
                <a:spcPct val="78000"/>
              </a:lnSpc>
              <a:spcBef>
                <a:spcPct val="20000"/>
              </a:spcBef>
              <a:spcAft>
                <a:spcPts val="800"/>
              </a:spcAft>
              <a:buClr>
                <a:srgbClr val="FFFFFF"/>
              </a:buClr>
              <a:buSzPct val="80000"/>
              <a:buFont typeface="Wingdings" pitchFamily="2" charset="2"/>
              <a:buChar char="l"/>
            </a:pPr>
            <a:r>
              <a:rPr lang="en-US" sz="2400" kern="1200" dirty="0">
                <a:gradFill>
                  <a:gsLst>
                    <a:gs pos="0">
                      <a:srgbClr val="FFFFFF"/>
                    </a:gs>
                    <a:gs pos="86000">
                      <a:srgbClr val="FFFFFF"/>
                    </a:gs>
                  </a:gsLst>
                  <a:lin ang="5400000" scaled="0"/>
                </a:gradFill>
                <a:latin typeface="Calibri"/>
                <a:ea typeface="+mn-ea"/>
                <a:cs typeface="+mn-cs"/>
              </a:rPr>
              <a:t>BLOB support</a:t>
            </a:r>
          </a:p>
          <a:p>
            <a:pPr marL="393700" indent="-393700" algn="l" rtl="0">
              <a:lnSpc>
                <a:spcPct val="78000"/>
              </a:lnSpc>
              <a:spcBef>
                <a:spcPct val="20000"/>
              </a:spcBef>
              <a:spcAft>
                <a:spcPts val="800"/>
              </a:spcAft>
              <a:buClr>
                <a:srgbClr val="FFFFFF"/>
              </a:buClr>
              <a:buSzPct val="80000"/>
            </a:pPr>
            <a:r>
              <a:rPr lang="en-US" sz="2400" kern="1200" dirty="0">
                <a:gradFill>
                  <a:gsLst>
                    <a:gs pos="0">
                      <a:srgbClr val="FFFFFF"/>
                    </a:gs>
                    <a:gs pos="86000">
                      <a:srgbClr val="FFFFFF"/>
                    </a:gs>
                  </a:gsLst>
                  <a:lin ang="5400000" scaled="0"/>
                </a:gradFill>
                <a:latin typeface="Calibri"/>
                <a:ea typeface="+mn-ea"/>
                <a:cs typeface="+mn-cs"/>
              </a:rPr>
              <a:t>~ Table row</a:t>
            </a:r>
          </a:p>
        </p:txBody>
      </p:sp>
      <p:pic>
        <p:nvPicPr>
          <p:cNvPr id="9" name="Picture 1"/>
          <p:cNvPicPr>
            <a:picLocks noChangeAspect="1" noChangeArrowheads="1"/>
          </p:cNvPicPr>
          <p:nvPr/>
        </p:nvPicPr>
        <p:blipFill>
          <a:blip r:embed="rId3"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
        <p:nvSpPr>
          <p:cNvPr id="2" name="Text Placeholder 1"/>
          <p:cNvSpPr>
            <a:spLocks noGrp="1"/>
          </p:cNvSpPr>
          <p:nvPr>
            <p:ph type="body" sz="quarter" idx="10"/>
          </p:nvPr>
        </p:nvSpPr>
        <p:spPr>
          <a:xfrm>
            <a:off x="730044" y="1295400"/>
            <a:ext cx="8032956" cy="5188087"/>
          </a:xfrm>
        </p:spPr>
        <p:txBody>
          <a:bodyPr/>
          <a:lstStyle/>
          <a:p>
            <a:r>
              <a:rPr lang="en-US" sz="2800" dirty="0" smtClean="0"/>
              <a:t>Standard metadata properties</a:t>
            </a:r>
          </a:p>
          <a:p>
            <a:pPr lvl="1"/>
            <a:r>
              <a:rPr lang="en-US" sz="2400" dirty="0" smtClean="0">
                <a:solidFill>
                  <a:schemeClr val="accent4"/>
                </a:solidFill>
              </a:rPr>
              <a:t>Id</a:t>
            </a:r>
            <a:r>
              <a:rPr lang="en-US" sz="2400" dirty="0" smtClean="0"/>
              <a:t> : Unique within container</a:t>
            </a:r>
          </a:p>
          <a:p>
            <a:pPr lvl="1"/>
            <a:r>
              <a:rPr lang="en-US" sz="2400" dirty="0" smtClean="0">
                <a:solidFill>
                  <a:schemeClr val="accent4"/>
                </a:solidFill>
              </a:rPr>
              <a:t>Kind</a:t>
            </a:r>
            <a:r>
              <a:rPr lang="en-US" sz="2400" dirty="0" smtClean="0"/>
              <a:t> : User defined </a:t>
            </a:r>
            <a:r>
              <a:rPr lang="en-US" sz="2400" dirty="0" err="1" smtClean="0"/>
              <a:t>typename</a:t>
            </a:r>
            <a:r>
              <a:rPr lang="en-US" sz="2400" dirty="0" smtClean="0"/>
              <a:t> for the entity. No schema enforced.</a:t>
            </a:r>
          </a:p>
          <a:p>
            <a:pPr lvl="1"/>
            <a:r>
              <a:rPr lang="en-US" sz="2400" dirty="0" smtClean="0">
                <a:solidFill>
                  <a:schemeClr val="accent4"/>
                </a:solidFill>
              </a:rPr>
              <a:t>Version</a:t>
            </a:r>
            <a:r>
              <a:rPr lang="en-US" sz="2400" dirty="0" smtClean="0"/>
              <a:t> : Increasing counter upon updates to entity</a:t>
            </a:r>
          </a:p>
          <a:p>
            <a:r>
              <a:rPr lang="en-US" sz="2800" dirty="0" smtClean="0"/>
              <a:t>Flexible properties</a:t>
            </a:r>
          </a:p>
          <a:p>
            <a:pPr lvl="1"/>
            <a:r>
              <a:rPr lang="en-US" sz="2400" i="1" dirty="0" smtClean="0"/>
              <a:t>Bag</a:t>
            </a:r>
            <a:r>
              <a:rPr lang="en-US" sz="2400" dirty="0" smtClean="0"/>
              <a:t> of Name, Type, Value </a:t>
            </a:r>
            <a:r>
              <a:rPr lang="en-US" sz="2400" dirty="0" err="1" smtClean="0"/>
              <a:t>tuples</a:t>
            </a:r>
            <a:endParaRPr lang="en-US" sz="2400" dirty="0" smtClean="0"/>
          </a:p>
          <a:p>
            <a:pPr lvl="2"/>
            <a:r>
              <a:rPr lang="en-US" sz="2000" dirty="0" smtClean="0">
                <a:solidFill>
                  <a:schemeClr val="accent3"/>
                </a:solidFill>
              </a:rPr>
              <a:t>string</a:t>
            </a:r>
            <a:r>
              <a:rPr lang="en-US" sz="2000" dirty="0" smtClean="0"/>
              <a:t>, </a:t>
            </a:r>
            <a:r>
              <a:rPr lang="en-US" sz="2000" dirty="0" smtClean="0">
                <a:solidFill>
                  <a:schemeClr val="accent3"/>
                </a:solidFill>
              </a:rPr>
              <a:t>numeric</a:t>
            </a:r>
            <a:r>
              <a:rPr lang="en-US" sz="2000" dirty="0" smtClean="0"/>
              <a:t>, </a:t>
            </a:r>
            <a:r>
              <a:rPr lang="en-US" sz="2000" dirty="0" err="1" smtClean="0">
                <a:solidFill>
                  <a:schemeClr val="accent3"/>
                </a:solidFill>
              </a:rPr>
              <a:t>boolean</a:t>
            </a:r>
            <a:r>
              <a:rPr lang="en-US" sz="2000" dirty="0" smtClean="0"/>
              <a:t>, </a:t>
            </a:r>
            <a:r>
              <a:rPr lang="en-US" sz="2000" dirty="0" err="1" smtClean="0">
                <a:solidFill>
                  <a:schemeClr val="accent3"/>
                </a:solidFill>
              </a:rPr>
              <a:t>datetime</a:t>
            </a:r>
            <a:r>
              <a:rPr lang="en-US" sz="2000" dirty="0" smtClean="0"/>
              <a:t>, </a:t>
            </a:r>
            <a:r>
              <a:rPr lang="en-US" sz="2000" dirty="0" smtClean="0">
                <a:solidFill>
                  <a:schemeClr val="accent3"/>
                </a:solidFill>
              </a:rPr>
              <a:t>base64Binary</a:t>
            </a:r>
          </a:p>
          <a:p>
            <a:pPr lvl="1"/>
            <a:r>
              <a:rPr lang="en-US" sz="2400" dirty="0" smtClean="0"/>
              <a:t>Same name can be mapped to multiple values</a:t>
            </a:r>
          </a:p>
          <a:p>
            <a:pPr lvl="1"/>
            <a:r>
              <a:rPr lang="en-US" sz="2400" dirty="0" smtClean="0"/>
              <a:t>Entities of same kind may have any bag of names. Application responsible for consistent typing if needed.</a:t>
            </a:r>
          </a:p>
          <a:p>
            <a:r>
              <a:rPr lang="en-US" sz="2800" dirty="0" smtClean="0"/>
              <a:t>BLOB entities</a:t>
            </a:r>
          </a:p>
          <a:p>
            <a:pPr lvl="1"/>
            <a:r>
              <a:rPr lang="en-US" sz="2400" dirty="0" smtClean="0"/>
              <a:t>Binary objects. </a:t>
            </a:r>
            <a:r>
              <a:rPr lang="en-US" sz="2400" dirty="0" smtClean="0">
                <a:solidFill>
                  <a:schemeClr val="accent4"/>
                </a:solidFill>
              </a:rPr>
              <a:t>content-type</a:t>
            </a:r>
            <a:r>
              <a:rPr lang="en-US" sz="2400" dirty="0" smtClean="0"/>
              <a:t> &amp; </a:t>
            </a:r>
            <a:r>
              <a:rPr lang="en-US" sz="2400" dirty="0" smtClean="0">
                <a:solidFill>
                  <a:schemeClr val="accent4"/>
                </a:solidFill>
              </a:rPr>
              <a:t>content-length</a:t>
            </a:r>
            <a:r>
              <a:rPr lang="en-US" sz="2400" dirty="0" smtClean="0"/>
              <a:t> metadata</a:t>
            </a:r>
            <a:endParaRPr lang="en-US" sz="2400" dirty="0"/>
          </a:p>
        </p:txBody>
      </p:sp>
      <p:sp>
        <p:nvSpPr>
          <p:cNvPr id="3" name="Title 2"/>
          <p:cNvSpPr>
            <a:spLocks noGrp="1"/>
          </p:cNvSpPr>
          <p:nvPr>
            <p:ph type="title"/>
          </p:nvPr>
        </p:nvSpPr>
        <p:spPr>
          <a:xfrm>
            <a:off x="387054" y="152400"/>
            <a:ext cx="8375946" cy="997196"/>
          </a:xfrm>
        </p:spPr>
        <p:txBody>
          <a:bodyPr/>
          <a:lstStyle/>
          <a:p>
            <a:r>
              <a:rPr smtClean="0"/>
              <a:t>Concepts</a:t>
            </a:r>
            <a:br>
              <a:rPr smtClean="0"/>
            </a:br>
            <a:r>
              <a:rPr sz="3200" smtClean="0">
                <a:solidFill>
                  <a:schemeClr val="accent3"/>
                </a:solidFill>
              </a:rPr>
              <a:t>Entity</a:t>
            </a:r>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1"/>
          <p:cNvPicPr>
            <a:picLocks noChangeAspect="1" noChangeArrowheads="1"/>
          </p:cNvPicPr>
          <p:nvPr/>
        </p:nvPicPr>
        <p:blipFill>
          <a:blip r:embed="rId3" cstate="print"/>
          <a:srcRect l="499" r="499"/>
          <a:stretch>
            <a:fillRect/>
          </a:stretch>
        </p:blipFill>
        <p:spPr bwMode="auto">
          <a:xfrm>
            <a:off x="1" y="6225429"/>
            <a:ext cx="9144000" cy="632571"/>
          </a:xfrm>
          <a:prstGeom prst="rect">
            <a:avLst/>
          </a:prstGeom>
          <a:noFill/>
          <a:ln w="9525">
            <a:noFill/>
            <a:miter lim="800000"/>
            <a:headEnd/>
            <a:tailEnd/>
          </a:ln>
          <a:effectLst/>
        </p:spPr>
      </p:pic>
      <p:sp>
        <p:nvSpPr>
          <p:cNvPr id="2" name="Title 1"/>
          <p:cNvSpPr>
            <a:spLocks noGrp="1"/>
          </p:cNvSpPr>
          <p:nvPr>
            <p:ph type="title"/>
          </p:nvPr>
        </p:nvSpPr>
        <p:spPr>
          <a:xfrm>
            <a:off x="387350" y="152400"/>
            <a:ext cx="8369300" cy="997196"/>
          </a:xfrm>
        </p:spPr>
        <p:txBody>
          <a:bodyPr/>
          <a:lstStyle/>
          <a:p>
            <a:r>
              <a:rPr lang="en-US" dirty="0" smtClean="0"/>
              <a:t>Concepts</a:t>
            </a:r>
            <a:br>
              <a:rPr lang="en-US" dirty="0" smtClean="0"/>
            </a:br>
            <a:r>
              <a:rPr lang="en-US" sz="3200" dirty="0" smtClean="0">
                <a:solidFill>
                  <a:schemeClr val="accent3"/>
                </a:solidFill>
              </a:rPr>
              <a:t>Entity</a:t>
            </a:r>
            <a:endParaRPr lang="en-US" dirty="0">
              <a:solidFill>
                <a:schemeClr val="accent3"/>
              </a:solidFill>
            </a:endParaRPr>
          </a:p>
        </p:txBody>
      </p:sp>
      <p:graphicFrame>
        <p:nvGraphicFramePr>
          <p:cNvPr id="10" name="Table 9"/>
          <p:cNvGraphicFramePr>
            <a:graphicFrameLocks noGrp="1"/>
          </p:cNvGraphicFramePr>
          <p:nvPr/>
        </p:nvGraphicFramePr>
        <p:xfrm>
          <a:off x="457200" y="1219200"/>
          <a:ext cx="4451350" cy="213360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022349"/>
                <a:gridCol w="990600"/>
                <a:gridCol w="990600"/>
                <a:gridCol w="1447801"/>
              </a:tblGrid>
              <a:tr h="304799">
                <a:tc gridSpan="2">
                  <a:txBody>
                    <a:bodyPr/>
                    <a:lstStyle/>
                    <a:p>
                      <a:r>
                        <a:rPr lang="en-US" sz="1400" b="1" dirty="0" smtClean="0">
                          <a:gradFill>
                            <a:gsLst>
                              <a:gs pos="0">
                                <a:schemeClr val="tx1"/>
                              </a:gs>
                              <a:gs pos="100000">
                                <a:schemeClr val="tx1"/>
                              </a:gs>
                            </a:gsLst>
                            <a:lin ang="16200000" scaled="0"/>
                          </a:gradFill>
                        </a:rPr>
                        <a:t>Property</a:t>
                      </a:r>
                      <a:endParaRPr lang="en-US" sz="1400" b="1" dirty="0">
                        <a:gradFill>
                          <a:gsLst>
                            <a:gs pos="0">
                              <a:schemeClr val="tx1"/>
                            </a:gs>
                            <a:gs pos="100000">
                              <a:schemeClr val="tx1"/>
                            </a:gs>
                          </a:gsLst>
                          <a:lin ang="16200000" scaled="0"/>
                        </a:gradFill>
                      </a:endParaRPr>
                    </a:p>
                  </a:txBody>
                  <a:tcPr>
                    <a:solidFill>
                      <a:schemeClr val="bg2">
                        <a:lumMod val="50000"/>
                      </a:schemeClr>
                    </a:solidFill>
                  </a:tcPr>
                </a:tc>
                <a:tc hMerge="1">
                  <a:txBody>
                    <a:bodyPr/>
                    <a:lstStyle/>
                    <a:p>
                      <a:endParaRPr lang="en-US" sz="1400" dirty="0"/>
                    </a:p>
                  </a:txBody>
                  <a:tcPr/>
                </a:tc>
                <a:tc>
                  <a:txBody>
                    <a:bodyPr/>
                    <a:lstStyle/>
                    <a:p>
                      <a:r>
                        <a:rPr lang="en-US" sz="1400" b="1" dirty="0" smtClean="0">
                          <a:gradFill>
                            <a:gsLst>
                              <a:gs pos="0">
                                <a:schemeClr val="tx1"/>
                              </a:gs>
                              <a:gs pos="100000">
                                <a:schemeClr val="tx1"/>
                              </a:gs>
                            </a:gsLst>
                            <a:lin ang="16200000" scaled="0"/>
                          </a:gradFill>
                        </a:rPr>
                        <a:t>Type</a:t>
                      </a:r>
                      <a:endParaRPr lang="en-US" sz="1400" b="1" dirty="0">
                        <a:gradFill>
                          <a:gsLst>
                            <a:gs pos="0">
                              <a:schemeClr val="tx1"/>
                            </a:gs>
                            <a:gs pos="100000">
                              <a:schemeClr val="tx1"/>
                            </a:gs>
                          </a:gsLst>
                          <a:lin ang="16200000" scaled="0"/>
                        </a:gradFill>
                      </a:endParaRPr>
                    </a:p>
                  </a:txBody>
                  <a:tcPr>
                    <a:solidFill>
                      <a:schemeClr val="bg2">
                        <a:lumMod val="50000"/>
                      </a:schemeClr>
                    </a:solidFill>
                  </a:tcPr>
                </a:tc>
                <a:tc>
                  <a:txBody>
                    <a:bodyPr/>
                    <a:lstStyle/>
                    <a:p>
                      <a:r>
                        <a:rPr lang="en-US" sz="1400" b="1" dirty="0" smtClean="0">
                          <a:gradFill>
                            <a:gsLst>
                              <a:gs pos="0">
                                <a:schemeClr val="tx1"/>
                              </a:gs>
                              <a:gs pos="100000">
                                <a:schemeClr val="tx1"/>
                              </a:gs>
                            </a:gsLst>
                            <a:lin ang="16200000" scaled="0"/>
                          </a:gradFill>
                        </a:rPr>
                        <a:t>Value</a:t>
                      </a:r>
                      <a:endParaRPr lang="en-US" sz="1400" b="1" dirty="0">
                        <a:gradFill>
                          <a:gsLst>
                            <a:gs pos="0">
                              <a:schemeClr val="tx1"/>
                            </a:gs>
                            <a:gs pos="100000">
                              <a:schemeClr val="tx1"/>
                            </a:gs>
                          </a:gsLst>
                          <a:lin ang="16200000" scaled="0"/>
                        </a:gradFill>
                      </a:endParaRPr>
                    </a:p>
                  </a:txBody>
                  <a:tcPr>
                    <a:solidFill>
                      <a:schemeClr val="bg2">
                        <a:lumMod val="50000"/>
                      </a:schemeClr>
                    </a:solidFill>
                  </a:tcPr>
                </a:tc>
              </a:tr>
              <a:tr h="135454">
                <a:tc rowSpan="2">
                  <a:txBody>
                    <a:bodyPr/>
                    <a:lstStyle/>
                    <a:p>
                      <a:r>
                        <a:rPr lang="en-US" sz="1400" dirty="0" smtClean="0">
                          <a:gradFill>
                            <a:gsLst>
                              <a:gs pos="0">
                                <a:schemeClr val="tx1"/>
                              </a:gs>
                              <a:gs pos="100000">
                                <a:schemeClr val="tx1"/>
                              </a:gs>
                            </a:gsLst>
                            <a:lin ang="16200000" scaled="0"/>
                          </a:gradFill>
                        </a:rPr>
                        <a:t>Metadata</a:t>
                      </a:r>
                      <a:endParaRPr lang="en-US" sz="1400" dirty="0">
                        <a:gradFill>
                          <a:gsLst>
                            <a:gs pos="0">
                              <a:schemeClr val="tx1"/>
                            </a:gs>
                            <a:gs pos="100000">
                              <a:schemeClr val="tx1"/>
                            </a:gs>
                          </a:gsLst>
                          <a:lin ang="16200000" scaled="0"/>
                        </a:gradFill>
                      </a:endParaRPr>
                    </a:p>
                  </a:txBody>
                  <a:tcPr>
                    <a:solidFill>
                      <a:schemeClr val="accent2"/>
                    </a:solidFill>
                  </a:tcPr>
                </a:tc>
                <a:tc>
                  <a:txBody>
                    <a:bodyPr/>
                    <a:lstStyle/>
                    <a:p>
                      <a:r>
                        <a:rPr lang="en-US" sz="1400" dirty="0" smtClean="0">
                          <a:gradFill>
                            <a:gsLst>
                              <a:gs pos="0">
                                <a:schemeClr val="tx1"/>
                              </a:gs>
                              <a:gs pos="100000">
                                <a:schemeClr val="tx1"/>
                              </a:gs>
                            </a:gsLst>
                            <a:lin ang="16200000" scaled="0"/>
                          </a:gradFill>
                        </a:rPr>
                        <a:t>ID</a:t>
                      </a:r>
                      <a:endParaRPr lang="en-US" sz="1400" dirty="0">
                        <a:gradFill>
                          <a:gsLst>
                            <a:gs pos="0">
                              <a:schemeClr val="tx1"/>
                            </a:gs>
                            <a:gs pos="100000">
                              <a:schemeClr val="tx1"/>
                            </a:gs>
                          </a:gsLst>
                          <a:lin ang="16200000" scaled="0"/>
                        </a:gradFill>
                      </a:endParaRPr>
                    </a:p>
                  </a:txBody>
                  <a:tcPr>
                    <a:solidFill>
                      <a:schemeClr val="accent2"/>
                    </a:solidFill>
                  </a:tcPr>
                </a:tc>
                <a:tc>
                  <a:txBody>
                    <a:bodyPr/>
                    <a:lstStyle/>
                    <a:p>
                      <a:r>
                        <a:rPr lang="en-US" sz="1400" dirty="0" smtClean="0">
                          <a:gradFill>
                            <a:gsLst>
                              <a:gs pos="0">
                                <a:schemeClr val="tx1"/>
                              </a:gs>
                              <a:gs pos="100000">
                                <a:schemeClr val="tx1"/>
                              </a:gs>
                            </a:gsLst>
                            <a:lin ang="16200000" scaled="0"/>
                          </a:gradFill>
                        </a:rPr>
                        <a:t>EntityId</a:t>
                      </a:r>
                      <a:endParaRPr lang="en-US" sz="1400" dirty="0">
                        <a:gradFill>
                          <a:gsLst>
                            <a:gs pos="0">
                              <a:schemeClr val="tx1"/>
                            </a:gs>
                            <a:gs pos="100000">
                              <a:schemeClr val="tx1"/>
                            </a:gs>
                          </a:gsLst>
                          <a:lin ang="16200000" scaled="0"/>
                        </a:gradFill>
                      </a:endParaRPr>
                    </a:p>
                  </a:txBody>
                  <a:tcPr>
                    <a:solidFill>
                      <a:schemeClr val="accent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latin typeface="Consolas"/>
                        </a:rPr>
                        <a:t>C5</a:t>
                      </a:r>
                      <a:endParaRPr lang="en-US" sz="1400" dirty="0">
                        <a:gradFill>
                          <a:gsLst>
                            <a:gs pos="0">
                              <a:schemeClr val="tx1"/>
                            </a:gs>
                            <a:gs pos="100000">
                              <a:schemeClr val="tx1"/>
                            </a:gs>
                          </a:gsLst>
                          <a:lin ang="16200000" scaled="0"/>
                        </a:gradFill>
                      </a:endParaRPr>
                    </a:p>
                  </a:txBody>
                  <a:tcPr>
                    <a:solidFill>
                      <a:schemeClr val="accent2"/>
                    </a:solidFill>
                  </a:tcPr>
                </a:tc>
              </a:tr>
              <a:tr h="0">
                <a:tc vMerge="1">
                  <a:txBody>
                    <a:bodyPr/>
                    <a:lstStyle/>
                    <a:p>
                      <a:endParaRPr lang="en-US" sz="1400" dirty="0"/>
                    </a:p>
                  </a:txBody>
                  <a:tcPr/>
                </a:tc>
                <a:tc>
                  <a:txBody>
                    <a:bodyPr/>
                    <a:lstStyle/>
                    <a:p>
                      <a:r>
                        <a:rPr lang="en-US" sz="1400" dirty="0" smtClean="0">
                          <a:gradFill>
                            <a:gsLst>
                              <a:gs pos="0">
                                <a:schemeClr val="tx1"/>
                              </a:gs>
                              <a:gs pos="100000">
                                <a:schemeClr val="tx1"/>
                              </a:gs>
                            </a:gsLst>
                            <a:lin ang="16200000" scaled="0"/>
                          </a:gradFill>
                        </a:rPr>
                        <a:t>Kind</a:t>
                      </a:r>
                      <a:endParaRPr lang="en-US" sz="1400" dirty="0">
                        <a:gradFill>
                          <a:gsLst>
                            <a:gs pos="0">
                              <a:schemeClr val="tx1"/>
                            </a:gs>
                            <a:gs pos="100000">
                              <a:schemeClr val="tx1"/>
                            </a:gs>
                          </a:gsLst>
                          <a:lin ang="16200000" scaled="0"/>
                        </a:gradFill>
                      </a:endParaRPr>
                    </a:p>
                  </a:txBody>
                  <a:tcPr>
                    <a:solidFill>
                      <a:schemeClr val="accent2">
                        <a:lumMod val="75000"/>
                      </a:schemeClr>
                    </a:solidFill>
                  </a:tcPr>
                </a:tc>
                <a:tc>
                  <a:txBody>
                    <a:bodyPr/>
                    <a:lstStyle/>
                    <a:p>
                      <a:r>
                        <a:rPr lang="en-US" sz="1400" dirty="0" smtClean="0">
                          <a:gradFill>
                            <a:gsLst>
                              <a:gs pos="0">
                                <a:schemeClr val="tx1"/>
                              </a:gs>
                              <a:gs pos="100000">
                                <a:schemeClr val="tx1"/>
                              </a:gs>
                            </a:gsLst>
                            <a:lin ang="16200000" scaled="0"/>
                          </a:gradFill>
                        </a:rPr>
                        <a:t>EntityKind</a:t>
                      </a:r>
                      <a:endParaRPr lang="en-US" sz="1400" dirty="0">
                        <a:gradFill>
                          <a:gsLst>
                            <a:gs pos="0">
                              <a:schemeClr val="tx1"/>
                            </a:gs>
                            <a:gs pos="100000">
                              <a:schemeClr val="tx1"/>
                            </a:gs>
                          </a:gsLst>
                          <a:lin ang="16200000" scaled="0"/>
                        </a:gradFill>
                      </a:endParaRPr>
                    </a:p>
                  </a:txBody>
                  <a:tcPr>
                    <a:solidFill>
                      <a:schemeClr val="accent2">
                        <a:lumMod val="7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gradFill>
                            <a:gsLst>
                              <a:gs pos="0">
                                <a:schemeClr val="tx1"/>
                              </a:gs>
                              <a:gs pos="100000">
                                <a:schemeClr val="tx1"/>
                              </a:gs>
                            </a:gsLst>
                            <a:lin ang="16200000" scaled="0"/>
                          </a:gradFill>
                          <a:latin typeface="+mn-lt"/>
                          <a:ea typeface="+mn-ea"/>
                          <a:cs typeface="+mn-cs"/>
                        </a:rPr>
                        <a:t>Contact</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2">
                        <a:lumMod val="75000"/>
                      </a:schemeClr>
                    </a:solidFill>
                  </a:tcPr>
                </a:tc>
              </a:tr>
              <a:tr h="0">
                <a:tc rowSpan="4">
                  <a:txBody>
                    <a:bodyPr/>
                    <a:lstStyle/>
                    <a:p>
                      <a:r>
                        <a:rPr lang="en-US" sz="1400" dirty="0" smtClean="0">
                          <a:gradFill>
                            <a:gsLst>
                              <a:gs pos="0">
                                <a:schemeClr val="tx1"/>
                              </a:gs>
                              <a:gs pos="100000">
                                <a:schemeClr val="tx1"/>
                              </a:gs>
                            </a:gsLst>
                            <a:lin ang="16200000" scaled="0"/>
                          </a:gradFill>
                        </a:rPr>
                        <a:t>FlexProps</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kern="1200" dirty="0" smtClean="0">
                          <a:gradFill>
                            <a:gsLst>
                              <a:gs pos="0">
                                <a:schemeClr val="tx1"/>
                              </a:gs>
                              <a:gs pos="100000">
                                <a:schemeClr val="tx1"/>
                              </a:gs>
                            </a:gsLst>
                            <a:lin ang="16200000" scaled="0"/>
                          </a:gradFill>
                          <a:latin typeface="+mn-lt"/>
                          <a:ea typeface="+mn-ea"/>
                          <a:cs typeface="+mn-cs"/>
                        </a:rPr>
                        <a:t>Name</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lumMod val="75000"/>
                      </a:schemeClr>
                    </a:solidFill>
                  </a:tcPr>
                </a:tc>
                <a:tc>
                  <a:txBody>
                    <a:bodyPr/>
                    <a:lstStyle/>
                    <a:p>
                      <a:r>
                        <a:rPr lang="en-US" sz="1400" dirty="0" smtClean="0">
                          <a:gradFill>
                            <a:gsLst>
                              <a:gs pos="0">
                                <a:schemeClr val="tx1"/>
                              </a:gs>
                              <a:gs pos="100000">
                                <a:schemeClr val="tx1"/>
                              </a:gs>
                            </a:gsLst>
                            <a:lin ang="16200000" scaled="0"/>
                          </a:gradFill>
                        </a:rPr>
                        <a:t>String</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dirty="0" smtClean="0">
                          <a:gradFill>
                            <a:gsLst>
                              <a:gs pos="0">
                                <a:schemeClr val="tx1"/>
                              </a:gs>
                              <a:gs pos="100000">
                                <a:schemeClr val="tx1"/>
                              </a:gs>
                            </a:gsLst>
                            <a:lin ang="16200000" scaled="0"/>
                          </a:gradFill>
                        </a:rPr>
                        <a:t>Bugs Bunny</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r>
              <a:tr h="160320">
                <a:tc vMerge="1">
                  <a:txBody>
                    <a:bodyPr/>
                    <a:lstStyle/>
                    <a:p>
                      <a:endParaRPr lang="en-US" sz="1400" dirty="0"/>
                    </a:p>
                  </a:txBody>
                  <a:tcPr/>
                </a:tc>
                <a:tc>
                  <a:txBody>
                    <a:bodyPr/>
                    <a:lstStyle/>
                    <a:p>
                      <a:r>
                        <a:rPr lang="en-US" sz="1400" kern="1200" dirty="0" smtClean="0">
                          <a:gradFill>
                            <a:gsLst>
                              <a:gs pos="0">
                                <a:schemeClr val="tx1"/>
                              </a:gs>
                              <a:gs pos="100000">
                                <a:schemeClr val="tx1"/>
                              </a:gs>
                            </a:gsLst>
                            <a:lin ang="16200000" scaled="0"/>
                          </a:gradFill>
                          <a:latin typeface="+mn-lt"/>
                          <a:ea typeface="+mn-ea"/>
                          <a:cs typeface="+mn-cs"/>
                        </a:rPr>
                        <a:t>Phone</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lumMod val="50000"/>
                      </a:schemeClr>
                    </a:solidFill>
                  </a:tcPr>
                </a:tc>
                <a:tc>
                  <a:txBody>
                    <a:bodyPr/>
                    <a:lstStyle/>
                    <a:p>
                      <a:r>
                        <a:rPr lang="en-US" sz="1400" dirty="0" smtClean="0">
                          <a:gradFill>
                            <a:gsLst>
                              <a:gs pos="0">
                                <a:schemeClr val="tx1"/>
                              </a:gs>
                              <a:gs pos="100000">
                                <a:schemeClr val="tx1"/>
                              </a:gs>
                            </a:gsLst>
                            <a:lin ang="16200000" scaled="0"/>
                          </a:gradFill>
                        </a:rPr>
                        <a:t>Numeric</a:t>
                      </a:r>
                      <a:endParaRPr lang="en-US" sz="1400" dirty="0">
                        <a:gradFill>
                          <a:gsLst>
                            <a:gs pos="0">
                              <a:schemeClr val="tx1"/>
                            </a:gs>
                            <a:gs pos="100000">
                              <a:schemeClr val="tx1"/>
                            </a:gs>
                          </a:gsLst>
                          <a:lin ang="16200000" scaled="0"/>
                        </a:gradFill>
                      </a:endParaRPr>
                    </a:p>
                  </a:txBody>
                  <a:tcPr>
                    <a:solidFill>
                      <a:schemeClr val="accent5">
                        <a:lumMod val="50000"/>
                      </a:schemeClr>
                    </a:solidFill>
                  </a:tcPr>
                </a:tc>
                <a:tc>
                  <a:txBody>
                    <a:bodyPr/>
                    <a:lstStyle/>
                    <a:p>
                      <a:r>
                        <a:rPr lang="en-US" sz="1400" kern="1200" dirty="0" smtClean="0">
                          <a:gradFill>
                            <a:gsLst>
                              <a:gs pos="0">
                                <a:schemeClr val="tx1"/>
                              </a:gs>
                              <a:gs pos="100000">
                                <a:schemeClr val="tx1"/>
                              </a:gs>
                            </a:gsLst>
                            <a:lin ang="16200000" scaled="0"/>
                          </a:gradFill>
                          <a:latin typeface="+mn-lt"/>
                          <a:ea typeface="+mn-ea"/>
                          <a:cs typeface="+mn-cs"/>
                        </a:rPr>
                        <a:t>4088006000</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lumMod val="50000"/>
                      </a:schemeClr>
                    </a:solidFill>
                  </a:tcPr>
                </a:tc>
              </a:tr>
              <a:tr h="185720">
                <a:tc vMerge="1">
                  <a:txBody>
                    <a:bodyPr/>
                    <a:lstStyle/>
                    <a:p>
                      <a:endParaRPr lang="en-US" sz="1400" dirty="0"/>
                    </a:p>
                  </a:txBody>
                  <a:tcPr/>
                </a:tc>
                <a:tc>
                  <a:txBody>
                    <a:bodyPr/>
                    <a:lstStyle/>
                    <a:p>
                      <a:r>
                        <a:rPr lang="en-US" sz="1400" dirty="0" smtClean="0">
                          <a:gradFill>
                            <a:gsLst>
                              <a:gs pos="0">
                                <a:schemeClr val="tx1"/>
                              </a:gs>
                              <a:gs pos="100000">
                                <a:schemeClr val="tx1"/>
                              </a:gs>
                            </a:gsLst>
                            <a:lin ang="16200000" scaled="0"/>
                          </a:gradFill>
                        </a:rPr>
                        <a:t>Role</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dirty="0" smtClean="0">
                          <a:gradFill>
                            <a:gsLst>
                              <a:gs pos="0">
                                <a:schemeClr val="tx1"/>
                              </a:gs>
                              <a:gs pos="100000">
                                <a:schemeClr val="tx1"/>
                              </a:gs>
                            </a:gsLst>
                            <a:lin ang="16200000" scaled="0"/>
                          </a:gradFill>
                        </a:rPr>
                        <a:t>String</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dirty="0" err="1" smtClean="0">
                          <a:gradFill>
                            <a:gsLst>
                              <a:gs pos="0">
                                <a:schemeClr val="tx1"/>
                              </a:gs>
                              <a:gs pos="100000">
                                <a:schemeClr val="tx1"/>
                              </a:gs>
                            </a:gsLst>
                            <a:lin ang="16200000" scaled="0"/>
                          </a:gradFill>
                        </a:rPr>
                        <a:t>PostDoc</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r>
              <a:tr h="277188">
                <a:tc vMerge="1">
                  <a:txBody>
                    <a:bodyPr/>
                    <a:lstStyle/>
                    <a:p>
                      <a:endParaRPr lang="en-US" sz="1400" dirty="0"/>
                    </a:p>
                  </a:txBody>
                  <a:tcPr/>
                </a:tc>
                <a:tc>
                  <a:txBody>
                    <a:bodyPr/>
                    <a:lstStyle/>
                    <a:p>
                      <a:r>
                        <a:rPr lang="en-US" sz="1400" kern="1200" dirty="0" err="1" smtClean="0">
                          <a:gradFill>
                            <a:gsLst>
                              <a:gs pos="0">
                                <a:schemeClr val="tx1"/>
                              </a:gs>
                              <a:gs pos="100000">
                                <a:schemeClr val="tx1"/>
                              </a:gs>
                            </a:gsLst>
                            <a:lin ang="16200000" scaled="0"/>
                          </a:gradFill>
                          <a:latin typeface="+mn-lt"/>
                          <a:ea typeface="+mn-ea"/>
                          <a:cs typeface="+mn-cs"/>
                        </a:rPr>
                        <a:t>FieldWork</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lumMod val="50000"/>
                      </a:schemeClr>
                    </a:solidFill>
                  </a:tcPr>
                </a:tc>
                <a:tc>
                  <a:txBody>
                    <a:bodyPr/>
                    <a:lstStyle/>
                    <a:p>
                      <a:r>
                        <a:rPr lang="en-US" sz="1400" dirty="0" smtClean="0">
                          <a:gradFill>
                            <a:gsLst>
                              <a:gs pos="0">
                                <a:schemeClr val="tx1"/>
                              </a:gs>
                              <a:gs pos="100000">
                                <a:schemeClr val="tx1"/>
                              </a:gs>
                            </a:gsLst>
                            <a:lin ang="16200000" scaled="0"/>
                          </a:gradFill>
                        </a:rPr>
                        <a:t>Boolean</a:t>
                      </a:r>
                      <a:endParaRPr lang="en-US" sz="1400" dirty="0">
                        <a:gradFill>
                          <a:gsLst>
                            <a:gs pos="0">
                              <a:schemeClr val="tx1"/>
                            </a:gs>
                            <a:gs pos="100000">
                              <a:schemeClr val="tx1"/>
                            </a:gs>
                          </a:gsLst>
                          <a:lin ang="16200000" scaled="0"/>
                        </a:gradFill>
                      </a:endParaRPr>
                    </a:p>
                  </a:txBody>
                  <a:tcPr>
                    <a:solidFill>
                      <a:schemeClr val="accent5">
                        <a:lumMod val="50000"/>
                      </a:schemeClr>
                    </a:solidFill>
                  </a:tcPr>
                </a:tc>
                <a:tc>
                  <a:txBody>
                    <a:bodyPr/>
                    <a:lstStyle/>
                    <a:p>
                      <a:r>
                        <a:rPr lang="en-US" sz="1400" dirty="0" smtClean="0">
                          <a:gradFill>
                            <a:gsLst>
                              <a:gs pos="0">
                                <a:schemeClr val="tx1"/>
                              </a:gs>
                              <a:gs pos="100000">
                                <a:schemeClr val="tx1"/>
                              </a:gs>
                            </a:gsLst>
                            <a:lin ang="16200000" scaled="0"/>
                          </a:gradFill>
                        </a:rPr>
                        <a:t>true</a:t>
                      </a:r>
                      <a:endParaRPr lang="en-US" sz="1400" dirty="0">
                        <a:gradFill>
                          <a:gsLst>
                            <a:gs pos="0">
                              <a:schemeClr val="tx1"/>
                            </a:gs>
                            <a:gs pos="100000">
                              <a:schemeClr val="tx1"/>
                            </a:gs>
                          </a:gsLst>
                          <a:lin ang="16200000" scaled="0"/>
                        </a:gradFill>
                      </a:endParaRPr>
                    </a:p>
                  </a:txBody>
                  <a:tcPr>
                    <a:solidFill>
                      <a:schemeClr val="accent5">
                        <a:lumMod val="50000"/>
                      </a:schemeClr>
                    </a:solidFill>
                  </a:tcPr>
                </a:tc>
              </a:tr>
            </a:tbl>
          </a:graphicData>
        </a:graphic>
      </p:graphicFrame>
      <p:graphicFrame>
        <p:nvGraphicFramePr>
          <p:cNvPr id="12" name="Table 11"/>
          <p:cNvGraphicFramePr>
            <a:graphicFrameLocks noGrp="1"/>
          </p:cNvGraphicFramePr>
          <p:nvPr/>
        </p:nvGraphicFramePr>
        <p:xfrm>
          <a:off x="457200" y="3505200"/>
          <a:ext cx="3497670" cy="213360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114362"/>
                <a:gridCol w="965454"/>
                <a:gridCol w="1417854"/>
              </a:tblGrid>
              <a:tr h="285750">
                <a:tc>
                  <a:txBody>
                    <a:bodyPr/>
                    <a:lstStyle/>
                    <a:p>
                      <a:r>
                        <a:rPr lang="en-US" sz="1400" b="1" dirty="0" smtClean="0">
                          <a:gradFill>
                            <a:gsLst>
                              <a:gs pos="0">
                                <a:schemeClr val="tx1"/>
                              </a:gs>
                              <a:gs pos="100000">
                                <a:schemeClr val="tx1"/>
                              </a:gs>
                            </a:gsLst>
                            <a:lin ang="16200000" scaled="0"/>
                          </a:gradFill>
                        </a:rPr>
                        <a:t>Property</a:t>
                      </a:r>
                      <a:endParaRPr lang="en-US" sz="1400" b="1" dirty="0">
                        <a:gradFill>
                          <a:gsLst>
                            <a:gs pos="0">
                              <a:schemeClr val="tx1"/>
                            </a:gs>
                            <a:gs pos="100000">
                              <a:schemeClr val="tx1"/>
                            </a:gs>
                          </a:gsLst>
                          <a:lin ang="16200000" scaled="0"/>
                        </a:gradFill>
                      </a:endParaRPr>
                    </a:p>
                  </a:txBody>
                  <a:tcPr>
                    <a:solidFill>
                      <a:schemeClr val="bg2">
                        <a:lumMod val="50000"/>
                      </a:schemeClr>
                    </a:solidFill>
                  </a:tcPr>
                </a:tc>
                <a:tc>
                  <a:txBody>
                    <a:bodyPr/>
                    <a:lstStyle/>
                    <a:p>
                      <a:r>
                        <a:rPr lang="en-US" sz="1400" b="1" dirty="0" smtClean="0">
                          <a:gradFill>
                            <a:gsLst>
                              <a:gs pos="0">
                                <a:schemeClr val="tx1"/>
                              </a:gs>
                              <a:gs pos="100000">
                                <a:schemeClr val="tx1"/>
                              </a:gs>
                            </a:gsLst>
                            <a:lin ang="16200000" scaled="0"/>
                          </a:gradFill>
                        </a:rPr>
                        <a:t>Type</a:t>
                      </a:r>
                      <a:endParaRPr lang="en-US" sz="1400" b="1" dirty="0">
                        <a:gradFill>
                          <a:gsLst>
                            <a:gs pos="0">
                              <a:schemeClr val="tx1"/>
                            </a:gs>
                            <a:gs pos="100000">
                              <a:schemeClr val="tx1"/>
                            </a:gs>
                          </a:gsLst>
                          <a:lin ang="16200000" scaled="0"/>
                        </a:gradFill>
                      </a:endParaRPr>
                    </a:p>
                  </a:txBody>
                  <a:tcPr>
                    <a:solidFill>
                      <a:schemeClr val="bg2">
                        <a:lumMod val="50000"/>
                      </a:schemeClr>
                    </a:solidFill>
                  </a:tcPr>
                </a:tc>
                <a:tc>
                  <a:txBody>
                    <a:bodyPr/>
                    <a:lstStyle/>
                    <a:p>
                      <a:r>
                        <a:rPr lang="en-US" sz="1400" b="1" dirty="0" smtClean="0">
                          <a:gradFill>
                            <a:gsLst>
                              <a:gs pos="0">
                                <a:schemeClr val="tx1"/>
                              </a:gs>
                              <a:gs pos="100000">
                                <a:schemeClr val="tx1"/>
                              </a:gs>
                            </a:gsLst>
                            <a:lin ang="16200000" scaled="0"/>
                          </a:gradFill>
                        </a:rPr>
                        <a:t>Value</a:t>
                      </a:r>
                      <a:endParaRPr lang="en-US" sz="1400" b="1" dirty="0">
                        <a:gradFill>
                          <a:gsLst>
                            <a:gs pos="0">
                              <a:schemeClr val="tx1"/>
                            </a:gs>
                            <a:gs pos="100000">
                              <a:schemeClr val="tx1"/>
                            </a:gs>
                          </a:gsLst>
                          <a:lin ang="16200000" scaled="0"/>
                        </a:gradFill>
                      </a:endParaRPr>
                    </a:p>
                  </a:txBody>
                  <a:tcPr>
                    <a:solidFill>
                      <a:schemeClr val="bg2">
                        <a:lumMod val="50000"/>
                      </a:schemeClr>
                    </a:solidFill>
                  </a:tcPr>
                </a:tc>
              </a:tr>
              <a:tr h="285750">
                <a:tc>
                  <a:txBody>
                    <a:bodyPr/>
                    <a:lstStyle/>
                    <a:p>
                      <a:r>
                        <a:rPr lang="en-US" sz="1400" dirty="0" smtClean="0">
                          <a:gradFill>
                            <a:gsLst>
                              <a:gs pos="0">
                                <a:schemeClr val="tx1"/>
                              </a:gs>
                              <a:gs pos="100000">
                                <a:schemeClr val="tx1"/>
                              </a:gs>
                            </a:gsLst>
                            <a:lin ang="16200000" scaled="0"/>
                          </a:gradFill>
                        </a:rPr>
                        <a:t>ID</a:t>
                      </a:r>
                      <a:endParaRPr lang="en-US" sz="1400" dirty="0">
                        <a:gradFill>
                          <a:gsLst>
                            <a:gs pos="0">
                              <a:schemeClr val="tx1"/>
                            </a:gs>
                            <a:gs pos="100000">
                              <a:schemeClr val="tx1"/>
                            </a:gs>
                          </a:gsLst>
                          <a:lin ang="16200000" scaled="0"/>
                        </a:gradFill>
                      </a:endParaRPr>
                    </a:p>
                  </a:txBody>
                  <a:tcPr>
                    <a:solidFill>
                      <a:schemeClr val="accent2"/>
                    </a:solidFill>
                  </a:tcPr>
                </a:tc>
                <a:tc>
                  <a:txBody>
                    <a:bodyPr/>
                    <a:lstStyle/>
                    <a:p>
                      <a:r>
                        <a:rPr lang="en-US" sz="1400" dirty="0" smtClean="0">
                          <a:gradFill>
                            <a:gsLst>
                              <a:gs pos="0">
                                <a:schemeClr val="tx1"/>
                              </a:gs>
                              <a:gs pos="100000">
                                <a:schemeClr val="tx1"/>
                              </a:gs>
                            </a:gsLst>
                            <a:lin ang="16200000" scaled="0"/>
                          </a:gradFill>
                        </a:rPr>
                        <a:t>EntityId</a:t>
                      </a:r>
                      <a:endParaRPr lang="en-US" sz="1400" dirty="0">
                        <a:gradFill>
                          <a:gsLst>
                            <a:gs pos="0">
                              <a:schemeClr val="tx1"/>
                            </a:gs>
                            <a:gs pos="100000">
                              <a:schemeClr val="tx1"/>
                            </a:gs>
                          </a:gsLst>
                          <a:lin ang="16200000" scaled="0"/>
                        </a:gradFill>
                      </a:endParaRPr>
                    </a:p>
                  </a:txBody>
                  <a:tcPr>
                    <a:solidFill>
                      <a:schemeClr val="accent2"/>
                    </a:solidFill>
                  </a:tcPr>
                </a:tc>
                <a:tc>
                  <a:txBody>
                    <a:bodyPr/>
                    <a:lstStyle/>
                    <a:p>
                      <a:r>
                        <a:rPr lang="en-US" sz="1400" kern="1200" dirty="0" smtClean="0">
                          <a:gradFill>
                            <a:gsLst>
                              <a:gs pos="0">
                                <a:schemeClr val="tx1"/>
                              </a:gs>
                              <a:gs pos="100000">
                                <a:schemeClr val="tx1"/>
                              </a:gs>
                            </a:gsLst>
                            <a:lin ang="16200000" scaled="0"/>
                          </a:gradFill>
                          <a:latin typeface="+mn-lt"/>
                          <a:ea typeface="+mn-ea"/>
                          <a:cs typeface="+mn-cs"/>
                        </a:rPr>
                        <a:t>a11bb064-e268</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2"/>
                    </a:solidFill>
                  </a:tcPr>
                </a:tc>
              </a:tr>
              <a:tr h="0">
                <a:tc>
                  <a:txBody>
                    <a:bodyPr/>
                    <a:lstStyle/>
                    <a:p>
                      <a:r>
                        <a:rPr lang="en-US" sz="1400" dirty="0" smtClean="0">
                          <a:gradFill>
                            <a:gsLst>
                              <a:gs pos="0">
                                <a:schemeClr val="tx1"/>
                              </a:gs>
                              <a:gs pos="100000">
                                <a:schemeClr val="tx1"/>
                              </a:gs>
                            </a:gsLst>
                            <a:lin ang="16200000" scaled="0"/>
                          </a:gradFill>
                        </a:rPr>
                        <a:t>Kind</a:t>
                      </a:r>
                      <a:endParaRPr lang="en-US" sz="1400" dirty="0">
                        <a:gradFill>
                          <a:gsLst>
                            <a:gs pos="0">
                              <a:schemeClr val="tx1"/>
                            </a:gs>
                            <a:gs pos="100000">
                              <a:schemeClr val="tx1"/>
                            </a:gs>
                          </a:gsLst>
                          <a:lin ang="16200000" scaled="0"/>
                        </a:gradFill>
                      </a:endParaRPr>
                    </a:p>
                  </a:txBody>
                  <a:tcPr>
                    <a:solidFill>
                      <a:schemeClr val="accent2">
                        <a:lumMod val="75000"/>
                      </a:schemeClr>
                    </a:solidFill>
                  </a:tcPr>
                </a:tc>
                <a:tc>
                  <a:txBody>
                    <a:bodyPr/>
                    <a:lstStyle/>
                    <a:p>
                      <a:r>
                        <a:rPr lang="en-US" sz="1400" dirty="0" smtClean="0">
                          <a:gradFill>
                            <a:gsLst>
                              <a:gs pos="0">
                                <a:schemeClr val="tx1"/>
                              </a:gs>
                              <a:gs pos="100000">
                                <a:schemeClr val="tx1"/>
                              </a:gs>
                            </a:gsLst>
                            <a:lin ang="16200000" scaled="0"/>
                          </a:gradFill>
                        </a:rPr>
                        <a:t>EntityKind</a:t>
                      </a:r>
                      <a:endParaRPr lang="en-US" sz="1400" dirty="0">
                        <a:gradFill>
                          <a:gsLst>
                            <a:gs pos="0">
                              <a:schemeClr val="tx1"/>
                            </a:gs>
                            <a:gs pos="100000">
                              <a:schemeClr val="tx1"/>
                            </a:gs>
                          </a:gsLst>
                          <a:lin ang="16200000" scaled="0"/>
                        </a:gradFill>
                      </a:endParaRPr>
                    </a:p>
                  </a:txBody>
                  <a:tcPr>
                    <a:solidFill>
                      <a:schemeClr val="accent2">
                        <a:lumMod val="7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gradFill>
                            <a:gsLst>
                              <a:gs pos="0">
                                <a:schemeClr val="tx1"/>
                              </a:gs>
                              <a:gs pos="100000">
                                <a:schemeClr val="tx1"/>
                              </a:gs>
                            </a:gsLst>
                            <a:lin ang="16200000" scaled="0"/>
                          </a:gradFill>
                          <a:latin typeface="+mn-lt"/>
                          <a:ea typeface="+mn-ea"/>
                          <a:cs typeface="+mn-cs"/>
                        </a:rPr>
                        <a:t>Location</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2">
                        <a:lumMod val="75000"/>
                      </a:schemeClr>
                    </a:solidFill>
                  </a:tcPr>
                </a:tc>
              </a:tr>
              <a:tr h="0">
                <a:tc>
                  <a:txBody>
                    <a:bodyPr/>
                    <a:lstStyle/>
                    <a:p>
                      <a:r>
                        <a:rPr lang="en-US" sz="1400" dirty="0" err="1" smtClean="0">
                          <a:gradFill>
                            <a:gsLst>
                              <a:gs pos="0">
                                <a:schemeClr val="tx1"/>
                              </a:gs>
                              <a:gs pos="100000">
                                <a:schemeClr val="tx1"/>
                              </a:gs>
                            </a:gsLst>
                            <a:lin ang="16200000" scaled="0"/>
                          </a:gradFill>
                        </a:rPr>
                        <a:t>ContactID</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dirty="0" smtClean="0">
                          <a:gradFill>
                            <a:gsLst>
                              <a:gs pos="0">
                                <a:schemeClr val="tx1"/>
                              </a:gs>
                              <a:gs pos="100000">
                                <a:schemeClr val="tx1"/>
                              </a:gs>
                            </a:gsLst>
                            <a:lin ang="16200000" scaled="0"/>
                          </a:gradFill>
                        </a:rPr>
                        <a:t>String</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dirty="0" smtClean="0">
                          <a:gradFill>
                            <a:gsLst>
                              <a:gs pos="0">
                                <a:schemeClr val="tx1"/>
                              </a:gs>
                              <a:gs pos="100000">
                                <a:schemeClr val="tx1"/>
                              </a:gs>
                            </a:gsLst>
                            <a:lin ang="16200000" scaled="0"/>
                          </a:gradFill>
                        </a:rPr>
                        <a:t>C5</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r>
              <a:tr h="0">
                <a:tc>
                  <a:txBody>
                    <a:bodyPr/>
                    <a:lstStyle/>
                    <a:p>
                      <a:r>
                        <a:rPr lang="en-US" sz="1400" dirty="0" smtClean="0">
                          <a:gradFill>
                            <a:gsLst>
                              <a:gs pos="0">
                                <a:schemeClr val="tx1"/>
                              </a:gs>
                              <a:gs pos="100000">
                                <a:schemeClr val="tx1"/>
                              </a:gs>
                            </a:gsLst>
                            <a:lin ang="16200000" scaled="0"/>
                          </a:gradFill>
                        </a:rPr>
                        <a:t>Latitude</a:t>
                      </a:r>
                      <a:endParaRPr lang="en-US" sz="1400" dirty="0">
                        <a:gradFill>
                          <a:gsLst>
                            <a:gs pos="0">
                              <a:schemeClr val="tx1"/>
                            </a:gs>
                            <a:gs pos="100000">
                              <a:schemeClr val="tx1"/>
                            </a:gs>
                          </a:gsLst>
                          <a:lin ang="16200000" scaled="0"/>
                        </a:gradFill>
                      </a:endParaRPr>
                    </a:p>
                  </a:txBody>
                  <a:tcPr>
                    <a:solidFill>
                      <a:schemeClr val="accent5">
                        <a:lumMod val="50000"/>
                      </a:schemeClr>
                    </a:solidFill>
                  </a:tcPr>
                </a:tc>
                <a:tc>
                  <a:txBody>
                    <a:bodyPr/>
                    <a:lstStyle/>
                    <a:p>
                      <a:r>
                        <a:rPr lang="en-US" sz="1400" dirty="0" smtClean="0">
                          <a:gradFill>
                            <a:gsLst>
                              <a:gs pos="0">
                                <a:schemeClr val="tx1"/>
                              </a:gs>
                              <a:gs pos="100000">
                                <a:schemeClr val="tx1"/>
                              </a:gs>
                            </a:gsLst>
                            <a:lin ang="16200000" scaled="0"/>
                          </a:gradFill>
                        </a:rPr>
                        <a:t>Numeric</a:t>
                      </a:r>
                      <a:endParaRPr lang="en-US" sz="1400" dirty="0">
                        <a:gradFill>
                          <a:gsLst>
                            <a:gs pos="0">
                              <a:schemeClr val="tx1"/>
                            </a:gs>
                            <a:gs pos="100000">
                              <a:schemeClr val="tx1"/>
                            </a:gs>
                          </a:gsLst>
                          <a:lin ang="16200000" scaled="0"/>
                        </a:gradFill>
                      </a:endParaRPr>
                    </a:p>
                  </a:txBody>
                  <a:tcPr>
                    <a:solidFill>
                      <a:schemeClr val="accent5">
                        <a:lumMod val="50000"/>
                      </a:schemeClr>
                    </a:solidFill>
                  </a:tcPr>
                </a:tc>
                <a:tc>
                  <a:txBody>
                    <a:bodyPr/>
                    <a:lstStyle/>
                    <a:p>
                      <a:r>
                        <a:rPr lang="en-US" sz="1400" kern="1200" dirty="0" smtClean="0">
                          <a:gradFill>
                            <a:gsLst>
                              <a:gs pos="0">
                                <a:schemeClr val="tx1"/>
                              </a:gs>
                              <a:gs pos="100000">
                                <a:schemeClr val="tx1"/>
                              </a:gs>
                            </a:gsLst>
                            <a:lin ang="16200000" scaled="0"/>
                          </a:gradFill>
                          <a:latin typeface="+mn-lt"/>
                          <a:ea typeface="+mn-ea"/>
                          <a:cs typeface="+mn-cs"/>
                        </a:rPr>
                        <a:t>39.1999</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lumMod val="50000"/>
                      </a:schemeClr>
                    </a:solidFill>
                  </a:tcPr>
                </a:tc>
              </a:tr>
              <a:tr h="285750">
                <a:tc>
                  <a:txBody>
                    <a:bodyPr/>
                    <a:lstStyle/>
                    <a:p>
                      <a:r>
                        <a:rPr lang="en-US" sz="1400" dirty="0" smtClean="0">
                          <a:gradFill>
                            <a:gsLst>
                              <a:gs pos="0">
                                <a:schemeClr val="tx1"/>
                              </a:gs>
                              <a:gs pos="100000">
                                <a:schemeClr val="tx1"/>
                              </a:gs>
                            </a:gsLst>
                            <a:lin ang="16200000" scaled="0"/>
                          </a:gradFill>
                        </a:rPr>
                        <a:t>Longitude</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dirty="0" smtClean="0">
                          <a:gradFill>
                            <a:gsLst>
                              <a:gs pos="0">
                                <a:schemeClr val="tx1"/>
                              </a:gs>
                              <a:gs pos="100000">
                                <a:schemeClr val="tx1"/>
                              </a:gs>
                            </a:gsLst>
                            <a:lin ang="16200000" scaled="0"/>
                          </a:gradFill>
                        </a:rPr>
                        <a:t>Numeric</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kern="1200" dirty="0" smtClean="0">
                          <a:gradFill>
                            <a:gsLst>
                              <a:gs pos="0">
                                <a:schemeClr val="tx1"/>
                              </a:gs>
                              <a:gs pos="100000">
                                <a:schemeClr val="tx1"/>
                              </a:gs>
                            </a:gsLst>
                            <a:lin ang="16200000" scaled="0"/>
                          </a:gradFill>
                          <a:latin typeface="+mn-lt"/>
                          <a:ea typeface="+mn-ea"/>
                          <a:cs typeface="+mn-cs"/>
                        </a:rPr>
                        <a:t>-123.1828</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lumMod val="75000"/>
                      </a:schemeClr>
                    </a:solidFill>
                  </a:tcPr>
                </a:tc>
              </a:tr>
              <a:tr h="285750">
                <a:tc>
                  <a:txBody>
                    <a:bodyPr/>
                    <a:lstStyle/>
                    <a:p>
                      <a:r>
                        <a:rPr lang="en-US" sz="1400" dirty="0" smtClean="0">
                          <a:gradFill>
                            <a:gsLst>
                              <a:gs pos="0">
                                <a:schemeClr val="tx1"/>
                              </a:gs>
                              <a:gs pos="100000">
                                <a:schemeClr val="tx1"/>
                              </a:gs>
                            </a:gsLst>
                            <a:lin ang="16200000" scaled="0"/>
                          </a:gradFill>
                        </a:rPr>
                        <a:t>Role</a:t>
                      </a:r>
                      <a:endParaRPr lang="en-US" sz="1400" dirty="0">
                        <a:gradFill>
                          <a:gsLst>
                            <a:gs pos="0">
                              <a:schemeClr val="tx1"/>
                            </a:gs>
                            <a:gs pos="100000">
                              <a:schemeClr val="tx1"/>
                            </a:gs>
                          </a:gsLst>
                          <a:lin ang="16200000" scaled="0"/>
                        </a:gradFill>
                      </a:endParaRPr>
                    </a:p>
                  </a:txBody>
                  <a:tcPr>
                    <a:solidFill>
                      <a:schemeClr val="accent5">
                        <a:lumMod val="50000"/>
                      </a:schemeClr>
                    </a:solidFill>
                  </a:tcPr>
                </a:tc>
                <a:tc>
                  <a:txBody>
                    <a:bodyPr/>
                    <a:lstStyle/>
                    <a:p>
                      <a:r>
                        <a:rPr lang="en-US" sz="1400" dirty="0" smtClean="0">
                          <a:gradFill>
                            <a:gsLst>
                              <a:gs pos="0">
                                <a:schemeClr val="tx1"/>
                              </a:gs>
                              <a:gs pos="100000">
                                <a:schemeClr val="tx1"/>
                              </a:gs>
                            </a:gsLst>
                            <a:lin ang="16200000" scaled="0"/>
                          </a:gradFill>
                        </a:rPr>
                        <a:t>Numeric</a:t>
                      </a:r>
                      <a:endParaRPr lang="en-US" sz="1400" dirty="0">
                        <a:gradFill>
                          <a:gsLst>
                            <a:gs pos="0">
                              <a:schemeClr val="tx1"/>
                            </a:gs>
                            <a:gs pos="100000">
                              <a:schemeClr val="tx1"/>
                            </a:gs>
                          </a:gsLst>
                          <a:lin ang="16200000" scaled="0"/>
                        </a:gradFill>
                      </a:endParaRPr>
                    </a:p>
                  </a:txBody>
                  <a:tcPr>
                    <a:solidFill>
                      <a:schemeClr val="accent5">
                        <a:lumMod val="50000"/>
                      </a:schemeClr>
                    </a:solidFill>
                  </a:tcPr>
                </a:tc>
                <a:tc>
                  <a:txBody>
                    <a:bodyPr/>
                    <a:lstStyle/>
                    <a:p>
                      <a:r>
                        <a:rPr lang="en-US" sz="1400" dirty="0" smtClean="0">
                          <a:gradFill>
                            <a:gsLst>
                              <a:gs pos="0">
                                <a:schemeClr val="tx1"/>
                              </a:gs>
                              <a:gs pos="100000">
                                <a:schemeClr val="tx1"/>
                              </a:gs>
                            </a:gsLst>
                            <a:lin ang="16200000" scaled="0"/>
                          </a:gradFill>
                        </a:rPr>
                        <a:t>7</a:t>
                      </a:r>
                      <a:endParaRPr lang="en-US" sz="1400" dirty="0">
                        <a:gradFill>
                          <a:gsLst>
                            <a:gs pos="0">
                              <a:schemeClr val="tx1"/>
                            </a:gs>
                            <a:gs pos="100000">
                              <a:schemeClr val="tx1"/>
                            </a:gs>
                          </a:gsLst>
                          <a:lin ang="16200000" scaled="0"/>
                        </a:gradFill>
                      </a:endParaRPr>
                    </a:p>
                  </a:txBody>
                  <a:tcPr>
                    <a:solidFill>
                      <a:schemeClr val="accent5">
                        <a:lumMod val="50000"/>
                      </a:schemeClr>
                    </a:solidFill>
                  </a:tcPr>
                </a:tc>
              </a:tr>
            </a:tbl>
          </a:graphicData>
        </a:graphic>
      </p:graphicFrame>
      <p:grpSp>
        <p:nvGrpSpPr>
          <p:cNvPr id="3" name="Group 60"/>
          <p:cNvGrpSpPr/>
          <p:nvPr/>
        </p:nvGrpSpPr>
        <p:grpSpPr>
          <a:xfrm>
            <a:off x="2514600" y="1676400"/>
            <a:ext cx="3886200" cy="2729802"/>
            <a:chOff x="3526934" y="2331223"/>
            <a:chExt cx="3886200" cy="2729802"/>
          </a:xfrm>
        </p:grpSpPr>
        <p:cxnSp>
          <p:nvCxnSpPr>
            <p:cNvPr id="53" name="Shape 52"/>
            <p:cNvCxnSpPr>
              <a:stCxn id="51" idx="2"/>
              <a:endCxn id="49" idx="3"/>
            </p:cNvCxnSpPr>
            <p:nvPr/>
          </p:nvCxnSpPr>
          <p:spPr>
            <a:xfrm rot="5400000">
              <a:off x="4693760" y="2797555"/>
              <a:ext cx="1915585" cy="2319952"/>
            </a:xfrm>
            <a:prstGeom prst="bentConnector2">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bwMode="auto">
            <a:xfrm>
              <a:off x="4467292" y="2519780"/>
              <a:ext cx="964642" cy="291402"/>
            </a:xfrm>
            <a:prstGeom prst="roundRect">
              <a:avLst/>
            </a:prstGeom>
            <a:gradFill>
              <a:gsLst>
                <a:gs pos="0">
                  <a:srgbClr val="FFFFFF">
                    <a:alpha val="50000"/>
                  </a:srgbClr>
                </a:gs>
                <a:gs pos="50000">
                  <a:srgbClr val="FFFFFF">
                    <a:alpha val="0"/>
                  </a:srgbClr>
                </a:gs>
                <a:gs pos="100000">
                  <a:srgbClr val="000000">
                    <a:alpha val="30000"/>
                  </a:srgbClr>
                </a:gs>
              </a:gsLst>
              <a:lin ang="5400000" scaled="0"/>
            </a:gra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49" name="Rounded Rectangle 48"/>
            <p:cNvSpPr/>
            <p:nvPr/>
          </p:nvSpPr>
          <p:spPr bwMode="auto">
            <a:xfrm>
              <a:off x="3526934" y="4769623"/>
              <a:ext cx="964642" cy="291402"/>
            </a:xfrm>
            <a:prstGeom prst="roundRect">
              <a:avLst/>
            </a:prstGeom>
            <a:gradFill>
              <a:gsLst>
                <a:gs pos="0">
                  <a:srgbClr val="FFFFFF">
                    <a:alpha val="50000"/>
                  </a:srgbClr>
                </a:gs>
                <a:gs pos="50000">
                  <a:srgbClr val="FFFFFF">
                    <a:alpha val="0"/>
                  </a:srgbClr>
                </a:gs>
                <a:gs pos="100000">
                  <a:srgbClr val="000000">
                    <a:alpha val="30000"/>
                  </a:srgbClr>
                </a:gs>
              </a:gsLst>
              <a:lin ang="5400000" scaled="0"/>
            </a:gradFill>
            <a:ln w="12700">
              <a:solidFill>
                <a:schemeClr val="tx1"/>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51" name="TextBox 50"/>
            <p:cNvSpPr txBox="1"/>
            <p:nvPr/>
          </p:nvSpPr>
          <p:spPr>
            <a:xfrm>
              <a:off x="6209921" y="2331223"/>
              <a:ext cx="1203213" cy="668516"/>
            </a:xfrm>
            <a:prstGeom prst="rect">
              <a:avLst/>
            </a:prstGeom>
            <a:noFill/>
          </p:spPr>
          <p:txBody>
            <a:bodyPr wrap="none" lIns="45720" tIns="45720" rIns="45720" bIns="45720" rtlCol="0">
              <a:spAutoFit/>
            </a:bodyPr>
            <a:lstStyle/>
            <a:p>
              <a:pPr algn="ctr" rtl="0">
                <a:lnSpc>
                  <a:spcPct val="78000"/>
                </a:lnSpc>
                <a:spcBef>
                  <a:spcPct val="20000"/>
                </a:spcBef>
                <a:spcAft>
                  <a:spcPts val="800"/>
                </a:spcAft>
                <a:buClr>
                  <a:srgbClr val="FFFFFF"/>
                </a:buClr>
                <a:buSzPct val="80000"/>
              </a:pPr>
              <a:r>
                <a:rPr lang="en-US" sz="2400" kern="1200" dirty="0">
                  <a:gradFill>
                    <a:gsLst>
                      <a:gs pos="0">
                        <a:srgbClr val="FFFFFF"/>
                      </a:gs>
                      <a:gs pos="86000">
                        <a:srgbClr val="FFFFFF"/>
                      </a:gs>
                    </a:gsLst>
                    <a:lin ang="5400000" scaled="0"/>
                  </a:gradFill>
                  <a:latin typeface="Calibri"/>
                  <a:ea typeface="+mn-ea"/>
                  <a:cs typeface="+mn-cs"/>
                </a:rPr>
                <a:t>Different</a:t>
              </a:r>
              <a:br>
                <a:rPr lang="en-US" sz="2400" kern="1200" dirty="0">
                  <a:gradFill>
                    <a:gsLst>
                      <a:gs pos="0">
                        <a:srgbClr val="FFFFFF"/>
                      </a:gs>
                      <a:gs pos="86000">
                        <a:srgbClr val="FFFFFF"/>
                      </a:gs>
                    </a:gsLst>
                    <a:lin ang="5400000" scaled="0"/>
                  </a:gradFill>
                  <a:latin typeface="Calibri"/>
                  <a:ea typeface="+mn-ea"/>
                  <a:cs typeface="+mn-cs"/>
                </a:rPr>
              </a:br>
              <a:r>
                <a:rPr lang="en-US" sz="2400" kern="1200" dirty="0">
                  <a:gradFill>
                    <a:gsLst>
                      <a:gs pos="0">
                        <a:srgbClr val="FFFFFF"/>
                      </a:gs>
                      <a:gs pos="86000">
                        <a:srgbClr val="FFFFFF"/>
                      </a:gs>
                    </a:gsLst>
                    <a:lin ang="5400000" scaled="0"/>
                  </a:gradFill>
                  <a:latin typeface="Calibri"/>
                  <a:ea typeface="+mn-ea"/>
                  <a:cs typeface="+mn-cs"/>
                </a:rPr>
                <a:t>Kinds</a:t>
              </a:r>
            </a:p>
          </p:txBody>
        </p:sp>
        <p:cxnSp>
          <p:nvCxnSpPr>
            <p:cNvPr id="52" name="Straight Connector 51"/>
            <p:cNvCxnSpPr>
              <a:stCxn id="48" idx="3"/>
              <a:endCxn id="51" idx="1"/>
            </p:cNvCxnSpPr>
            <p:nvPr/>
          </p:nvCxnSpPr>
          <p:spPr>
            <a:xfrm>
              <a:off x="5431934" y="2665481"/>
              <a:ext cx="777987" cy="1588"/>
            </a:xfrm>
            <a:prstGeom prst="line">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aphicFrame>
        <p:nvGraphicFramePr>
          <p:cNvPr id="26" name="Table 25"/>
          <p:cNvGraphicFramePr>
            <a:graphicFrameLocks noGrp="1"/>
          </p:cNvGraphicFramePr>
          <p:nvPr/>
        </p:nvGraphicFramePr>
        <p:xfrm>
          <a:off x="4960530" y="3657600"/>
          <a:ext cx="3497670" cy="243840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114362"/>
                <a:gridCol w="965454"/>
                <a:gridCol w="1417854"/>
              </a:tblGrid>
              <a:tr h="285750">
                <a:tc>
                  <a:txBody>
                    <a:bodyPr/>
                    <a:lstStyle/>
                    <a:p>
                      <a:r>
                        <a:rPr lang="en-US" sz="1400" b="1" dirty="0" smtClean="0">
                          <a:gradFill>
                            <a:gsLst>
                              <a:gs pos="0">
                                <a:schemeClr val="tx1"/>
                              </a:gs>
                              <a:gs pos="100000">
                                <a:schemeClr val="tx1"/>
                              </a:gs>
                            </a:gsLst>
                            <a:lin ang="16200000" scaled="0"/>
                          </a:gradFill>
                        </a:rPr>
                        <a:t>Property</a:t>
                      </a:r>
                      <a:endParaRPr lang="en-US" sz="1400" b="1" dirty="0">
                        <a:gradFill>
                          <a:gsLst>
                            <a:gs pos="0">
                              <a:schemeClr val="tx1"/>
                            </a:gs>
                            <a:gs pos="100000">
                              <a:schemeClr val="tx1"/>
                            </a:gs>
                          </a:gsLst>
                          <a:lin ang="16200000" scaled="0"/>
                        </a:gradFill>
                      </a:endParaRPr>
                    </a:p>
                  </a:txBody>
                  <a:tcPr>
                    <a:solidFill>
                      <a:schemeClr val="bg2">
                        <a:lumMod val="50000"/>
                      </a:schemeClr>
                    </a:solidFill>
                  </a:tcPr>
                </a:tc>
                <a:tc>
                  <a:txBody>
                    <a:bodyPr/>
                    <a:lstStyle/>
                    <a:p>
                      <a:r>
                        <a:rPr lang="en-US" sz="1400" b="1" dirty="0" smtClean="0">
                          <a:gradFill>
                            <a:gsLst>
                              <a:gs pos="0">
                                <a:schemeClr val="tx1"/>
                              </a:gs>
                              <a:gs pos="100000">
                                <a:schemeClr val="tx1"/>
                              </a:gs>
                            </a:gsLst>
                            <a:lin ang="16200000" scaled="0"/>
                          </a:gradFill>
                        </a:rPr>
                        <a:t>Type</a:t>
                      </a:r>
                      <a:endParaRPr lang="en-US" sz="1400" b="1" dirty="0">
                        <a:gradFill>
                          <a:gsLst>
                            <a:gs pos="0">
                              <a:schemeClr val="tx1"/>
                            </a:gs>
                            <a:gs pos="100000">
                              <a:schemeClr val="tx1"/>
                            </a:gs>
                          </a:gsLst>
                          <a:lin ang="16200000" scaled="0"/>
                        </a:gradFill>
                      </a:endParaRPr>
                    </a:p>
                  </a:txBody>
                  <a:tcPr>
                    <a:solidFill>
                      <a:schemeClr val="bg2">
                        <a:lumMod val="50000"/>
                      </a:schemeClr>
                    </a:solidFill>
                  </a:tcPr>
                </a:tc>
                <a:tc>
                  <a:txBody>
                    <a:bodyPr/>
                    <a:lstStyle/>
                    <a:p>
                      <a:r>
                        <a:rPr lang="en-US" sz="1400" b="1" dirty="0" smtClean="0">
                          <a:gradFill>
                            <a:gsLst>
                              <a:gs pos="0">
                                <a:schemeClr val="tx1"/>
                              </a:gs>
                              <a:gs pos="100000">
                                <a:schemeClr val="tx1"/>
                              </a:gs>
                            </a:gsLst>
                            <a:lin ang="16200000" scaled="0"/>
                          </a:gradFill>
                        </a:rPr>
                        <a:t>Value</a:t>
                      </a:r>
                      <a:endParaRPr lang="en-US" sz="1400" b="1" dirty="0">
                        <a:gradFill>
                          <a:gsLst>
                            <a:gs pos="0">
                              <a:schemeClr val="tx1"/>
                            </a:gs>
                            <a:gs pos="100000">
                              <a:schemeClr val="tx1"/>
                            </a:gs>
                          </a:gsLst>
                          <a:lin ang="16200000" scaled="0"/>
                        </a:gradFill>
                      </a:endParaRPr>
                    </a:p>
                  </a:txBody>
                  <a:tcPr>
                    <a:solidFill>
                      <a:schemeClr val="bg2">
                        <a:lumMod val="50000"/>
                      </a:schemeClr>
                    </a:solidFill>
                  </a:tcPr>
                </a:tc>
              </a:tr>
              <a:tr h="285750">
                <a:tc>
                  <a:txBody>
                    <a:bodyPr/>
                    <a:lstStyle/>
                    <a:p>
                      <a:r>
                        <a:rPr lang="en-US" sz="1400" dirty="0" smtClean="0">
                          <a:gradFill>
                            <a:gsLst>
                              <a:gs pos="0">
                                <a:schemeClr val="tx1"/>
                              </a:gs>
                              <a:gs pos="100000">
                                <a:schemeClr val="tx1"/>
                              </a:gs>
                            </a:gsLst>
                            <a:lin ang="16200000" scaled="0"/>
                          </a:gradFill>
                        </a:rPr>
                        <a:t>ID</a:t>
                      </a:r>
                      <a:endParaRPr lang="en-US" sz="1400" dirty="0">
                        <a:gradFill>
                          <a:gsLst>
                            <a:gs pos="0">
                              <a:schemeClr val="tx1"/>
                            </a:gs>
                            <a:gs pos="100000">
                              <a:schemeClr val="tx1"/>
                            </a:gs>
                          </a:gsLst>
                          <a:lin ang="16200000" scaled="0"/>
                        </a:gradFill>
                      </a:endParaRPr>
                    </a:p>
                  </a:txBody>
                  <a:tcPr>
                    <a:solidFill>
                      <a:schemeClr val="accent2"/>
                    </a:solidFill>
                  </a:tcPr>
                </a:tc>
                <a:tc>
                  <a:txBody>
                    <a:bodyPr/>
                    <a:lstStyle/>
                    <a:p>
                      <a:r>
                        <a:rPr lang="en-US" sz="1400" dirty="0" smtClean="0">
                          <a:gradFill>
                            <a:gsLst>
                              <a:gs pos="0">
                                <a:schemeClr val="tx1"/>
                              </a:gs>
                              <a:gs pos="100000">
                                <a:schemeClr val="tx1"/>
                              </a:gs>
                            </a:gsLst>
                            <a:lin ang="16200000" scaled="0"/>
                          </a:gradFill>
                        </a:rPr>
                        <a:t>EntityId</a:t>
                      </a:r>
                      <a:endParaRPr lang="en-US" sz="1400" dirty="0">
                        <a:gradFill>
                          <a:gsLst>
                            <a:gs pos="0">
                              <a:schemeClr val="tx1"/>
                            </a:gs>
                            <a:gs pos="100000">
                              <a:schemeClr val="tx1"/>
                            </a:gs>
                          </a:gsLst>
                          <a:lin ang="16200000" scaled="0"/>
                        </a:gradFill>
                      </a:endParaRPr>
                    </a:p>
                  </a:txBody>
                  <a:tcPr>
                    <a:solidFill>
                      <a:schemeClr val="accent2"/>
                    </a:solidFill>
                  </a:tcPr>
                </a:tc>
                <a:tc>
                  <a:txBody>
                    <a:bodyPr/>
                    <a:lstStyle/>
                    <a:p>
                      <a:r>
                        <a:rPr lang="en-US" sz="1400" kern="1200" dirty="0" smtClean="0">
                          <a:gradFill>
                            <a:gsLst>
                              <a:gs pos="0">
                                <a:schemeClr val="tx1"/>
                              </a:gs>
                              <a:gs pos="100000">
                                <a:schemeClr val="tx1"/>
                              </a:gs>
                            </a:gsLst>
                            <a:lin ang="16200000" scaled="0"/>
                          </a:gradFill>
                          <a:latin typeface="+mn-lt"/>
                          <a:ea typeface="+mn-ea"/>
                          <a:cs typeface="+mn-cs"/>
                        </a:rPr>
                        <a:t>a11bb064-e268</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2"/>
                    </a:solidFill>
                  </a:tcPr>
                </a:tc>
              </a:tr>
              <a:tr h="0">
                <a:tc>
                  <a:txBody>
                    <a:bodyPr/>
                    <a:lstStyle/>
                    <a:p>
                      <a:r>
                        <a:rPr lang="en-US" sz="1400" dirty="0" smtClean="0">
                          <a:gradFill>
                            <a:gsLst>
                              <a:gs pos="0">
                                <a:schemeClr val="tx1"/>
                              </a:gs>
                              <a:gs pos="100000">
                                <a:schemeClr val="tx1"/>
                              </a:gs>
                            </a:gsLst>
                            <a:lin ang="16200000" scaled="0"/>
                          </a:gradFill>
                        </a:rPr>
                        <a:t>Kind</a:t>
                      </a:r>
                      <a:endParaRPr lang="en-US" sz="1400" dirty="0">
                        <a:gradFill>
                          <a:gsLst>
                            <a:gs pos="0">
                              <a:schemeClr val="tx1"/>
                            </a:gs>
                            <a:gs pos="100000">
                              <a:schemeClr val="tx1"/>
                            </a:gs>
                          </a:gsLst>
                          <a:lin ang="16200000" scaled="0"/>
                        </a:gradFill>
                      </a:endParaRPr>
                    </a:p>
                  </a:txBody>
                  <a:tcPr>
                    <a:solidFill>
                      <a:schemeClr val="accent2">
                        <a:lumMod val="75000"/>
                      </a:schemeClr>
                    </a:solidFill>
                  </a:tcPr>
                </a:tc>
                <a:tc>
                  <a:txBody>
                    <a:bodyPr/>
                    <a:lstStyle/>
                    <a:p>
                      <a:r>
                        <a:rPr lang="en-US" sz="1400" dirty="0" smtClean="0">
                          <a:gradFill>
                            <a:gsLst>
                              <a:gs pos="0">
                                <a:schemeClr val="tx1"/>
                              </a:gs>
                              <a:gs pos="100000">
                                <a:schemeClr val="tx1"/>
                              </a:gs>
                            </a:gsLst>
                            <a:lin ang="16200000" scaled="0"/>
                          </a:gradFill>
                        </a:rPr>
                        <a:t>EntityKind</a:t>
                      </a:r>
                      <a:endParaRPr lang="en-US" sz="1400" dirty="0">
                        <a:gradFill>
                          <a:gsLst>
                            <a:gs pos="0">
                              <a:schemeClr val="tx1"/>
                            </a:gs>
                            <a:gs pos="100000">
                              <a:schemeClr val="tx1"/>
                            </a:gs>
                          </a:gsLst>
                          <a:lin ang="16200000" scaled="0"/>
                        </a:gradFill>
                      </a:endParaRPr>
                    </a:p>
                  </a:txBody>
                  <a:tcPr>
                    <a:solidFill>
                      <a:schemeClr val="accent2">
                        <a:lumMod val="7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gradFill>
                            <a:gsLst>
                              <a:gs pos="0">
                                <a:schemeClr val="tx1"/>
                              </a:gs>
                              <a:gs pos="100000">
                                <a:schemeClr val="tx1"/>
                              </a:gs>
                            </a:gsLst>
                            <a:lin ang="16200000" scaled="0"/>
                          </a:gradFill>
                          <a:latin typeface="+mn-lt"/>
                          <a:ea typeface="+mn-ea"/>
                          <a:cs typeface="+mn-cs"/>
                        </a:rPr>
                        <a:t>Location</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2">
                        <a:lumMod val="75000"/>
                      </a:schemeClr>
                    </a:solidFill>
                  </a:tcPr>
                </a:tc>
              </a:tr>
              <a:tr h="0">
                <a:tc>
                  <a:txBody>
                    <a:bodyPr/>
                    <a:lstStyle/>
                    <a:p>
                      <a:r>
                        <a:rPr lang="en-US" sz="1400" dirty="0" err="1" smtClean="0">
                          <a:gradFill>
                            <a:gsLst>
                              <a:gs pos="0">
                                <a:schemeClr val="tx1"/>
                              </a:gs>
                              <a:gs pos="100000">
                                <a:schemeClr val="tx1"/>
                              </a:gs>
                            </a:gsLst>
                            <a:lin ang="16200000" scaled="0"/>
                          </a:gradFill>
                        </a:rPr>
                        <a:t>ContactID</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dirty="0" smtClean="0">
                          <a:gradFill>
                            <a:gsLst>
                              <a:gs pos="0">
                                <a:schemeClr val="tx1"/>
                              </a:gs>
                              <a:gs pos="100000">
                                <a:schemeClr val="tx1"/>
                              </a:gs>
                            </a:gsLst>
                            <a:lin ang="16200000" scaled="0"/>
                          </a:gradFill>
                        </a:rPr>
                        <a:t>String</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dirty="0" smtClean="0">
                          <a:gradFill>
                            <a:gsLst>
                              <a:gs pos="0">
                                <a:schemeClr val="tx1"/>
                              </a:gs>
                              <a:gs pos="100000">
                                <a:schemeClr val="tx1"/>
                              </a:gs>
                            </a:gsLst>
                            <a:lin ang="16200000" scaled="0"/>
                          </a:gradFill>
                        </a:rPr>
                        <a:t>C5</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r>
              <a:tr h="0">
                <a:tc>
                  <a:txBody>
                    <a:bodyPr/>
                    <a:lstStyle/>
                    <a:p>
                      <a:r>
                        <a:rPr lang="en-US" sz="1400" dirty="0" smtClean="0">
                          <a:gradFill>
                            <a:gsLst>
                              <a:gs pos="0">
                                <a:schemeClr val="tx1"/>
                              </a:gs>
                              <a:gs pos="100000">
                                <a:schemeClr val="tx1"/>
                              </a:gs>
                            </a:gsLst>
                            <a:lin ang="16200000" scaled="0"/>
                          </a:gradFill>
                        </a:rPr>
                        <a:t>Latitude</a:t>
                      </a:r>
                      <a:endParaRPr lang="en-US" sz="1400" dirty="0">
                        <a:gradFill>
                          <a:gsLst>
                            <a:gs pos="0">
                              <a:schemeClr val="tx1"/>
                            </a:gs>
                            <a:gs pos="100000">
                              <a:schemeClr val="tx1"/>
                            </a:gs>
                          </a:gsLst>
                          <a:lin ang="16200000" scaled="0"/>
                        </a:gradFill>
                      </a:endParaRPr>
                    </a:p>
                  </a:txBody>
                  <a:tcPr>
                    <a:solidFill>
                      <a:schemeClr val="accent5">
                        <a:lumMod val="50000"/>
                      </a:schemeClr>
                    </a:solidFill>
                  </a:tcPr>
                </a:tc>
                <a:tc>
                  <a:txBody>
                    <a:bodyPr/>
                    <a:lstStyle/>
                    <a:p>
                      <a:r>
                        <a:rPr lang="en-US" sz="1400" dirty="0" smtClean="0">
                          <a:gradFill>
                            <a:gsLst>
                              <a:gs pos="0">
                                <a:schemeClr val="tx1"/>
                              </a:gs>
                              <a:gs pos="100000">
                                <a:schemeClr val="tx1"/>
                              </a:gs>
                            </a:gsLst>
                            <a:lin ang="16200000" scaled="0"/>
                          </a:gradFill>
                        </a:rPr>
                        <a:t>Numeric</a:t>
                      </a:r>
                      <a:endParaRPr lang="en-US" sz="1400" dirty="0">
                        <a:gradFill>
                          <a:gsLst>
                            <a:gs pos="0">
                              <a:schemeClr val="tx1"/>
                            </a:gs>
                            <a:gs pos="100000">
                              <a:schemeClr val="tx1"/>
                            </a:gs>
                          </a:gsLst>
                          <a:lin ang="16200000" scaled="0"/>
                        </a:gradFill>
                      </a:endParaRPr>
                    </a:p>
                  </a:txBody>
                  <a:tcPr>
                    <a:solidFill>
                      <a:schemeClr val="accent5">
                        <a:lumMod val="50000"/>
                      </a:schemeClr>
                    </a:solidFill>
                  </a:tcPr>
                </a:tc>
                <a:tc>
                  <a:txBody>
                    <a:bodyPr/>
                    <a:lstStyle/>
                    <a:p>
                      <a:r>
                        <a:rPr lang="en-US" sz="1400" kern="1200" dirty="0" smtClean="0">
                          <a:gradFill>
                            <a:gsLst>
                              <a:gs pos="0">
                                <a:schemeClr val="tx1"/>
                              </a:gs>
                              <a:gs pos="100000">
                                <a:schemeClr val="tx1"/>
                              </a:gs>
                            </a:gsLst>
                            <a:lin ang="16200000" scaled="0"/>
                          </a:gradFill>
                          <a:latin typeface="+mn-lt"/>
                          <a:ea typeface="+mn-ea"/>
                          <a:cs typeface="+mn-cs"/>
                        </a:rPr>
                        <a:t>39.1999</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lumMod val="50000"/>
                      </a:schemeClr>
                    </a:solidFill>
                  </a:tcPr>
                </a:tc>
              </a:tr>
              <a:tr h="285750">
                <a:tc>
                  <a:txBody>
                    <a:bodyPr/>
                    <a:lstStyle/>
                    <a:p>
                      <a:r>
                        <a:rPr lang="en-US" sz="1400" dirty="0" smtClean="0">
                          <a:gradFill>
                            <a:gsLst>
                              <a:gs pos="0">
                                <a:schemeClr val="tx1"/>
                              </a:gs>
                              <a:gs pos="100000">
                                <a:schemeClr val="tx1"/>
                              </a:gs>
                            </a:gsLst>
                            <a:lin ang="16200000" scaled="0"/>
                          </a:gradFill>
                        </a:rPr>
                        <a:t>Longitude</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dirty="0" smtClean="0">
                          <a:gradFill>
                            <a:gsLst>
                              <a:gs pos="0">
                                <a:schemeClr val="tx1"/>
                              </a:gs>
                              <a:gs pos="100000">
                                <a:schemeClr val="tx1"/>
                              </a:gs>
                            </a:gsLst>
                            <a:lin ang="16200000" scaled="0"/>
                          </a:gradFill>
                        </a:rPr>
                        <a:t>Numeric</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kern="1200" dirty="0" smtClean="0">
                          <a:gradFill>
                            <a:gsLst>
                              <a:gs pos="0">
                                <a:schemeClr val="tx1"/>
                              </a:gs>
                              <a:gs pos="100000">
                                <a:schemeClr val="tx1"/>
                              </a:gs>
                            </a:gsLst>
                            <a:lin ang="16200000" scaled="0"/>
                          </a:gradFill>
                          <a:latin typeface="+mn-lt"/>
                          <a:ea typeface="+mn-ea"/>
                          <a:cs typeface="+mn-cs"/>
                        </a:rPr>
                        <a:t>-123.1828</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lumMod val="75000"/>
                      </a:schemeClr>
                    </a:solidFill>
                  </a:tcPr>
                </a:tc>
              </a:tr>
              <a:tr h="285750">
                <a:tc>
                  <a:txBody>
                    <a:bodyPr/>
                    <a:lstStyle/>
                    <a:p>
                      <a:pPr marL="0" algn="l" defTabSz="914363" rtl="0" eaLnBrk="1" latinLnBrk="0" hangingPunct="1"/>
                      <a:r>
                        <a:rPr lang="en-US" sz="1400" kern="1200" dirty="0" smtClean="0">
                          <a:gradFill>
                            <a:gsLst>
                              <a:gs pos="0">
                                <a:schemeClr val="tx1"/>
                              </a:gs>
                              <a:gs pos="100000">
                                <a:schemeClr val="tx1"/>
                              </a:gs>
                            </a:gsLst>
                            <a:lin ang="16200000" scaled="0"/>
                          </a:gradFill>
                          <a:latin typeface="+mn-lt"/>
                          <a:ea typeface="+mn-ea"/>
                          <a:cs typeface="+mn-cs"/>
                        </a:rPr>
                        <a:t>Role</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solidFill>
                  </a:tcPr>
                </a:tc>
                <a:tc>
                  <a:txBody>
                    <a:bodyPr/>
                    <a:lstStyle/>
                    <a:p>
                      <a:pPr marL="0" algn="l" defTabSz="914363" rtl="0" eaLnBrk="1" latinLnBrk="0" hangingPunct="1"/>
                      <a:r>
                        <a:rPr lang="en-US" sz="1400" kern="1200" dirty="0" smtClean="0">
                          <a:gradFill>
                            <a:gsLst>
                              <a:gs pos="0">
                                <a:schemeClr val="tx1"/>
                              </a:gs>
                              <a:gs pos="100000">
                                <a:schemeClr val="tx1"/>
                              </a:gs>
                            </a:gsLst>
                            <a:lin ang="16200000" scaled="0"/>
                          </a:gradFill>
                          <a:latin typeface="+mn-lt"/>
                          <a:ea typeface="+mn-ea"/>
                          <a:cs typeface="+mn-cs"/>
                        </a:rPr>
                        <a:t>Numeric</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solidFill>
                  </a:tcPr>
                </a:tc>
                <a:tc>
                  <a:txBody>
                    <a:bodyPr/>
                    <a:lstStyle/>
                    <a:p>
                      <a:pPr marL="0" algn="l" defTabSz="914363" rtl="0" eaLnBrk="1" latinLnBrk="0" hangingPunct="1"/>
                      <a:r>
                        <a:rPr lang="en-US" sz="1400" kern="1200" dirty="0" smtClean="0">
                          <a:gradFill>
                            <a:gsLst>
                              <a:gs pos="0">
                                <a:schemeClr val="tx1"/>
                              </a:gs>
                              <a:gs pos="100000">
                                <a:schemeClr val="tx1"/>
                              </a:gs>
                            </a:gsLst>
                            <a:lin ang="16200000" scaled="0"/>
                          </a:gradFill>
                          <a:latin typeface="+mn-lt"/>
                          <a:ea typeface="+mn-ea"/>
                          <a:cs typeface="+mn-cs"/>
                        </a:rPr>
                        <a:t>7</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solidFill>
                  </a:tcPr>
                </a:tc>
              </a:tr>
              <a:tr h="285750">
                <a:tc>
                  <a:txBody>
                    <a:bodyPr/>
                    <a:lstStyle/>
                    <a:p>
                      <a:r>
                        <a:rPr lang="en-US" sz="1400" kern="1200" dirty="0" err="1" smtClean="0">
                          <a:gradFill>
                            <a:gsLst>
                              <a:gs pos="0">
                                <a:schemeClr val="tx1"/>
                              </a:gs>
                              <a:gs pos="100000">
                                <a:schemeClr val="tx1"/>
                              </a:gs>
                            </a:gsLst>
                            <a:lin ang="16200000" scaled="0"/>
                          </a:gradFill>
                          <a:latin typeface="+mn-lt"/>
                          <a:ea typeface="+mn-ea"/>
                          <a:cs typeface="+mn-cs"/>
                        </a:rPr>
                        <a:t>UpdateTime</a:t>
                      </a:r>
                      <a:endParaRPr lang="en-US" sz="1400" kern="1200" dirty="0">
                        <a:gradFill>
                          <a:gsLst>
                            <a:gs pos="0">
                              <a:schemeClr val="tx1"/>
                            </a:gs>
                            <a:gs pos="100000">
                              <a:schemeClr val="tx1"/>
                            </a:gs>
                          </a:gsLst>
                          <a:lin ang="16200000" scaled="0"/>
                        </a:gradFill>
                        <a:latin typeface="+mn-lt"/>
                        <a:ea typeface="+mn-ea"/>
                        <a:cs typeface="+mn-cs"/>
                      </a:endParaRPr>
                    </a:p>
                  </a:txBody>
                  <a:tcPr>
                    <a:solidFill>
                      <a:schemeClr val="accent5">
                        <a:lumMod val="75000"/>
                      </a:schemeClr>
                    </a:solidFill>
                  </a:tcPr>
                </a:tc>
                <a:tc>
                  <a:txBody>
                    <a:bodyPr/>
                    <a:lstStyle/>
                    <a:p>
                      <a:r>
                        <a:rPr lang="en-US" sz="1400" dirty="0" err="1" smtClean="0">
                          <a:gradFill>
                            <a:gsLst>
                              <a:gs pos="0">
                                <a:schemeClr val="tx1"/>
                              </a:gs>
                              <a:gs pos="100000">
                                <a:schemeClr val="tx1"/>
                              </a:gs>
                            </a:gsLst>
                            <a:lin ang="16200000" scaled="0"/>
                          </a:gradFill>
                        </a:rPr>
                        <a:t>DateTime</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c>
                  <a:txBody>
                    <a:bodyPr/>
                    <a:lstStyle/>
                    <a:p>
                      <a:r>
                        <a:rPr lang="en-US" sz="1400" dirty="0" smtClean="0">
                          <a:gradFill>
                            <a:gsLst>
                              <a:gs pos="0">
                                <a:schemeClr val="tx1"/>
                              </a:gs>
                              <a:gs pos="100000">
                                <a:schemeClr val="tx1"/>
                              </a:gs>
                            </a:gsLst>
                            <a:lin ang="16200000" scaled="0"/>
                          </a:gradFill>
                        </a:rPr>
                        <a:t>1</a:t>
                      </a:r>
                      <a:r>
                        <a:rPr lang="en-US" sz="1400" baseline="30000" dirty="0" smtClean="0">
                          <a:gradFill>
                            <a:gsLst>
                              <a:gs pos="0">
                                <a:schemeClr val="tx1"/>
                              </a:gs>
                              <a:gs pos="100000">
                                <a:schemeClr val="tx1"/>
                              </a:gs>
                            </a:gsLst>
                            <a:lin ang="16200000" scaled="0"/>
                          </a:gradFill>
                        </a:rPr>
                        <a:t>st</a:t>
                      </a:r>
                      <a:r>
                        <a:rPr lang="en-US" sz="1400" dirty="0" smtClean="0">
                          <a:gradFill>
                            <a:gsLst>
                              <a:gs pos="0">
                                <a:schemeClr val="tx1"/>
                              </a:gs>
                              <a:gs pos="100000">
                                <a:schemeClr val="tx1"/>
                              </a:gs>
                            </a:gsLst>
                            <a:lin ang="16200000" scaled="0"/>
                          </a:gradFill>
                        </a:rPr>
                        <a:t> January, 2008</a:t>
                      </a:r>
                      <a:endParaRPr lang="en-US" sz="1400" dirty="0">
                        <a:gradFill>
                          <a:gsLst>
                            <a:gs pos="0">
                              <a:schemeClr val="tx1"/>
                            </a:gs>
                            <a:gs pos="100000">
                              <a:schemeClr val="tx1"/>
                            </a:gs>
                          </a:gsLst>
                          <a:lin ang="16200000" scaled="0"/>
                        </a:gradFill>
                      </a:endParaRPr>
                    </a:p>
                  </a:txBody>
                  <a:tcPr>
                    <a:solidFill>
                      <a:schemeClr val="accent5">
                        <a:lumMod val="75000"/>
                      </a:schemeClr>
                    </a:solidFill>
                  </a:tcPr>
                </a:tc>
              </a:tr>
            </a:tbl>
          </a:graphicData>
        </a:graphic>
      </p:graphicFrame>
      <p:grpSp>
        <p:nvGrpSpPr>
          <p:cNvPr id="4" name="Group 61"/>
          <p:cNvGrpSpPr/>
          <p:nvPr/>
        </p:nvGrpSpPr>
        <p:grpSpPr>
          <a:xfrm>
            <a:off x="2438400" y="2438400"/>
            <a:ext cx="5490518" cy="3339402"/>
            <a:chOff x="2833635" y="3090357"/>
            <a:chExt cx="5490518" cy="3339402"/>
          </a:xfrm>
        </p:grpSpPr>
        <p:sp>
          <p:nvSpPr>
            <p:cNvPr id="65" name="Rounded Rectangle 64"/>
            <p:cNvSpPr/>
            <p:nvPr/>
          </p:nvSpPr>
          <p:spPr bwMode="auto">
            <a:xfrm>
              <a:off x="2833635" y="3427577"/>
              <a:ext cx="964642" cy="291402"/>
            </a:xfrm>
            <a:prstGeom prst="roundRect">
              <a:avLst/>
            </a:prstGeom>
            <a:gradFill>
              <a:gsLst>
                <a:gs pos="0">
                  <a:srgbClr val="FFFFFF">
                    <a:alpha val="50000"/>
                  </a:srgbClr>
                </a:gs>
                <a:gs pos="50000">
                  <a:srgbClr val="FFFFFF">
                    <a:alpha val="0"/>
                  </a:srgbClr>
                </a:gs>
                <a:gs pos="100000">
                  <a:srgbClr val="000000">
                    <a:alpha val="30000"/>
                  </a:srgbClr>
                </a:gs>
              </a:gsLst>
              <a:lin ang="5400000" scaled="0"/>
            </a:gradFill>
            <a:ln w="12700">
              <a:solidFill>
                <a:schemeClr val="accent3"/>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66" name="Rounded Rectangle 65"/>
            <p:cNvSpPr/>
            <p:nvPr/>
          </p:nvSpPr>
          <p:spPr bwMode="auto">
            <a:xfrm>
              <a:off x="6491235" y="6138357"/>
              <a:ext cx="964642" cy="291402"/>
            </a:xfrm>
            <a:prstGeom prst="roundRect">
              <a:avLst/>
            </a:prstGeom>
            <a:gradFill>
              <a:gsLst>
                <a:gs pos="0">
                  <a:srgbClr val="FFFFFF">
                    <a:alpha val="50000"/>
                  </a:srgbClr>
                </a:gs>
                <a:gs pos="50000">
                  <a:srgbClr val="FFFFFF">
                    <a:alpha val="0"/>
                  </a:srgbClr>
                </a:gs>
                <a:gs pos="100000">
                  <a:srgbClr val="000000">
                    <a:alpha val="30000"/>
                  </a:srgbClr>
                </a:gs>
              </a:gsLst>
              <a:lin ang="5400000" scaled="0"/>
            </a:gradFill>
            <a:ln w="12700">
              <a:solidFill>
                <a:schemeClr val="accent3"/>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67" name="TextBox 66"/>
            <p:cNvSpPr txBox="1"/>
            <p:nvPr/>
          </p:nvSpPr>
          <p:spPr>
            <a:xfrm>
              <a:off x="7120940" y="3090357"/>
              <a:ext cx="1203213" cy="965842"/>
            </a:xfrm>
            <a:prstGeom prst="rect">
              <a:avLst/>
            </a:prstGeom>
            <a:noFill/>
          </p:spPr>
          <p:txBody>
            <a:bodyPr wrap="none" lIns="45720" tIns="45720" rIns="45720" bIns="45720" rtlCol="0">
              <a:spAutoFit/>
            </a:bodyPr>
            <a:lstStyle/>
            <a:p>
              <a:pPr algn="ctr" rtl="0">
                <a:lnSpc>
                  <a:spcPct val="78000"/>
                </a:lnSpc>
                <a:spcBef>
                  <a:spcPct val="20000"/>
                </a:spcBef>
                <a:spcAft>
                  <a:spcPts val="800"/>
                </a:spcAft>
                <a:buClr>
                  <a:srgbClr val="FFFFFF"/>
                </a:buClr>
                <a:buSzPct val="80000"/>
              </a:pPr>
              <a:r>
                <a:rPr lang="en-US" sz="2400" kern="1200" dirty="0">
                  <a:gradFill>
                    <a:gsLst>
                      <a:gs pos="0">
                        <a:srgbClr val="FFD72F"/>
                      </a:gs>
                      <a:gs pos="86000">
                        <a:srgbClr val="FFD72F"/>
                      </a:gs>
                    </a:gsLst>
                    <a:lin ang="5400000" scaled="0"/>
                  </a:gradFill>
                  <a:latin typeface="Calibri"/>
                  <a:ea typeface="+mn-ea"/>
                  <a:cs typeface="+mn-cs"/>
                </a:rPr>
                <a:t>Different</a:t>
              </a:r>
              <a:br>
                <a:rPr lang="en-US" sz="2400" kern="1200" dirty="0">
                  <a:gradFill>
                    <a:gsLst>
                      <a:gs pos="0">
                        <a:srgbClr val="FFD72F"/>
                      </a:gs>
                      <a:gs pos="86000">
                        <a:srgbClr val="FFD72F"/>
                      </a:gs>
                    </a:gsLst>
                    <a:lin ang="5400000" scaled="0"/>
                  </a:gradFill>
                  <a:latin typeface="Calibri"/>
                  <a:ea typeface="+mn-ea"/>
                  <a:cs typeface="+mn-cs"/>
                </a:rPr>
              </a:br>
              <a:r>
                <a:rPr lang="en-US" sz="2400" kern="1200" dirty="0">
                  <a:gradFill>
                    <a:gsLst>
                      <a:gs pos="0">
                        <a:srgbClr val="FFD72F"/>
                      </a:gs>
                      <a:gs pos="86000">
                        <a:srgbClr val="FFD72F"/>
                      </a:gs>
                    </a:gsLst>
                    <a:lin ang="5400000" scaled="0"/>
                  </a:gradFill>
                  <a:latin typeface="Calibri"/>
                  <a:ea typeface="+mn-ea"/>
                  <a:cs typeface="+mn-cs"/>
                </a:rPr>
                <a:t>Instance</a:t>
              </a:r>
              <a:br>
                <a:rPr lang="en-US" sz="2400" kern="1200" dirty="0">
                  <a:gradFill>
                    <a:gsLst>
                      <a:gs pos="0">
                        <a:srgbClr val="FFD72F"/>
                      </a:gs>
                      <a:gs pos="86000">
                        <a:srgbClr val="FFD72F"/>
                      </a:gs>
                    </a:gsLst>
                    <a:lin ang="5400000" scaled="0"/>
                  </a:gradFill>
                  <a:latin typeface="Calibri"/>
                  <a:ea typeface="+mn-ea"/>
                  <a:cs typeface="+mn-cs"/>
                </a:rPr>
              </a:br>
              <a:r>
                <a:rPr lang="en-US" sz="2400" kern="1200" dirty="0">
                  <a:gradFill>
                    <a:gsLst>
                      <a:gs pos="0">
                        <a:srgbClr val="FFD72F"/>
                      </a:gs>
                      <a:gs pos="86000">
                        <a:srgbClr val="FFD72F"/>
                      </a:gs>
                    </a:gsLst>
                    <a:lin ang="5400000" scaled="0"/>
                  </a:gradFill>
                  <a:latin typeface="Calibri"/>
                  <a:ea typeface="+mn-ea"/>
                  <a:cs typeface="+mn-cs"/>
                </a:rPr>
                <a:t>Types</a:t>
              </a:r>
            </a:p>
          </p:txBody>
        </p:sp>
        <p:cxnSp>
          <p:nvCxnSpPr>
            <p:cNvPr id="68" name="Straight Connector 67"/>
            <p:cNvCxnSpPr>
              <a:stCxn id="65" idx="3"/>
              <a:endCxn id="67" idx="1"/>
            </p:cNvCxnSpPr>
            <p:nvPr/>
          </p:nvCxnSpPr>
          <p:spPr>
            <a:xfrm>
              <a:off x="3798277" y="3573278"/>
              <a:ext cx="3322663" cy="1588"/>
            </a:xfrm>
            <a:prstGeom prst="line">
              <a:avLst/>
            </a:prstGeom>
            <a:ln w="12700">
              <a:solidFill>
                <a:schemeClr val="accent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hape 68"/>
            <p:cNvCxnSpPr>
              <a:stCxn id="67" idx="3"/>
              <a:endCxn id="66" idx="3"/>
            </p:cNvCxnSpPr>
            <p:nvPr/>
          </p:nvCxnSpPr>
          <p:spPr>
            <a:xfrm flipH="1">
              <a:off x="7455877" y="3573278"/>
              <a:ext cx="868276" cy="2710780"/>
            </a:xfrm>
            <a:prstGeom prst="bentConnector3">
              <a:avLst>
                <a:gd name="adj1" fmla="val -26328"/>
              </a:avLst>
            </a:prstGeom>
            <a:ln w="12700">
              <a:solidFill>
                <a:schemeClr val="accent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Group 62"/>
          <p:cNvGrpSpPr/>
          <p:nvPr/>
        </p:nvGrpSpPr>
        <p:grpSpPr>
          <a:xfrm>
            <a:off x="1676400" y="5715000"/>
            <a:ext cx="6705600" cy="389658"/>
            <a:chOff x="-1760785" y="6350688"/>
            <a:chExt cx="6705600" cy="389658"/>
          </a:xfrm>
        </p:grpSpPr>
        <p:sp>
          <p:nvSpPr>
            <p:cNvPr id="33" name="Rounded Rectangle 32"/>
            <p:cNvSpPr/>
            <p:nvPr/>
          </p:nvSpPr>
          <p:spPr bwMode="auto">
            <a:xfrm>
              <a:off x="1592015" y="6399816"/>
              <a:ext cx="3352800" cy="291402"/>
            </a:xfrm>
            <a:prstGeom prst="roundRect">
              <a:avLst/>
            </a:prstGeom>
            <a:gradFill>
              <a:gsLst>
                <a:gs pos="0">
                  <a:srgbClr val="FFFFFF">
                    <a:alpha val="50000"/>
                  </a:srgbClr>
                </a:gs>
                <a:gs pos="50000">
                  <a:srgbClr val="FFFFFF">
                    <a:alpha val="0"/>
                  </a:srgbClr>
                </a:gs>
                <a:gs pos="100000">
                  <a:srgbClr val="000000">
                    <a:alpha val="30000"/>
                  </a:srgbClr>
                </a:gs>
              </a:gsLst>
              <a:lin ang="5400000" scaled="0"/>
            </a:gradFill>
            <a:ln w="12700">
              <a:solidFill>
                <a:schemeClr val="accent4"/>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34" name="TextBox 33"/>
            <p:cNvSpPr txBox="1"/>
            <p:nvPr/>
          </p:nvSpPr>
          <p:spPr>
            <a:xfrm>
              <a:off x="-1760785" y="6350688"/>
              <a:ext cx="2536785" cy="389658"/>
            </a:xfrm>
            <a:prstGeom prst="rect">
              <a:avLst/>
            </a:prstGeom>
            <a:noFill/>
          </p:spPr>
          <p:txBody>
            <a:bodyPr wrap="none" lIns="45720" tIns="45720" rIns="45720" bIns="45720" rtlCol="0">
              <a:spAutoFit/>
            </a:bodyPr>
            <a:lstStyle/>
            <a:p>
              <a:pPr algn="ctr" rtl="0">
                <a:lnSpc>
                  <a:spcPct val="78000"/>
                </a:lnSpc>
                <a:spcBef>
                  <a:spcPct val="20000"/>
                </a:spcBef>
                <a:spcAft>
                  <a:spcPts val="800"/>
                </a:spcAft>
                <a:buClr>
                  <a:srgbClr val="FFFFFF"/>
                </a:buClr>
                <a:buSzPct val="80000"/>
              </a:pPr>
              <a:r>
                <a:rPr lang="en-US" sz="2400" kern="1200" dirty="0">
                  <a:gradFill>
                    <a:gsLst>
                      <a:gs pos="0">
                        <a:srgbClr val="5BB5F3"/>
                      </a:gs>
                      <a:gs pos="86000">
                        <a:srgbClr val="5BB5F3"/>
                      </a:gs>
                    </a:gsLst>
                    <a:lin ang="5400000" scaled="0"/>
                  </a:gradFill>
                  <a:latin typeface="Calibri"/>
                  <a:ea typeface="+mn-ea"/>
                  <a:cs typeface="+mn-cs"/>
                </a:rPr>
                <a:t>Additional Property</a:t>
              </a:r>
            </a:p>
          </p:txBody>
        </p:sp>
        <p:cxnSp>
          <p:nvCxnSpPr>
            <p:cNvPr id="35" name="Straight Connector 34"/>
            <p:cNvCxnSpPr>
              <a:stCxn id="33" idx="1"/>
              <a:endCxn id="34" idx="3"/>
            </p:cNvCxnSpPr>
            <p:nvPr/>
          </p:nvCxnSpPr>
          <p:spPr>
            <a:xfrm rot="10800000">
              <a:off x="776001" y="6545517"/>
              <a:ext cx="816015" cy="1588"/>
            </a:xfrm>
            <a:prstGeom prst="line">
              <a:avLst/>
            </a:prstGeom>
            <a:ln w="12700">
              <a:solidFill>
                <a:schemeClr val="accent4"/>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0044" y="1411552"/>
            <a:ext cx="7804356" cy="4196662"/>
          </a:xfrm>
        </p:spPr>
        <p:txBody>
          <a:bodyPr/>
          <a:lstStyle/>
          <a:p>
            <a:r>
              <a:rPr lang="en-US" dirty="0" smtClean="0"/>
              <a:t>REST &amp; SOAP APIs to perform Create, Read, Update and Delete operations</a:t>
            </a:r>
          </a:p>
          <a:p>
            <a:r>
              <a:rPr lang="en-US" dirty="0" smtClean="0"/>
              <a:t>Authorities, Containers &amp; Entities referenced by unique URI</a:t>
            </a:r>
          </a:p>
          <a:p>
            <a:pPr lvl="1">
              <a:buNone/>
            </a:pPr>
            <a:r>
              <a:rPr lang="en-US" sz="2000" dirty="0" smtClean="0">
                <a:solidFill>
                  <a:srgbClr val="FFD72F"/>
                </a:solidFill>
              </a:rPr>
              <a:t>https://</a:t>
            </a:r>
            <a:r>
              <a:rPr lang="en-US" sz="2000" u="sng" dirty="0" smtClean="0">
                <a:solidFill>
                  <a:srgbClr val="5BB5F3"/>
                </a:solidFill>
              </a:rPr>
              <a:t>escience2008</a:t>
            </a:r>
            <a:r>
              <a:rPr lang="en-US" sz="2000" dirty="0" smtClean="0">
                <a:solidFill>
                  <a:srgbClr val="FFD72F"/>
                </a:solidFill>
              </a:rPr>
              <a:t>.data.database.windows.net/v1/</a:t>
            </a:r>
          </a:p>
          <a:p>
            <a:pPr lvl="1">
              <a:buNone/>
            </a:pPr>
            <a:r>
              <a:rPr lang="en-US" sz="2000" dirty="0" smtClean="0">
                <a:solidFill>
                  <a:srgbClr val="FFD72F"/>
                </a:solidFill>
              </a:rPr>
              <a:t>https://escience2008.data.database.windows.net/v1/</a:t>
            </a:r>
            <a:r>
              <a:rPr lang="en-US" sz="2000" u="sng" dirty="0" smtClean="0">
                <a:solidFill>
                  <a:srgbClr val="5BB5F3"/>
                </a:solidFill>
              </a:rPr>
              <a:t>ScienceTeam</a:t>
            </a:r>
          </a:p>
          <a:p>
            <a:pPr lvl="1">
              <a:buNone/>
            </a:pPr>
            <a:r>
              <a:rPr lang="en-US" sz="2000" dirty="0" smtClean="0">
                <a:solidFill>
                  <a:srgbClr val="FFD72F"/>
                </a:solidFill>
              </a:rPr>
              <a:t>https://escience2008.data.database.windows.net/v1/ScienceTeam/</a:t>
            </a:r>
            <a:r>
              <a:rPr lang="en-US" sz="2000" u="sng" dirty="0" smtClean="0">
                <a:solidFill>
                  <a:srgbClr val="5BB5F3"/>
                </a:solidFill>
              </a:rPr>
              <a:t>b54</a:t>
            </a:r>
          </a:p>
          <a:p>
            <a:pPr marL="393700" lvl="1" indent="-393700">
              <a:spcAft>
                <a:spcPts val="800"/>
              </a:spcAft>
              <a:buClr>
                <a:schemeClr val="tx1"/>
              </a:buClr>
            </a:pPr>
            <a:r>
              <a:rPr lang="en-US" sz="3200" dirty="0" smtClean="0"/>
              <a:t>Entities, properties mapped to simple XML schema</a:t>
            </a:r>
          </a:p>
          <a:p>
            <a:pPr marL="393700" lvl="1" indent="-393700">
              <a:spcAft>
                <a:spcPts val="800"/>
              </a:spcAft>
              <a:buClr>
                <a:schemeClr val="tx1"/>
              </a:buClr>
            </a:pPr>
            <a:r>
              <a:rPr lang="en-US" sz="3200" dirty="0" smtClean="0"/>
              <a:t>Basic authentication using HTTPS</a:t>
            </a:r>
          </a:p>
        </p:txBody>
      </p:sp>
      <p:sp>
        <p:nvSpPr>
          <p:cNvPr id="3" name="Title 2"/>
          <p:cNvSpPr>
            <a:spLocks noGrp="1"/>
          </p:cNvSpPr>
          <p:nvPr>
            <p:ph type="title"/>
          </p:nvPr>
        </p:nvSpPr>
        <p:spPr>
          <a:xfrm>
            <a:off x="387054" y="152400"/>
            <a:ext cx="8375946" cy="553998"/>
          </a:xfrm>
        </p:spPr>
        <p:txBody>
          <a:bodyPr/>
          <a:lstStyle/>
          <a:p>
            <a:r>
              <a:rPr smtClean="0"/>
              <a:t>CRUD Operations</a:t>
            </a:r>
            <a:endParaRPr lang="en-US" dirty="0"/>
          </a:p>
        </p:txBody>
      </p:sp>
      <p:pic>
        <p:nvPicPr>
          <p:cNvPr id="4" name="Picture 1"/>
          <p:cNvPicPr>
            <a:picLocks noChangeAspect="1" noChangeArrowheads="1"/>
          </p:cNvPicPr>
          <p:nvPr/>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143000"/>
            <a:ext cx="8763000" cy="4991366"/>
          </a:xfrm>
        </p:spPr>
        <p:txBody>
          <a:bodyPr/>
          <a:lstStyle/>
          <a:p>
            <a:r>
              <a:rPr lang="en-US" dirty="0" smtClean="0"/>
              <a:t>Create entity</a:t>
            </a:r>
          </a:p>
          <a:p>
            <a:pPr lvl="1"/>
            <a:r>
              <a:rPr lang="en-US" dirty="0" smtClean="0"/>
              <a:t>Target URI (scope) is parent container. E.g. </a:t>
            </a:r>
            <a:r>
              <a:rPr lang="en-US" sz="2000" dirty="0" smtClean="0">
                <a:solidFill>
                  <a:schemeClr val="accent3"/>
                </a:solidFill>
              </a:rPr>
              <a:t>https://escience2008.data.database.windows.net/v1/ScienceTeam</a:t>
            </a:r>
            <a:r>
              <a:rPr lang="en-US" dirty="0" smtClean="0">
                <a:solidFill>
                  <a:schemeClr val="accent3"/>
                </a:solidFill>
              </a:rPr>
              <a:t> </a:t>
            </a:r>
          </a:p>
          <a:p>
            <a:pPr lvl="1"/>
            <a:r>
              <a:rPr lang="en-US" dirty="0" smtClean="0"/>
              <a:t>HTTP POST operation with entity XML as body</a:t>
            </a:r>
          </a:p>
          <a:p>
            <a:pPr>
              <a:lnSpc>
                <a:spcPct val="100000"/>
              </a:lnSpc>
              <a:spcBef>
                <a:spcPts val="0"/>
              </a:spcBef>
              <a:spcAft>
                <a:spcPts val="0"/>
              </a:spcAft>
              <a:buNone/>
            </a:pPr>
            <a:r>
              <a:rPr lang="en-US" sz="2400" dirty="0" smtClean="0">
                <a:solidFill>
                  <a:srgbClr val="0000FF"/>
                </a:solidFill>
                <a:latin typeface="Consolas" pitchFamily="49" charset="0"/>
              </a:rPr>
              <a:t>&lt;</a:t>
            </a:r>
            <a:r>
              <a:rPr lang="en-US" sz="2400" dirty="0" smtClean="0">
                <a:latin typeface="Consolas" pitchFamily="49" charset="0"/>
              </a:rPr>
              <a:t>Contact</a:t>
            </a:r>
            <a:r>
              <a:rPr lang="en-US" sz="2400" dirty="0" smtClean="0">
                <a:solidFill>
                  <a:srgbClr val="0000FF"/>
                </a:solidFill>
                <a:latin typeface="Consolas" pitchFamily="49" charset="0"/>
              </a:rPr>
              <a:t>&gt;</a:t>
            </a:r>
            <a:r>
              <a:rPr lang="en-US" sz="2400" dirty="0" smtClean="0">
                <a:latin typeface="Consolas" pitchFamily="49" charset="0"/>
              </a:rPr>
              <a:t>     </a:t>
            </a:r>
          </a:p>
          <a:p>
            <a:pPr>
              <a:lnSpc>
                <a:spcPct val="100000"/>
              </a:lnSpc>
              <a:spcBef>
                <a:spcPts val="0"/>
              </a:spcBef>
              <a:spcAft>
                <a:spcPts val="0"/>
              </a:spcAft>
              <a:buNone/>
            </a:pPr>
            <a:r>
              <a:rPr lang="en-US" sz="2400" dirty="0" smtClean="0">
                <a:solidFill>
                  <a:srgbClr val="0000FF"/>
                </a:solidFill>
                <a:latin typeface="Consolas" pitchFamily="49" charset="0"/>
              </a:rPr>
              <a:t>	&lt;</a:t>
            </a:r>
            <a:r>
              <a:rPr lang="en-US" sz="2400" i="1" dirty="0" smtClean="0">
                <a:latin typeface="Consolas" pitchFamily="49" charset="0"/>
              </a:rPr>
              <a:t>s:Id</a:t>
            </a:r>
            <a:r>
              <a:rPr lang="en-US" sz="2400" dirty="0" smtClean="0">
                <a:solidFill>
                  <a:srgbClr val="0000FF"/>
                </a:solidFill>
                <a:latin typeface="Consolas" pitchFamily="49" charset="0"/>
              </a:rPr>
              <a:t>&gt;</a:t>
            </a:r>
            <a:r>
              <a:rPr lang="en-US" sz="2400" b="1" dirty="0" smtClean="0">
                <a:latin typeface="Consolas" pitchFamily="49" charset="0"/>
              </a:rPr>
              <a:t>4d270293-9c23-4a24-8a90-0041b872b796</a:t>
            </a:r>
            <a:r>
              <a:rPr lang="en-US" sz="2400" dirty="0" smtClean="0">
                <a:solidFill>
                  <a:srgbClr val="0000FF"/>
                </a:solidFill>
                <a:latin typeface="Consolas" pitchFamily="49" charset="0"/>
              </a:rPr>
              <a:t>&lt;/</a:t>
            </a:r>
            <a:r>
              <a:rPr lang="en-US" sz="2400" i="1" dirty="0" smtClean="0">
                <a:latin typeface="Consolas" pitchFamily="49" charset="0"/>
              </a:rPr>
              <a:t>s:Id</a:t>
            </a:r>
            <a:r>
              <a:rPr lang="en-US" sz="2400" dirty="0" smtClean="0">
                <a:solidFill>
                  <a:srgbClr val="0000FF"/>
                </a:solidFill>
                <a:latin typeface="Consolas" pitchFamily="49" charset="0"/>
              </a:rPr>
              <a:t>&gt;</a:t>
            </a:r>
            <a:r>
              <a:rPr lang="en-US" sz="2400" dirty="0" smtClean="0">
                <a:latin typeface="Consolas" pitchFamily="49" charset="0"/>
              </a:rPr>
              <a:t>     </a:t>
            </a:r>
          </a:p>
          <a:p>
            <a:pPr>
              <a:lnSpc>
                <a:spcPct val="100000"/>
              </a:lnSpc>
              <a:spcBef>
                <a:spcPts val="0"/>
              </a:spcBef>
              <a:spcAft>
                <a:spcPts val="0"/>
              </a:spcAft>
              <a:buNone/>
            </a:pPr>
            <a:r>
              <a:rPr lang="en-US" sz="2400" dirty="0" smtClean="0">
                <a:solidFill>
                  <a:srgbClr val="0000FF"/>
                </a:solidFill>
                <a:latin typeface="Consolas" pitchFamily="49" charset="0"/>
              </a:rPr>
              <a:t>	&lt;</a:t>
            </a:r>
            <a:r>
              <a:rPr lang="en-US" sz="2400" dirty="0" err="1" smtClean="0">
                <a:latin typeface="Consolas" pitchFamily="49" charset="0"/>
              </a:rPr>
              <a:t>CId</a:t>
            </a:r>
            <a:r>
              <a:rPr lang="en-US" sz="2400" dirty="0" smtClean="0">
                <a:latin typeface="Consolas" pitchFamily="49" charset="0"/>
              </a:rPr>
              <a:t> </a:t>
            </a:r>
            <a:r>
              <a:rPr lang="en-US" sz="2400" dirty="0" err="1" smtClean="0">
                <a:latin typeface="Consolas" pitchFamily="49" charset="0"/>
              </a:rPr>
              <a:t>xsi:</a:t>
            </a:r>
            <a:r>
              <a:rPr lang="en-US" sz="2400" dirty="0" err="1" smtClean="0">
                <a:solidFill>
                  <a:schemeClr val="bg2">
                    <a:lumMod val="20000"/>
                    <a:lumOff val="80000"/>
                  </a:schemeClr>
                </a:solidFill>
                <a:latin typeface="Consolas" pitchFamily="49" charset="0"/>
              </a:rPr>
              <a:t>type</a:t>
            </a:r>
            <a:r>
              <a:rPr lang="en-US" sz="2400" dirty="0" smtClean="0">
                <a:latin typeface="Consolas" pitchFamily="49" charset="0"/>
              </a:rPr>
              <a:t>=</a:t>
            </a:r>
            <a:r>
              <a:rPr lang="en-US" sz="2400" dirty="0" smtClean="0">
                <a:solidFill>
                  <a:srgbClr val="0000FF"/>
                </a:solidFill>
                <a:latin typeface="Consolas" pitchFamily="49" charset="0"/>
              </a:rPr>
              <a:t>"</a:t>
            </a:r>
            <a:r>
              <a:rPr lang="en-US" sz="2400" dirty="0" smtClean="0">
                <a:solidFill>
                  <a:schemeClr val="accent4"/>
                </a:solidFill>
                <a:latin typeface="Consolas" pitchFamily="49" charset="0"/>
              </a:rPr>
              <a:t>x:string</a:t>
            </a:r>
            <a:r>
              <a:rPr lang="en-US" sz="2400" dirty="0" smtClean="0">
                <a:solidFill>
                  <a:srgbClr val="0000FF"/>
                </a:solidFill>
                <a:latin typeface="Consolas" pitchFamily="49" charset="0"/>
              </a:rPr>
              <a:t>"</a:t>
            </a:r>
            <a:r>
              <a:rPr lang="en-US" sz="2400" dirty="0" smtClean="0">
                <a:latin typeface="Consolas" pitchFamily="49" charset="0"/>
              </a:rPr>
              <a:t>&gt;</a:t>
            </a:r>
            <a:r>
              <a:rPr lang="en-US" sz="2400" b="1" dirty="0" smtClean="0">
                <a:latin typeface="Consolas" pitchFamily="49" charset="0"/>
              </a:rPr>
              <a:t>C1</a:t>
            </a:r>
            <a:r>
              <a:rPr lang="en-US" sz="2400" dirty="0" smtClean="0">
                <a:solidFill>
                  <a:srgbClr val="0000FF"/>
                </a:solidFill>
                <a:latin typeface="Consolas" pitchFamily="49" charset="0"/>
              </a:rPr>
              <a:t>&lt;/</a:t>
            </a:r>
            <a:r>
              <a:rPr lang="en-US" sz="2400" dirty="0" err="1" smtClean="0">
                <a:latin typeface="Consolas" pitchFamily="49" charset="0"/>
              </a:rPr>
              <a:t>CId</a:t>
            </a:r>
            <a:r>
              <a:rPr lang="en-US" sz="2400" dirty="0" smtClean="0">
                <a:solidFill>
                  <a:srgbClr val="0000FF"/>
                </a:solidFill>
                <a:latin typeface="Consolas" pitchFamily="49" charset="0"/>
              </a:rPr>
              <a:t>&gt;</a:t>
            </a:r>
            <a:r>
              <a:rPr lang="en-US" sz="2400" dirty="0" smtClean="0">
                <a:latin typeface="Consolas" pitchFamily="49" charset="0"/>
              </a:rPr>
              <a:t>     </a:t>
            </a:r>
          </a:p>
          <a:p>
            <a:pPr>
              <a:lnSpc>
                <a:spcPct val="100000"/>
              </a:lnSpc>
              <a:spcBef>
                <a:spcPts val="0"/>
              </a:spcBef>
              <a:spcAft>
                <a:spcPts val="0"/>
              </a:spcAft>
              <a:buNone/>
            </a:pPr>
            <a:r>
              <a:rPr lang="en-US" sz="2400" dirty="0" smtClean="0">
                <a:solidFill>
                  <a:srgbClr val="0000FF"/>
                </a:solidFill>
                <a:latin typeface="Consolas" pitchFamily="49" charset="0"/>
              </a:rPr>
              <a:t>	&lt;</a:t>
            </a:r>
            <a:r>
              <a:rPr lang="en-US" sz="2400" dirty="0" smtClean="0">
                <a:latin typeface="Consolas" pitchFamily="49" charset="0"/>
              </a:rPr>
              <a:t>Name </a:t>
            </a:r>
            <a:r>
              <a:rPr lang="en-US" sz="2400" dirty="0" err="1" smtClean="0">
                <a:latin typeface="Consolas" pitchFamily="49" charset="0"/>
              </a:rPr>
              <a:t>xsi:</a:t>
            </a:r>
            <a:r>
              <a:rPr lang="en-US" sz="2400" dirty="0" err="1" smtClean="0">
                <a:solidFill>
                  <a:schemeClr val="bg2">
                    <a:lumMod val="20000"/>
                    <a:lumOff val="80000"/>
                  </a:schemeClr>
                </a:solidFill>
                <a:latin typeface="Consolas" pitchFamily="49" charset="0"/>
              </a:rPr>
              <a:t>type</a:t>
            </a:r>
            <a:r>
              <a:rPr lang="en-US" sz="2400" dirty="0" smtClean="0">
                <a:latin typeface="Consolas" pitchFamily="49" charset="0"/>
              </a:rPr>
              <a:t>=</a:t>
            </a:r>
            <a:r>
              <a:rPr lang="en-US" sz="2400" dirty="0" smtClean="0">
                <a:solidFill>
                  <a:srgbClr val="0000FF"/>
                </a:solidFill>
                <a:latin typeface="Consolas" pitchFamily="49" charset="0"/>
              </a:rPr>
              <a:t>"</a:t>
            </a:r>
            <a:r>
              <a:rPr lang="en-US" sz="2400" dirty="0" smtClean="0">
                <a:solidFill>
                  <a:schemeClr val="accent4"/>
                </a:solidFill>
                <a:latin typeface="Consolas" pitchFamily="49" charset="0"/>
              </a:rPr>
              <a:t>x:string</a:t>
            </a:r>
            <a:r>
              <a:rPr lang="en-US" sz="2400" dirty="0" smtClean="0">
                <a:solidFill>
                  <a:srgbClr val="0000FF"/>
                </a:solidFill>
                <a:latin typeface="Consolas" pitchFamily="49" charset="0"/>
              </a:rPr>
              <a:t>"</a:t>
            </a:r>
            <a:r>
              <a:rPr lang="en-US" sz="2400" dirty="0" smtClean="0">
                <a:latin typeface="Consolas" pitchFamily="49" charset="0"/>
              </a:rPr>
              <a:t>&gt;</a:t>
            </a:r>
            <a:r>
              <a:rPr lang="en-US" sz="2400" b="1" dirty="0" smtClean="0">
                <a:latin typeface="Consolas" pitchFamily="49" charset="0"/>
              </a:rPr>
              <a:t>Bugs Bunny</a:t>
            </a:r>
            <a:r>
              <a:rPr lang="en-US" sz="2400" dirty="0" smtClean="0">
                <a:solidFill>
                  <a:srgbClr val="0000FF"/>
                </a:solidFill>
                <a:latin typeface="Consolas" pitchFamily="49" charset="0"/>
              </a:rPr>
              <a:t>&lt;/</a:t>
            </a:r>
            <a:r>
              <a:rPr lang="en-US" sz="2400" dirty="0" smtClean="0">
                <a:latin typeface="Consolas" pitchFamily="49" charset="0"/>
              </a:rPr>
              <a:t>Name</a:t>
            </a:r>
            <a:r>
              <a:rPr lang="en-US" sz="2400" dirty="0" smtClean="0">
                <a:solidFill>
                  <a:srgbClr val="0000FF"/>
                </a:solidFill>
                <a:latin typeface="Consolas" pitchFamily="49" charset="0"/>
              </a:rPr>
              <a:t>&gt;</a:t>
            </a:r>
            <a:r>
              <a:rPr lang="en-US" sz="2400" dirty="0" smtClean="0">
                <a:latin typeface="Consolas" pitchFamily="49" charset="0"/>
              </a:rPr>
              <a:t>     </a:t>
            </a:r>
          </a:p>
          <a:p>
            <a:pPr>
              <a:lnSpc>
                <a:spcPct val="100000"/>
              </a:lnSpc>
              <a:spcBef>
                <a:spcPts val="0"/>
              </a:spcBef>
              <a:spcAft>
                <a:spcPts val="0"/>
              </a:spcAft>
              <a:buNone/>
            </a:pPr>
            <a:r>
              <a:rPr lang="en-US" sz="2400" dirty="0" smtClean="0">
                <a:solidFill>
                  <a:srgbClr val="0000FF"/>
                </a:solidFill>
                <a:latin typeface="Consolas" pitchFamily="49" charset="0"/>
              </a:rPr>
              <a:t>	&lt;</a:t>
            </a:r>
            <a:r>
              <a:rPr lang="en-US" sz="2400" dirty="0" smtClean="0">
                <a:latin typeface="Consolas" pitchFamily="49" charset="0"/>
              </a:rPr>
              <a:t>Role </a:t>
            </a:r>
            <a:r>
              <a:rPr lang="en-US" sz="2400" dirty="0" err="1" smtClean="0">
                <a:latin typeface="Consolas" pitchFamily="49" charset="0"/>
              </a:rPr>
              <a:t>xsi:</a:t>
            </a:r>
            <a:r>
              <a:rPr lang="en-US" sz="2400" dirty="0" err="1" smtClean="0">
                <a:solidFill>
                  <a:schemeClr val="bg2">
                    <a:lumMod val="20000"/>
                    <a:lumOff val="80000"/>
                  </a:schemeClr>
                </a:solidFill>
                <a:latin typeface="Consolas" pitchFamily="49" charset="0"/>
              </a:rPr>
              <a:t>type</a:t>
            </a:r>
            <a:r>
              <a:rPr lang="en-US" sz="2400" dirty="0" smtClean="0">
                <a:latin typeface="Consolas" pitchFamily="49" charset="0"/>
              </a:rPr>
              <a:t>=</a:t>
            </a:r>
            <a:r>
              <a:rPr lang="en-US" sz="2400" dirty="0" smtClean="0">
                <a:solidFill>
                  <a:srgbClr val="0000FF"/>
                </a:solidFill>
                <a:latin typeface="Consolas" pitchFamily="49" charset="0"/>
              </a:rPr>
              <a:t>"</a:t>
            </a:r>
            <a:r>
              <a:rPr lang="en-US" sz="2400" dirty="0" smtClean="0">
                <a:solidFill>
                  <a:schemeClr val="accent4"/>
                </a:solidFill>
                <a:latin typeface="Consolas" pitchFamily="49" charset="0"/>
              </a:rPr>
              <a:t>x:string</a:t>
            </a:r>
            <a:r>
              <a:rPr lang="en-US" sz="2400" dirty="0" smtClean="0">
                <a:solidFill>
                  <a:srgbClr val="0000FF"/>
                </a:solidFill>
                <a:latin typeface="Consolas" pitchFamily="49" charset="0"/>
              </a:rPr>
              <a:t>"</a:t>
            </a:r>
            <a:r>
              <a:rPr lang="en-US" sz="2400" dirty="0" smtClean="0">
                <a:latin typeface="Consolas" pitchFamily="49" charset="0"/>
              </a:rPr>
              <a:t>&gt;</a:t>
            </a:r>
            <a:r>
              <a:rPr lang="en-US" sz="2400" b="1" dirty="0" smtClean="0">
                <a:latin typeface="Consolas" pitchFamily="49" charset="0"/>
              </a:rPr>
              <a:t>PI</a:t>
            </a:r>
            <a:r>
              <a:rPr lang="en-US" sz="2400" dirty="0" smtClean="0">
                <a:solidFill>
                  <a:srgbClr val="0000FF"/>
                </a:solidFill>
                <a:latin typeface="Consolas" pitchFamily="49" charset="0"/>
              </a:rPr>
              <a:t>&lt;/</a:t>
            </a:r>
            <a:r>
              <a:rPr lang="en-US" sz="2400" dirty="0" smtClean="0">
                <a:latin typeface="Consolas" pitchFamily="49" charset="0"/>
              </a:rPr>
              <a:t>Role</a:t>
            </a:r>
            <a:r>
              <a:rPr lang="en-US" sz="2400" dirty="0" smtClean="0">
                <a:solidFill>
                  <a:srgbClr val="0000FF"/>
                </a:solidFill>
                <a:latin typeface="Consolas" pitchFamily="49" charset="0"/>
              </a:rPr>
              <a:t>&gt;</a:t>
            </a:r>
            <a:r>
              <a:rPr lang="en-US" sz="2400" dirty="0" smtClean="0">
                <a:latin typeface="Consolas" pitchFamily="49" charset="0"/>
              </a:rPr>
              <a:t>     </a:t>
            </a:r>
          </a:p>
          <a:p>
            <a:pPr>
              <a:lnSpc>
                <a:spcPct val="100000"/>
              </a:lnSpc>
              <a:spcBef>
                <a:spcPts val="0"/>
              </a:spcBef>
              <a:spcAft>
                <a:spcPts val="0"/>
              </a:spcAft>
              <a:buNone/>
            </a:pPr>
            <a:r>
              <a:rPr lang="en-US" sz="2400" dirty="0" smtClean="0">
                <a:solidFill>
                  <a:srgbClr val="0000FF"/>
                </a:solidFill>
                <a:latin typeface="Consolas" pitchFamily="49" charset="0"/>
              </a:rPr>
              <a:t>	&lt;</a:t>
            </a:r>
            <a:r>
              <a:rPr lang="en-US" sz="2400" dirty="0" smtClean="0">
                <a:latin typeface="Consolas" pitchFamily="49" charset="0"/>
              </a:rPr>
              <a:t>Phone </a:t>
            </a:r>
            <a:r>
              <a:rPr lang="en-US" sz="2400" dirty="0" err="1" smtClean="0">
                <a:latin typeface="Consolas" pitchFamily="49" charset="0"/>
              </a:rPr>
              <a:t>xsi:</a:t>
            </a:r>
            <a:r>
              <a:rPr lang="en-US" sz="2400" dirty="0" err="1" smtClean="0">
                <a:solidFill>
                  <a:schemeClr val="bg2">
                    <a:lumMod val="20000"/>
                    <a:lumOff val="80000"/>
                  </a:schemeClr>
                </a:solidFill>
                <a:latin typeface="Consolas" pitchFamily="49" charset="0"/>
              </a:rPr>
              <a:t>type</a:t>
            </a:r>
            <a:r>
              <a:rPr lang="en-US" sz="2400" dirty="0" smtClean="0">
                <a:latin typeface="Consolas" pitchFamily="49" charset="0"/>
              </a:rPr>
              <a:t>=</a:t>
            </a:r>
            <a:r>
              <a:rPr lang="en-US" sz="2400" dirty="0" smtClean="0">
                <a:solidFill>
                  <a:srgbClr val="0000FF"/>
                </a:solidFill>
                <a:latin typeface="Consolas" pitchFamily="49" charset="0"/>
              </a:rPr>
              <a:t>"</a:t>
            </a:r>
            <a:r>
              <a:rPr lang="en-US" sz="2400" dirty="0" smtClean="0">
                <a:solidFill>
                  <a:schemeClr val="accent4"/>
                </a:solidFill>
                <a:latin typeface="Consolas" pitchFamily="49" charset="0"/>
              </a:rPr>
              <a:t>x:decimal</a:t>
            </a:r>
            <a:r>
              <a:rPr lang="en-US" sz="2400" dirty="0" smtClean="0">
                <a:solidFill>
                  <a:srgbClr val="0000FF"/>
                </a:solidFill>
                <a:latin typeface="Consolas" pitchFamily="49" charset="0"/>
              </a:rPr>
              <a:t>"</a:t>
            </a:r>
            <a:r>
              <a:rPr lang="en-US" sz="2400" dirty="0" smtClean="0">
                <a:latin typeface="Consolas" pitchFamily="49" charset="0"/>
              </a:rPr>
              <a:t>&gt;</a:t>
            </a:r>
            <a:r>
              <a:rPr lang="en-US" sz="2400" b="1" dirty="0" smtClean="0">
                <a:latin typeface="Consolas" pitchFamily="49" charset="0"/>
              </a:rPr>
              <a:t>4150001000</a:t>
            </a:r>
            <a:r>
              <a:rPr lang="en-US" sz="2400" dirty="0" smtClean="0">
                <a:solidFill>
                  <a:srgbClr val="0000FF"/>
                </a:solidFill>
                <a:latin typeface="Consolas" pitchFamily="49" charset="0"/>
              </a:rPr>
              <a:t>&lt;/</a:t>
            </a:r>
            <a:r>
              <a:rPr lang="en-US" sz="2400" dirty="0" smtClean="0">
                <a:latin typeface="Consolas" pitchFamily="49" charset="0"/>
              </a:rPr>
              <a:t>Phone</a:t>
            </a:r>
            <a:r>
              <a:rPr lang="en-US" sz="2400" dirty="0" smtClean="0">
                <a:solidFill>
                  <a:srgbClr val="0000FF"/>
                </a:solidFill>
                <a:latin typeface="Consolas" pitchFamily="49" charset="0"/>
              </a:rPr>
              <a:t>&gt;</a:t>
            </a:r>
            <a:endParaRPr lang="en-US" sz="2400" dirty="0" smtClean="0">
              <a:latin typeface="Consolas" pitchFamily="49" charset="0"/>
            </a:endParaRPr>
          </a:p>
          <a:p>
            <a:pPr>
              <a:lnSpc>
                <a:spcPct val="100000"/>
              </a:lnSpc>
              <a:spcBef>
                <a:spcPts val="0"/>
              </a:spcBef>
              <a:spcAft>
                <a:spcPts val="0"/>
              </a:spcAft>
              <a:buNone/>
            </a:pPr>
            <a:r>
              <a:rPr lang="en-US" sz="2400" dirty="0" smtClean="0">
                <a:solidFill>
                  <a:srgbClr val="0000FF"/>
                </a:solidFill>
                <a:latin typeface="Consolas" pitchFamily="49" charset="0"/>
              </a:rPr>
              <a:t>	&lt;</a:t>
            </a:r>
            <a:r>
              <a:rPr lang="en-US" sz="2400" dirty="0" err="1" smtClean="0">
                <a:latin typeface="Consolas" pitchFamily="49" charset="0"/>
              </a:rPr>
              <a:t>FieldWork</a:t>
            </a:r>
            <a:r>
              <a:rPr lang="en-US" sz="2400" dirty="0" smtClean="0">
                <a:latin typeface="Consolas" pitchFamily="49" charset="0"/>
              </a:rPr>
              <a:t> </a:t>
            </a:r>
            <a:r>
              <a:rPr lang="en-US" sz="2400" dirty="0" err="1" smtClean="0">
                <a:latin typeface="Consolas" pitchFamily="49" charset="0"/>
              </a:rPr>
              <a:t>xsi:</a:t>
            </a:r>
            <a:r>
              <a:rPr lang="en-US" sz="2400" dirty="0" err="1" smtClean="0">
                <a:solidFill>
                  <a:schemeClr val="bg2">
                    <a:lumMod val="20000"/>
                    <a:lumOff val="80000"/>
                  </a:schemeClr>
                </a:solidFill>
                <a:latin typeface="Consolas" pitchFamily="49" charset="0"/>
              </a:rPr>
              <a:t>type</a:t>
            </a:r>
            <a:r>
              <a:rPr lang="en-US" sz="2400" dirty="0" smtClean="0">
                <a:latin typeface="Consolas" pitchFamily="49" charset="0"/>
              </a:rPr>
              <a:t>=</a:t>
            </a:r>
            <a:r>
              <a:rPr lang="en-US" sz="2400" dirty="0" smtClean="0">
                <a:solidFill>
                  <a:srgbClr val="0000FF"/>
                </a:solidFill>
                <a:latin typeface="Consolas" pitchFamily="49" charset="0"/>
              </a:rPr>
              <a:t>"</a:t>
            </a:r>
            <a:r>
              <a:rPr lang="en-US" sz="2400" dirty="0" smtClean="0">
                <a:solidFill>
                  <a:schemeClr val="accent4"/>
                </a:solidFill>
                <a:latin typeface="Consolas" pitchFamily="49" charset="0"/>
              </a:rPr>
              <a:t>x:boolean</a:t>
            </a:r>
            <a:r>
              <a:rPr lang="en-US" sz="2400" dirty="0" smtClean="0">
                <a:solidFill>
                  <a:srgbClr val="0000FF"/>
                </a:solidFill>
                <a:latin typeface="Consolas" pitchFamily="49" charset="0"/>
              </a:rPr>
              <a:t>"</a:t>
            </a:r>
            <a:r>
              <a:rPr lang="en-US" sz="2400" dirty="0" smtClean="0">
                <a:latin typeface="Consolas" pitchFamily="49" charset="0"/>
              </a:rPr>
              <a:t>&gt;</a:t>
            </a:r>
            <a:r>
              <a:rPr lang="en-US" sz="2400" b="1" dirty="0" smtClean="0">
                <a:latin typeface="Consolas" pitchFamily="49" charset="0"/>
              </a:rPr>
              <a:t>true</a:t>
            </a:r>
            <a:r>
              <a:rPr lang="en-US" sz="2400" dirty="0" smtClean="0">
                <a:solidFill>
                  <a:srgbClr val="0000FF"/>
                </a:solidFill>
                <a:latin typeface="Consolas" pitchFamily="49" charset="0"/>
              </a:rPr>
              <a:t>&lt;/</a:t>
            </a:r>
            <a:r>
              <a:rPr lang="en-US" sz="2400" dirty="0" err="1" smtClean="0">
                <a:latin typeface="Consolas" pitchFamily="49" charset="0"/>
              </a:rPr>
              <a:t>FieldWork</a:t>
            </a:r>
            <a:r>
              <a:rPr lang="en-US" sz="2400" dirty="0" smtClean="0">
                <a:solidFill>
                  <a:srgbClr val="0000FF"/>
                </a:solidFill>
                <a:latin typeface="Consolas" pitchFamily="49" charset="0"/>
              </a:rPr>
              <a:t>&gt;</a:t>
            </a:r>
            <a:endParaRPr lang="en-US" sz="2400" dirty="0" smtClean="0">
              <a:latin typeface="Consolas" pitchFamily="49" charset="0"/>
            </a:endParaRPr>
          </a:p>
          <a:p>
            <a:pPr>
              <a:lnSpc>
                <a:spcPct val="100000"/>
              </a:lnSpc>
              <a:spcBef>
                <a:spcPts val="0"/>
              </a:spcBef>
              <a:spcAft>
                <a:spcPts val="0"/>
              </a:spcAft>
              <a:buNone/>
            </a:pPr>
            <a:r>
              <a:rPr lang="en-US" sz="2400" dirty="0" smtClean="0">
                <a:solidFill>
                  <a:srgbClr val="0000FF"/>
                </a:solidFill>
                <a:latin typeface="Consolas" pitchFamily="49" charset="0"/>
              </a:rPr>
              <a:t>&lt;/</a:t>
            </a:r>
            <a:r>
              <a:rPr lang="en-US" sz="2400" dirty="0" smtClean="0">
                <a:latin typeface="Consolas" pitchFamily="49" charset="0"/>
              </a:rPr>
              <a:t>Contact</a:t>
            </a:r>
            <a:r>
              <a:rPr lang="en-US" sz="2400" dirty="0" smtClean="0">
                <a:solidFill>
                  <a:srgbClr val="0000FF"/>
                </a:solidFill>
                <a:latin typeface="Consolas" pitchFamily="49" charset="0"/>
              </a:rPr>
              <a:t>&gt;</a:t>
            </a:r>
            <a:r>
              <a:rPr lang="en-US" sz="2400" dirty="0" smtClean="0">
                <a:latin typeface="Consolas" pitchFamily="49" charset="0"/>
              </a:rPr>
              <a:t> </a:t>
            </a:r>
            <a:endParaRPr lang="en-US" sz="2400" dirty="0">
              <a:latin typeface="Consolas" pitchFamily="49" charset="0"/>
            </a:endParaRPr>
          </a:p>
        </p:txBody>
      </p:sp>
      <p:sp>
        <p:nvSpPr>
          <p:cNvPr id="3" name="Title 2"/>
          <p:cNvSpPr>
            <a:spLocks noGrp="1"/>
          </p:cNvSpPr>
          <p:nvPr>
            <p:ph type="title"/>
          </p:nvPr>
        </p:nvSpPr>
        <p:spPr>
          <a:xfrm>
            <a:off x="387054" y="152400"/>
            <a:ext cx="8375946" cy="553998"/>
          </a:xfrm>
        </p:spPr>
        <p:txBody>
          <a:bodyPr/>
          <a:lstStyle/>
          <a:p>
            <a:r>
              <a:rPr smtClean="0"/>
              <a:t>REST API: Create</a:t>
            </a:r>
            <a:endParaRPr lang="en-US" dirty="0"/>
          </a:p>
        </p:txBody>
      </p:sp>
      <p:pic>
        <p:nvPicPr>
          <p:cNvPr id="4" name="Picture 1"/>
          <p:cNvPicPr>
            <a:picLocks noChangeAspect="1" noChangeArrowheads="1"/>
          </p:cNvPicPr>
          <p:nvPr/>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a:xfrm>
            <a:off x="387054" y="152400"/>
            <a:ext cx="8375946" cy="553998"/>
          </a:xfrm>
        </p:spPr>
        <p:txBody>
          <a:bodyPr/>
          <a:lstStyle/>
          <a:p>
            <a:r>
              <a:rPr smtClean="0"/>
              <a:t>Demo: Calling REST Create using C#</a:t>
            </a:r>
            <a:endParaRPr lang="en-US" dirty="0"/>
          </a:p>
        </p:txBody>
      </p:sp>
      <p:pic>
        <p:nvPicPr>
          <p:cNvPr id="4" name="Picture 1"/>
          <p:cNvPicPr>
            <a:picLocks noChangeAspect="1" noChangeArrowheads="1"/>
          </p:cNvPicPr>
          <p:nvPr/>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990600"/>
            <a:ext cx="8534400" cy="4919937"/>
          </a:xfrm>
        </p:spPr>
        <p:txBody>
          <a:bodyPr/>
          <a:lstStyle/>
          <a:p>
            <a:r>
              <a:rPr lang="en-US" dirty="0" smtClean="0"/>
              <a:t>Create entity</a:t>
            </a:r>
          </a:p>
          <a:p>
            <a:pPr lvl="1"/>
            <a:r>
              <a:rPr lang="en-US" dirty="0" smtClean="0"/>
              <a:t>Target URI (scope) is entity. E.g. </a:t>
            </a:r>
            <a:r>
              <a:rPr lang="en-US" sz="2000" dirty="0" smtClean="0">
                <a:solidFill>
                  <a:schemeClr val="accent3"/>
                </a:solidFill>
              </a:rPr>
              <a:t>https://escience2008.data.database.windows.net/v1/ScienceTeam/</a:t>
            </a:r>
          </a:p>
          <a:p>
            <a:pPr lvl="1">
              <a:buNone/>
            </a:pPr>
            <a:r>
              <a:rPr lang="en-US" sz="2000" dirty="0" smtClean="0">
                <a:solidFill>
                  <a:schemeClr val="accent3"/>
                </a:solidFill>
              </a:rPr>
              <a:t>	</a:t>
            </a:r>
            <a:r>
              <a:rPr lang="en-US" sz="2000" dirty="0" smtClean="0">
                <a:solidFill>
                  <a:schemeClr val="accent4"/>
                </a:solidFill>
              </a:rPr>
              <a:t>4d270293-9c23-4a24-8a90-0041b872b796</a:t>
            </a:r>
          </a:p>
          <a:p>
            <a:pPr lvl="1"/>
            <a:r>
              <a:rPr lang="en-US" dirty="0" smtClean="0"/>
              <a:t>HTTP GET operation with empty body</a:t>
            </a:r>
          </a:p>
          <a:p>
            <a:pPr>
              <a:lnSpc>
                <a:spcPct val="100000"/>
              </a:lnSpc>
              <a:spcBef>
                <a:spcPts val="0"/>
              </a:spcBef>
              <a:spcAft>
                <a:spcPts val="0"/>
              </a:spcAft>
              <a:buNone/>
            </a:pPr>
            <a:r>
              <a:rPr lang="en-US" sz="2200" dirty="0" smtClean="0">
                <a:solidFill>
                  <a:srgbClr val="0000FF"/>
                </a:solidFill>
                <a:latin typeface="Consolas" pitchFamily="49" charset="0"/>
              </a:rPr>
              <a:t>&lt;</a:t>
            </a:r>
            <a:r>
              <a:rPr lang="en-US" sz="2200" dirty="0" smtClean="0">
                <a:latin typeface="Consolas" pitchFamily="49" charset="0"/>
              </a:rPr>
              <a:t>Contact</a:t>
            </a:r>
            <a:r>
              <a:rPr lang="en-US" sz="2200" dirty="0" smtClean="0">
                <a:solidFill>
                  <a:srgbClr val="0000FF"/>
                </a:solidFill>
                <a:latin typeface="Consolas" pitchFamily="49" charset="0"/>
              </a:rPr>
              <a:t>&gt;</a:t>
            </a:r>
            <a:r>
              <a:rPr lang="en-US" sz="2200" dirty="0" smtClean="0">
                <a:latin typeface="Consolas" pitchFamily="49" charset="0"/>
              </a:rPr>
              <a:t>     </a:t>
            </a:r>
          </a:p>
          <a:p>
            <a:pPr>
              <a:lnSpc>
                <a:spcPct val="100000"/>
              </a:lnSpc>
              <a:spcBef>
                <a:spcPts val="0"/>
              </a:spcBef>
              <a:spcAft>
                <a:spcPts val="0"/>
              </a:spcAft>
              <a:buNone/>
            </a:pPr>
            <a:r>
              <a:rPr lang="en-US" sz="2200" dirty="0" smtClean="0">
                <a:solidFill>
                  <a:srgbClr val="0000FF"/>
                </a:solidFill>
                <a:latin typeface="Consolas" pitchFamily="49" charset="0"/>
              </a:rPr>
              <a:t>	&lt;</a:t>
            </a:r>
            <a:r>
              <a:rPr lang="en-US" sz="2200" i="1" dirty="0" smtClean="0">
                <a:latin typeface="Consolas" pitchFamily="49" charset="0"/>
              </a:rPr>
              <a:t>s:Id</a:t>
            </a:r>
            <a:r>
              <a:rPr lang="en-US" sz="2200" dirty="0" smtClean="0">
                <a:solidFill>
                  <a:srgbClr val="0000FF"/>
                </a:solidFill>
                <a:latin typeface="Consolas" pitchFamily="49" charset="0"/>
              </a:rPr>
              <a:t>&gt;</a:t>
            </a:r>
            <a:r>
              <a:rPr lang="en-US" sz="2200" b="1" dirty="0" smtClean="0">
                <a:latin typeface="Consolas" pitchFamily="49" charset="0"/>
              </a:rPr>
              <a:t>4d270293-9c23-4a24-8a90-0041b872b796</a:t>
            </a:r>
            <a:r>
              <a:rPr lang="en-US" sz="2200" dirty="0" smtClean="0">
                <a:solidFill>
                  <a:srgbClr val="0000FF"/>
                </a:solidFill>
                <a:latin typeface="Consolas" pitchFamily="49" charset="0"/>
              </a:rPr>
              <a:t>&lt;/</a:t>
            </a:r>
            <a:r>
              <a:rPr lang="en-US" sz="2200" i="1" dirty="0" smtClean="0">
                <a:latin typeface="Consolas" pitchFamily="49" charset="0"/>
              </a:rPr>
              <a:t>s:Id</a:t>
            </a:r>
            <a:r>
              <a:rPr lang="en-US" sz="2200" dirty="0" smtClean="0">
                <a:solidFill>
                  <a:srgbClr val="0000FF"/>
                </a:solidFill>
                <a:latin typeface="Consolas" pitchFamily="49" charset="0"/>
              </a:rPr>
              <a:t>&gt;</a:t>
            </a:r>
            <a:r>
              <a:rPr lang="en-US" sz="2200" dirty="0" smtClean="0">
                <a:latin typeface="Consolas" pitchFamily="49" charset="0"/>
              </a:rPr>
              <a:t>  </a:t>
            </a:r>
          </a:p>
          <a:p>
            <a:pPr>
              <a:lnSpc>
                <a:spcPct val="100000"/>
              </a:lnSpc>
              <a:spcBef>
                <a:spcPts val="0"/>
              </a:spcBef>
              <a:spcAft>
                <a:spcPts val="0"/>
              </a:spcAft>
              <a:buNone/>
            </a:pPr>
            <a:r>
              <a:rPr lang="en-US" sz="2200" dirty="0" smtClean="0">
                <a:solidFill>
                  <a:srgbClr val="0000FF"/>
                </a:solidFill>
                <a:latin typeface="Consolas" pitchFamily="49" charset="0"/>
              </a:rPr>
              <a:t>	&lt;</a:t>
            </a:r>
            <a:r>
              <a:rPr lang="en-US" sz="2200" i="1" dirty="0" smtClean="0">
                <a:latin typeface="Consolas" pitchFamily="49" charset="0"/>
              </a:rPr>
              <a:t>s:Version</a:t>
            </a:r>
            <a:r>
              <a:rPr lang="en-US" sz="2200" dirty="0" smtClean="0">
                <a:solidFill>
                  <a:srgbClr val="0000FF"/>
                </a:solidFill>
                <a:latin typeface="Consolas" pitchFamily="49" charset="0"/>
              </a:rPr>
              <a:t>&gt;</a:t>
            </a:r>
            <a:r>
              <a:rPr lang="en-US" sz="2200" b="1" dirty="0" smtClean="0">
                <a:latin typeface="Consolas" pitchFamily="49" charset="0"/>
              </a:rPr>
              <a:t>531601</a:t>
            </a:r>
            <a:r>
              <a:rPr lang="en-US" sz="2200" dirty="0" smtClean="0">
                <a:solidFill>
                  <a:srgbClr val="0000FF"/>
                </a:solidFill>
                <a:latin typeface="Consolas" pitchFamily="49" charset="0"/>
              </a:rPr>
              <a:t>&lt;/</a:t>
            </a:r>
            <a:r>
              <a:rPr lang="en-US" sz="2200" i="1" dirty="0" smtClean="0">
                <a:latin typeface="Consolas" pitchFamily="49" charset="0"/>
              </a:rPr>
              <a:t>s:Version</a:t>
            </a:r>
            <a:r>
              <a:rPr lang="en-US" sz="2200" dirty="0" smtClean="0">
                <a:solidFill>
                  <a:srgbClr val="0000FF"/>
                </a:solidFill>
                <a:latin typeface="Consolas" pitchFamily="49" charset="0"/>
              </a:rPr>
              <a:t>&gt;</a:t>
            </a:r>
            <a:r>
              <a:rPr lang="en-US" sz="2200" dirty="0" smtClean="0">
                <a:latin typeface="Consolas" pitchFamily="49" charset="0"/>
              </a:rPr>
              <a:t>   </a:t>
            </a:r>
          </a:p>
          <a:p>
            <a:pPr>
              <a:lnSpc>
                <a:spcPct val="100000"/>
              </a:lnSpc>
              <a:spcBef>
                <a:spcPts val="0"/>
              </a:spcBef>
              <a:spcAft>
                <a:spcPts val="0"/>
              </a:spcAft>
              <a:buNone/>
            </a:pPr>
            <a:r>
              <a:rPr lang="en-US" sz="2200" dirty="0" smtClean="0">
                <a:solidFill>
                  <a:srgbClr val="0000FF"/>
                </a:solidFill>
                <a:latin typeface="Consolas" pitchFamily="49" charset="0"/>
              </a:rPr>
              <a:t>	&lt;</a:t>
            </a:r>
            <a:r>
              <a:rPr lang="en-US" sz="2200" dirty="0" err="1" smtClean="0">
                <a:latin typeface="Consolas" pitchFamily="49" charset="0"/>
              </a:rPr>
              <a:t>CId</a:t>
            </a:r>
            <a:r>
              <a:rPr lang="en-US" sz="2200" dirty="0" smtClean="0">
                <a:latin typeface="Consolas" pitchFamily="49" charset="0"/>
              </a:rPr>
              <a:t> </a:t>
            </a:r>
            <a:r>
              <a:rPr lang="en-US" sz="2200" dirty="0" err="1" smtClean="0">
                <a:latin typeface="Consolas" pitchFamily="49" charset="0"/>
              </a:rPr>
              <a:t>xsi:</a:t>
            </a:r>
            <a:r>
              <a:rPr lang="en-US" sz="2200" dirty="0" err="1" smtClean="0">
                <a:solidFill>
                  <a:schemeClr val="bg2">
                    <a:lumMod val="20000"/>
                    <a:lumOff val="80000"/>
                  </a:schemeClr>
                </a:solidFill>
                <a:latin typeface="Consolas" pitchFamily="49" charset="0"/>
              </a:rPr>
              <a:t>type</a:t>
            </a:r>
            <a:r>
              <a:rPr lang="en-US" sz="2200" dirty="0" smtClean="0">
                <a:latin typeface="Consolas" pitchFamily="49" charset="0"/>
              </a:rPr>
              <a:t>=</a:t>
            </a:r>
            <a:r>
              <a:rPr lang="en-US" sz="2200" dirty="0" smtClean="0">
                <a:solidFill>
                  <a:srgbClr val="0000FF"/>
                </a:solidFill>
                <a:latin typeface="Consolas" pitchFamily="49" charset="0"/>
              </a:rPr>
              <a:t>"</a:t>
            </a:r>
            <a:r>
              <a:rPr lang="en-US" sz="2200" dirty="0" smtClean="0">
                <a:solidFill>
                  <a:schemeClr val="accent4"/>
                </a:solidFill>
                <a:latin typeface="Consolas" pitchFamily="49" charset="0"/>
              </a:rPr>
              <a:t>x:string</a:t>
            </a:r>
            <a:r>
              <a:rPr lang="en-US" sz="2200" dirty="0" smtClean="0">
                <a:solidFill>
                  <a:srgbClr val="0000FF"/>
                </a:solidFill>
                <a:latin typeface="Consolas" pitchFamily="49" charset="0"/>
              </a:rPr>
              <a:t>"</a:t>
            </a:r>
            <a:r>
              <a:rPr lang="en-US" sz="2200" dirty="0" smtClean="0">
                <a:latin typeface="Consolas" pitchFamily="49" charset="0"/>
              </a:rPr>
              <a:t>&gt;</a:t>
            </a:r>
            <a:r>
              <a:rPr lang="en-US" sz="2200" b="1" dirty="0" smtClean="0">
                <a:latin typeface="Consolas" pitchFamily="49" charset="0"/>
              </a:rPr>
              <a:t>C1</a:t>
            </a:r>
            <a:r>
              <a:rPr lang="en-US" sz="2200" dirty="0" smtClean="0">
                <a:solidFill>
                  <a:srgbClr val="0000FF"/>
                </a:solidFill>
                <a:latin typeface="Consolas" pitchFamily="49" charset="0"/>
              </a:rPr>
              <a:t>&lt;/</a:t>
            </a:r>
            <a:r>
              <a:rPr lang="en-US" sz="2200" dirty="0" err="1" smtClean="0">
                <a:latin typeface="Consolas" pitchFamily="49" charset="0"/>
              </a:rPr>
              <a:t>CId</a:t>
            </a:r>
            <a:r>
              <a:rPr lang="en-US" sz="2200" dirty="0" smtClean="0">
                <a:solidFill>
                  <a:srgbClr val="0000FF"/>
                </a:solidFill>
                <a:latin typeface="Consolas" pitchFamily="49" charset="0"/>
              </a:rPr>
              <a:t>&gt;</a:t>
            </a:r>
            <a:r>
              <a:rPr lang="en-US" sz="2200" dirty="0" smtClean="0">
                <a:latin typeface="Consolas" pitchFamily="49" charset="0"/>
              </a:rPr>
              <a:t>     </a:t>
            </a:r>
          </a:p>
          <a:p>
            <a:pPr>
              <a:lnSpc>
                <a:spcPct val="100000"/>
              </a:lnSpc>
              <a:spcBef>
                <a:spcPts val="0"/>
              </a:spcBef>
              <a:spcAft>
                <a:spcPts val="0"/>
              </a:spcAft>
              <a:buNone/>
            </a:pPr>
            <a:r>
              <a:rPr lang="en-US" sz="2200" dirty="0" smtClean="0">
                <a:solidFill>
                  <a:srgbClr val="0000FF"/>
                </a:solidFill>
                <a:latin typeface="Consolas" pitchFamily="49" charset="0"/>
              </a:rPr>
              <a:t>	&lt;</a:t>
            </a:r>
            <a:r>
              <a:rPr lang="en-US" sz="2200" dirty="0" smtClean="0">
                <a:latin typeface="Consolas" pitchFamily="49" charset="0"/>
              </a:rPr>
              <a:t>Name </a:t>
            </a:r>
            <a:r>
              <a:rPr lang="en-US" sz="2200" dirty="0" err="1" smtClean="0">
                <a:latin typeface="Consolas" pitchFamily="49" charset="0"/>
              </a:rPr>
              <a:t>xsi:</a:t>
            </a:r>
            <a:r>
              <a:rPr lang="en-US" sz="2200" dirty="0" err="1" smtClean="0">
                <a:solidFill>
                  <a:schemeClr val="bg2">
                    <a:lumMod val="20000"/>
                    <a:lumOff val="80000"/>
                  </a:schemeClr>
                </a:solidFill>
                <a:latin typeface="Consolas" pitchFamily="49" charset="0"/>
              </a:rPr>
              <a:t>type</a:t>
            </a:r>
            <a:r>
              <a:rPr lang="en-US" sz="2200" dirty="0" smtClean="0">
                <a:latin typeface="Consolas" pitchFamily="49" charset="0"/>
              </a:rPr>
              <a:t>=</a:t>
            </a:r>
            <a:r>
              <a:rPr lang="en-US" sz="2200" dirty="0" smtClean="0">
                <a:solidFill>
                  <a:srgbClr val="0000FF"/>
                </a:solidFill>
                <a:latin typeface="Consolas" pitchFamily="49" charset="0"/>
              </a:rPr>
              <a:t>"</a:t>
            </a:r>
            <a:r>
              <a:rPr lang="en-US" sz="2200" dirty="0" smtClean="0">
                <a:solidFill>
                  <a:schemeClr val="accent4"/>
                </a:solidFill>
                <a:latin typeface="Consolas" pitchFamily="49" charset="0"/>
              </a:rPr>
              <a:t>x:string</a:t>
            </a:r>
            <a:r>
              <a:rPr lang="en-US" sz="2200" dirty="0" smtClean="0">
                <a:solidFill>
                  <a:srgbClr val="0000FF"/>
                </a:solidFill>
                <a:latin typeface="Consolas" pitchFamily="49" charset="0"/>
              </a:rPr>
              <a:t>"</a:t>
            </a:r>
            <a:r>
              <a:rPr lang="en-US" sz="2200" dirty="0" smtClean="0">
                <a:latin typeface="Consolas" pitchFamily="49" charset="0"/>
              </a:rPr>
              <a:t>&gt;</a:t>
            </a:r>
            <a:r>
              <a:rPr lang="en-US" sz="2200" b="1" dirty="0" smtClean="0">
                <a:latin typeface="Consolas" pitchFamily="49" charset="0"/>
              </a:rPr>
              <a:t>Bugs Bunny</a:t>
            </a:r>
            <a:r>
              <a:rPr lang="en-US" sz="2200" dirty="0" smtClean="0">
                <a:solidFill>
                  <a:srgbClr val="0000FF"/>
                </a:solidFill>
                <a:latin typeface="Consolas" pitchFamily="49" charset="0"/>
              </a:rPr>
              <a:t>&lt;/</a:t>
            </a:r>
            <a:r>
              <a:rPr lang="en-US" sz="2200" dirty="0" smtClean="0">
                <a:latin typeface="Consolas" pitchFamily="49" charset="0"/>
              </a:rPr>
              <a:t>Name</a:t>
            </a:r>
            <a:r>
              <a:rPr lang="en-US" sz="2200" dirty="0" smtClean="0">
                <a:solidFill>
                  <a:srgbClr val="0000FF"/>
                </a:solidFill>
                <a:latin typeface="Consolas" pitchFamily="49" charset="0"/>
              </a:rPr>
              <a:t>&gt;</a:t>
            </a:r>
            <a:r>
              <a:rPr lang="en-US" sz="2200" dirty="0" smtClean="0">
                <a:latin typeface="Consolas" pitchFamily="49" charset="0"/>
              </a:rPr>
              <a:t>     </a:t>
            </a:r>
          </a:p>
          <a:p>
            <a:pPr>
              <a:lnSpc>
                <a:spcPct val="100000"/>
              </a:lnSpc>
              <a:spcBef>
                <a:spcPts val="0"/>
              </a:spcBef>
              <a:spcAft>
                <a:spcPts val="0"/>
              </a:spcAft>
              <a:buNone/>
            </a:pPr>
            <a:r>
              <a:rPr lang="en-US" sz="2200" dirty="0" smtClean="0">
                <a:solidFill>
                  <a:srgbClr val="0000FF"/>
                </a:solidFill>
                <a:latin typeface="Consolas" pitchFamily="49" charset="0"/>
              </a:rPr>
              <a:t>	&lt;</a:t>
            </a:r>
            <a:r>
              <a:rPr lang="en-US" sz="2200" dirty="0" smtClean="0">
                <a:latin typeface="Consolas" pitchFamily="49" charset="0"/>
              </a:rPr>
              <a:t>Role </a:t>
            </a:r>
            <a:r>
              <a:rPr lang="en-US" sz="2200" dirty="0" err="1" smtClean="0">
                <a:latin typeface="Consolas" pitchFamily="49" charset="0"/>
              </a:rPr>
              <a:t>xsi:</a:t>
            </a:r>
            <a:r>
              <a:rPr lang="en-US" sz="2200" dirty="0" err="1" smtClean="0">
                <a:solidFill>
                  <a:schemeClr val="bg2">
                    <a:lumMod val="20000"/>
                    <a:lumOff val="80000"/>
                  </a:schemeClr>
                </a:solidFill>
                <a:latin typeface="Consolas" pitchFamily="49" charset="0"/>
              </a:rPr>
              <a:t>type</a:t>
            </a:r>
            <a:r>
              <a:rPr lang="en-US" sz="2200" dirty="0" smtClean="0">
                <a:latin typeface="Consolas" pitchFamily="49" charset="0"/>
              </a:rPr>
              <a:t>=</a:t>
            </a:r>
            <a:r>
              <a:rPr lang="en-US" sz="2200" dirty="0" smtClean="0">
                <a:solidFill>
                  <a:srgbClr val="0000FF"/>
                </a:solidFill>
                <a:latin typeface="Consolas" pitchFamily="49" charset="0"/>
              </a:rPr>
              <a:t>"</a:t>
            </a:r>
            <a:r>
              <a:rPr lang="en-US" sz="2200" dirty="0" smtClean="0">
                <a:solidFill>
                  <a:schemeClr val="accent4"/>
                </a:solidFill>
                <a:latin typeface="Consolas" pitchFamily="49" charset="0"/>
              </a:rPr>
              <a:t>x:string</a:t>
            </a:r>
            <a:r>
              <a:rPr lang="en-US" sz="2200" dirty="0" smtClean="0">
                <a:solidFill>
                  <a:srgbClr val="0000FF"/>
                </a:solidFill>
                <a:latin typeface="Consolas" pitchFamily="49" charset="0"/>
              </a:rPr>
              <a:t>"</a:t>
            </a:r>
            <a:r>
              <a:rPr lang="en-US" sz="2200" dirty="0" smtClean="0">
                <a:latin typeface="Consolas" pitchFamily="49" charset="0"/>
              </a:rPr>
              <a:t>&gt;</a:t>
            </a:r>
            <a:r>
              <a:rPr lang="en-US" sz="2200" b="1" dirty="0" smtClean="0">
                <a:latin typeface="Consolas" pitchFamily="49" charset="0"/>
              </a:rPr>
              <a:t>PI</a:t>
            </a:r>
            <a:r>
              <a:rPr lang="en-US" sz="2200" dirty="0" smtClean="0">
                <a:solidFill>
                  <a:srgbClr val="0000FF"/>
                </a:solidFill>
                <a:latin typeface="Consolas" pitchFamily="49" charset="0"/>
              </a:rPr>
              <a:t>&lt;/</a:t>
            </a:r>
            <a:r>
              <a:rPr lang="en-US" sz="2200" dirty="0" smtClean="0">
                <a:latin typeface="Consolas" pitchFamily="49" charset="0"/>
              </a:rPr>
              <a:t>Role</a:t>
            </a:r>
            <a:r>
              <a:rPr lang="en-US" sz="2200" dirty="0" smtClean="0">
                <a:solidFill>
                  <a:srgbClr val="0000FF"/>
                </a:solidFill>
                <a:latin typeface="Consolas" pitchFamily="49" charset="0"/>
              </a:rPr>
              <a:t>&gt;</a:t>
            </a:r>
            <a:r>
              <a:rPr lang="en-US" sz="2200" dirty="0" smtClean="0">
                <a:latin typeface="Consolas" pitchFamily="49" charset="0"/>
              </a:rPr>
              <a:t>     </a:t>
            </a:r>
          </a:p>
          <a:p>
            <a:pPr>
              <a:lnSpc>
                <a:spcPct val="100000"/>
              </a:lnSpc>
              <a:spcBef>
                <a:spcPts val="0"/>
              </a:spcBef>
              <a:spcAft>
                <a:spcPts val="0"/>
              </a:spcAft>
              <a:buNone/>
            </a:pPr>
            <a:r>
              <a:rPr lang="en-US" sz="2200" dirty="0" smtClean="0">
                <a:solidFill>
                  <a:srgbClr val="0000FF"/>
                </a:solidFill>
                <a:latin typeface="Consolas" pitchFamily="49" charset="0"/>
              </a:rPr>
              <a:t>	&lt;</a:t>
            </a:r>
            <a:r>
              <a:rPr lang="en-US" sz="2200" dirty="0" smtClean="0">
                <a:latin typeface="Consolas" pitchFamily="49" charset="0"/>
              </a:rPr>
              <a:t>Phone </a:t>
            </a:r>
            <a:r>
              <a:rPr lang="en-US" sz="2200" dirty="0" err="1" smtClean="0">
                <a:latin typeface="Consolas" pitchFamily="49" charset="0"/>
              </a:rPr>
              <a:t>xsi:</a:t>
            </a:r>
            <a:r>
              <a:rPr lang="en-US" sz="2200" dirty="0" err="1" smtClean="0">
                <a:solidFill>
                  <a:schemeClr val="bg2">
                    <a:lumMod val="20000"/>
                    <a:lumOff val="80000"/>
                  </a:schemeClr>
                </a:solidFill>
                <a:latin typeface="Consolas" pitchFamily="49" charset="0"/>
              </a:rPr>
              <a:t>type</a:t>
            </a:r>
            <a:r>
              <a:rPr lang="en-US" sz="2200" dirty="0" smtClean="0">
                <a:latin typeface="Consolas" pitchFamily="49" charset="0"/>
              </a:rPr>
              <a:t>=</a:t>
            </a:r>
            <a:r>
              <a:rPr lang="en-US" sz="2200" dirty="0" smtClean="0">
                <a:solidFill>
                  <a:srgbClr val="0000FF"/>
                </a:solidFill>
                <a:latin typeface="Consolas" pitchFamily="49" charset="0"/>
              </a:rPr>
              <a:t>"</a:t>
            </a:r>
            <a:r>
              <a:rPr lang="en-US" sz="2200" dirty="0" smtClean="0">
                <a:solidFill>
                  <a:schemeClr val="accent4"/>
                </a:solidFill>
                <a:latin typeface="Consolas" pitchFamily="49" charset="0"/>
              </a:rPr>
              <a:t>x:decimal</a:t>
            </a:r>
            <a:r>
              <a:rPr lang="en-US" sz="2200" dirty="0" smtClean="0">
                <a:solidFill>
                  <a:srgbClr val="0000FF"/>
                </a:solidFill>
                <a:latin typeface="Consolas" pitchFamily="49" charset="0"/>
              </a:rPr>
              <a:t>"</a:t>
            </a:r>
            <a:r>
              <a:rPr lang="en-US" sz="2200" dirty="0" smtClean="0">
                <a:latin typeface="Consolas" pitchFamily="49" charset="0"/>
              </a:rPr>
              <a:t>&gt;</a:t>
            </a:r>
            <a:r>
              <a:rPr lang="en-US" sz="2200" b="1" dirty="0" smtClean="0">
                <a:latin typeface="Consolas" pitchFamily="49" charset="0"/>
              </a:rPr>
              <a:t>4150001000</a:t>
            </a:r>
            <a:r>
              <a:rPr lang="en-US" sz="2200" dirty="0" smtClean="0">
                <a:solidFill>
                  <a:srgbClr val="0000FF"/>
                </a:solidFill>
                <a:latin typeface="Consolas" pitchFamily="49" charset="0"/>
              </a:rPr>
              <a:t>&lt;/</a:t>
            </a:r>
            <a:r>
              <a:rPr lang="en-US" sz="2200" dirty="0" smtClean="0">
                <a:latin typeface="Consolas" pitchFamily="49" charset="0"/>
              </a:rPr>
              <a:t>Phone</a:t>
            </a:r>
            <a:r>
              <a:rPr lang="en-US" sz="2200" dirty="0" smtClean="0">
                <a:solidFill>
                  <a:srgbClr val="0000FF"/>
                </a:solidFill>
                <a:latin typeface="Consolas" pitchFamily="49" charset="0"/>
              </a:rPr>
              <a:t>&gt;</a:t>
            </a:r>
            <a:endParaRPr lang="en-US" sz="2200" dirty="0" smtClean="0">
              <a:latin typeface="Consolas" pitchFamily="49" charset="0"/>
            </a:endParaRPr>
          </a:p>
          <a:p>
            <a:pPr>
              <a:lnSpc>
                <a:spcPct val="100000"/>
              </a:lnSpc>
              <a:spcBef>
                <a:spcPts val="0"/>
              </a:spcBef>
              <a:spcAft>
                <a:spcPts val="0"/>
              </a:spcAft>
              <a:buNone/>
            </a:pPr>
            <a:r>
              <a:rPr lang="en-US" sz="2200" dirty="0" smtClean="0">
                <a:solidFill>
                  <a:srgbClr val="0000FF"/>
                </a:solidFill>
                <a:latin typeface="Consolas" pitchFamily="49" charset="0"/>
              </a:rPr>
              <a:t>	&lt;</a:t>
            </a:r>
            <a:r>
              <a:rPr lang="en-US" sz="2200" dirty="0" err="1" smtClean="0">
                <a:latin typeface="Consolas" pitchFamily="49" charset="0"/>
              </a:rPr>
              <a:t>FieldWork</a:t>
            </a:r>
            <a:r>
              <a:rPr lang="en-US" sz="2200" dirty="0" smtClean="0">
                <a:latin typeface="Consolas" pitchFamily="49" charset="0"/>
              </a:rPr>
              <a:t> </a:t>
            </a:r>
            <a:r>
              <a:rPr lang="en-US" sz="2200" dirty="0" err="1" smtClean="0">
                <a:latin typeface="Consolas" pitchFamily="49" charset="0"/>
              </a:rPr>
              <a:t>xsi:</a:t>
            </a:r>
            <a:r>
              <a:rPr lang="en-US" sz="2200" dirty="0" err="1" smtClean="0">
                <a:solidFill>
                  <a:schemeClr val="bg2">
                    <a:lumMod val="20000"/>
                    <a:lumOff val="80000"/>
                  </a:schemeClr>
                </a:solidFill>
                <a:latin typeface="Consolas" pitchFamily="49" charset="0"/>
              </a:rPr>
              <a:t>type</a:t>
            </a:r>
            <a:r>
              <a:rPr lang="en-US" sz="2200" dirty="0" smtClean="0">
                <a:latin typeface="Consolas" pitchFamily="49" charset="0"/>
              </a:rPr>
              <a:t>=</a:t>
            </a:r>
            <a:r>
              <a:rPr lang="en-US" sz="2200" dirty="0" smtClean="0">
                <a:solidFill>
                  <a:srgbClr val="0000FF"/>
                </a:solidFill>
                <a:latin typeface="Consolas" pitchFamily="49" charset="0"/>
              </a:rPr>
              <a:t>"</a:t>
            </a:r>
            <a:r>
              <a:rPr lang="en-US" sz="2200" dirty="0" smtClean="0">
                <a:solidFill>
                  <a:schemeClr val="accent4"/>
                </a:solidFill>
                <a:latin typeface="Consolas" pitchFamily="49" charset="0"/>
              </a:rPr>
              <a:t>x:boolean</a:t>
            </a:r>
            <a:r>
              <a:rPr lang="en-US" sz="2200" dirty="0" smtClean="0">
                <a:solidFill>
                  <a:srgbClr val="0000FF"/>
                </a:solidFill>
                <a:latin typeface="Consolas" pitchFamily="49" charset="0"/>
              </a:rPr>
              <a:t>"</a:t>
            </a:r>
            <a:r>
              <a:rPr lang="en-US" sz="2200" dirty="0" smtClean="0">
                <a:latin typeface="Consolas" pitchFamily="49" charset="0"/>
              </a:rPr>
              <a:t>&gt;</a:t>
            </a:r>
            <a:r>
              <a:rPr lang="en-US" sz="2200" b="1" dirty="0" smtClean="0">
                <a:latin typeface="Consolas" pitchFamily="49" charset="0"/>
              </a:rPr>
              <a:t>true</a:t>
            </a:r>
            <a:r>
              <a:rPr lang="en-US" sz="2200" dirty="0" smtClean="0">
                <a:solidFill>
                  <a:srgbClr val="0000FF"/>
                </a:solidFill>
                <a:latin typeface="Consolas" pitchFamily="49" charset="0"/>
              </a:rPr>
              <a:t>&lt;/</a:t>
            </a:r>
            <a:r>
              <a:rPr lang="en-US" sz="2200" dirty="0" err="1" smtClean="0">
                <a:latin typeface="Consolas" pitchFamily="49" charset="0"/>
              </a:rPr>
              <a:t>FieldWork</a:t>
            </a:r>
            <a:r>
              <a:rPr lang="en-US" sz="2200" dirty="0" smtClean="0">
                <a:solidFill>
                  <a:srgbClr val="0000FF"/>
                </a:solidFill>
                <a:latin typeface="Consolas" pitchFamily="49" charset="0"/>
              </a:rPr>
              <a:t>&gt;</a:t>
            </a:r>
            <a:endParaRPr lang="en-US" sz="2200" dirty="0" smtClean="0">
              <a:latin typeface="Consolas" pitchFamily="49" charset="0"/>
            </a:endParaRPr>
          </a:p>
          <a:p>
            <a:pPr>
              <a:lnSpc>
                <a:spcPct val="100000"/>
              </a:lnSpc>
              <a:spcBef>
                <a:spcPts val="0"/>
              </a:spcBef>
              <a:spcAft>
                <a:spcPts val="0"/>
              </a:spcAft>
              <a:buNone/>
            </a:pPr>
            <a:r>
              <a:rPr lang="en-US" sz="2200" dirty="0" smtClean="0">
                <a:solidFill>
                  <a:srgbClr val="0000FF"/>
                </a:solidFill>
                <a:latin typeface="Consolas" pitchFamily="49" charset="0"/>
              </a:rPr>
              <a:t>&lt;/</a:t>
            </a:r>
            <a:r>
              <a:rPr lang="en-US" sz="2200" dirty="0" smtClean="0">
                <a:latin typeface="Consolas" pitchFamily="49" charset="0"/>
              </a:rPr>
              <a:t>Contact</a:t>
            </a:r>
            <a:r>
              <a:rPr lang="en-US" sz="2200" dirty="0" smtClean="0">
                <a:solidFill>
                  <a:srgbClr val="0000FF"/>
                </a:solidFill>
                <a:latin typeface="Consolas" pitchFamily="49" charset="0"/>
              </a:rPr>
              <a:t>&gt;</a:t>
            </a:r>
            <a:r>
              <a:rPr lang="en-US" sz="2200" dirty="0" smtClean="0">
                <a:latin typeface="Consolas" pitchFamily="49" charset="0"/>
              </a:rPr>
              <a:t> </a:t>
            </a:r>
            <a:endParaRPr lang="en-US" sz="2200" dirty="0">
              <a:latin typeface="Consolas" pitchFamily="49" charset="0"/>
            </a:endParaRPr>
          </a:p>
        </p:txBody>
      </p:sp>
      <p:sp>
        <p:nvSpPr>
          <p:cNvPr id="3" name="Title 2"/>
          <p:cNvSpPr>
            <a:spLocks noGrp="1"/>
          </p:cNvSpPr>
          <p:nvPr>
            <p:ph type="title"/>
          </p:nvPr>
        </p:nvSpPr>
        <p:spPr>
          <a:xfrm>
            <a:off x="387054" y="152400"/>
            <a:ext cx="8375946" cy="553998"/>
          </a:xfrm>
        </p:spPr>
        <p:txBody>
          <a:bodyPr/>
          <a:lstStyle/>
          <a:p>
            <a:r>
              <a:rPr smtClean="0"/>
              <a:t>REST API: Get</a:t>
            </a:r>
            <a:endParaRPr lang="en-US" dirty="0"/>
          </a:p>
        </p:txBody>
      </p:sp>
      <p:pic>
        <p:nvPicPr>
          <p:cNvPr id="4" name="Picture 1"/>
          <p:cNvPicPr>
            <a:picLocks noChangeAspect="1" noChangeArrowheads="1"/>
          </p:cNvPicPr>
          <p:nvPr/>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1052596"/>
          </a:xfrm>
        </p:spPr>
        <p:txBody>
          <a:bodyPr/>
          <a:lstStyle/>
          <a:p>
            <a:r>
              <a:rPr smtClean="0"/>
              <a:t>REST API</a:t>
            </a:r>
            <a:br>
              <a:rPr smtClean="0"/>
            </a:br>
            <a:r>
              <a:rPr sz="3600" smtClean="0">
                <a:solidFill>
                  <a:schemeClr val="accent3"/>
                </a:solidFill>
              </a:rPr>
              <a:t>Mapping between HTTP Verb &amp; operation</a:t>
            </a:r>
            <a:endParaRPr lang="en-US" dirty="0">
              <a:solidFill>
                <a:schemeClr val="accent3"/>
              </a:solidFill>
            </a:endParaRPr>
          </a:p>
        </p:txBody>
      </p:sp>
      <p:graphicFrame>
        <p:nvGraphicFramePr>
          <p:cNvPr id="5" name="Table 4"/>
          <p:cNvGraphicFramePr>
            <a:graphicFrameLocks noGrp="1"/>
          </p:cNvGraphicFramePr>
          <p:nvPr/>
        </p:nvGraphicFramePr>
        <p:xfrm>
          <a:off x="990600" y="1524000"/>
          <a:ext cx="7239000" cy="4551680"/>
        </p:xfrm>
        <a:graphic>
          <a:graphicData uri="http://schemas.openxmlformats.org/drawingml/2006/table">
            <a:tbl>
              <a:tblPr firstRow="1" bandRow="1">
                <a:tableStyleId>{5C22544A-7EE6-4342-B048-85BDC9FD1C3A}</a:tableStyleId>
              </a:tblPr>
              <a:tblGrid>
                <a:gridCol w="1809750"/>
                <a:gridCol w="1809750"/>
                <a:gridCol w="1809750"/>
                <a:gridCol w="1809750"/>
              </a:tblGrid>
              <a:tr h="680720">
                <a:tc>
                  <a:txBody>
                    <a:bodyPr/>
                    <a:lstStyle/>
                    <a:p>
                      <a:pPr algn="ctr"/>
                      <a:endParaRPr lang="en-US" dirty="0"/>
                    </a:p>
                  </a:txBody>
                  <a:tcPr/>
                </a:tc>
                <a:tc>
                  <a:txBody>
                    <a:bodyPr/>
                    <a:lstStyle/>
                    <a:p>
                      <a:pPr algn="ctr"/>
                      <a:r>
                        <a:rPr lang="en-US" dirty="0" smtClean="0"/>
                        <a:t>Authority</a:t>
                      </a:r>
                      <a:endParaRPr lang="en-US" dirty="0"/>
                    </a:p>
                  </a:txBody>
                  <a:tcPr/>
                </a:tc>
                <a:tc>
                  <a:txBody>
                    <a:bodyPr/>
                    <a:lstStyle/>
                    <a:p>
                      <a:pPr algn="ctr"/>
                      <a:r>
                        <a:rPr lang="en-US" dirty="0" smtClean="0"/>
                        <a:t>Container</a:t>
                      </a:r>
                      <a:endParaRPr lang="en-US" dirty="0"/>
                    </a:p>
                  </a:txBody>
                  <a:tcPr/>
                </a:tc>
                <a:tc>
                  <a:txBody>
                    <a:bodyPr/>
                    <a:lstStyle/>
                    <a:p>
                      <a:pPr algn="ctr"/>
                      <a:r>
                        <a:rPr lang="en-US" dirty="0" smtClean="0"/>
                        <a:t>Entity</a:t>
                      </a:r>
                      <a:endParaRPr lang="en-US" dirty="0"/>
                    </a:p>
                  </a:txBody>
                  <a:tcPr/>
                </a:tc>
              </a:tr>
              <a:tr h="680720">
                <a:tc>
                  <a:txBody>
                    <a:bodyPr/>
                    <a:lstStyle/>
                    <a:p>
                      <a:r>
                        <a:rPr lang="en-US" b="1" dirty="0" smtClean="0">
                          <a:solidFill>
                            <a:schemeClr val="tx1"/>
                          </a:solidFill>
                        </a:rPr>
                        <a:t>Create </a:t>
                      </a:r>
                    </a:p>
                    <a:p>
                      <a:r>
                        <a:rPr lang="en-US" b="1" dirty="0" smtClean="0">
                          <a:solidFill>
                            <a:schemeClr val="tx1"/>
                          </a:solidFill>
                        </a:rPr>
                        <a:t>HTTP  POST</a:t>
                      </a:r>
                      <a:endParaRPr lang="en-US" b="1" dirty="0">
                        <a:solidFill>
                          <a:schemeClr val="tx1"/>
                        </a:solidFill>
                      </a:endParaRPr>
                    </a:p>
                  </a:txBody>
                  <a:tcPr>
                    <a:solidFill>
                      <a:schemeClr val="accent6"/>
                    </a:solidFill>
                  </a:tcPr>
                </a:tc>
                <a:tc>
                  <a:txBody>
                    <a:bodyPr/>
                    <a:lstStyle/>
                    <a:p>
                      <a:pPr algn="ctr"/>
                      <a:r>
                        <a:rPr lang="en-US" dirty="0" smtClean="0"/>
                        <a:t>Root URI</a:t>
                      </a:r>
                    </a:p>
                    <a:p>
                      <a:pPr algn="ctr"/>
                      <a:r>
                        <a:rPr lang="en-US" i="1" dirty="0" smtClean="0"/>
                        <a:t>Authority </a:t>
                      </a:r>
                      <a:r>
                        <a:rPr lang="en-US" i="1" baseline="0" dirty="0" smtClean="0"/>
                        <a:t>props</a:t>
                      </a:r>
                      <a:endParaRPr lang="en-US" i="1" dirty="0"/>
                    </a:p>
                  </a:txBody>
                  <a:tcPr/>
                </a:tc>
                <a:tc>
                  <a:txBody>
                    <a:bodyPr/>
                    <a:lstStyle/>
                    <a:p>
                      <a:pPr algn="ctr"/>
                      <a:r>
                        <a:rPr lang="en-US" dirty="0" smtClean="0"/>
                        <a:t>Authority URI</a:t>
                      </a:r>
                    </a:p>
                    <a:p>
                      <a:pPr algn="ctr"/>
                      <a:r>
                        <a:rPr lang="en-US" i="1" dirty="0" smtClean="0"/>
                        <a:t>Container props</a:t>
                      </a:r>
                      <a:endParaRPr lang="en-US" i="1" dirty="0"/>
                    </a:p>
                  </a:txBody>
                  <a:tcPr/>
                </a:tc>
                <a:tc>
                  <a:txBody>
                    <a:bodyPr/>
                    <a:lstStyle/>
                    <a:p>
                      <a:pPr algn="ctr"/>
                      <a:r>
                        <a:rPr lang="en-US" dirty="0" smtClean="0"/>
                        <a:t>Container URI</a:t>
                      </a:r>
                    </a:p>
                    <a:p>
                      <a:pPr algn="ctr"/>
                      <a:r>
                        <a:rPr lang="en-US" i="1" dirty="0" smtClean="0"/>
                        <a:t>Entity props</a:t>
                      </a:r>
                      <a:endParaRPr lang="en-US" i="1" dirty="0"/>
                    </a:p>
                  </a:txBody>
                  <a:tcPr/>
                </a:tc>
              </a:tr>
              <a:tr h="680720">
                <a:tc>
                  <a:txBody>
                    <a:bodyPr/>
                    <a:lstStyle/>
                    <a:p>
                      <a:r>
                        <a:rPr lang="en-US" b="1" dirty="0" smtClean="0">
                          <a:solidFill>
                            <a:schemeClr val="tx1"/>
                          </a:solidFill>
                        </a:rPr>
                        <a:t>Read</a:t>
                      </a:r>
                    </a:p>
                    <a:p>
                      <a:r>
                        <a:rPr lang="en-US" b="1" dirty="0" smtClean="0">
                          <a:solidFill>
                            <a:schemeClr val="tx1"/>
                          </a:solidFill>
                        </a:rPr>
                        <a:t>HTTP GET</a:t>
                      </a:r>
                      <a:endParaRPr lang="en-US" b="1" dirty="0">
                        <a:solidFill>
                          <a:schemeClr val="tx1"/>
                        </a:solidFill>
                      </a:endParaRPr>
                    </a:p>
                  </a:txBody>
                  <a:tcPr>
                    <a:solidFill>
                      <a:schemeClr val="accent6"/>
                    </a:solidFill>
                  </a:tcPr>
                </a:tc>
                <a:tc>
                  <a:txBody>
                    <a:bodyPr/>
                    <a:lstStyle/>
                    <a:p>
                      <a:pPr algn="ctr"/>
                      <a:r>
                        <a:rPr lang="en-US" dirty="0" smtClean="0"/>
                        <a:t>Authority URI</a:t>
                      </a:r>
                    </a:p>
                    <a:p>
                      <a:pPr algn="ctr"/>
                      <a:r>
                        <a:rPr lang="en-US" i="1" dirty="0" smtClean="0"/>
                        <a:t>Empty</a:t>
                      </a:r>
                      <a:endParaRPr lang="en-US" i="1" dirty="0"/>
                    </a:p>
                  </a:txBody>
                  <a:tcPr/>
                </a:tc>
                <a:tc>
                  <a:txBody>
                    <a:bodyPr/>
                    <a:lstStyle/>
                    <a:p>
                      <a:pPr algn="ctr"/>
                      <a:r>
                        <a:rPr lang="en-US" dirty="0" smtClean="0"/>
                        <a:t>Container URI</a:t>
                      </a:r>
                    </a:p>
                    <a:p>
                      <a:pPr marL="0" marR="0" indent="0" algn="ctr" defTabSz="914363" rtl="0" eaLnBrk="1" fontAlgn="auto" latinLnBrk="0" hangingPunct="1">
                        <a:lnSpc>
                          <a:spcPct val="100000"/>
                        </a:lnSpc>
                        <a:spcBef>
                          <a:spcPts val="0"/>
                        </a:spcBef>
                        <a:spcAft>
                          <a:spcPts val="0"/>
                        </a:spcAft>
                        <a:buClrTx/>
                        <a:buSzTx/>
                        <a:buFontTx/>
                        <a:buNone/>
                        <a:tabLst/>
                        <a:defRPr/>
                      </a:pPr>
                      <a:r>
                        <a:rPr lang="en-US" i="1" dirty="0" smtClean="0"/>
                        <a:t>Empty</a:t>
                      </a:r>
                    </a:p>
                  </a:txBody>
                  <a:tcPr/>
                </a:tc>
                <a:tc>
                  <a:txBody>
                    <a:bodyPr/>
                    <a:lstStyle/>
                    <a:p>
                      <a:pPr algn="ctr"/>
                      <a:r>
                        <a:rPr lang="en-US" dirty="0" smtClean="0"/>
                        <a:t>Entity URI</a:t>
                      </a:r>
                    </a:p>
                    <a:p>
                      <a:pPr marL="0" marR="0" indent="0" algn="ctr" defTabSz="914363" rtl="0" eaLnBrk="1" fontAlgn="auto" latinLnBrk="0" hangingPunct="1">
                        <a:lnSpc>
                          <a:spcPct val="100000"/>
                        </a:lnSpc>
                        <a:spcBef>
                          <a:spcPts val="0"/>
                        </a:spcBef>
                        <a:spcAft>
                          <a:spcPts val="0"/>
                        </a:spcAft>
                        <a:buClrTx/>
                        <a:buSzTx/>
                        <a:buFontTx/>
                        <a:buNone/>
                        <a:tabLst/>
                        <a:defRPr/>
                      </a:pPr>
                      <a:r>
                        <a:rPr lang="en-US" i="1" dirty="0" smtClean="0"/>
                        <a:t>Empty</a:t>
                      </a:r>
                    </a:p>
                  </a:txBody>
                  <a:tcPr/>
                </a:tc>
              </a:tr>
              <a:tr h="680720">
                <a:tc>
                  <a:txBody>
                    <a:bodyPr/>
                    <a:lstStyle/>
                    <a:p>
                      <a:r>
                        <a:rPr lang="en-US" b="1" dirty="0" smtClean="0">
                          <a:solidFill>
                            <a:schemeClr val="tx1"/>
                          </a:solidFill>
                        </a:rPr>
                        <a:t>Query</a:t>
                      </a:r>
                    </a:p>
                    <a:p>
                      <a:r>
                        <a:rPr lang="en-US" b="1" dirty="0" smtClean="0">
                          <a:solidFill>
                            <a:schemeClr val="tx1"/>
                          </a:solidFill>
                        </a:rPr>
                        <a:t>HTTP GET</a:t>
                      </a:r>
                      <a:endParaRPr lang="en-US" b="1" dirty="0">
                        <a:solidFill>
                          <a:schemeClr val="tx1"/>
                        </a:solidFill>
                      </a:endParaRPr>
                    </a:p>
                  </a:txBody>
                  <a:tcPr>
                    <a:solidFill>
                      <a:schemeClr val="accent6"/>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Root URI</a:t>
                      </a:r>
                      <a:r>
                        <a:rPr lang="en-US" baseline="0" dirty="0" smtClean="0"/>
                        <a:t> + query string</a:t>
                      </a:r>
                    </a:p>
                    <a:p>
                      <a:pPr marL="0" marR="0" indent="0" algn="ctr" defTabSz="914363" rtl="0" eaLnBrk="1" fontAlgn="auto" latinLnBrk="0" hangingPunct="1">
                        <a:lnSpc>
                          <a:spcPct val="100000"/>
                        </a:lnSpc>
                        <a:spcBef>
                          <a:spcPts val="0"/>
                        </a:spcBef>
                        <a:spcAft>
                          <a:spcPts val="0"/>
                        </a:spcAft>
                        <a:buClrTx/>
                        <a:buSzTx/>
                        <a:buFontTx/>
                        <a:buNone/>
                        <a:tabLst/>
                        <a:defRPr/>
                      </a:pPr>
                      <a:r>
                        <a:rPr lang="en-US" i="1" baseline="0" dirty="0" smtClean="0"/>
                        <a:t>Empty</a:t>
                      </a:r>
                      <a:endParaRPr lang="en-US" i="1" dirty="0" smtClean="0"/>
                    </a:p>
                  </a:txBody>
                  <a:tcPr/>
                </a:tc>
                <a:tc>
                  <a:txBody>
                    <a:bodyPr/>
                    <a:lstStyle/>
                    <a:p>
                      <a:pPr algn="ctr"/>
                      <a:r>
                        <a:rPr lang="en-US" dirty="0" smtClean="0"/>
                        <a:t>Authority URI + query string</a:t>
                      </a:r>
                    </a:p>
                    <a:p>
                      <a:pPr algn="ctr"/>
                      <a:r>
                        <a:rPr lang="en-US" i="1" baseline="0" dirty="0" smtClean="0"/>
                        <a:t>Empty</a:t>
                      </a:r>
                      <a:endParaRPr lang="en-US" dirty="0"/>
                    </a:p>
                  </a:txBody>
                  <a:tcPr/>
                </a:tc>
                <a:tc>
                  <a:txBody>
                    <a:bodyPr/>
                    <a:lstStyle/>
                    <a:p>
                      <a:pPr algn="ctr"/>
                      <a:r>
                        <a:rPr lang="en-US" dirty="0" smtClean="0"/>
                        <a:t>Container URI + query string</a:t>
                      </a:r>
                    </a:p>
                    <a:p>
                      <a:pPr algn="ctr"/>
                      <a:r>
                        <a:rPr lang="en-US" i="1" baseline="0" dirty="0" smtClean="0"/>
                        <a:t>Empty</a:t>
                      </a:r>
                      <a:endParaRPr lang="en-US" dirty="0"/>
                    </a:p>
                  </a:txBody>
                  <a:tcPr/>
                </a:tc>
              </a:tr>
              <a:tr h="904240">
                <a:tc>
                  <a:txBody>
                    <a:bodyPr/>
                    <a:lstStyle/>
                    <a:p>
                      <a:r>
                        <a:rPr lang="en-US" b="1" dirty="0" smtClean="0">
                          <a:solidFill>
                            <a:schemeClr val="tx1"/>
                          </a:solidFill>
                        </a:rPr>
                        <a:t>Update</a:t>
                      </a:r>
                    </a:p>
                    <a:p>
                      <a:r>
                        <a:rPr lang="en-US" b="1" dirty="0" smtClean="0">
                          <a:solidFill>
                            <a:schemeClr val="tx1"/>
                          </a:solidFill>
                        </a:rPr>
                        <a:t>HTTP</a:t>
                      </a:r>
                      <a:r>
                        <a:rPr lang="en-US" b="1" baseline="0" dirty="0" smtClean="0">
                          <a:solidFill>
                            <a:schemeClr val="tx1"/>
                          </a:solidFill>
                        </a:rPr>
                        <a:t> PUT</a:t>
                      </a:r>
                      <a:endParaRPr lang="en-US" b="1" dirty="0">
                        <a:solidFill>
                          <a:schemeClr val="tx1"/>
                        </a:solidFill>
                      </a:endParaRPr>
                    </a:p>
                  </a:txBody>
                  <a:tcPr>
                    <a:solidFill>
                      <a:schemeClr val="accent6"/>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Authority URI</a:t>
                      </a:r>
                    </a:p>
                    <a:p>
                      <a:pPr marL="0" marR="0" indent="0" algn="ctr" defTabSz="914363" rtl="0" eaLnBrk="1" fontAlgn="auto" latinLnBrk="0" hangingPunct="1">
                        <a:lnSpc>
                          <a:spcPct val="100000"/>
                        </a:lnSpc>
                        <a:spcBef>
                          <a:spcPts val="0"/>
                        </a:spcBef>
                        <a:spcAft>
                          <a:spcPts val="0"/>
                        </a:spcAft>
                        <a:buClrTx/>
                        <a:buSzTx/>
                        <a:buFontTx/>
                        <a:buNone/>
                        <a:tabLst/>
                        <a:defRPr/>
                      </a:pPr>
                      <a:r>
                        <a:rPr lang="en-US" i="1" dirty="0" smtClean="0"/>
                        <a:t>Updated Authority </a:t>
                      </a:r>
                      <a:r>
                        <a:rPr lang="en-US" i="1" baseline="0" dirty="0" smtClean="0"/>
                        <a:t>props</a:t>
                      </a:r>
                      <a:endParaRPr lang="en-US" dirty="0"/>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Container URI</a:t>
                      </a:r>
                    </a:p>
                    <a:p>
                      <a:pPr marL="0" marR="0" indent="0" algn="ctr" defTabSz="914363" rtl="0" eaLnBrk="1" fontAlgn="auto" latinLnBrk="0" hangingPunct="1">
                        <a:lnSpc>
                          <a:spcPct val="100000"/>
                        </a:lnSpc>
                        <a:spcBef>
                          <a:spcPts val="0"/>
                        </a:spcBef>
                        <a:spcAft>
                          <a:spcPts val="0"/>
                        </a:spcAft>
                        <a:buClrTx/>
                        <a:buSzTx/>
                        <a:buFontTx/>
                        <a:buNone/>
                        <a:tabLst/>
                        <a:defRPr/>
                      </a:pPr>
                      <a:r>
                        <a:rPr lang="en-US" i="1" dirty="0" smtClean="0"/>
                        <a:t>Updated Container props</a:t>
                      </a:r>
                      <a:endParaRPr lang="en-US" dirty="0"/>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Entity URI</a:t>
                      </a:r>
                    </a:p>
                    <a:p>
                      <a:pPr marL="0" marR="0" indent="0" algn="ctr" defTabSz="914363" rtl="0" eaLnBrk="1" fontAlgn="auto" latinLnBrk="0" hangingPunct="1">
                        <a:lnSpc>
                          <a:spcPct val="100000"/>
                        </a:lnSpc>
                        <a:spcBef>
                          <a:spcPts val="0"/>
                        </a:spcBef>
                        <a:spcAft>
                          <a:spcPts val="0"/>
                        </a:spcAft>
                        <a:buClrTx/>
                        <a:buSzTx/>
                        <a:buFontTx/>
                        <a:buNone/>
                        <a:tabLst/>
                        <a:defRPr/>
                      </a:pPr>
                      <a:r>
                        <a:rPr lang="en-US" i="1" dirty="0" smtClean="0"/>
                        <a:t>Updated Entity props</a:t>
                      </a:r>
                      <a:endParaRPr lang="en-US" dirty="0"/>
                    </a:p>
                  </a:txBody>
                  <a:tcPr/>
                </a:tc>
              </a:tr>
              <a:tr h="680720">
                <a:tc>
                  <a:txBody>
                    <a:bodyPr/>
                    <a:lstStyle/>
                    <a:p>
                      <a:r>
                        <a:rPr lang="en-US" b="1" dirty="0" smtClean="0">
                          <a:solidFill>
                            <a:schemeClr val="tx1"/>
                          </a:solidFill>
                        </a:rPr>
                        <a:t>Delete</a:t>
                      </a:r>
                      <a:endParaRPr lang="en-US" b="1" dirty="0">
                        <a:solidFill>
                          <a:schemeClr val="tx1"/>
                        </a:solidFill>
                      </a:endParaRPr>
                    </a:p>
                  </a:txBody>
                  <a:tcPr>
                    <a:solidFill>
                      <a:schemeClr val="accent6"/>
                    </a:solidFill>
                  </a:tcPr>
                </a:tc>
                <a:tc>
                  <a:txBody>
                    <a:bodyPr/>
                    <a:lstStyle/>
                    <a:p>
                      <a:pPr algn="ctr"/>
                      <a:r>
                        <a:rPr lang="en-US" dirty="0" smtClean="0"/>
                        <a:t>Authority URI</a:t>
                      </a:r>
                    </a:p>
                    <a:p>
                      <a:pPr algn="ctr"/>
                      <a:r>
                        <a:rPr lang="en-US" i="1" dirty="0" smtClean="0"/>
                        <a:t>Empty</a:t>
                      </a:r>
                    </a:p>
                  </a:txBody>
                  <a:tcPr/>
                </a:tc>
                <a:tc>
                  <a:txBody>
                    <a:bodyPr/>
                    <a:lstStyle/>
                    <a:p>
                      <a:pPr algn="ctr"/>
                      <a:r>
                        <a:rPr lang="en-US" dirty="0" smtClean="0"/>
                        <a:t>Container URI</a:t>
                      </a:r>
                    </a:p>
                    <a:p>
                      <a:pPr marL="0" marR="0" indent="0" algn="ctr" defTabSz="914363" rtl="0" eaLnBrk="1" fontAlgn="auto" latinLnBrk="0" hangingPunct="1">
                        <a:lnSpc>
                          <a:spcPct val="100000"/>
                        </a:lnSpc>
                        <a:spcBef>
                          <a:spcPts val="0"/>
                        </a:spcBef>
                        <a:spcAft>
                          <a:spcPts val="0"/>
                        </a:spcAft>
                        <a:buClrTx/>
                        <a:buSzTx/>
                        <a:buFontTx/>
                        <a:buNone/>
                        <a:tabLst/>
                        <a:defRPr/>
                      </a:pPr>
                      <a:r>
                        <a:rPr lang="en-US" i="1" dirty="0" smtClean="0"/>
                        <a:t>Empty</a:t>
                      </a:r>
                      <a:endParaRPr lang="en-US" dirty="0"/>
                    </a:p>
                  </a:txBody>
                  <a:tcPr/>
                </a:tc>
                <a:tc>
                  <a:txBody>
                    <a:bodyPr/>
                    <a:lstStyle/>
                    <a:p>
                      <a:pPr algn="ctr"/>
                      <a:r>
                        <a:rPr lang="en-US" dirty="0" smtClean="0"/>
                        <a:t>Entity URI</a:t>
                      </a:r>
                    </a:p>
                    <a:p>
                      <a:pPr marL="0" marR="0" indent="0" algn="ctr" defTabSz="914363" rtl="0" eaLnBrk="1" fontAlgn="auto" latinLnBrk="0" hangingPunct="1">
                        <a:lnSpc>
                          <a:spcPct val="100000"/>
                        </a:lnSpc>
                        <a:spcBef>
                          <a:spcPts val="0"/>
                        </a:spcBef>
                        <a:spcAft>
                          <a:spcPts val="0"/>
                        </a:spcAft>
                        <a:buClrTx/>
                        <a:buSzTx/>
                        <a:buFontTx/>
                        <a:buNone/>
                        <a:tabLst/>
                        <a:defRPr/>
                      </a:pPr>
                      <a:r>
                        <a:rPr lang="en-US" i="1" dirty="0" smtClean="0"/>
                        <a:t>Empty</a:t>
                      </a:r>
                    </a:p>
                  </a:txBody>
                  <a:tcPr/>
                </a:tc>
              </a:tr>
            </a:tbl>
          </a:graphicData>
        </a:graphic>
      </p:graphicFrame>
      <p:pic>
        <p:nvPicPr>
          <p:cNvPr id="4" name="Picture 1"/>
          <p:cNvPicPr>
            <a:picLocks noChangeAspect="1" noChangeArrowheads="1"/>
          </p:cNvPicPr>
          <p:nvPr/>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0044" y="1411552"/>
            <a:ext cx="7672003" cy="2896049"/>
          </a:xfrm>
        </p:spPr>
        <p:txBody>
          <a:bodyPr/>
          <a:lstStyle/>
          <a:p>
            <a:r>
              <a:rPr lang="en-US" dirty="0" smtClean="0"/>
              <a:t>Can get metadata of BLOB or the binary content</a:t>
            </a:r>
          </a:p>
          <a:p>
            <a:pPr lvl="1"/>
            <a:r>
              <a:rPr lang="en-US" dirty="0" smtClean="0"/>
              <a:t>Use HTTP </a:t>
            </a:r>
            <a:r>
              <a:rPr lang="en-US" dirty="0" smtClean="0">
                <a:solidFill>
                  <a:schemeClr val="accent3"/>
                </a:solidFill>
              </a:rPr>
              <a:t>Accept </a:t>
            </a:r>
            <a:r>
              <a:rPr lang="en-US" dirty="0" smtClean="0"/>
              <a:t>header to control response</a:t>
            </a:r>
          </a:p>
          <a:p>
            <a:pPr lvl="1"/>
            <a:r>
              <a:rPr lang="en-US" dirty="0" smtClean="0">
                <a:solidFill>
                  <a:schemeClr val="accent4"/>
                </a:solidFill>
              </a:rPr>
              <a:t>application/x-</a:t>
            </a:r>
            <a:r>
              <a:rPr lang="en-US" dirty="0" err="1" smtClean="0">
                <a:solidFill>
                  <a:schemeClr val="accent4"/>
                </a:solidFill>
              </a:rPr>
              <a:t>ssds+xml</a:t>
            </a:r>
            <a:r>
              <a:rPr lang="en-US" dirty="0" smtClean="0"/>
              <a:t> returns BLOB metadata</a:t>
            </a:r>
          </a:p>
          <a:p>
            <a:pPr lvl="1"/>
            <a:r>
              <a:rPr lang="en-US" dirty="0" smtClean="0">
                <a:solidFill>
                  <a:schemeClr val="accent4"/>
                </a:solidFill>
              </a:rPr>
              <a:t>*/*</a:t>
            </a:r>
            <a:r>
              <a:rPr lang="en-US" dirty="0" smtClean="0"/>
              <a:t> returns BLOB binary</a:t>
            </a:r>
          </a:p>
          <a:p>
            <a:pPr lvl="1"/>
            <a:r>
              <a:rPr lang="en-US" dirty="0" smtClean="0"/>
              <a:t>Anything else returns the binary only if the content type matches stored content type</a:t>
            </a:r>
            <a:endParaRPr lang="en-US" dirty="0"/>
          </a:p>
        </p:txBody>
      </p:sp>
      <p:sp>
        <p:nvSpPr>
          <p:cNvPr id="3" name="Title 2"/>
          <p:cNvSpPr>
            <a:spLocks noGrp="1"/>
          </p:cNvSpPr>
          <p:nvPr>
            <p:ph type="title"/>
          </p:nvPr>
        </p:nvSpPr>
        <p:spPr>
          <a:xfrm>
            <a:off x="387054" y="152400"/>
            <a:ext cx="8375946" cy="553998"/>
          </a:xfrm>
        </p:spPr>
        <p:txBody>
          <a:bodyPr/>
          <a:lstStyle/>
          <a:p>
            <a:r>
              <a:rPr smtClean="0"/>
              <a:t>BLOBs</a:t>
            </a:r>
            <a:endParaRPr lang="en-US" dirty="0"/>
          </a:p>
        </p:txBody>
      </p:sp>
      <p:pic>
        <p:nvPicPr>
          <p:cNvPr id="4" name="Picture 1"/>
          <p:cNvPicPr>
            <a:picLocks noChangeAspect="1" noChangeArrowheads="1"/>
          </p:cNvPicPr>
          <p:nvPr/>
        </p:nvPicPr>
        <p:blipFill>
          <a:blip r:embed="rId2"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Authentication And Authorization</a:t>
            </a:r>
            <a:endParaRPr lang="en-US" dirty="0"/>
          </a:p>
        </p:txBody>
      </p:sp>
      <p:sp>
        <p:nvSpPr>
          <p:cNvPr id="3" name="Text Placeholder 2"/>
          <p:cNvSpPr>
            <a:spLocks noGrp="1"/>
          </p:cNvSpPr>
          <p:nvPr>
            <p:ph idx="1"/>
          </p:nvPr>
        </p:nvSpPr>
        <p:spPr>
          <a:xfrm>
            <a:off x="730044" y="1412875"/>
            <a:ext cx="7681532" cy="3167149"/>
          </a:xfrm>
        </p:spPr>
        <p:txBody>
          <a:bodyPr>
            <a:normAutofit/>
          </a:bodyPr>
          <a:lstStyle/>
          <a:p>
            <a:r>
              <a:rPr lang="en-US" dirty="0" smtClean="0"/>
              <a:t>Basic authentication – username </a:t>
            </a:r>
            <a:br>
              <a:rPr lang="en-US" dirty="0" smtClean="0"/>
            </a:br>
            <a:r>
              <a:rPr lang="en-US" dirty="0" smtClean="0"/>
              <a:t>and password</a:t>
            </a:r>
          </a:p>
          <a:p>
            <a:r>
              <a:rPr lang="en-US" dirty="0" smtClean="0"/>
              <a:t>Integrate with .NET Access Control Services for richer authentication models</a:t>
            </a:r>
          </a:p>
          <a:p>
            <a:pPr lvl="1"/>
            <a:r>
              <a:rPr lang="en-US" dirty="0" smtClean="0"/>
              <a:t>Basic Authentication</a:t>
            </a:r>
          </a:p>
          <a:p>
            <a:pPr lvl="1"/>
            <a:r>
              <a:rPr lang="en-US" dirty="0" smtClean="0"/>
              <a:t>Claims based access control</a:t>
            </a:r>
          </a:p>
          <a:p>
            <a:r>
              <a:rPr lang="en-US" dirty="0" smtClean="0">
                <a:solidFill>
                  <a:srgbClr val="55B2F1"/>
                </a:solidFill>
              </a:rPr>
              <a:t>Role based authorization – Future</a:t>
            </a:r>
          </a:p>
        </p:txBody>
      </p:sp>
      <p:pic>
        <p:nvPicPr>
          <p:cNvPr id="4" name="Picture 1"/>
          <p:cNvPicPr>
            <a:picLocks noChangeAspect="1" noChangeArrowheads="1"/>
          </p:cNvPicPr>
          <p:nvPr/>
        </p:nvPicPr>
        <p:blipFill>
          <a:blip r:embed="rId3"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304800" y="3724665"/>
            <a:ext cx="1684416" cy="1684412"/>
            <a:chOff x="3579274" y="3627421"/>
            <a:chExt cx="1822116" cy="1822112"/>
          </a:xfrm>
        </p:grpSpPr>
        <p:sp>
          <p:nvSpPr>
            <p:cNvPr id="4" name="Oval 3"/>
            <p:cNvSpPr>
              <a:spLocks noChangeAspect="1"/>
            </p:cNvSpPr>
            <p:nvPr/>
          </p:nvSpPr>
          <p:spPr bwMode="auto">
            <a:xfrm>
              <a:off x="3579274" y="3627421"/>
              <a:ext cx="1822116" cy="1822112"/>
            </a:xfrm>
            <a:prstGeom prst="ellipse">
              <a:avLst/>
            </a:prstGeom>
            <a:gradFill flip="none" rotWithShape="1">
              <a:gsLst>
                <a:gs pos="14000">
                  <a:srgbClr val="FFFFFF"/>
                </a:gs>
                <a:gs pos="50000">
                  <a:srgbClr val="000000">
                    <a:alpha val="0"/>
                  </a:srgbClr>
                </a:gs>
                <a:gs pos="74000">
                  <a:srgbClr val="000000">
                    <a:alpha val="50000"/>
                  </a:srgbClr>
                </a:gs>
                <a:gs pos="90000">
                  <a:srgbClr val="FFFFFF">
                    <a:alpha val="45000"/>
                  </a:srgbClr>
                </a:gs>
              </a:gsLst>
              <a:path path="circle">
                <a:fillToRect l="100000" t="100000"/>
              </a:path>
              <a:tileRect r="-100000" b="-100000"/>
            </a:gradFill>
            <a:ln w="76200" cmpd="sng">
              <a:solidFill>
                <a:srgbClr val="FFFFFF">
                  <a:alpha val="50000"/>
                </a:srgbClr>
              </a:solidFill>
              <a:headEnd type="none" w="med" len="med"/>
              <a:tailEnd type="none" w="med" len="med"/>
            </a:ln>
            <a:effectLst>
              <a:outerShdw blurRad="304800" sx="103000" sy="103000" algn="ctr" rotWithShape="0">
                <a:prstClr val="black">
                  <a:alpha val="40000"/>
                </a:prstClr>
              </a:outerShdw>
            </a:effectLst>
            <a:scene3d>
              <a:camera prst="orthographicFront"/>
              <a:lightRig rig="threePt" dir="t"/>
            </a:scene3d>
            <a:sp3d prstMaterial="plastic">
              <a:bevelT w="508000" h="127000"/>
            </a:sp3d>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C:\Program Files\Microsoft Resource DVD Artwork\DVD_ART\BoxShots_Logos\Microsoft .NET - NET\Microsoft .NET logo white.png"/>
            <p:cNvPicPr>
              <a:picLocks noChangeAspect="1" noChangeArrowheads="1"/>
            </p:cNvPicPr>
            <p:nvPr/>
          </p:nvPicPr>
          <p:blipFill>
            <a:blip r:embed="rId2" cstate="print"/>
            <a:srcRect/>
            <a:stretch>
              <a:fillRect/>
            </a:stretch>
          </p:blipFill>
          <p:spPr bwMode="auto">
            <a:xfrm>
              <a:off x="3912131" y="3962842"/>
              <a:ext cx="1260986" cy="664548"/>
            </a:xfrm>
            <a:prstGeom prst="rect">
              <a:avLst/>
            </a:prstGeom>
            <a:noFill/>
          </p:spPr>
        </p:pic>
        <p:pic>
          <p:nvPicPr>
            <p:cNvPr id="6" name="Picture 3" descr="\\eventsql\dvd\Online_ART\DVD_ART34\Logos\Microsoft .NET Framework - NET\NET framework logo white vert.png"/>
            <p:cNvPicPr>
              <a:picLocks noChangeAspect="1" noChangeArrowheads="1"/>
            </p:cNvPicPr>
            <p:nvPr/>
          </p:nvPicPr>
          <p:blipFill>
            <a:blip r:embed="rId3" cstate="print"/>
            <a:srcRect l="4407" t="56555"/>
            <a:stretch>
              <a:fillRect/>
            </a:stretch>
          </p:blipFill>
          <p:spPr bwMode="auto">
            <a:xfrm>
              <a:off x="3818069" y="4727216"/>
              <a:ext cx="1408381" cy="260997"/>
            </a:xfrm>
            <a:prstGeom prst="rect">
              <a:avLst/>
            </a:prstGeom>
            <a:noFill/>
          </p:spPr>
        </p:pic>
      </p:grpSp>
      <p:sp>
        <p:nvSpPr>
          <p:cNvPr id="7" name="Freeform 28"/>
          <p:cNvSpPr>
            <a:spLocks noChangeAspect="1"/>
          </p:cNvSpPr>
          <p:nvPr/>
        </p:nvSpPr>
        <p:spPr bwMode="auto">
          <a:xfrm rot="17333896">
            <a:off x="4986941" y="2330293"/>
            <a:ext cx="3109039" cy="2060809"/>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28"/>
          <p:cNvSpPr>
            <a:spLocks noChangeAspect="1"/>
          </p:cNvSpPr>
          <p:nvPr/>
        </p:nvSpPr>
        <p:spPr bwMode="auto">
          <a:xfrm rot="13714494" flipV="1">
            <a:off x="1357868" y="2301763"/>
            <a:ext cx="2919429" cy="2089626"/>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9" name="Picture 4" descr="C:\Program Files\Microsoft Resource DVD Artwork\DVD_ART\Artwork_Imagery\Shapes and Graphics\Internet Cloud\cloud 1.png"/>
          <p:cNvPicPr>
            <a:picLocks noChangeAspect="1" noChangeArrowheads="1"/>
          </p:cNvPicPr>
          <p:nvPr/>
        </p:nvPicPr>
        <p:blipFill>
          <a:blip r:embed="rId4" cstate="print">
            <a:lum bright="80000"/>
          </a:blip>
          <a:srcRect/>
          <a:stretch>
            <a:fillRect/>
          </a:stretch>
        </p:blipFill>
        <p:spPr bwMode="auto">
          <a:xfrm>
            <a:off x="586303" y="477806"/>
            <a:ext cx="7565603" cy="2805586"/>
          </a:xfrm>
          <a:prstGeom prst="ellipse">
            <a:avLst/>
          </a:prstGeom>
          <a:noFill/>
        </p:spPr>
      </p:pic>
      <p:pic>
        <p:nvPicPr>
          <p:cNvPr id="10" name="Picture 9" descr="Rubh_white.png"/>
          <p:cNvPicPr>
            <a:picLocks noChangeAspect="1"/>
          </p:cNvPicPr>
          <p:nvPr/>
        </p:nvPicPr>
        <p:blipFill>
          <a:blip r:embed="rId5" cstate="print"/>
          <a:srcRect l="18200" b="32178"/>
          <a:stretch>
            <a:fillRect/>
          </a:stretch>
        </p:blipFill>
        <p:spPr>
          <a:xfrm>
            <a:off x="4020402" y="3658746"/>
            <a:ext cx="1300957" cy="1322992"/>
          </a:xfrm>
          <a:prstGeom prst="rect">
            <a:avLst/>
          </a:prstGeom>
          <a:effectLst>
            <a:outerShdw blurRad="127000" dist="50800" dir="5760000" algn="ctr" rotWithShape="0">
              <a:schemeClr val="tx1"/>
            </a:outerShdw>
          </a:effectLst>
        </p:spPr>
      </p:pic>
      <p:pic>
        <p:nvPicPr>
          <p:cNvPr id="11" name="Picture 2" descr="http://www.protenus.com/Portals/0/java%20logo.png"/>
          <p:cNvPicPr>
            <a:picLocks noChangeAspect="1" noChangeArrowheads="1"/>
          </p:cNvPicPr>
          <p:nvPr/>
        </p:nvPicPr>
        <p:blipFill>
          <a:blip r:embed="rId6" cstate="print">
            <a:lum bright="-10000"/>
          </a:blip>
          <a:srcRect/>
          <a:stretch>
            <a:fillRect/>
          </a:stretch>
        </p:blipFill>
        <p:spPr bwMode="auto">
          <a:xfrm>
            <a:off x="2994389" y="3118079"/>
            <a:ext cx="851107" cy="1583270"/>
          </a:xfrm>
          <a:prstGeom prst="rect">
            <a:avLst/>
          </a:prstGeom>
          <a:noFill/>
        </p:spPr>
      </p:pic>
      <p:pic>
        <p:nvPicPr>
          <p:cNvPr id="12" name="Picture 11" descr="python.png"/>
          <p:cNvPicPr>
            <a:picLocks noChangeAspect="1"/>
          </p:cNvPicPr>
          <p:nvPr/>
        </p:nvPicPr>
        <p:blipFill>
          <a:blip r:embed="rId7" cstate="print">
            <a:lum bright="100000"/>
          </a:blip>
          <a:stretch>
            <a:fillRect/>
          </a:stretch>
        </p:blipFill>
        <p:spPr>
          <a:xfrm>
            <a:off x="2158355" y="5112969"/>
            <a:ext cx="2411321" cy="747368"/>
          </a:xfrm>
          <a:prstGeom prst="rect">
            <a:avLst/>
          </a:prstGeom>
        </p:spPr>
      </p:pic>
      <p:pic>
        <p:nvPicPr>
          <p:cNvPr id="13" name="Picture 4" descr="http://neowide.com/images/neowide/http:__www.sizlopedia.com_wp-content_uploads_php-logo.png"/>
          <p:cNvPicPr>
            <a:picLocks noChangeAspect="1" noChangeArrowheads="1"/>
          </p:cNvPicPr>
          <p:nvPr/>
        </p:nvPicPr>
        <p:blipFill>
          <a:blip r:embed="rId8" cstate="print"/>
          <a:srcRect/>
          <a:stretch>
            <a:fillRect/>
          </a:stretch>
        </p:blipFill>
        <p:spPr bwMode="auto">
          <a:xfrm>
            <a:off x="5464302" y="3829657"/>
            <a:ext cx="1522283" cy="805174"/>
          </a:xfrm>
          <a:prstGeom prst="rect">
            <a:avLst/>
          </a:prstGeom>
          <a:noFill/>
        </p:spPr>
      </p:pic>
      <p:sp>
        <p:nvSpPr>
          <p:cNvPr id="14" name="Freeform 28"/>
          <p:cNvSpPr>
            <a:spLocks noChangeAspect="1"/>
          </p:cNvSpPr>
          <p:nvPr/>
        </p:nvSpPr>
        <p:spPr bwMode="auto">
          <a:xfrm rot="15923225" flipV="1">
            <a:off x="499318" y="2000753"/>
            <a:ext cx="1884298" cy="1326566"/>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8"/>
          <p:cNvSpPr>
            <a:spLocks noChangeAspect="1"/>
          </p:cNvSpPr>
          <p:nvPr/>
        </p:nvSpPr>
        <p:spPr bwMode="auto">
          <a:xfrm rot="17836196">
            <a:off x="3543378" y="1927038"/>
            <a:ext cx="1725797" cy="1233522"/>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8"/>
          <p:cNvSpPr>
            <a:spLocks noChangeAspect="1"/>
          </p:cNvSpPr>
          <p:nvPr/>
        </p:nvSpPr>
        <p:spPr bwMode="auto">
          <a:xfrm rot="16488392">
            <a:off x="4719211" y="1935832"/>
            <a:ext cx="1879887" cy="1422231"/>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7" name="Picture 16" descr="openid-logo-2.png"/>
          <p:cNvPicPr>
            <a:picLocks noChangeAspect="1"/>
          </p:cNvPicPr>
          <p:nvPr/>
        </p:nvPicPr>
        <p:blipFill>
          <a:blip r:embed="rId9" cstate="print"/>
          <a:stretch>
            <a:fillRect/>
          </a:stretch>
        </p:blipFill>
        <p:spPr>
          <a:xfrm>
            <a:off x="5193476" y="4995652"/>
            <a:ext cx="2608613" cy="870625"/>
          </a:xfrm>
          <a:prstGeom prst="rect">
            <a:avLst/>
          </a:prstGeom>
        </p:spPr>
      </p:pic>
      <p:pic>
        <p:nvPicPr>
          <p:cNvPr id="18" name="Picture 2" descr="http://www.thedebugstore.com/acatalog/Large_Eclipse_Logo.jpg"/>
          <p:cNvPicPr>
            <a:picLocks noChangeAspect="1" noChangeArrowheads="1"/>
          </p:cNvPicPr>
          <p:nvPr/>
        </p:nvPicPr>
        <p:blipFill>
          <a:blip r:embed="rId10" cstate="print"/>
          <a:stretch>
            <a:fillRect/>
          </a:stretch>
        </p:blipFill>
        <p:spPr bwMode="auto">
          <a:xfrm>
            <a:off x="7243941" y="3639654"/>
            <a:ext cx="1840679" cy="1840679"/>
          </a:xfrm>
          <a:prstGeom prst="rect">
            <a:avLst/>
          </a:prstGeom>
          <a:noFill/>
          <a:ln>
            <a:noFill/>
          </a:ln>
          <a:effectLst>
            <a:softEdge rad="317500"/>
          </a:effectLst>
        </p:spPr>
      </p:pic>
      <p:sp>
        <p:nvSpPr>
          <p:cNvPr id="19" name="Freeform 28"/>
          <p:cNvSpPr>
            <a:spLocks noChangeAspect="1"/>
          </p:cNvSpPr>
          <p:nvPr/>
        </p:nvSpPr>
        <p:spPr bwMode="auto">
          <a:xfrm rot="3665357" flipH="1">
            <a:off x="2594252" y="2000856"/>
            <a:ext cx="1489264" cy="1267436"/>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8"/>
          <p:cNvSpPr>
            <a:spLocks noChangeAspect="1"/>
          </p:cNvSpPr>
          <p:nvPr/>
        </p:nvSpPr>
        <p:spPr bwMode="auto">
          <a:xfrm rot="17413964">
            <a:off x="6792701" y="1956005"/>
            <a:ext cx="1759170" cy="1497139"/>
          </a:xfrm>
          <a:custGeom>
            <a:avLst/>
            <a:gdLst/>
            <a:ahLst/>
            <a:cxnLst>
              <a:cxn ang="0">
                <a:pos x="29" y="2041"/>
              </a:cxn>
              <a:cxn ang="0">
                <a:pos x="2688" y="536"/>
              </a:cxn>
              <a:cxn ang="0">
                <a:pos x="2851" y="619"/>
              </a:cxn>
              <a:cxn ang="0">
                <a:pos x="2745" y="0"/>
              </a:cxn>
              <a:cxn ang="0">
                <a:pos x="2182" y="440"/>
              </a:cxn>
              <a:cxn ang="0">
                <a:pos x="2365" y="450"/>
              </a:cxn>
              <a:cxn ang="0">
                <a:pos x="0" y="2041"/>
              </a:cxn>
            </a:cxnLst>
            <a:rect l="0" t="0" r="r" b="b"/>
            <a:pathLst>
              <a:path w="2851" h="2041">
                <a:moveTo>
                  <a:pt x="29" y="2041"/>
                </a:moveTo>
                <a:cubicBezTo>
                  <a:pt x="1973" y="2041"/>
                  <a:pt x="2688" y="536"/>
                  <a:pt x="2688" y="536"/>
                </a:cubicBezTo>
                <a:cubicBezTo>
                  <a:pt x="2851" y="619"/>
                  <a:pt x="2851" y="619"/>
                  <a:pt x="2851" y="619"/>
                </a:cubicBezTo>
                <a:cubicBezTo>
                  <a:pt x="2745" y="0"/>
                  <a:pt x="2745" y="0"/>
                  <a:pt x="2745" y="0"/>
                </a:cubicBezTo>
                <a:cubicBezTo>
                  <a:pt x="2400" y="300"/>
                  <a:pt x="2182" y="440"/>
                  <a:pt x="2182" y="440"/>
                </a:cubicBezTo>
                <a:cubicBezTo>
                  <a:pt x="2365" y="450"/>
                  <a:pt x="2365" y="450"/>
                  <a:pt x="2365" y="450"/>
                </a:cubicBezTo>
                <a:cubicBezTo>
                  <a:pt x="2365" y="450"/>
                  <a:pt x="1878" y="1748"/>
                  <a:pt x="0" y="2041"/>
                </a:cubicBezTo>
              </a:path>
            </a:pathLst>
          </a:cu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ounded Rectangle 20"/>
          <p:cNvSpPr/>
          <p:nvPr/>
        </p:nvSpPr>
        <p:spPr bwMode="gray">
          <a:xfrm rot="10800000" flipH="1" flipV="1">
            <a:off x="199627" y="457201"/>
            <a:ext cx="8738562" cy="2552700"/>
          </a:xfrm>
          <a:prstGeom prst="roundRect">
            <a:avLst>
              <a:gd name="adj" fmla="val 9720"/>
            </a:avLst>
          </a:prstGeom>
          <a:gradFill flip="none" rotWithShape="1">
            <a:gsLst>
              <a:gs pos="0">
                <a:srgbClr val="FFFFFF"/>
              </a:gs>
              <a:gs pos="7000">
                <a:srgbClr val="FFFFFF">
                  <a:alpha val="47000"/>
                </a:srgbClr>
              </a:gs>
              <a:gs pos="35000">
                <a:srgbClr val="FFFFFF">
                  <a:alpha val="20000"/>
                </a:srgbClr>
              </a:gs>
            </a:gsLst>
            <a:lin ang="5400000" scaled="1"/>
            <a:tileRect/>
          </a:gradFill>
          <a:ln w="3175" cap="flat" cmpd="sng" algn="ctr">
            <a:solidFill>
              <a:srgbClr val="FFFFFF">
                <a:alpha val="2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109691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schemeClr val="accent2">
                  <a:lumMod val="50000"/>
                </a:schemeClr>
              </a:solidFill>
              <a:uLnTx/>
              <a:uFillTx/>
              <a:latin typeface="Segoe UI" pitchFamily="34" charset="0"/>
              <a:cs typeface="Segoe UI" pitchFamily="34" charset="0"/>
            </a:endParaRPr>
          </a:p>
          <a:p>
            <a:pPr marL="0" marR="0" lvl="0" indent="0" algn="ctr" defTabSz="109691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50000"/>
                  </a:schemeClr>
                </a:solidFill>
                <a:uLnTx/>
                <a:uFillTx/>
                <a:latin typeface="Segoe" pitchFamily="34" charset="0"/>
                <a:ea typeface="+mn-ea"/>
                <a:cs typeface="+mn-cs"/>
              </a:rPr>
              <a:t/>
            </a:r>
            <a:br>
              <a:rPr kumimoji="0" lang="en-US" sz="3200" b="0" i="0" u="none" strike="noStrike" kern="1200" cap="none" spc="0" normalizeH="0" baseline="0" noProof="0" dirty="0" smtClean="0">
                <a:ln>
                  <a:noFill/>
                </a:ln>
                <a:solidFill>
                  <a:schemeClr val="accent2">
                    <a:lumMod val="50000"/>
                  </a:schemeClr>
                </a:solidFill>
                <a:uLnTx/>
                <a:uFillTx/>
                <a:latin typeface="Segoe" pitchFamily="34" charset="0"/>
                <a:ea typeface="+mn-ea"/>
                <a:cs typeface="+mn-cs"/>
              </a:rPr>
            </a:br>
            <a:endParaRPr kumimoji="0" lang="en-US" sz="3200" b="0" i="0" u="none" strike="noStrike" kern="1200" cap="none" spc="0" normalizeH="0" baseline="0" noProof="0" dirty="0">
              <a:ln>
                <a:noFill/>
              </a:ln>
              <a:solidFill>
                <a:schemeClr val="accent2">
                  <a:lumMod val="50000"/>
                </a:schemeClr>
              </a:solidFill>
              <a:uLnTx/>
              <a:uFillTx/>
              <a:latin typeface="Segoe" pitchFamily="34" charset="0"/>
              <a:ea typeface="+mn-ea"/>
              <a:cs typeface="+mn-cs"/>
            </a:endParaRPr>
          </a:p>
        </p:txBody>
      </p:sp>
      <p:sp>
        <p:nvSpPr>
          <p:cNvPr id="22" name="Rectangle 21"/>
          <p:cNvSpPr/>
          <p:nvPr/>
        </p:nvSpPr>
        <p:spPr>
          <a:xfrm>
            <a:off x="1447800" y="989477"/>
            <a:ext cx="6330579" cy="646331"/>
          </a:xfrm>
          <a:prstGeom prst="rect">
            <a:avLst/>
          </a:prstGeom>
        </p:spPr>
        <p:txBody>
          <a:bodyPr wrap="none">
            <a:spAutoFit/>
          </a:bodyPr>
          <a:lstStyle/>
          <a:p>
            <a:pPr algn="ctr"/>
            <a:r>
              <a:rPr lang="en-US" sz="3600" b="1" dirty="0" smtClean="0">
                <a:solidFill>
                  <a:schemeClr val="tx1">
                    <a:lumMod val="95000"/>
                    <a:lumOff val="5000"/>
                  </a:schemeClr>
                </a:solidFill>
                <a:latin typeface="+mj-lt"/>
                <a:cs typeface="Segoe UI" pitchFamily="34" charset="0"/>
              </a:rPr>
              <a:t>Azure</a:t>
            </a:r>
            <a:r>
              <a:rPr lang="en-US" sz="2200" b="1" baseline="50000" dirty="0" smtClean="0">
                <a:solidFill>
                  <a:schemeClr val="tx1">
                    <a:lumMod val="95000"/>
                    <a:lumOff val="5000"/>
                  </a:schemeClr>
                </a:solidFill>
                <a:latin typeface="+mj-lt"/>
                <a:cs typeface="Segoe UI" pitchFamily="34" charset="0"/>
              </a:rPr>
              <a:t>™</a:t>
            </a:r>
            <a:r>
              <a:rPr lang="en-US" sz="3600" b="1" dirty="0" smtClean="0">
                <a:solidFill>
                  <a:schemeClr val="tx1">
                    <a:lumMod val="95000"/>
                    <a:lumOff val="5000"/>
                  </a:schemeClr>
                </a:solidFill>
                <a:latin typeface="+mj-lt"/>
                <a:cs typeface="Segoe UI" pitchFamily="34" charset="0"/>
              </a:rPr>
              <a:t> Services Platform</a:t>
            </a:r>
            <a:endParaRPr lang="en-US" sz="3600" b="1" dirty="0">
              <a:solidFill>
                <a:schemeClr val="tx1">
                  <a:lumMod val="95000"/>
                  <a:lumOff val="5000"/>
                </a:schemeClr>
              </a:solidFill>
              <a:latin typeface="+mj-lt"/>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2" presetClass="entr" presetSubtype="4" fill="hold" grpId="0" nodeType="withEffect">
                                  <p:stCondLst>
                                    <p:cond delay="150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childTnLst>
                                </p:cTn>
                              </p:par>
                              <p:par>
                                <p:cTn id="31" presetID="22" presetClass="entr" presetSubtype="4" fill="hold" grpId="0" nodeType="withEffect">
                                  <p:stCondLst>
                                    <p:cond delay="150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1000"/>
                                        <p:tgtEl>
                                          <p:spTgt spid="8"/>
                                        </p:tgtEl>
                                      </p:cBhvr>
                                    </p:animEffect>
                                  </p:childTnLst>
                                </p:cTn>
                              </p:par>
                              <p:par>
                                <p:cTn id="34" presetID="22" presetClass="entr" presetSubtype="4" fill="hold" grpId="0" nodeType="withEffect">
                                  <p:stCondLst>
                                    <p:cond delay="15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1000"/>
                                        <p:tgtEl>
                                          <p:spTgt spid="15"/>
                                        </p:tgtEl>
                                      </p:cBhvr>
                                    </p:animEffect>
                                  </p:childTnLst>
                                </p:cTn>
                              </p:par>
                              <p:par>
                                <p:cTn id="37" presetID="22" presetClass="entr" presetSubtype="4" fill="hold" grpId="0" nodeType="withEffect">
                                  <p:stCondLst>
                                    <p:cond delay="15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1000"/>
                                        <p:tgtEl>
                                          <p:spTgt spid="16"/>
                                        </p:tgtEl>
                                      </p:cBhvr>
                                    </p:animEffect>
                                  </p:childTnLst>
                                </p:cTn>
                              </p:par>
                              <p:par>
                                <p:cTn id="40" presetID="22" presetClass="entr" presetSubtype="4" fill="hold" grpId="0" nodeType="withEffect">
                                  <p:stCondLst>
                                    <p:cond delay="15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1000"/>
                                        <p:tgtEl>
                                          <p:spTgt spid="7"/>
                                        </p:tgtEl>
                                      </p:cBhvr>
                                    </p:animEffect>
                                  </p:childTnLst>
                                </p:cTn>
                              </p:par>
                              <p:par>
                                <p:cTn id="43" presetID="22" presetClass="entr" presetSubtype="4" fill="hold" grpId="0" nodeType="withEffect">
                                  <p:stCondLst>
                                    <p:cond delay="150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1000"/>
                                        <p:tgtEl>
                                          <p:spTgt spid="19"/>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P spid="16"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7350" y="152400"/>
            <a:ext cx="8369300" cy="997196"/>
          </a:xfrm>
        </p:spPr>
        <p:txBody>
          <a:bodyPr/>
          <a:lstStyle/>
          <a:p>
            <a:r>
              <a:rPr lang="en-US" dirty="0" smtClean="0"/>
              <a:t>SDS</a:t>
            </a:r>
            <a:br>
              <a:rPr lang="en-US" dirty="0" smtClean="0"/>
            </a:br>
            <a:r>
              <a:rPr lang="en-US" sz="3200" dirty="0" smtClean="0">
                <a:solidFill>
                  <a:schemeClr val="accent3"/>
                </a:solidFill>
              </a:rPr>
              <a:t>Query language</a:t>
            </a:r>
          </a:p>
        </p:txBody>
      </p:sp>
      <p:sp>
        <p:nvSpPr>
          <p:cNvPr id="3" name="Content Placeholder 2"/>
          <p:cNvSpPr>
            <a:spLocks noGrp="1"/>
          </p:cNvSpPr>
          <p:nvPr>
            <p:ph idx="1"/>
          </p:nvPr>
        </p:nvSpPr>
        <p:spPr>
          <a:xfrm>
            <a:off x="730044" y="1412875"/>
            <a:ext cx="7681532" cy="4766113"/>
          </a:xfrm>
        </p:spPr>
        <p:txBody>
          <a:bodyPr/>
          <a:lstStyle/>
          <a:p>
            <a:r>
              <a:rPr lang="en-US" sz="2400" dirty="0" smtClean="0"/>
              <a:t>Textual query language through web-service head, passed in as literal text string</a:t>
            </a:r>
          </a:p>
          <a:p>
            <a:r>
              <a:rPr lang="en-US" sz="2400" dirty="0" smtClean="0"/>
              <a:t>Language patterned after C# LINQ syntax</a:t>
            </a:r>
            <a:br>
              <a:rPr lang="en-US" sz="2400" dirty="0" smtClean="0"/>
            </a:br>
            <a:r>
              <a:rPr lang="en-US" sz="2400" dirty="0" smtClean="0"/>
              <a:t/>
            </a:r>
            <a:br>
              <a:rPr lang="en-US" sz="2400" dirty="0" smtClean="0"/>
            </a:br>
            <a:r>
              <a:rPr lang="en-US" sz="2000" dirty="0" smtClean="0">
                <a:latin typeface="Consolas" pitchFamily="49" charset="0"/>
              </a:rPr>
              <a:t>	</a:t>
            </a:r>
            <a:r>
              <a:rPr lang="en-US" sz="2000" dirty="0" smtClean="0">
                <a:gradFill>
                  <a:gsLst>
                    <a:gs pos="0">
                      <a:srgbClr val="00B0F0"/>
                    </a:gs>
                    <a:gs pos="86000">
                      <a:srgbClr val="00B0F0"/>
                    </a:gs>
                  </a:gsLst>
                  <a:lin ang="5400000" scaled="0"/>
                </a:gradFill>
                <a:latin typeface="Consolas" pitchFamily="49" charset="0"/>
              </a:rPr>
              <a:t>from</a:t>
            </a:r>
            <a:r>
              <a:rPr lang="en-US" sz="2000" dirty="0" smtClean="0">
                <a:latin typeface="Consolas" pitchFamily="49" charset="0"/>
              </a:rPr>
              <a:t> e </a:t>
            </a:r>
            <a:r>
              <a:rPr lang="en-US" sz="2000" dirty="0" smtClean="0">
                <a:gradFill>
                  <a:gsLst>
                    <a:gs pos="0">
                      <a:srgbClr val="00B0F0"/>
                    </a:gs>
                    <a:gs pos="86000">
                      <a:srgbClr val="00B0F0"/>
                    </a:gs>
                  </a:gsLst>
                  <a:lin ang="5400000" scaled="0"/>
                </a:gradFill>
                <a:latin typeface="Consolas" pitchFamily="49" charset="0"/>
              </a:rPr>
              <a:t>in</a:t>
            </a:r>
            <a:r>
              <a:rPr lang="en-US" sz="2000" dirty="0" smtClean="0">
                <a:latin typeface="Consolas" pitchFamily="49" charset="0"/>
              </a:rPr>
              <a:t> entities		</a:t>
            </a:r>
            <a:r>
              <a:rPr lang="en-US" sz="2000" dirty="0" smtClean="0">
                <a:latin typeface="Consolas" pitchFamily="49" charset="0"/>
                <a:sym typeface="Wingdings" pitchFamily="2" charset="2"/>
              </a:rPr>
              <a:t> </a:t>
            </a:r>
            <a:r>
              <a:rPr lang="en-US" sz="2000" dirty="0" smtClean="0">
                <a:latin typeface="Consolas" pitchFamily="49" charset="0"/>
              </a:rPr>
              <a:t>	</a:t>
            </a:r>
            <a:br>
              <a:rPr lang="en-US" sz="2000" dirty="0" smtClean="0">
                <a:latin typeface="Consolas" pitchFamily="49" charset="0"/>
              </a:rPr>
            </a:br>
            <a:r>
              <a:rPr lang="en-US" sz="2000" dirty="0" smtClean="0">
                <a:latin typeface="Consolas" pitchFamily="49" charset="0"/>
              </a:rPr>
              <a:t>	</a:t>
            </a:r>
            <a:r>
              <a:rPr lang="en-US" sz="2000" dirty="0" smtClean="0">
                <a:gradFill>
                  <a:gsLst>
                    <a:gs pos="0">
                      <a:srgbClr val="00B0F0"/>
                    </a:gs>
                    <a:gs pos="86000">
                      <a:srgbClr val="00B0F0"/>
                    </a:gs>
                  </a:gsLst>
                  <a:lin ang="5400000" scaled="0"/>
                </a:gradFill>
                <a:latin typeface="Consolas" pitchFamily="49" charset="0"/>
              </a:rPr>
              <a:t>where</a:t>
            </a:r>
            <a:r>
              <a:rPr lang="en-US" sz="2000" dirty="0" smtClean="0">
                <a:latin typeface="Consolas" pitchFamily="49" charset="0"/>
              </a:rPr>
              <a:t>	</a:t>
            </a:r>
            <a:r>
              <a:rPr lang="en-US" sz="2000" dirty="0" err="1" smtClean="0">
                <a:latin typeface="Consolas" pitchFamily="49" charset="0"/>
              </a:rPr>
              <a:t>e.Kind</a:t>
            </a:r>
            <a:r>
              <a:rPr lang="en-US" sz="2000" dirty="0" smtClean="0">
                <a:latin typeface="Consolas" pitchFamily="49" charset="0"/>
              </a:rPr>
              <a:t> == </a:t>
            </a:r>
            <a:r>
              <a:rPr lang="en-US" sz="2000" dirty="0" smtClean="0">
                <a:gradFill>
                  <a:gsLst>
                    <a:gs pos="0">
                      <a:srgbClr val="FF0000"/>
                    </a:gs>
                    <a:gs pos="86000">
                      <a:srgbClr val="FF0000"/>
                    </a:gs>
                  </a:gsLst>
                  <a:lin ang="5400000" scaled="0"/>
                </a:gradFill>
                <a:latin typeface="Consolas" pitchFamily="49" charset="0"/>
              </a:rPr>
              <a:t>“Contact”</a:t>
            </a:r>
            <a:r>
              <a:rPr lang="en-US" sz="2000" dirty="0" smtClean="0">
                <a:latin typeface="Consolas" pitchFamily="49" charset="0"/>
              </a:rPr>
              <a:t>	&amp;&amp; </a:t>
            </a:r>
            <a:br>
              <a:rPr lang="en-US" sz="2000" dirty="0" smtClean="0">
                <a:latin typeface="Consolas" pitchFamily="49" charset="0"/>
              </a:rPr>
            </a:br>
            <a:r>
              <a:rPr lang="en-US" sz="2000" dirty="0" smtClean="0">
                <a:latin typeface="Consolas" pitchFamily="49" charset="0"/>
              </a:rPr>
              <a:t> 		e[</a:t>
            </a:r>
            <a:r>
              <a:rPr lang="en-US" sz="2000" dirty="0" smtClean="0">
                <a:gradFill>
                  <a:gsLst>
                    <a:gs pos="0">
                      <a:srgbClr val="FF0000"/>
                    </a:gs>
                    <a:gs pos="86000">
                      <a:srgbClr val="FF0000"/>
                    </a:gs>
                  </a:gsLst>
                  <a:lin ang="5400000" scaled="0"/>
                </a:gradFill>
                <a:latin typeface="Consolas" pitchFamily="49" charset="0"/>
              </a:rPr>
              <a:t>“Role”</a:t>
            </a:r>
            <a:r>
              <a:rPr lang="en-US" sz="2000" dirty="0" smtClean="0">
                <a:latin typeface="Consolas" pitchFamily="49" charset="0"/>
              </a:rPr>
              <a:t>] == </a:t>
            </a:r>
            <a:r>
              <a:rPr lang="en-US" sz="2000" dirty="0" smtClean="0">
                <a:gradFill>
                  <a:gsLst>
                    <a:gs pos="0">
                      <a:srgbClr val="FF0000"/>
                    </a:gs>
                    <a:gs pos="86000">
                      <a:srgbClr val="FF0000"/>
                    </a:gs>
                  </a:gsLst>
                  <a:lin ang="5400000" scaled="0"/>
                </a:gradFill>
                <a:latin typeface="Consolas" pitchFamily="49" charset="0"/>
              </a:rPr>
              <a:t>“</a:t>
            </a:r>
            <a:r>
              <a:rPr lang="en-US" sz="2000" dirty="0" err="1" smtClean="0">
                <a:gradFill>
                  <a:gsLst>
                    <a:gs pos="0">
                      <a:srgbClr val="FF0000"/>
                    </a:gs>
                    <a:gs pos="86000">
                      <a:srgbClr val="FF0000"/>
                    </a:gs>
                  </a:gsLst>
                  <a:lin ang="5400000" scaled="0"/>
                </a:gradFill>
                <a:latin typeface="Consolas" pitchFamily="49" charset="0"/>
              </a:rPr>
              <a:t>PostDoc</a:t>
            </a:r>
            <a:r>
              <a:rPr lang="en-US" sz="2000" dirty="0" smtClean="0">
                <a:gradFill>
                  <a:gsLst>
                    <a:gs pos="0">
                      <a:srgbClr val="FF0000"/>
                    </a:gs>
                    <a:gs pos="86000">
                      <a:srgbClr val="FF0000"/>
                    </a:gs>
                  </a:gsLst>
                  <a:lin ang="5400000" scaled="0"/>
                </a:gradFill>
                <a:latin typeface="Consolas" pitchFamily="49" charset="0"/>
              </a:rPr>
              <a:t>”</a:t>
            </a:r>
            <a:r>
              <a:rPr lang="en-US" sz="2000" dirty="0" smtClean="0">
                <a:latin typeface="Consolas" pitchFamily="49" charset="0"/>
              </a:rPr>
              <a:t> </a:t>
            </a:r>
            <a:br>
              <a:rPr lang="en-US" sz="2000" dirty="0" smtClean="0">
                <a:latin typeface="Consolas" pitchFamily="49" charset="0"/>
              </a:rPr>
            </a:br>
            <a:r>
              <a:rPr lang="en-US" sz="2000" dirty="0" smtClean="0">
                <a:latin typeface="Consolas" pitchFamily="49" charset="0"/>
              </a:rPr>
              <a:t>	</a:t>
            </a:r>
            <a:r>
              <a:rPr lang="en-US" sz="2000" dirty="0" smtClean="0">
                <a:gradFill>
                  <a:gsLst>
                    <a:gs pos="0">
                      <a:srgbClr val="00B0F0"/>
                    </a:gs>
                    <a:gs pos="86000">
                      <a:srgbClr val="00B0F0"/>
                    </a:gs>
                  </a:gsLst>
                  <a:lin ang="5400000" scaled="0"/>
                </a:gradFill>
                <a:latin typeface="Consolas" pitchFamily="49" charset="0"/>
              </a:rPr>
              <a:t>select</a:t>
            </a:r>
            <a:r>
              <a:rPr lang="en-US" sz="2000" dirty="0" smtClean="0">
                <a:latin typeface="Consolas" pitchFamily="49" charset="0"/>
              </a:rPr>
              <a:t> e</a:t>
            </a:r>
            <a:endParaRPr lang="en-US" sz="2400" dirty="0" smtClean="0">
              <a:latin typeface="Consolas" pitchFamily="49" charset="0"/>
            </a:endParaRPr>
          </a:p>
          <a:p>
            <a:r>
              <a:rPr lang="en-US" sz="2400" dirty="0" smtClean="0"/>
              <a:t>Operator semantics handles lack of schema contract</a:t>
            </a:r>
          </a:p>
          <a:p>
            <a:pPr marL="742950" lvl="1" indent="-349250"/>
            <a:r>
              <a:rPr lang="en-US" sz="2000" dirty="0" smtClean="0">
                <a:latin typeface="Consolas" pitchFamily="49" charset="0"/>
              </a:rPr>
              <a:t>e[</a:t>
            </a:r>
            <a:r>
              <a:rPr lang="en-US" sz="2000" dirty="0" smtClean="0">
                <a:gradFill>
                  <a:gsLst>
                    <a:gs pos="0">
                      <a:srgbClr val="FF0000"/>
                    </a:gs>
                    <a:gs pos="86000">
                      <a:srgbClr val="FF0000"/>
                    </a:gs>
                  </a:gsLst>
                  <a:lin ang="5400000" scaled="0"/>
                </a:gradFill>
                <a:latin typeface="Consolas" pitchFamily="49" charset="0"/>
              </a:rPr>
              <a:t>“Role”</a:t>
            </a:r>
            <a:r>
              <a:rPr lang="en-US" sz="2000" dirty="0" smtClean="0">
                <a:latin typeface="Consolas" pitchFamily="49" charset="0"/>
              </a:rPr>
              <a:t>] </a:t>
            </a:r>
            <a:r>
              <a:rPr lang="en-US" sz="2000" dirty="0" smtClean="0"/>
              <a:t>could be </a:t>
            </a:r>
            <a:r>
              <a:rPr lang="en-US" sz="2000" i="1" dirty="0" smtClean="0"/>
              <a:t>number</a:t>
            </a:r>
            <a:r>
              <a:rPr lang="en-US" sz="2000" dirty="0" smtClean="0"/>
              <a:t> in one entity and </a:t>
            </a:r>
            <a:r>
              <a:rPr lang="en-US" sz="2000" i="1" dirty="0" smtClean="0"/>
              <a:t>string</a:t>
            </a:r>
            <a:r>
              <a:rPr lang="en-US" sz="2000" dirty="0" smtClean="0"/>
              <a:t> in another</a:t>
            </a:r>
          </a:p>
          <a:p>
            <a:pPr marL="742950" lvl="1" indent="-349250"/>
            <a:r>
              <a:rPr lang="en-US" sz="2000" dirty="0" smtClean="0">
                <a:latin typeface="Consolas" pitchFamily="49" charset="0"/>
              </a:rPr>
              <a:t>e[</a:t>
            </a:r>
            <a:r>
              <a:rPr lang="en-US" sz="2000" dirty="0" smtClean="0">
                <a:gradFill>
                  <a:gsLst>
                    <a:gs pos="0">
                      <a:srgbClr val="FF0000"/>
                    </a:gs>
                    <a:gs pos="86000">
                      <a:srgbClr val="FF0000"/>
                    </a:gs>
                  </a:gsLst>
                  <a:lin ang="5400000" scaled="0"/>
                </a:gradFill>
                <a:latin typeface="Consolas" pitchFamily="49" charset="0"/>
              </a:rPr>
              <a:t>“Role”</a:t>
            </a:r>
            <a:r>
              <a:rPr lang="en-US" sz="2000" dirty="0" smtClean="0">
                <a:latin typeface="Consolas" pitchFamily="49" charset="0"/>
              </a:rPr>
              <a:t>] == </a:t>
            </a:r>
            <a:r>
              <a:rPr lang="en-US" sz="2000" dirty="0" smtClean="0">
                <a:gradFill>
                  <a:gsLst>
                    <a:gs pos="0">
                      <a:srgbClr val="FF0000"/>
                    </a:gs>
                    <a:gs pos="86000">
                      <a:srgbClr val="FF0000"/>
                    </a:gs>
                  </a:gsLst>
                  <a:lin ang="5400000" scaled="0"/>
                </a:gradFill>
                <a:latin typeface="Consolas" pitchFamily="49" charset="0"/>
              </a:rPr>
              <a:t>“</a:t>
            </a:r>
            <a:r>
              <a:rPr lang="en-US" sz="2000" dirty="0" err="1" smtClean="0">
                <a:gradFill>
                  <a:gsLst>
                    <a:gs pos="0">
                      <a:srgbClr val="FF0000"/>
                    </a:gs>
                    <a:gs pos="86000">
                      <a:srgbClr val="FF0000"/>
                    </a:gs>
                  </a:gsLst>
                  <a:lin ang="5400000" scaled="0"/>
                </a:gradFill>
                <a:latin typeface="Consolas" pitchFamily="49" charset="0"/>
              </a:rPr>
              <a:t>PostDoc</a:t>
            </a:r>
            <a:r>
              <a:rPr lang="en-US" sz="2000" dirty="0" smtClean="0">
                <a:gradFill>
                  <a:gsLst>
                    <a:gs pos="0">
                      <a:srgbClr val="FF0000"/>
                    </a:gs>
                    <a:gs pos="86000">
                      <a:srgbClr val="FF0000"/>
                    </a:gs>
                  </a:gsLst>
                  <a:lin ang="5400000" scaled="0"/>
                </a:gradFill>
                <a:latin typeface="Consolas" pitchFamily="49" charset="0"/>
              </a:rPr>
              <a:t>” </a:t>
            </a:r>
            <a:r>
              <a:rPr lang="en-US" sz="2000" dirty="0" smtClean="0"/>
              <a:t>means look for instances where </a:t>
            </a:r>
            <a:r>
              <a:rPr lang="en-US" sz="2000" i="1" dirty="0" smtClean="0">
                <a:gradFill>
                  <a:gsLst>
                    <a:gs pos="0">
                      <a:srgbClr val="FF0000"/>
                    </a:gs>
                    <a:gs pos="86000">
                      <a:srgbClr val="FF0000"/>
                    </a:gs>
                  </a:gsLst>
                  <a:lin ang="5400000" scaled="0"/>
                </a:gradFill>
              </a:rPr>
              <a:t>Role</a:t>
            </a:r>
            <a:r>
              <a:rPr lang="en-US" sz="2000" dirty="0" smtClean="0"/>
              <a:t> is a </a:t>
            </a:r>
            <a:r>
              <a:rPr lang="en-US" sz="2000" i="1" dirty="0" smtClean="0"/>
              <a:t>string</a:t>
            </a:r>
            <a:r>
              <a:rPr lang="en-US" sz="2000" dirty="0" smtClean="0"/>
              <a:t> and </a:t>
            </a:r>
            <a:r>
              <a:rPr lang="en-US" sz="2000" b="1" dirty="0" smtClean="0"/>
              <a:t>has value </a:t>
            </a:r>
            <a:r>
              <a:rPr lang="en-US" sz="2000" dirty="0" smtClean="0">
                <a:gradFill>
                  <a:gsLst>
                    <a:gs pos="0">
                      <a:srgbClr val="FF0000"/>
                    </a:gs>
                    <a:gs pos="86000">
                      <a:srgbClr val="FF0000"/>
                    </a:gs>
                  </a:gsLst>
                  <a:lin ang="5400000" scaled="0"/>
                </a:gradFill>
              </a:rPr>
              <a:t>“</a:t>
            </a:r>
            <a:r>
              <a:rPr lang="en-US" sz="2000" dirty="0" err="1" smtClean="0">
                <a:gradFill>
                  <a:gsLst>
                    <a:gs pos="0">
                      <a:srgbClr val="FF0000"/>
                    </a:gs>
                    <a:gs pos="86000">
                      <a:srgbClr val="FF0000"/>
                    </a:gs>
                  </a:gsLst>
                  <a:lin ang="5400000" scaled="0"/>
                </a:gradFill>
              </a:rPr>
              <a:t>PostDoc</a:t>
            </a:r>
            <a:r>
              <a:rPr lang="en-US" sz="2000" dirty="0" smtClean="0">
                <a:gradFill>
                  <a:gsLst>
                    <a:gs pos="0">
                      <a:srgbClr val="FF0000"/>
                    </a:gs>
                    <a:gs pos="86000">
                      <a:srgbClr val="FF0000"/>
                    </a:gs>
                  </a:gsLst>
                  <a:lin ang="5400000" scaled="0"/>
                </a:gradFill>
              </a:rPr>
              <a:t>”</a:t>
            </a:r>
            <a:r>
              <a:rPr lang="en-US" sz="2000" dirty="0" smtClean="0"/>
              <a:t>;  i.e., type inference using literal syntax</a:t>
            </a:r>
          </a:p>
          <a:p>
            <a:r>
              <a:rPr lang="en-US" sz="2400" dirty="0" smtClean="0"/>
              <a:t>Query supported over metadata and data properties</a:t>
            </a:r>
          </a:p>
          <a:p>
            <a:r>
              <a:rPr lang="en-US" sz="2400" dirty="0" smtClean="0"/>
              <a:t>All fields are automatically indexed</a:t>
            </a:r>
          </a:p>
        </p:txBody>
      </p:sp>
      <p:pic>
        <p:nvPicPr>
          <p:cNvPr id="4" name="Picture 1"/>
          <p:cNvPicPr>
            <a:picLocks noChangeAspect="1" noChangeArrowheads="1"/>
          </p:cNvPicPr>
          <p:nvPr/>
        </p:nvPicPr>
        <p:blipFill>
          <a:blip r:embed="rId3"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Join in SLINQ</a:t>
            </a:r>
            <a:endParaRPr lang="en-US" dirty="0"/>
          </a:p>
        </p:txBody>
      </p:sp>
      <p:sp>
        <p:nvSpPr>
          <p:cNvPr id="6" name="Text Placeholder 5"/>
          <p:cNvSpPr>
            <a:spLocks noGrp="1"/>
          </p:cNvSpPr>
          <p:nvPr>
            <p:ph type="body" sz="quarter" idx="10"/>
          </p:nvPr>
        </p:nvSpPr>
        <p:spPr>
          <a:xfrm>
            <a:off x="576072" y="1463040"/>
            <a:ext cx="8001000" cy="3502882"/>
          </a:xfrm>
        </p:spPr>
        <p:txBody>
          <a:bodyPr/>
          <a:lstStyle/>
          <a:p>
            <a:r>
              <a:rPr lang="en-US" b="1" dirty="0" smtClean="0"/>
              <a:t>Finally, A Data Service With JOIN</a:t>
            </a:r>
            <a:endParaRPr lang="en-US" dirty="0" smtClean="0"/>
          </a:p>
          <a:p>
            <a:pPr marL="0">
              <a:lnSpc>
                <a:spcPct val="100000"/>
              </a:lnSpc>
              <a:spcBef>
                <a:spcPts val="0"/>
              </a:spcBef>
              <a:spcAft>
                <a:spcPts val="0"/>
              </a:spcAft>
              <a:buNone/>
            </a:pPr>
            <a:r>
              <a:rPr lang="en-US" sz="2800" dirty="0" smtClean="0">
                <a:solidFill>
                  <a:schemeClr val="accent4"/>
                </a:solidFill>
                <a:latin typeface="Consolas" pitchFamily="49" charset="0"/>
              </a:rPr>
              <a:t>from</a:t>
            </a:r>
            <a:r>
              <a:rPr lang="en-US" sz="2800" dirty="0" smtClean="0">
                <a:latin typeface="Consolas" pitchFamily="49" charset="0"/>
              </a:rPr>
              <a:t> c </a:t>
            </a:r>
            <a:r>
              <a:rPr lang="en-US" sz="2800" dirty="0" smtClean="0">
                <a:solidFill>
                  <a:schemeClr val="accent4"/>
                </a:solidFill>
                <a:latin typeface="Consolas" pitchFamily="49" charset="0"/>
              </a:rPr>
              <a:t>in</a:t>
            </a:r>
            <a:r>
              <a:rPr lang="en-US" sz="2800" dirty="0" smtClean="0">
                <a:latin typeface="Consolas" pitchFamily="49" charset="0"/>
              </a:rPr>
              <a:t> </a:t>
            </a:r>
            <a:r>
              <a:rPr lang="en-US" sz="2800" dirty="0" err="1" smtClean="0">
                <a:latin typeface="Consolas" pitchFamily="49" charset="0"/>
              </a:rPr>
              <a:t>entities.OfKind</a:t>
            </a:r>
            <a:r>
              <a:rPr lang="en-US" sz="2800" dirty="0" smtClean="0">
                <a:latin typeface="Consolas" pitchFamily="49" charset="0"/>
              </a:rPr>
              <a:t>(“</a:t>
            </a:r>
            <a:r>
              <a:rPr lang="en-US" sz="2800" dirty="0" smtClean="0">
                <a:gradFill>
                  <a:gsLst>
                    <a:gs pos="0">
                      <a:srgbClr val="FF0000"/>
                    </a:gs>
                    <a:gs pos="86000">
                      <a:srgbClr val="FF0000"/>
                    </a:gs>
                  </a:gsLst>
                  <a:lin ang="5400000" scaled="0"/>
                </a:gradFill>
                <a:latin typeface="Consolas" pitchFamily="49" charset="0"/>
              </a:rPr>
              <a:t>Contacts</a:t>
            </a:r>
            <a:r>
              <a:rPr lang="en-US" sz="2800" dirty="0" smtClean="0">
                <a:latin typeface="Consolas" pitchFamily="49" charset="0"/>
              </a:rPr>
              <a:t>”)</a:t>
            </a:r>
          </a:p>
          <a:p>
            <a:pPr marL="0">
              <a:lnSpc>
                <a:spcPct val="100000"/>
              </a:lnSpc>
              <a:spcBef>
                <a:spcPts val="0"/>
              </a:spcBef>
              <a:spcAft>
                <a:spcPts val="0"/>
              </a:spcAft>
              <a:buNone/>
            </a:pPr>
            <a:r>
              <a:rPr lang="en-US" sz="2800" dirty="0" smtClean="0">
                <a:solidFill>
                  <a:schemeClr val="accent4"/>
                </a:solidFill>
                <a:latin typeface="Consolas" pitchFamily="49" charset="0"/>
              </a:rPr>
              <a:t>from</a:t>
            </a:r>
            <a:r>
              <a:rPr lang="en-US" sz="2800" dirty="0" smtClean="0">
                <a:latin typeface="Consolas" pitchFamily="49" charset="0"/>
              </a:rPr>
              <a:t> l </a:t>
            </a:r>
            <a:r>
              <a:rPr lang="en-US" sz="2800" dirty="0" smtClean="0">
                <a:solidFill>
                  <a:schemeClr val="accent4"/>
                </a:solidFill>
                <a:latin typeface="Consolas" pitchFamily="49" charset="0"/>
              </a:rPr>
              <a:t>in</a:t>
            </a:r>
            <a:r>
              <a:rPr lang="en-US" sz="2800" dirty="0" smtClean="0">
                <a:latin typeface="Consolas" pitchFamily="49" charset="0"/>
              </a:rPr>
              <a:t> </a:t>
            </a:r>
            <a:r>
              <a:rPr lang="en-US" sz="2800" dirty="0" err="1" smtClean="0">
                <a:latin typeface="Consolas" pitchFamily="49" charset="0"/>
              </a:rPr>
              <a:t>entities.OfKind</a:t>
            </a:r>
            <a:r>
              <a:rPr lang="en-US" sz="2800" dirty="0" smtClean="0">
                <a:latin typeface="Consolas" pitchFamily="49" charset="0"/>
              </a:rPr>
              <a:t>(“</a:t>
            </a:r>
            <a:r>
              <a:rPr lang="en-US" sz="2800" dirty="0" smtClean="0">
                <a:gradFill>
                  <a:gsLst>
                    <a:gs pos="0">
                      <a:srgbClr val="FF0000"/>
                    </a:gs>
                    <a:gs pos="86000">
                      <a:srgbClr val="FF0000"/>
                    </a:gs>
                  </a:gsLst>
                  <a:lin ang="5400000" scaled="0"/>
                </a:gradFill>
                <a:latin typeface="Consolas" pitchFamily="49" charset="0"/>
              </a:rPr>
              <a:t>Location</a:t>
            </a:r>
            <a:r>
              <a:rPr lang="en-US" sz="2800" dirty="0" smtClean="0">
                <a:latin typeface="Consolas" pitchFamily="49" charset="0"/>
              </a:rPr>
              <a:t>”)</a:t>
            </a:r>
          </a:p>
          <a:p>
            <a:pPr marL="0">
              <a:lnSpc>
                <a:spcPct val="100000"/>
              </a:lnSpc>
              <a:spcBef>
                <a:spcPts val="0"/>
              </a:spcBef>
              <a:spcAft>
                <a:spcPts val="0"/>
              </a:spcAft>
              <a:buNone/>
            </a:pPr>
            <a:r>
              <a:rPr lang="en-US" sz="2800" dirty="0" smtClean="0">
                <a:solidFill>
                  <a:schemeClr val="accent4"/>
                </a:solidFill>
                <a:latin typeface="Consolas" pitchFamily="49" charset="0"/>
              </a:rPr>
              <a:t>where</a:t>
            </a:r>
          </a:p>
          <a:p>
            <a:pPr marL="0">
              <a:lnSpc>
                <a:spcPct val="100000"/>
              </a:lnSpc>
              <a:spcBef>
                <a:spcPts val="0"/>
              </a:spcBef>
              <a:spcAft>
                <a:spcPts val="0"/>
              </a:spcAft>
              <a:buNone/>
            </a:pPr>
            <a:r>
              <a:rPr lang="en-US" sz="2800" dirty="0" err="1" smtClean="0">
                <a:latin typeface="Consolas" pitchFamily="49" charset="0"/>
              </a:rPr>
              <a:t>c.CId</a:t>
            </a:r>
            <a:r>
              <a:rPr lang="en-US" sz="2800" dirty="0" smtClean="0">
                <a:latin typeface="Consolas" pitchFamily="49" charset="0"/>
              </a:rPr>
              <a:t> == </a:t>
            </a:r>
            <a:r>
              <a:rPr lang="en-US" sz="2800" dirty="0" err="1" smtClean="0">
                <a:latin typeface="Consolas" pitchFamily="49" charset="0"/>
              </a:rPr>
              <a:t>l.CId</a:t>
            </a:r>
            <a:r>
              <a:rPr lang="en-US" sz="2800" dirty="0" smtClean="0">
                <a:latin typeface="Consolas" pitchFamily="49" charset="0"/>
              </a:rPr>
              <a:t> &amp;&amp;</a:t>
            </a:r>
          </a:p>
          <a:p>
            <a:pPr marL="0">
              <a:lnSpc>
                <a:spcPct val="100000"/>
              </a:lnSpc>
              <a:spcBef>
                <a:spcPts val="0"/>
              </a:spcBef>
              <a:spcAft>
                <a:spcPts val="0"/>
              </a:spcAft>
              <a:buNone/>
            </a:pPr>
            <a:r>
              <a:rPr lang="en-US" sz="2800" dirty="0" smtClean="0">
                <a:latin typeface="Consolas" pitchFamily="49" charset="0"/>
              </a:rPr>
              <a:t>l[</a:t>
            </a:r>
            <a:r>
              <a:rPr lang="en-US" sz="2800" dirty="0" smtClean="0">
                <a:gradFill>
                  <a:gsLst>
                    <a:gs pos="0">
                      <a:srgbClr val="FF0000"/>
                    </a:gs>
                    <a:gs pos="86000">
                      <a:srgbClr val="FF0000"/>
                    </a:gs>
                  </a:gsLst>
                  <a:lin ang="5400000" scaled="0"/>
                </a:gradFill>
                <a:latin typeface="Consolas" pitchFamily="49" charset="0"/>
              </a:rPr>
              <a:t>“Latitude”</a:t>
            </a:r>
            <a:r>
              <a:rPr lang="en-US" sz="2800" dirty="0" smtClean="0">
                <a:latin typeface="Consolas" pitchFamily="49" charset="0"/>
              </a:rPr>
              <a:t>]&gt;38 &amp;&amp; l[</a:t>
            </a:r>
            <a:r>
              <a:rPr lang="en-US" sz="2800" dirty="0" smtClean="0">
                <a:gradFill>
                  <a:gsLst>
                    <a:gs pos="0">
                      <a:srgbClr val="FF0000"/>
                    </a:gs>
                    <a:gs pos="86000">
                      <a:srgbClr val="FF0000"/>
                    </a:gs>
                  </a:gsLst>
                  <a:lin ang="5400000" scaled="0"/>
                </a:gradFill>
                <a:latin typeface="Consolas" pitchFamily="49" charset="0"/>
              </a:rPr>
              <a:t>“Latitude”</a:t>
            </a:r>
            <a:r>
              <a:rPr lang="en-US" sz="2800" dirty="0" smtClean="0">
                <a:latin typeface="Consolas" pitchFamily="49" charset="0"/>
              </a:rPr>
              <a:t>] &lt; 41</a:t>
            </a:r>
          </a:p>
          <a:p>
            <a:pPr marL="0">
              <a:lnSpc>
                <a:spcPct val="100000"/>
              </a:lnSpc>
              <a:spcBef>
                <a:spcPts val="0"/>
              </a:spcBef>
              <a:spcAft>
                <a:spcPts val="0"/>
              </a:spcAft>
              <a:buNone/>
            </a:pPr>
            <a:r>
              <a:rPr lang="en-US" sz="2800" dirty="0" err="1" smtClean="0">
                <a:solidFill>
                  <a:schemeClr val="accent4"/>
                </a:solidFill>
                <a:latin typeface="Consolas" pitchFamily="49" charset="0"/>
              </a:rPr>
              <a:t>orderby</a:t>
            </a:r>
            <a:r>
              <a:rPr lang="en-US" sz="2800" dirty="0" smtClean="0">
                <a:solidFill>
                  <a:schemeClr val="accent4"/>
                </a:solidFill>
                <a:latin typeface="Consolas" pitchFamily="49" charset="0"/>
              </a:rPr>
              <a:t> </a:t>
            </a:r>
            <a:r>
              <a:rPr lang="en-US" sz="2800" dirty="0" smtClean="0">
                <a:latin typeface="Consolas" pitchFamily="49" charset="0"/>
              </a:rPr>
              <a:t>l[“</a:t>
            </a:r>
            <a:r>
              <a:rPr lang="en-US" sz="2800" dirty="0" err="1" smtClean="0">
                <a:latin typeface="Consolas" pitchFamily="49" charset="0"/>
              </a:rPr>
              <a:t>UpdateTime</a:t>
            </a:r>
            <a:r>
              <a:rPr lang="en-US" sz="2800" dirty="0" smtClean="0">
                <a:latin typeface="Consolas" pitchFamily="49" charset="0"/>
              </a:rPr>
              <a:t>”] </a:t>
            </a:r>
            <a:r>
              <a:rPr lang="en-US" sz="2800" dirty="0" smtClean="0">
                <a:solidFill>
                  <a:schemeClr val="accent4"/>
                </a:solidFill>
                <a:latin typeface="Consolas" pitchFamily="49" charset="0"/>
              </a:rPr>
              <a:t>descending</a:t>
            </a:r>
          </a:p>
          <a:p>
            <a:pPr marL="0">
              <a:lnSpc>
                <a:spcPct val="100000"/>
              </a:lnSpc>
              <a:spcBef>
                <a:spcPts val="0"/>
              </a:spcBef>
              <a:spcAft>
                <a:spcPts val="0"/>
              </a:spcAft>
              <a:buNone/>
            </a:pPr>
            <a:r>
              <a:rPr lang="en-US" sz="2800" dirty="0" smtClean="0">
                <a:solidFill>
                  <a:schemeClr val="accent4"/>
                </a:solidFill>
                <a:latin typeface="Consolas" pitchFamily="49" charset="0"/>
              </a:rPr>
              <a:t>select</a:t>
            </a:r>
            <a:r>
              <a:rPr lang="en-US" sz="2800" dirty="0" smtClean="0">
                <a:latin typeface="Consolas" pitchFamily="49" charset="0"/>
              </a:rPr>
              <a:t> </a:t>
            </a:r>
            <a:r>
              <a:rPr lang="en-US" sz="2800" dirty="0" err="1" smtClean="0">
                <a:latin typeface="Consolas" pitchFamily="49" charset="0"/>
              </a:rPr>
              <a:t>c.Take</a:t>
            </a:r>
            <a:r>
              <a:rPr lang="en-US" sz="2800" dirty="0" smtClean="0">
                <a:latin typeface="Consolas" pitchFamily="49" charset="0"/>
              </a:rPr>
              <a:t>(1)</a:t>
            </a:r>
          </a:p>
        </p:txBody>
      </p:sp>
      <p:pic>
        <p:nvPicPr>
          <p:cNvPr id="4" name="Picture 1"/>
          <p:cNvPicPr>
            <a:picLocks noChangeAspect="1" noChangeArrowheads="1"/>
          </p:cNvPicPr>
          <p:nvPr/>
        </p:nvPicPr>
        <p:blipFill>
          <a:blip r:embed="rId3"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Operators and functions</a:t>
            </a:r>
            <a:endParaRPr lang="en-US" dirty="0"/>
          </a:p>
        </p:txBody>
      </p:sp>
      <p:sp>
        <p:nvSpPr>
          <p:cNvPr id="3" name="Text Placeholder 2"/>
          <p:cNvSpPr>
            <a:spLocks noGrp="1"/>
          </p:cNvSpPr>
          <p:nvPr>
            <p:ph type="body" sz="quarter" idx="10"/>
          </p:nvPr>
        </p:nvSpPr>
        <p:spPr>
          <a:xfrm>
            <a:off x="533400" y="3521641"/>
            <a:ext cx="8001000" cy="2574359"/>
          </a:xfrm>
        </p:spPr>
        <p:txBody>
          <a:bodyPr/>
          <a:lstStyle/>
          <a:p>
            <a:r>
              <a:rPr lang="en-US" sz="2800" dirty="0" err="1" smtClean="0"/>
              <a:t>KindOf</a:t>
            </a:r>
            <a:r>
              <a:rPr lang="en-US" sz="2800" dirty="0" smtClean="0"/>
              <a:t>()</a:t>
            </a:r>
          </a:p>
          <a:p>
            <a:pPr lvl="1"/>
            <a:r>
              <a:rPr lang="en-US" sz="2400" dirty="0" smtClean="0"/>
              <a:t>Matches the ‘s:Kind’ metadata field</a:t>
            </a:r>
          </a:p>
          <a:p>
            <a:r>
              <a:rPr lang="en-US" sz="2800" dirty="0" smtClean="0"/>
              <a:t>Take()</a:t>
            </a:r>
          </a:p>
          <a:p>
            <a:pPr lvl="1"/>
            <a:r>
              <a:rPr lang="en-US" sz="2400" dirty="0" smtClean="0"/>
              <a:t>Limits the number of results to be returned</a:t>
            </a:r>
          </a:p>
          <a:p>
            <a:r>
              <a:rPr lang="en-US" sz="2800" dirty="0" err="1" smtClean="0"/>
              <a:t>orderby</a:t>
            </a:r>
            <a:r>
              <a:rPr lang="en-US" sz="2800" dirty="0" smtClean="0"/>
              <a:t> [descending]</a:t>
            </a:r>
          </a:p>
          <a:p>
            <a:pPr lvl="1"/>
            <a:r>
              <a:rPr lang="en-US" sz="2400" dirty="0" smtClean="0"/>
              <a:t>Sorts the entities on a property value</a:t>
            </a:r>
          </a:p>
        </p:txBody>
      </p:sp>
      <p:pic>
        <p:nvPicPr>
          <p:cNvPr id="4" name="Picture 2"/>
          <p:cNvPicPr>
            <a:picLocks noChangeAspect="1" noChangeArrowheads="1"/>
          </p:cNvPicPr>
          <p:nvPr/>
        </p:nvPicPr>
        <p:blipFill>
          <a:blip r:embed="rId2" cstate="print"/>
          <a:srcRect b="9877"/>
          <a:stretch>
            <a:fillRect/>
          </a:stretch>
        </p:blipFill>
        <p:spPr bwMode="auto">
          <a:xfrm>
            <a:off x="609600" y="1143000"/>
            <a:ext cx="7820025" cy="2085975"/>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72" name="Picture 1"/>
          <p:cNvPicPr>
            <a:picLocks noChangeAspect="1" noChangeArrowheads="1"/>
          </p:cNvPicPr>
          <p:nvPr/>
        </p:nvPicPr>
        <p:blipFill>
          <a:blip r:embed="rId5" cstate="print"/>
          <a:srcRect l="499" r="499"/>
          <a:stretch>
            <a:fillRect/>
          </a:stretch>
        </p:blipFill>
        <p:spPr bwMode="auto">
          <a:xfrm>
            <a:off x="1" y="6225429"/>
            <a:ext cx="9144000" cy="632571"/>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SQL Services</a:t>
            </a:r>
            <a:endParaRPr lang="en-US" dirty="0"/>
          </a:p>
        </p:txBody>
      </p:sp>
      <p:grpSp>
        <p:nvGrpSpPr>
          <p:cNvPr id="3" name="Group 75"/>
          <p:cNvGrpSpPr/>
          <p:nvPr/>
        </p:nvGrpSpPr>
        <p:grpSpPr>
          <a:xfrm>
            <a:off x="457200" y="1194816"/>
            <a:ext cx="8229600" cy="5242560"/>
            <a:chOff x="457200" y="2133600"/>
            <a:chExt cx="8229600" cy="3962400"/>
          </a:xfrm>
        </p:grpSpPr>
        <p:sp>
          <p:nvSpPr>
            <p:cNvPr id="87" name="Rounded Rectangle 86"/>
            <p:cNvSpPr/>
            <p:nvPr/>
          </p:nvSpPr>
          <p:spPr bwMode="auto">
            <a:xfrm>
              <a:off x="457200" y="2133600"/>
              <a:ext cx="8229600" cy="3962400"/>
            </a:xfrm>
            <a:prstGeom prst="round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pic>
          <p:nvPicPr>
            <p:cNvPr id="90" name="Picture 2" descr="C:\Users\maryfj\Desktop\PDC Visuals\Assets\Strata3D architecture chart\Logos\SQL Services\SQLServices_h_rgb.png"/>
            <p:cNvPicPr>
              <a:picLocks noChangeAspect="1" noChangeArrowheads="1"/>
            </p:cNvPicPr>
            <p:nvPr/>
          </p:nvPicPr>
          <p:blipFill>
            <a:blip r:embed="rId6" cstate="print"/>
            <a:srcRect/>
            <a:stretch>
              <a:fillRect/>
            </a:stretch>
          </p:blipFill>
          <p:spPr bwMode="auto">
            <a:xfrm>
              <a:off x="3276600" y="2133600"/>
              <a:ext cx="2362200" cy="536075"/>
            </a:xfrm>
            <a:prstGeom prst="rect">
              <a:avLst/>
            </a:prstGeom>
            <a:noFill/>
          </p:spPr>
        </p:pic>
        <p:sp>
          <p:nvSpPr>
            <p:cNvPr id="91" name="Rounded Rectangle 90"/>
            <p:cNvSpPr/>
            <p:nvPr/>
          </p:nvSpPr>
          <p:spPr bwMode="auto">
            <a:xfrm>
              <a:off x="685800" y="4419600"/>
              <a:ext cx="7772400" cy="1524000"/>
            </a:xfrm>
            <a:prstGeom prst="roundRect">
              <a:avLst/>
            </a:prstGeom>
            <a:gradFill>
              <a:gsLst>
                <a:gs pos="0">
                  <a:srgbClr val="39D9EF"/>
                </a:gs>
                <a:gs pos="55000">
                  <a:srgbClr val="90DDF8"/>
                </a:gs>
                <a:gs pos="100000">
                  <a:srgbClr val="CBF7FD"/>
                </a:gs>
              </a:gsLst>
            </a:gradFill>
            <a:ln>
              <a:solidFill>
                <a:srgbClr val="8DEAF7"/>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93" name="Rounded Rectangle 92"/>
            <p:cNvSpPr/>
            <p:nvPr/>
          </p:nvSpPr>
          <p:spPr bwMode="auto">
            <a:xfrm>
              <a:off x="685800" y="2743200"/>
              <a:ext cx="7772400" cy="1600200"/>
            </a:xfrm>
            <a:prstGeom prst="roundRect">
              <a:avLst/>
            </a:prstGeom>
            <a:gradFill>
              <a:gsLst>
                <a:gs pos="0">
                  <a:srgbClr val="39D9EF"/>
                </a:gs>
                <a:gs pos="55000">
                  <a:srgbClr val="90DDF8"/>
                </a:gs>
                <a:gs pos="100000">
                  <a:srgbClr val="CBF7FD"/>
                </a:gs>
              </a:gsLst>
            </a:gradFill>
            <a:ln>
              <a:solidFill>
                <a:srgbClr val="8DEAF7"/>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94" name="Rounded Rectangle 93"/>
            <p:cNvSpPr/>
            <p:nvPr/>
          </p:nvSpPr>
          <p:spPr bwMode="auto">
            <a:xfrm>
              <a:off x="762000" y="3100953"/>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01" name="Rounded Rectangle 100"/>
            <p:cNvSpPr/>
            <p:nvPr/>
          </p:nvSpPr>
          <p:spPr bwMode="auto">
            <a:xfrm>
              <a:off x="1905000" y="3099184"/>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02" name="Rounded Rectangle 101"/>
            <p:cNvSpPr/>
            <p:nvPr/>
          </p:nvSpPr>
          <p:spPr bwMode="auto">
            <a:xfrm>
              <a:off x="3048000" y="3094070"/>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03" name="Rounded Rectangle 102"/>
            <p:cNvSpPr/>
            <p:nvPr/>
          </p:nvSpPr>
          <p:spPr bwMode="auto">
            <a:xfrm>
              <a:off x="4191000" y="3100577"/>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07" name="Rounded Rectangle 106"/>
            <p:cNvSpPr/>
            <p:nvPr/>
          </p:nvSpPr>
          <p:spPr bwMode="auto">
            <a:xfrm>
              <a:off x="7467600" y="3108914"/>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08" name="Rounded Rectangle 107"/>
            <p:cNvSpPr/>
            <p:nvPr/>
          </p:nvSpPr>
          <p:spPr bwMode="auto">
            <a:xfrm>
              <a:off x="5257800" y="3106030"/>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09" name="Rounded Rectangle 108"/>
            <p:cNvSpPr/>
            <p:nvPr/>
          </p:nvSpPr>
          <p:spPr bwMode="auto">
            <a:xfrm>
              <a:off x="6367132" y="3109568"/>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15" name="Rounded Rectangle 114"/>
            <p:cNvSpPr/>
            <p:nvPr/>
          </p:nvSpPr>
          <p:spPr bwMode="auto">
            <a:xfrm>
              <a:off x="762000" y="4715785"/>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16" name="Rounded Rectangle 115"/>
            <p:cNvSpPr/>
            <p:nvPr/>
          </p:nvSpPr>
          <p:spPr bwMode="auto">
            <a:xfrm>
              <a:off x="1905000" y="4714016"/>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17" name="Rounded Rectangle 116"/>
            <p:cNvSpPr/>
            <p:nvPr/>
          </p:nvSpPr>
          <p:spPr bwMode="auto">
            <a:xfrm>
              <a:off x="3048000" y="4708902"/>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18" name="Rounded Rectangle 117"/>
            <p:cNvSpPr/>
            <p:nvPr/>
          </p:nvSpPr>
          <p:spPr bwMode="auto">
            <a:xfrm>
              <a:off x="4191000" y="4715409"/>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19" name="Rounded Rectangle 118"/>
            <p:cNvSpPr/>
            <p:nvPr/>
          </p:nvSpPr>
          <p:spPr bwMode="auto">
            <a:xfrm>
              <a:off x="7467600" y="4723746"/>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20" name="Rounded Rectangle 119"/>
            <p:cNvSpPr/>
            <p:nvPr/>
          </p:nvSpPr>
          <p:spPr bwMode="auto">
            <a:xfrm>
              <a:off x="5257800" y="4720862"/>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21" name="Rounded Rectangle 120"/>
            <p:cNvSpPr/>
            <p:nvPr/>
          </p:nvSpPr>
          <p:spPr bwMode="auto">
            <a:xfrm>
              <a:off x="6367132" y="4724400"/>
              <a:ext cx="914400" cy="1143000"/>
            </a:xfrm>
            <a:prstGeom prst="roundRect">
              <a:avLst/>
            </a:prstGeom>
            <a:gradFill>
              <a:gsLst>
                <a:gs pos="0">
                  <a:srgbClr val="2A85C3"/>
                </a:gs>
                <a:gs pos="55000">
                  <a:srgbClr val="349EE6"/>
                </a:gs>
                <a:gs pos="100000">
                  <a:srgbClr val="3EB9FF"/>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22" name="Rounded Rectangle 121"/>
            <p:cNvSpPr/>
            <p:nvPr/>
          </p:nvSpPr>
          <p:spPr bwMode="auto">
            <a:xfrm>
              <a:off x="838200" y="3886200"/>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Data Access Lib</a:t>
              </a:r>
            </a:p>
          </p:txBody>
        </p:sp>
        <p:sp>
          <p:nvSpPr>
            <p:cNvPr id="123" name="Rounded Rectangle 122"/>
            <p:cNvSpPr/>
            <p:nvPr/>
          </p:nvSpPr>
          <p:spPr bwMode="auto">
            <a:xfrm>
              <a:off x="838200" y="3528447"/>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SDS Runtime</a:t>
              </a:r>
            </a:p>
          </p:txBody>
        </p:sp>
        <p:sp>
          <p:nvSpPr>
            <p:cNvPr id="124" name="Rounded Rectangle 123"/>
            <p:cNvSpPr/>
            <p:nvPr/>
          </p:nvSpPr>
          <p:spPr bwMode="auto">
            <a:xfrm>
              <a:off x="838200" y="3161655"/>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REST / SOAP</a:t>
              </a:r>
            </a:p>
          </p:txBody>
        </p:sp>
        <p:sp>
          <p:nvSpPr>
            <p:cNvPr id="143" name="Rounded Rectangle 142"/>
            <p:cNvSpPr/>
            <p:nvPr/>
          </p:nvSpPr>
          <p:spPr bwMode="auto">
            <a:xfrm>
              <a:off x="1981200" y="3892659"/>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Data Access Lib</a:t>
              </a:r>
            </a:p>
          </p:txBody>
        </p:sp>
        <p:sp>
          <p:nvSpPr>
            <p:cNvPr id="144" name="Rounded Rectangle 143"/>
            <p:cNvSpPr/>
            <p:nvPr/>
          </p:nvSpPr>
          <p:spPr bwMode="auto">
            <a:xfrm>
              <a:off x="1981200" y="3534906"/>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SDS Runtime</a:t>
              </a:r>
            </a:p>
          </p:txBody>
        </p:sp>
        <p:sp>
          <p:nvSpPr>
            <p:cNvPr id="145" name="Rounded Rectangle 144"/>
            <p:cNvSpPr/>
            <p:nvPr/>
          </p:nvSpPr>
          <p:spPr bwMode="auto">
            <a:xfrm>
              <a:off x="1981200" y="3168114"/>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REST / SOAP</a:t>
              </a:r>
            </a:p>
          </p:txBody>
        </p:sp>
        <p:sp>
          <p:nvSpPr>
            <p:cNvPr id="146" name="Rounded Rectangle 145"/>
            <p:cNvSpPr/>
            <p:nvPr/>
          </p:nvSpPr>
          <p:spPr bwMode="auto">
            <a:xfrm>
              <a:off x="3124200" y="3893949"/>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Data Access Lib</a:t>
              </a:r>
            </a:p>
          </p:txBody>
        </p:sp>
        <p:sp>
          <p:nvSpPr>
            <p:cNvPr id="147" name="Rounded Rectangle 146"/>
            <p:cNvSpPr/>
            <p:nvPr/>
          </p:nvSpPr>
          <p:spPr bwMode="auto">
            <a:xfrm>
              <a:off x="3124200" y="3536196"/>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SDS Runtime</a:t>
              </a:r>
            </a:p>
          </p:txBody>
        </p:sp>
        <p:sp>
          <p:nvSpPr>
            <p:cNvPr id="148" name="Rounded Rectangle 147"/>
            <p:cNvSpPr/>
            <p:nvPr/>
          </p:nvSpPr>
          <p:spPr bwMode="auto">
            <a:xfrm>
              <a:off x="3124200" y="3169404"/>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REST / SOAP</a:t>
              </a:r>
            </a:p>
          </p:txBody>
        </p:sp>
        <p:sp>
          <p:nvSpPr>
            <p:cNvPr id="149" name="Rounded Rectangle 148"/>
            <p:cNvSpPr/>
            <p:nvPr/>
          </p:nvSpPr>
          <p:spPr bwMode="auto">
            <a:xfrm>
              <a:off x="4267200" y="3893949"/>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Data Access Lib</a:t>
              </a:r>
            </a:p>
          </p:txBody>
        </p:sp>
        <p:sp>
          <p:nvSpPr>
            <p:cNvPr id="150" name="Rounded Rectangle 149"/>
            <p:cNvSpPr/>
            <p:nvPr/>
          </p:nvSpPr>
          <p:spPr bwMode="auto">
            <a:xfrm>
              <a:off x="4267200" y="3536196"/>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SDS Runtime</a:t>
              </a:r>
            </a:p>
          </p:txBody>
        </p:sp>
        <p:sp>
          <p:nvSpPr>
            <p:cNvPr id="151" name="Rounded Rectangle 150"/>
            <p:cNvSpPr/>
            <p:nvPr/>
          </p:nvSpPr>
          <p:spPr bwMode="auto">
            <a:xfrm>
              <a:off x="4267200" y="3169404"/>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REST / SOAP</a:t>
              </a:r>
            </a:p>
          </p:txBody>
        </p:sp>
        <p:sp>
          <p:nvSpPr>
            <p:cNvPr id="152" name="Rounded Rectangle 151"/>
            <p:cNvSpPr/>
            <p:nvPr/>
          </p:nvSpPr>
          <p:spPr bwMode="auto">
            <a:xfrm>
              <a:off x="5334000" y="3893949"/>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Data Access Lib</a:t>
              </a:r>
            </a:p>
          </p:txBody>
        </p:sp>
        <p:sp>
          <p:nvSpPr>
            <p:cNvPr id="153" name="Rounded Rectangle 152"/>
            <p:cNvSpPr/>
            <p:nvPr/>
          </p:nvSpPr>
          <p:spPr bwMode="auto">
            <a:xfrm>
              <a:off x="5334000" y="3536196"/>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SDS Runtime</a:t>
              </a:r>
            </a:p>
          </p:txBody>
        </p:sp>
        <p:sp>
          <p:nvSpPr>
            <p:cNvPr id="154" name="Rounded Rectangle 153"/>
            <p:cNvSpPr/>
            <p:nvPr/>
          </p:nvSpPr>
          <p:spPr bwMode="auto">
            <a:xfrm>
              <a:off x="5334000" y="3169404"/>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REST / SOAP</a:t>
              </a:r>
            </a:p>
          </p:txBody>
        </p:sp>
        <p:sp>
          <p:nvSpPr>
            <p:cNvPr id="155" name="Rounded Rectangle 154"/>
            <p:cNvSpPr/>
            <p:nvPr/>
          </p:nvSpPr>
          <p:spPr bwMode="auto">
            <a:xfrm>
              <a:off x="6453753" y="3893949"/>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Data Access Lib</a:t>
              </a:r>
            </a:p>
          </p:txBody>
        </p:sp>
        <p:sp>
          <p:nvSpPr>
            <p:cNvPr id="156" name="Rounded Rectangle 155"/>
            <p:cNvSpPr/>
            <p:nvPr/>
          </p:nvSpPr>
          <p:spPr bwMode="auto">
            <a:xfrm>
              <a:off x="6453753" y="3536196"/>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SDS Runtime</a:t>
              </a:r>
            </a:p>
          </p:txBody>
        </p:sp>
        <p:sp>
          <p:nvSpPr>
            <p:cNvPr id="157" name="Rounded Rectangle 156"/>
            <p:cNvSpPr/>
            <p:nvPr/>
          </p:nvSpPr>
          <p:spPr bwMode="auto">
            <a:xfrm>
              <a:off x="6453753" y="3169404"/>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REST / SOAP</a:t>
              </a:r>
            </a:p>
          </p:txBody>
        </p:sp>
        <p:sp>
          <p:nvSpPr>
            <p:cNvPr id="158" name="Rounded Rectangle 157"/>
            <p:cNvSpPr/>
            <p:nvPr/>
          </p:nvSpPr>
          <p:spPr bwMode="auto">
            <a:xfrm>
              <a:off x="7543800" y="3893949"/>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Data Access Lib</a:t>
              </a:r>
            </a:p>
          </p:txBody>
        </p:sp>
        <p:sp>
          <p:nvSpPr>
            <p:cNvPr id="159" name="Rounded Rectangle 158"/>
            <p:cNvSpPr/>
            <p:nvPr/>
          </p:nvSpPr>
          <p:spPr bwMode="auto">
            <a:xfrm>
              <a:off x="7543800" y="3536196"/>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SDS Runtime</a:t>
              </a:r>
            </a:p>
          </p:txBody>
        </p:sp>
        <p:sp>
          <p:nvSpPr>
            <p:cNvPr id="160" name="Rounded Rectangle 159"/>
            <p:cNvSpPr/>
            <p:nvPr/>
          </p:nvSpPr>
          <p:spPr bwMode="auto">
            <a:xfrm>
              <a:off x="7543800" y="3169404"/>
              <a:ext cx="762000" cy="304800"/>
            </a:xfrm>
            <a:prstGeom prst="roundRect">
              <a:avLst/>
            </a:prstGeom>
            <a:gradFill>
              <a:gsLst>
                <a:gs pos="0">
                  <a:srgbClr val="860044"/>
                </a:gs>
                <a:gs pos="55000">
                  <a:srgbClr val="C10052"/>
                </a:gs>
                <a:gs pos="100000">
                  <a:srgbClr val="E20062"/>
                </a:gs>
              </a:gsLst>
            </a:gradFill>
            <a:ln>
              <a:solidFill>
                <a:srgbClr val="C4116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000" b="1" kern="1200" dirty="0">
                  <a:solidFill>
                    <a:srgbClr val="FFED08"/>
                  </a:solidFill>
                  <a:effectLst>
                    <a:outerShdw blurRad="38100" dist="38100" dir="2700000" algn="tl">
                      <a:srgbClr val="000000">
                        <a:alpha val="43137"/>
                      </a:srgbClr>
                    </a:outerShdw>
                  </a:effectLst>
                  <a:latin typeface="Calibri"/>
                  <a:ea typeface="+mn-ea"/>
                  <a:cs typeface="+mn-cs"/>
                </a:rPr>
                <a:t>REST / SOAP</a:t>
              </a:r>
            </a:p>
          </p:txBody>
        </p:sp>
        <p:sp>
          <p:nvSpPr>
            <p:cNvPr id="161" name="Rounded Rectangle 160"/>
            <p:cNvSpPr/>
            <p:nvPr/>
          </p:nvSpPr>
          <p:spPr bwMode="auto">
            <a:xfrm>
              <a:off x="838200" y="5503188"/>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Mgmt. Services</a:t>
              </a:r>
            </a:p>
          </p:txBody>
        </p:sp>
        <p:sp>
          <p:nvSpPr>
            <p:cNvPr id="162" name="Rounded Rectangle 161"/>
            <p:cNvSpPr/>
            <p:nvPr/>
          </p:nvSpPr>
          <p:spPr bwMode="auto">
            <a:xfrm>
              <a:off x="838200" y="5145435"/>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Distributed Data Fabric</a:t>
              </a:r>
            </a:p>
          </p:txBody>
        </p:sp>
        <p:sp>
          <p:nvSpPr>
            <p:cNvPr id="163" name="Rounded Rectangle 162"/>
            <p:cNvSpPr/>
            <p:nvPr/>
          </p:nvSpPr>
          <p:spPr bwMode="auto">
            <a:xfrm>
              <a:off x="838200" y="4778643"/>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SQL Server</a:t>
              </a:r>
            </a:p>
          </p:txBody>
        </p:sp>
        <p:sp>
          <p:nvSpPr>
            <p:cNvPr id="164" name="Rounded Rectangle 163"/>
            <p:cNvSpPr/>
            <p:nvPr/>
          </p:nvSpPr>
          <p:spPr bwMode="auto">
            <a:xfrm>
              <a:off x="1981200" y="5501898"/>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Mgmt. Services</a:t>
              </a:r>
            </a:p>
          </p:txBody>
        </p:sp>
        <p:sp>
          <p:nvSpPr>
            <p:cNvPr id="165" name="Rounded Rectangle 164"/>
            <p:cNvSpPr/>
            <p:nvPr/>
          </p:nvSpPr>
          <p:spPr bwMode="auto">
            <a:xfrm>
              <a:off x="1981200" y="5144145"/>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Distributed Data Fabric</a:t>
              </a:r>
            </a:p>
          </p:txBody>
        </p:sp>
        <p:sp>
          <p:nvSpPr>
            <p:cNvPr id="166" name="Rounded Rectangle 165"/>
            <p:cNvSpPr/>
            <p:nvPr/>
          </p:nvSpPr>
          <p:spPr bwMode="auto">
            <a:xfrm>
              <a:off x="1981200" y="4777353"/>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SQL Server</a:t>
              </a:r>
            </a:p>
          </p:txBody>
        </p:sp>
        <p:sp>
          <p:nvSpPr>
            <p:cNvPr id="167" name="Rounded Rectangle 166"/>
            <p:cNvSpPr/>
            <p:nvPr/>
          </p:nvSpPr>
          <p:spPr bwMode="auto">
            <a:xfrm>
              <a:off x="3124200" y="5501898"/>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Mgmt. Services</a:t>
              </a:r>
            </a:p>
          </p:txBody>
        </p:sp>
        <p:sp>
          <p:nvSpPr>
            <p:cNvPr id="168" name="Rounded Rectangle 167"/>
            <p:cNvSpPr/>
            <p:nvPr/>
          </p:nvSpPr>
          <p:spPr bwMode="auto">
            <a:xfrm>
              <a:off x="3124200" y="5144145"/>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Distributed Data Fabric</a:t>
              </a:r>
            </a:p>
          </p:txBody>
        </p:sp>
        <p:sp>
          <p:nvSpPr>
            <p:cNvPr id="169" name="Rounded Rectangle 168"/>
            <p:cNvSpPr/>
            <p:nvPr/>
          </p:nvSpPr>
          <p:spPr bwMode="auto">
            <a:xfrm>
              <a:off x="3124200" y="4777353"/>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SQL Server</a:t>
              </a:r>
            </a:p>
          </p:txBody>
        </p:sp>
        <p:sp>
          <p:nvSpPr>
            <p:cNvPr id="170" name="Rounded Rectangle 169"/>
            <p:cNvSpPr/>
            <p:nvPr/>
          </p:nvSpPr>
          <p:spPr bwMode="auto">
            <a:xfrm>
              <a:off x="4267200" y="5501898"/>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Mgmt. Services</a:t>
              </a:r>
            </a:p>
          </p:txBody>
        </p:sp>
        <p:sp>
          <p:nvSpPr>
            <p:cNvPr id="171" name="Rounded Rectangle 170"/>
            <p:cNvSpPr/>
            <p:nvPr/>
          </p:nvSpPr>
          <p:spPr bwMode="auto">
            <a:xfrm>
              <a:off x="4267200" y="5144145"/>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Distributed Data Fabric</a:t>
              </a:r>
            </a:p>
          </p:txBody>
        </p:sp>
        <p:sp>
          <p:nvSpPr>
            <p:cNvPr id="172" name="Rounded Rectangle 171"/>
            <p:cNvSpPr/>
            <p:nvPr/>
          </p:nvSpPr>
          <p:spPr bwMode="auto">
            <a:xfrm>
              <a:off x="4267200" y="4777353"/>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SQL Server</a:t>
              </a:r>
            </a:p>
          </p:txBody>
        </p:sp>
        <p:sp>
          <p:nvSpPr>
            <p:cNvPr id="173" name="Rounded Rectangle 172"/>
            <p:cNvSpPr/>
            <p:nvPr/>
          </p:nvSpPr>
          <p:spPr bwMode="auto">
            <a:xfrm>
              <a:off x="5334000" y="5501898"/>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Mgmt. Services</a:t>
              </a:r>
            </a:p>
          </p:txBody>
        </p:sp>
        <p:sp>
          <p:nvSpPr>
            <p:cNvPr id="174" name="Rounded Rectangle 173"/>
            <p:cNvSpPr/>
            <p:nvPr/>
          </p:nvSpPr>
          <p:spPr bwMode="auto">
            <a:xfrm>
              <a:off x="5334000" y="5144145"/>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Distributed Data Fabric</a:t>
              </a:r>
            </a:p>
          </p:txBody>
        </p:sp>
        <p:sp>
          <p:nvSpPr>
            <p:cNvPr id="175" name="Rounded Rectangle 174"/>
            <p:cNvSpPr/>
            <p:nvPr/>
          </p:nvSpPr>
          <p:spPr bwMode="auto">
            <a:xfrm>
              <a:off x="5334000" y="4777353"/>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SQL Server</a:t>
              </a:r>
            </a:p>
          </p:txBody>
        </p:sp>
        <p:sp>
          <p:nvSpPr>
            <p:cNvPr id="176" name="Rounded Rectangle 175"/>
            <p:cNvSpPr/>
            <p:nvPr/>
          </p:nvSpPr>
          <p:spPr bwMode="auto">
            <a:xfrm>
              <a:off x="6446004" y="5501898"/>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Mgmt. Services</a:t>
              </a:r>
            </a:p>
          </p:txBody>
        </p:sp>
        <p:sp>
          <p:nvSpPr>
            <p:cNvPr id="177" name="Rounded Rectangle 176"/>
            <p:cNvSpPr/>
            <p:nvPr/>
          </p:nvSpPr>
          <p:spPr bwMode="auto">
            <a:xfrm>
              <a:off x="6446004" y="5144145"/>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Distributed Data Fabric</a:t>
              </a:r>
            </a:p>
          </p:txBody>
        </p:sp>
        <p:sp>
          <p:nvSpPr>
            <p:cNvPr id="178" name="Rounded Rectangle 177"/>
            <p:cNvSpPr/>
            <p:nvPr/>
          </p:nvSpPr>
          <p:spPr bwMode="auto">
            <a:xfrm>
              <a:off x="6446004" y="4777353"/>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SQL Server</a:t>
              </a:r>
            </a:p>
          </p:txBody>
        </p:sp>
        <p:sp>
          <p:nvSpPr>
            <p:cNvPr id="179" name="Rounded Rectangle 178"/>
            <p:cNvSpPr/>
            <p:nvPr/>
          </p:nvSpPr>
          <p:spPr bwMode="auto">
            <a:xfrm>
              <a:off x="7543800" y="5501898"/>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Mgmt. Services</a:t>
              </a:r>
            </a:p>
          </p:txBody>
        </p:sp>
        <p:sp>
          <p:nvSpPr>
            <p:cNvPr id="180" name="Rounded Rectangle 179"/>
            <p:cNvSpPr/>
            <p:nvPr/>
          </p:nvSpPr>
          <p:spPr bwMode="auto">
            <a:xfrm>
              <a:off x="7543800" y="5144145"/>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Distributed Data Fabric</a:t>
              </a:r>
            </a:p>
          </p:txBody>
        </p:sp>
        <p:sp>
          <p:nvSpPr>
            <p:cNvPr id="181" name="Rounded Rectangle 180"/>
            <p:cNvSpPr/>
            <p:nvPr/>
          </p:nvSpPr>
          <p:spPr bwMode="auto">
            <a:xfrm>
              <a:off x="7543800" y="4777353"/>
              <a:ext cx="762000" cy="304800"/>
            </a:xfrm>
            <a:prstGeom prst="roundRect">
              <a:avLst/>
            </a:prstGeom>
            <a:gradFill>
              <a:gsLst>
                <a:gs pos="0">
                  <a:srgbClr val="D3AB03"/>
                </a:gs>
                <a:gs pos="55000">
                  <a:srgbClr val="F9CB05"/>
                </a:gs>
                <a:gs pos="100000">
                  <a:srgbClr val="FFED08"/>
                </a:gs>
              </a:gsLst>
            </a:gradFill>
            <a:ln>
              <a:solidFill>
                <a:srgbClr val="FED52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900" b="1" kern="1200" dirty="0">
                  <a:solidFill>
                    <a:srgbClr val="E20062"/>
                  </a:solidFill>
                  <a:effectLst>
                    <a:outerShdw blurRad="38100" dist="38100" dir="2700000" algn="tl">
                      <a:srgbClr val="000000">
                        <a:alpha val="43137"/>
                      </a:srgbClr>
                    </a:outerShdw>
                  </a:effectLst>
                  <a:latin typeface="Calibri"/>
                  <a:ea typeface="+mn-ea"/>
                  <a:cs typeface="+mn-cs"/>
                </a:rPr>
                <a:t>SQL Server</a:t>
              </a:r>
            </a:p>
          </p:txBody>
        </p:sp>
        <p:sp>
          <p:nvSpPr>
            <p:cNvPr id="182" name="TextBox 181"/>
            <p:cNvSpPr txBox="1"/>
            <p:nvPr/>
          </p:nvSpPr>
          <p:spPr>
            <a:xfrm>
              <a:off x="3124200" y="2743200"/>
              <a:ext cx="2856038" cy="369332"/>
            </a:xfrm>
            <a:prstGeom prst="rect">
              <a:avLst/>
            </a:prstGeom>
            <a:noFill/>
          </p:spPr>
          <p:txBody>
            <a:bodyPr wrap="none" rtlCol="0">
              <a:spAutoFit/>
            </a:bodyPr>
            <a:lstStyle/>
            <a:p>
              <a:pPr algn="l" rtl="0"/>
              <a:r>
                <a:rPr lang="en-US" b="1" kern="1200" dirty="0">
                  <a:solidFill>
                    <a:srgbClr val="0070C0"/>
                  </a:solidFill>
                  <a:effectLst>
                    <a:outerShdw blurRad="38100" dist="38100" dir="2700000" algn="tl">
                      <a:srgbClr val="000000">
                        <a:alpha val="43137"/>
                      </a:srgbClr>
                    </a:outerShdw>
                  </a:effectLst>
                  <a:latin typeface="Calibri"/>
                  <a:ea typeface="+mn-ea"/>
                  <a:cs typeface="+mn-cs"/>
                </a:rPr>
                <a:t>SQL Data Services Front End</a:t>
              </a:r>
            </a:p>
          </p:txBody>
        </p:sp>
        <p:sp>
          <p:nvSpPr>
            <p:cNvPr id="183" name="TextBox 182"/>
            <p:cNvSpPr txBox="1"/>
            <p:nvPr/>
          </p:nvSpPr>
          <p:spPr>
            <a:xfrm>
              <a:off x="3261102" y="4373106"/>
              <a:ext cx="2796856" cy="369332"/>
            </a:xfrm>
            <a:prstGeom prst="rect">
              <a:avLst/>
            </a:prstGeom>
            <a:noFill/>
          </p:spPr>
          <p:txBody>
            <a:bodyPr wrap="none" rtlCol="0">
              <a:spAutoFit/>
            </a:bodyPr>
            <a:lstStyle/>
            <a:p>
              <a:pPr algn="l" rtl="0"/>
              <a:r>
                <a:rPr lang="en-US" b="1" kern="1200" dirty="0">
                  <a:solidFill>
                    <a:srgbClr val="0070C0"/>
                  </a:solidFill>
                  <a:effectLst>
                    <a:outerShdw blurRad="38100" dist="38100" dir="2700000" algn="tl">
                      <a:srgbClr val="000000">
                        <a:alpha val="43137"/>
                      </a:srgbClr>
                    </a:outerShdw>
                  </a:effectLst>
                  <a:latin typeface="Calibri"/>
                  <a:ea typeface="+mn-ea"/>
                  <a:cs typeface="+mn-cs"/>
                </a:rPr>
                <a:t>SQL Data Services Back End</a:t>
              </a:r>
            </a:p>
          </p:txBody>
        </p:sp>
        <p:grpSp>
          <p:nvGrpSpPr>
            <p:cNvPr id="4" name="Group 188"/>
            <p:cNvGrpSpPr/>
            <p:nvPr/>
          </p:nvGrpSpPr>
          <p:grpSpPr>
            <a:xfrm>
              <a:off x="6248400" y="4389894"/>
              <a:ext cx="2209800" cy="1508502"/>
              <a:chOff x="6248400" y="3932694"/>
              <a:chExt cx="2209800" cy="1508502"/>
            </a:xfrm>
          </p:grpSpPr>
          <p:sp>
            <p:nvSpPr>
              <p:cNvPr id="184" name="Rounded Rectangle 183"/>
              <p:cNvSpPr/>
              <p:nvPr/>
            </p:nvSpPr>
            <p:spPr bwMode="auto">
              <a:xfrm>
                <a:off x="6248400" y="3977898"/>
                <a:ext cx="2209800" cy="1463298"/>
              </a:xfrm>
              <a:prstGeom prst="roundRect">
                <a:avLst/>
              </a:prstGeom>
              <a:gradFill>
                <a:gsLst>
                  <a:gs pos="0">
                    <a:srgbClr val="39D9EF">
                      <a:alpha val="22000"/>
                    </a:srgbClr>
                  </a:gs>
                  <a:gs pos="55000">
                    <a:srgbClr val="90DDF8">
                      <a:alpha val="57000"/>
                    </a:srgbClr>
                  </a:gs>
                  <a:gs pos="100000">
                    <a:srgbClr val="CBF7FD">
                      <a:alpha val="45000"/>
                    </a:srgbClr>
                  </a:gs>
                </a:gsLst>
              </a:gradFill>
              <a:ln>
                <a:solidFill>
                  <a:srgbClr val="8DEAF7"/>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85" name="TextBox 184"/>
              <p:cNvSpPr txBox="1"/>
              <p:nvPr/>
            </p:nvSpPr>
            <p:spPr>
              <a:xfrm>
                <a:off x="6629400" y="3932694"/>
                <a:ext cx="1428596" cy="338554"/>
              </a:xfrm>
              <a:prstGeom prst="rect">
                <a:avLst/>
              </a:prstGeom>
              <a:noFill/>
            </p:spPr>
            <p:txBody>
              <a:bodyPr wrap="none" rtlCol="0">
                <a:spAutoFit/>
              </a:bodyPr>
              <a:lstStyle/>
              <a:p>
                <a:pPr algn="l" rtl="0"/>
                <a:r>
                  <a:rPr lang="en-US" sz="1600" b="1" kern="1200" dirty="0">
                    <a:solidFill>
                      <a:srgbClr val="0070C0"/>
                    </a:solidFill>
                    <a:effectLst>
                      <a:outerShdw blurRad="38100" dist="38100" dir="2700000" algn="tl">
                        <a:srgbClr val="000000">
                          <a:alpha val="43137"/>
                        </a:srgbClr>
                      </a:outerShdw>
                    </a:effectLst>
                    <a:latin typeface="Calibri"/>
                    <a:ea typeface="+mn-ea"/>
                    <a:cs typeface="+mn-cs"/>
                  </a:rPr>
                  <a:t>Master Cluster</a:t>
                </a:r>
              </a:p>
            </p:txBody>
          </p:sp>
        </p:grpSp>
        <p:grpSp>
          <p:nvGrpSpPr>
            <p:cNvPr id="5" name="Group 189"/>
            <p:cNvGrpSpPr/>
            <p:nvPr/>
          </p:nvGrpSpPr>
          <p:grpSpPr>
            <a:xfrm>
              <a:off x="685800" y="4371110"/>
              <a:ext cx="5638800" cy="1508502"/>
              <a:chOff x="6248400" y="3932694"/>
              <a:chExt cx="2209800" cy="1508502"/>
            </a:xfrm>
          </p:grpSpPr>
          <p:sp>
            <p:nvSpPr>
              <p:cNvPr id="191" name="Rounded Rectangle 190"/>
              <p:cNvSpPr/>
              <p:nvPr/>
            </p:nvSpPr>
            <p:spPr bwMode="auto">
              <a:xfrm>
                <a:off x="6248400" y="3977898"/>
                <a:ext cx="2209800" cy="1463298"/>
              </a:xfrm>
              <a:prstGeom prst="roundRect">
                <a:avLst/>
              </a:prstGeom>
              <a:gradFill>
                <a:gsLst>
                  <a:gs pos="0">
                    <a:srgbClr val="39D9EF">
                      <a:alpha val="22000"/>
                    </a:srgbClr>
                  </a:gs>
                  <a:gs pos="55000">
                    <a:srgbClr val="90DDF8">
                      <a:alpha val="57000"/>
                    </a:srgbClr>
                  </a:gs>
                  <a:gs pos="100000">
                    <a:srgbClr val="CBF7FD">
                      <a:alpha val="45000"/>
                    </a:srgbClr>
                  </a:gs>
                </a:gsLst>
              </a:gradFill>
              <a:ln>
                <a:solidFill>
                  <a:srgbClr val="8DEAF7"/>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92" name="TextBox 191"/>
              <p:cNvSpPr txBox="1"/>
              <p:nvPr/>
            </p:nvSpPr>
            <p:spPr>
              <a:xfrm>
                <a:off x="6629400" y="3932694"/>
                <a:ext cx="479169" cy="338554"/>
              </a:xfrm>
              <a:prstGeom prst="rect">
                <a:avLst/>
              </a:prstGeom>
              <a:noFill/>
            </p:spPr>
            <p:txBody>
              <a:bodyPr wrap="none" rtlCol="0">
                <a:spAutoFit/>
              </a:bodyPr>
              <a:lstStyle/>
              <a:p>
                <a:pPr algn="l" rtl="0"/>
                <a:r>
                  <a:rPr lang="en-US" sz="1600" b="1" kern="1200" dirty="0">
                    <a:solidFill>
                      <a:srgbClr val="0070C0"/>
                    </a:solidFill>
                    <a:effectLst>
                      <a:outerShdw blurRad="38100" dist="38100" dir="2700000" algn="tl">
                        <a:srgbClr val="000000">
                          <a:alpha val="43137"/>
                        </a:srgbClr>
                      </a:outerShdw>
                    </a:effectLst>
                    <a:latin typeface="Calibri"/>
                    <a:ea typeface="+mn-ea"/>
                    <a:cs typeface="+mn-cs"/>
                  </a:rPr>
                  <a:t>Data Cluster</a:t>
                </a:r>
              </a:p>
            </p:txBody>
          </p:sp>
        </p:grpSp>
      </p:gr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1"/>
          <p:cNvPicPr>
            <a:picLocks noChangeAspect="1" noChangeArrowheads="1"/>
          </p:cNvPicPr>
          <p:nvPr/>
        </p:nvPicPr>
        <p:blipFill>
          <a:blip r:embed="rId3" cstate="print"/>
          <a:srcRect l="499" r="499"/>
          <a:stretch>
            <a:fillRect/>
          </a:stretch>
        </p:blipFill>
        <p:spPr bwMode="auto">
          <a:xfrm>
            <a:off x="1" y="6225429"/>
            <a:ext cx="9144000" cy="632571"/>
          </a:xfrm>
          <a:prstGeom prst="rect">
            <a:avLst/>
          </a:prstGeom>
          <a:noFill/>
          <a:ln w="9525">
            <a:noFill/>
            <a:miter lim="800000"/>
            <a:headEnd/>
            <a:tailEnd/>
          </a:ln>
          <a:effectLst/>
        </p:spPr>
      </p:pic>
      <p:grpSp>
        <p:nvGrpSpPr>
          <p:cNvPr id="3" name="Group 85"/>
          <p:cNvGrpSpPr/>
          <p:nvPr/>
        </p:nvGrpSpPr>
        <p:grpSpPr>
          <a:xfrm>
            <a:off x="2203450" y="1408112"/>
            <a:ext cx="6553200" cy="5221287"/>
            <a:chOff x="2438400" y="1408112"/>
            <a:chExt cx="6553200" cy="5221287"/>
          </a:xfrm>
        </p:grpSpPr>
        <p:sp>
          <p:nvSpPr>
            <p:cNvPr id="83" name="Rounded Rectangle 82"/>
            <p:cNvSpPr/>
            <p:nvPr/>
          </p:nvSpPr>
          <p:spPr bwMode="auto">
            <a:xfrm>
              <a:off x="2438400" y="1408112"/>
              <a:ext cx="6553200" cy="5221287"/>
            </a:xfrm>
            <a:prstGeom prst="roundRect">
              <a:avLst/>
            </a:prstGeom>
            <a:gradFill>
              <a:gsLst>
                <a:gs pos="0">
                  <a:schemeClr val="tx1">
                    <a:lumMod val="50000"/>
                    <a:alpha val="46000"/>
                  </a:schemeClr>
                </a:gs>
                <a:gs pos="55000">
                  <a:schemeClr val="tx1">
                    <a:lumMod val="65000"/>
                    <a:alpha val="46000"/>
                  </a:schemeClr>
                </a:gs>
                <a:gs pos="100000">
                  <a:schemeClr val="tx1">
                    <a:lumMod val="75000"/>
                    <a:alpha val="46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59" name="Rounded Rectangle 58"/>
            <p:cNvSpPr/>
            <p:nvPr/>
          </p:nvSpPr>
          <p:spPr bwMode="auto">
            <a:xfrm>
              <a:off x="3429000" y="1765005"/>
              <a:ext cx="4648200" cy="1997156"/>
            </a:xfrm>
            <a:prstGeom prst="roundRect">
              <a:avLst/>
            </a:prstGeom>
            <a:gradFill>
              <a:gsLst>
                <a:gs pos="0">
                  <a:schemeClr val="tx1">
                    <a:lumMod val="50000"/>
                  </a:schemeClr>
                </a:gs>
                <a:gs pos="55000">
                  <a:schemeClr val="tx1">
                    <a:lumMod val="65000"/>
                  </a:schemeClr>
                </a:gs>
                <a:gs pos="100000">
                  <a:schemeClr val="tx1">
                    <a:lumMod val="75000"/>
                  </a:schemeClr>
                </a:gs>
              </a:gsLst>
            </a:gradFill>
            <a:ln>
              <a:solidFill>
                <a:schemeClr val="tx1">
                  <a:lumMod val="65000"/>
                  <a:alpha val="7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72" name="Rounded Rectangle 171"/>
            <p:cNvSpPr/>
            <p:nvPr/>
          </p:nvSpPr>
          <p:spPr bwMode="auto">
            <a:xfrm>
              <a:off x="2590800" y="3829497"/>
              <a:ext cx="6248400" cy="2590800"/>
            </a:xfrm>
            <a:prstGeom prst="roundRect">
              <a:avLst/>
            </a:prstGeom>
            <a:gradFill>
              <a:gsLst>
                <a:gs pos="0">
                  <a:schemeClr val="tx1">
                    <a:lumMod val="50000"/>
                  </a:schemeClr>
                </a:gs>
                <a:gs pos="55000">
                  <a:schemeClr val="tx1">
                    <a:lumMod val="65000"/>
                  </a:schemeClr>
                </a:gs>
                <a:gs pos="100000">
                  <a:schemeClr val="tx1">
                    <a:lumMod val="75000"/>
                  </a:schemeClr>
                </a:gs>
              </a:gsLst>
            </a:gradFill>
            <a:ln>
              <a:solidFill>
                <a:schemeClr val="tx1">
                  <a:lumMod val="65000"/>
                  <a:alpha val="7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8" name="Rectangle 17"/>
            <p:cNvSpPr/>
            <p:nvPr/>
          </p:nvSpPr>
          <p:spPr>
            <a:xfrm>
              <a:off x="3944964" y="1757926"/>
              <a:ext cx="3658246" cy="297976"/>
            </a:xfrm>
            <a:prstGeom prst="rect">
              <a:avLst/>
            </a:prstGeom>
            <a:noFill/>
            <a:ln cap="rnd">
              <a:noFill/>
            </a:ln>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defTabSz="914363" rtl="0"/>
              <a:r>
                <a:rPr lang="en-US" sz="1600" b="1" kern="1200" dirty="0">
                  <a:solidFill>
                    <a:srgbClr val="000000">
                      <a:lumMod val="85000"/>
                      <a:lumOff val="15000"/>
                    </a:srgbClr>
                  </a:solidFill>
                  <a:latin typeface="Calibri"/>
                  <a:ea typeface="+mn-ea"/>
                  <a:cs typeface="+mn-cs"/>
                </a:rPr>
                <a:t>SDS - Reliable Master Cluster Manager</a:t>
              </a:r>
            </a:p>
          </p:txBody>
        </p:sp>
        <p:sp>
          <p:nvSpPr>
            <p:cNvPr id="81" name="Rectangle 80"/>
            <p:cNvSpPr/>
            <p:nvPr/>
          </p:nvSpPr>
          <p:spPr>
            <a:xfrm>
              <a:off x="3962077" y="3829497"/>
              <a:ext cx="3658246" cy="297976"/>
            </a:xfrm>
            <a:prstGeom prst="rect">
              <a:avLst/>
            </a:prstGeom>
            <a:noFill/>
            <a:ln cap="rnd">
              <a:noFill/>
            </a:ln>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defTabSz="914363" rtl="0"/>
              <a:r>
                <a:rPr lang="en-US" sz="1600" b="1" kern="1200" dirty="0">
                  <a:solidFill>
                    <a:srgbClr val="000000">
                      <a:lumMod val="85000"/>
                      <a:lumOff val="15000"/>
                    </a:srgbClr>
                  </a:solidFill>
                  <a:latin typeface="Calibri"/>
                  <a:ea typeface="+mn-ea"/>
                  <a:cs typeface="+mn-cs"/>
                </a:rPr>
                <a:t>SDS – Data Nodes</a:t>
              </a:r>
            </a:p>
          </p:txBody>
        </p:sp>
        <p:sp>
          <p:nvSpPr>
            <p:cNvPr id="85" name="Rectangle 84"/>
            <p:cNvSpPr/>
            <p:nvPr/>
          </p:nvSpPr>
          <p:spPr>
            <a:xfrm>
              <a:off x="3962077" y="1408113"/>
              <a:ext cx="3658246" cy="279693"/>
            </a:xfrm>
            <a:prstGeom prst="rect">
              <a:avLst/>
            </a:prstGeom>
            <a:noFill/>
            <a:ln cap="rnd">
              <a:noFill/>
            </a:ln>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defTabSz="914363" rtl="0"/>
              <a:r>
                <a:rPr lang="en-US" b="1" kern="1200" dirty="0">
                  <a:solidFill>
                    <a:srgbClr val="FFFFFF">
                      <a:lumMod val="85000"/>
                    </a:srgbClr>
                  </a:solidFill>
                  <a:latin typeface="Calibri"/>
                  <a:ea typeface="+mn-ea"/>
                  <a:cs typeface="+mn-cs"/>
                </a:rPr>
                <a:t>SDS - Back-end</a:t>
              </a:r>
            </a:p>
          </p:txBody>
        </p:sp>
      </p:grpSp>
      <p:grpSp>
        <p:nvGrpSpPr>
          <p:cNvPr id="4" name="Group 79"/>
          <p:cNvGrpSpPr/>
          <p:nvPr/>
        </p:nvGrpSpPr>
        <p:grpSpPr>
          <a:xfrm>
            <a:off x="387350" y="2209800"/>
            <a:ext cx="1739162" cy="3200400"/>
            <a:chOff x="387350" y="2209800"/>
            <a:chExt cx="1739162" cy="3200400"/>
          </a:xfrm>
        </p:grpSpPr>
        <p:sp>
          <p:nvSpPr>
            <p:cNvPr id="171" name="Rounded Rectangle 170"/>
            <p:cNvSpPr/>
            <p:nvPr/>
          </p:nvSpPr>
          <p:spPr>
            <a:xfrm>
              <a:off x="685512" y="2426525"/>
              <a:ext cx="1159441" cy="6096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63" rtl="0"/>
              <a:r>
                <a:rPr lang="en-US" b="1" kern="1200" dirty="0">
                  <a:solidFill>
                    <a:srgbClr val="1F6691">
                      <a:lumMod val="20000"/>
                      <a:lumOff val="80000"/>
                    </a:srgbClr>
                  </a:solidFill>
                  <a:latin typeface="Calibri"/>
                  <a:ea typeface="+mn-ea"/>
                  <a:cs typeface="+mn-cs"/>
                </a:rPr>
                <a:t>SQL Server</a:t>
              </a:r>
              <a:endParaRPr lang="en-US" sz="1600" b="1" kern="1200" dirty="0">
                <a:solidFill>
                  <a:srgbClr val="1F6691">
                    <a:lumMod val="20000"/>
                    <a:lumOff val="80000"/>
                  </a:srgbClr>
                </a:solidFill>
                <a:latin typeface="Calibri"/>
                <a:ea typeface="+mn-ea"/>
                <a:cs typeface="+mn-cs"/>
              </a:endParaRPr>
            </a:p>
          </p:txBody>
        </p:sp>
        <p:grpSp>
          <p:nvGrpSpPr>
            <p:cNvPr id="5" name="Group 78"/>
            <p:cNvGrpSpPr/>
            <p:nvPr/>
          </p:nvGrpSpPr>
          <p:grpSpPr>
            <a:xfrm>
              <a:off x="387350" y="2209800"/>
              <a:ext cx="1739162" cy="3200400"/>
              <a:chOff x="387350" y="2209800"/>
              <a:chExt cx="1739162" cy="3200400"/>
            </a:xfrm>
          </p:grpSpPr>
          <p:sp>
            <p:nvSpPr>
              <p:cNvPr id="101" name="Flowchart: Magnetic Disk 100"/>
              <p:cNvSpPr/>
              <p:nvPr/>
            </p:nvSpPr>
            <p:spPr bwMode="auto">
              <a:xfrm>
                <a:off x="387350" y="2209800"/>
                <a:ext cx="1739162" cy="3200400"/>
              </a:xfrm>
              <a:prstGeom prst="flowChartMagneticDisk">
                <a:avLst/>
              </a:prstGeom>
              <a:gradFill>
                <a:gsLst>
                  <a:gs pos="0">
                    <a:srgbClr val="2A85C3">
                      <a:alpha val="80000"/>
                    </a:srgbClr>
                  </a:gs>
                  <a:gs pos="55000">
                    <a:srgbClr val="349EE6">
                      <a:alpha val="83000"/>
                    </a:srgbClr>
                  </a:gs>
                  <a:gs pos="100000">
                    <a:srgbClr val="3EB9FF">
                      <a:alpha val="82000"/>
                    </a:srgbClr>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68" name="Rectangle 67"/>
              <p:cNvSpPr/>
              <p:nvPr/>
            </p:nvSpPr>
            <p:spPr bwMode="auto">
              <a:xfrm>
                <a:off x="649579" y="3352799"/>
                <a:ext cx="1301884" cy="170985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600" b="1" kern="1200" dirty="0">
                    <a:solidFill>
                      <a:srgbClr val="5BB5F3">
                        <a:lumMod val="40000"/>
                        <a:lumOff val="60000"/>
                      </a:srgbClr>
                    </a:solidFill>
                    <a:latin typeface="Calibri"/>
                    <a:ea typeface="+mn-ea"/>
                    <a:cs typeface="+mn-cs"/>
                  </a:rPr>
                  <a:t>Database</a:t>
                </a:r>
              </a:p>
            </p:txBody>
          </p:sp>
        </p:grpSp>
      </p:grpSp>
      <p:sp>
        <p:nvSpPr>
          <p:cNvPr id="2" name="Title 1"/>
          <p:cNvSpPr>
            <a:spLocks noGrp="1"/>
          </p:cNvSpPr>
          <p:nvPr>
            <p:ph type="title"/>
          </p:nvPr>
        </p:nvSpPr>
        <p:spPr/>
        <p:txBody>
          <a:bodyPr/>
          <a:lstStyle/>
          <a:p>
            <a:r>
              <a:rPr lang="en-US" dirty="0" smtClean="0"/>
              <a:t>Data And Master Nodes</a:t>
            </a:r>
            <a:endParaRPr lang="en-US" dirty="0"/>
          </a:p>
        </p:txBody>
      </p:sp>
      <p:grpSp>
        <p:nvGrpSpPr>
          <p:cNvPr id="6" name="Group 79"/>
          <p:cNvGrpSpPr/>
          <p:nvPr/>
        </p:nvGrpSpPr>
        <p:grpSpPr>
          <a:xfrm>
            <a:off x="2584450" y="4199864"/>
            <a:ext cx="5823568" cy="2133600"/>
            <a:chOff x="2819400" y="4495800"/>
            <a:chExt cx="5823568" cy="2133600"/>
          </a:xfrm>
        </p:grpSpPr>
        <p:grpSp>
          <p:nvGrpSpPr>
            <p:cNvPr id="7" name="Group 78"/>
            <p:cNvGrpSpPr/>
            <p:nvPr/>
          </p:nvGrpSpPr>
          <p:grpSpPr>
            <a:xfrm>
              <a:off x="7728568" y="4495800"/>
              <a:ext cx="914400" cy="2133600"/>
              <a:chOff x="7728568" y="4495800"/>
              <a:chExt cx="914400" cy="2133600"/>
            </a:xfrm>
          </p:grpSpPr>
          <p:sp>
            <p:nvSpPr>
              <p:cNvPr id="169" name="Flowchart: Magnetic Disk 168"/>
              <p:cNvSpPr/>
              <p:nvPr/>
            </p:nvSpPr>
            <p:spPr bwMode="auto">
              <a:xfrm>
                <a:off x="7728568" y="4495800"/>
                <a:ext cx="914400" cy="2133600"/>
              </a:xfrm>
              <a:prstGeom prst="flowChartMagneticDisk">
                <a:avLst/>
              </a:prstGeom>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70" name="Rounded Rectangle 169"/>
              <p:cNvSpPr/>
              <p:nvPr/>
            </p:nvSpPr>
            <p:spPr>
              <a:xfrm>
                <a:off x="7778292" y="4572000"/>
                <a:ext cx="864676" cy="442936"/>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63" rtl="0"/>
                <a:r>
                  <a:rPr lang="en-US" sz="1200" b="1" kern="1200" dirty="0">
                    <a:solidFill>
                      <a:srgbClr val="1F6691">
                        <a:lumMod val="20000"/>
                        <a:lumOff val="80000"/>
                      </a:srgbClr>
                    </a:solidFill>
                    <a:latin typeface="Calibri"/>
                    <a:ea typeface="+mn-ea"/>
                    <a:cs typeface="+mn-cs"/>
                  </a:rPr>
                  <a:t>Data Node </a:t>
                </a:r>
                <a:r>
                  <a:rPr lang="en-US" sz="1100" b="1" kern="1200" dirty="0">
                    <a:solidFill>
                      <a:srgbClr val="1F6691">
                        <a:lumMod val="20000"/>
                        <a:lumOff val="80000"/>
                      </a:srgbClr>
                    </a:solidFill>
                    <a:latin typeface="Calibri"/>
                    <a:ea typeface="+mn-ea"/>
                    <a:cs typeface="+mn-cs"/>
                  </a:rPr>
                  <a:t>105</a:t>
                </a:r>
              </a:p>
            </p:txBody>
          </p:sp>
        </p:grpSp>
        <p:grpSp>
          <p:nvGrpSpPr>
            <p:cNvPr id="8" name="Group 164"/>
            <p:cNvGrpSpPr/>
            <p:nvPr/>
          </p:nvGrpSpPr>
          <p:grpSpPr>
            <a:xfrm>
              <a:off x="6502324" y="4495800"/>
              <a:ext cx="914400" cy="2133600"/>
              <a:chOff x="4388864" y="4038600"/>
              <a:chExt cx="914400" cy="2133600"/>
            </a:xfrm>
          </p:grpSpPr>
          <p:sp>
            <p:nvSpPr>
              <p:cNvPr id="166" name="Flowchart: Magnetic Disk 165"/>
              <p:cNvSpPr/>
              <p:nvPr/>
            </p:nvSpPr>
            <p:spPr bwMode="auto">
              <a:xfrm>
                <a:off x="4388864" y="4038600"/>
                <a:ext cx="914400" cy="2133600"/>
              </a:xfrm>
              <a:prstGeom prst="flowChartMagneticDisk">
                <a:avLst/>
              </a:prstGeom>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67" name="Rounded Rectangle 166"/>
              <p:cNvSpPr/>
              <p:nvPr/>
            </p:nvSpPr>
            <p:spPr>
              <a:xfrm>
                <a:off x="4438588" y="4114800"/>
                <a:ext cx="864676" cy="442936"/>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63" rtl="0"/>
                <a:r>
                  <a:rPr lang="en-US" sz="1200" b="1" kern="1200" dirty="0">
                    <a:solidFill>
                      <a:srgbClr val="1F6691">
                        <a:lumMod val="20000"/>
                        <a:lumOff val="80000"/>
                      </a:srgbClr>
                    </a:solidFill>
                    <a:latin typeface="Calibri"/>
                    <a:ea typeface="+mn-ea"/>
                    <a:cs typeface="+mn-cs"/>
                  </a:rPr>
                  <a:t>Data Node </a:t>
                </a:r>
                <a:r>
                  <a:rPr lang="en-US" sz="1100" b="1" kern="1200" dirty="0">
                    <a:solidFill>
                      <a:srgbClr val="1F6691">
                        <a:lumMod val="20000"/>
                        <a:lumOff val="80000"/>
                      </a:srgbClr>
                    </a:solidFill>
                    <a:latin typeface="Calibri"/>
                    <a:ea typeface="+mn-ea"/>
                    <a:cs typeface="+mn-cs"/>
                  </a:rPr>
                  <a:t>104</a:t>
                </a:r>
              </a:p>
            </p:txBody>
          </p:sp>
        </p:grpSp>
        <p:grpSp>
          <p:nvGrpSpPr>
            <p:cNvPr id="9" name="Group 161"/>
            <p:cNvGrpSpPr/>
            <p:nvPr/>
          </p:nvGrpSpPr>
          <p:grpSpPr>
            <a:xfrm>
              <a:off x="5290168" y="4495800"/>
              <a:ext cx="914400" cy="2133600"/>
              <a:chOff x="4388864" y="4038600"/>
              <a:chExt cx="914400" cy="2133600"/>
            </a:xfrm>
          </p:grpSpPr>
          <p:sp>
            <p:nvSpPr>
              <p:cNvPr id="163" name="Flowchart: Magnetic Disk 162"/>
              <p:cNvSpPr/>
              <p:nvPr/>
            </p:nvSpPr>
            <p:spPr bwMode="auto">
              <a:xfrm>
                <a:off x="4388864" y="4038600"/>
                <a:ext cx="914400" cy="2133600"/>
              </a:xfrm>
              <a:prstGeom prst="flowChartMagneticDisk">
                <a:avLst/>
              </a:prstGeom>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64" name="Rounded Rectangle 163"/>
              <p:cNvSpPr/>
              <p:nvPr/>
            </p:nvSpPr>
            <p:spPr>
              <a:xfrm>
                <a:off x="4438588" y="4114800"/>
                <a:ext cx="864676" cy="442936"/>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63" rtl="0"/>
                <a:r>
                  <a:rPr lang="en-US" sz="1200" b="1" kern="1200" dirty="0">
                    <a:solidFill>
                      <a:srgbClr val="1F6691">
                        <a:lumMod val="20000"/>
                        <a:lumOff val="80000"/>
                      </a:srgbClr>
                    </a:solidFill>
                    <a:latin typeface="Calibri"/>
                    <a:ea typeface="+mn-ea"/>
                    <a:cs typeface="+mn-cs"/>
                  </a:rPr>
                  <a:t>Data Node </a:t>
                </a:r>
                <a:r>
                  <a:rPr lang="en-US" sz="1100" b="1" kern="1200" dirty="0">
                    <a:solidFill>
                      <a:srgbClr val="1F6691">
                        <a:lumMod val="20000"/>
                        <a:lumOff val="80000"/>
                      </a:srgbClr>
                    </a:solidFill>
                    <a:latin typeface="Calibri"/>
                    <a:ea typeface="+mn-ea"/>
                    <a:cs typeface="+mn-cs"/>
                  </a:rPr>
                  <a:t>103</a:t>
                </a:r>
              </a:p>
            </p:txBody>
          </p:sp>
        </p:grpSp>
        <p:grpSp>
          <p:nvGrpSpPr>
            <p:cNvPr id="10" name="Group 160"/>
            <p:cNvGrpSpPr/>
            <p:nvPr/>
          </p:nvGrpSpPr>
          <p:grpSpPr>
            <a:xfrm>
              <a:off x="4040232" y="4495800"/>
              <a:ext cx="914400" cy="2133600"/>
              <a:chOff x="4388864" y="4038600"/>
              <a:chExt cx="914400" cy="2133600"/>
            </a:xfrm>
          </p:grpSpPr>
          <p:sp>
            <p:nvSpPr>
              <p:cNvPr id="158" name="Flowchart: Magnetic Disk 157"/>
              <p:cNvSpPr/>
              <p:nvPr/>
            </p:nvSpPr>
            <p:spPr bwMode="auto">
              <a:xfrm>
                <a:off x="4388864" y="4038600"/>
                <a:ext cx="914400" cy="2133600"/>
              </a:xfrm>
              <a:prstGeom prst="flowChartMagneticDisk">
                <a:avLst/>
              </a:prstGeom>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159" name="Rounded Rectangle 158"/>
              <p:cNvSpPr/>
              <p:nvPr/>
            </p:nvSpPr>
            <p:spPr>
              <a:xfrm>
                <a:off x="4438588" y="4114800"/>
                <a:ext cx="864676" cy="442936"/>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63" rtl="0"/>
                <a:r>
                  <a:rPr lang="en-US" sz="1200" b="1" kern="1200" dirty="0">
                    <a:solidFill>
                      <a:srgbClr val="1F6691">
                        <a:lumMod val="20000"/>
                        <a:lumOff val="80000"/>
                      </a:srgbClr>
                    </a:solidFill>
                    <a:latin typeface="Calibri"/>
                    <a:ea typeface="+mn-ea"/>
                    <a:cs typeface="+mn-cs"/>
                  </a:rPr>
                  <a:t>Data Node </a:t>
                </a:r>
                <a:r>
                  <a:rPr lang="en-US" sz="1100" b="1" kern="1200" dirty="0">
                    <a:solidFill>
                      <a:srgbClr val="1F6691">
                        <a:lumMod val="20000"/>
                        <a:lumOff val="80000"/>
                      </a:srgbClr>
                    </a:solidFill>
                    <a:latin typeface="Calibri"/>
                    <a:ea typeface="+mn-ea"/>
                    <a:cs typeface="+mn-cs"/>
                  </a:rPr>
                  <a:t>102</a:t>
                </a:r>
              </a:p>
            </p:txBody>
          </p:sp>
        </p:grpSp>
        <p:sp>
          <p:nvSpPr>
            <p:cNvPr id="156" name="Flowchart: Magnetic Disk 155"/>
            <p:cNvSpPr/>
            <p:nvPr/>
          </p:nvSpPr>
          <p:spPr bwMode="auto">
            <a:xfrm>
              <a:off x="2819400" y="4495800"/>
              <a:ext cx="914400" cy="2133600"/>
            </a:xfrm>
            <a:prstGeom prst="flowChartMagneticDisk">
              <a:avLst/>
            </a:prstGeom>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84" name="Rounded Rectangle 83"/>
            <p:cNvSpPr/>
            <p:nvPr/>
          </p:nvSpPr>
          <p:spPr>
            <a:xfrm>
              <a:off x="2865504" y="4572000"/>
              <a:ext cx="864676" cy="442936"/>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63" rtl="0"/>
              <a:r>
                <a:rPr lang="en-US" sz="1200" b="1" kern="1200" dirty="0">
                  <a:solidFill>
                    <a:srgbClr val="1F6691">
                      <a:lumMod val="20000"/>
                      <a:lumOff val="80000"/>
                    </a:srgbClr>
                  </a:solidFill>
                  <a:latin typeface="Calibri"/>
                  <a:ea typeface="+mn-ea"/>
                  <a:cs typeface="+mn-cs"/>
                </a:rPr>
                <a:t>Data Node </a:t>
              </a:r>
              <a:r>
                <a:rPr lang="en-US" sz="1100" b="1" kern="1200" dirty="0">
                  <a:solidFill>
                    <a:srgbClr val="1F6691">
                      <a:lumMod val="20000"/>
                      <a:lumOff val="80000"/>
                    </a:srgbClr>
                  </a:solidFill>
                  <a:latin typeface="Calibri"/>
                  <a:ea typeface="+mn-ea"/>
                  <a:cs typeface="+mn-cs"/>
                </a:rPr>
                <a:t>101</a:t>
              </a:r>
            </a:p>
          </p:txBody>
        </p:sp>
      </p:grpSp>
      <p:cxnSp>
        <p:nvCxnSpPr>
          <p:cNvPr id="19" name="Straight Arrow Connector 18"/>
          <p:cNvCxnSpPr>
            <a:stCxn id="118" idx="1"/>
            <a:endCxn id="119" idx="3"/>
          </p:cNvCxnSpPr>
          <p:nvPr/>
        </p:nvCxnSpPr>
        <p:spPr>
          <a:xfrm rot="10800000" flipV="1">
            <a:off x="3382460" y="5099024"/>
            <a:ext cx="557509" cy="304800"/>
          </a:xfrm>
          <a:prstGeom prst="straightConnector1">
            <a:avLst/>
          </a:prstGeom>
          <a:ln w="38100">
            <a:solidFill>
              <a:schemeClr val="accent1">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2742379" y="4961864"/>
            <a:ext cx="643825" cy="274320"/>
          </a:xfrm>
          <a:prstGeom prst="rect">
            <a:avLst/>
          </a:prstGeom>
          <a:gradFill>
            <a:gsLst>
              <a:gs pos="0">
                <a:srgbClr val="0D2B3F"/>
              </a:gs>
              <a:gs pos="55000">
                <a:srgbClr val="14789C"/>
              </a:gs>
              <a:gs pos="100000">
                <a:srgbClr val="007BC0"/>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P1</a:t>
            </a:r>
          </a:p>
        </p:txBody>
      </p:sp>
      <p:sp>
        <p:nvSpPr>
          <p:cNvPr id="117" name="Rectangle 116"/>
          <p:cNvSpPr/>
          <p:nvPr/>
        </p:nvSpPr>
        <p:spPr>
          <a:xfrm>
            <a:off x="3940794" y="5571464"/>
            <a:ext cx="657224" cy="304800"/>
          </a:xfrm>
          <a:prstGeom prst="rect">
            <a:avLst/>
          </a:prstGeom>
          <a:gradFill>
            <a:gsLst>
              <a:gs pos="0">
                <a:srgbClr val="0D2B3F"/>
              </a:gs>
              <a:gs pos="55000">
                <a:srgbClr val="14789C"/>
              </a:gs>
              <a:gs pos="100000">
                <a:srgbClr val="007BC0"/>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S1</a:t>
            </a:r>
          </a:p>
        </p:txBody>
      </p:sp>
      <p:sp>
        <p:nvSpPr>
          <p:cNvPr id="118" name="Rectangle 117"/>
          <p:cNvSpPr/>
          <p:nvPr/>
        </p:nvSpPr>
        <p:spPr>
          <a:xfrm>
            <a:off x="3939968" y="4961864"/>
            <a:ext cx="640080" cy="274320"/>
          </a:xfrm>
          <a:prstGeom prst="rect">
            <a:avLst/>
          </a:prstGeom>
          <a:gradFill>
            <a:gsLst>
              <a:gs pos="0">
                <a:srgbClr val="9A0044"/>
              </a:gs>
              <a:gs pos="55000">
                <a:srgbClr val="C10052"/>
              </a:gs>
              <a:gs pos="100000">
                <a:srgbClr val="E20061"/>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P2</a:t>
            </a:r>
          </a:p>
        </p:txBody>
      </p:sp>
      <p:sp>
        <p:nvSpPr>
          <p:cNvPr id="119" name="Rectangle 118"/>
          <p:cNvSpPr/>
          <p:nvPr/>
        </p:nvSpPr>
        <p:spPr>
          <a:xfrm>
            <a:off x="2742379" y="5266664"/>
            <a:ext cx="640080" cy="274320"/>
          </a:xfrm>
          <a:prstGeom prst="rect">
            <a:avLst/>
          </a:prstGeom>
          <a:gradFill>
            <a:gsLst>
              <a:gs pos="0">
                <a:srgbClr val="9A0044"/>
              </a:gs>
              <a:gs pos="55000">
                <a:srgbClr val="C10052"/>
              </a:gs>
              <a:gs pos="100000">
                <a:srgbClr val="E20061"/>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S2</a:t>
            </a:r>
          </a:p>
        </p:txBody>
      </p:sp>
      <p:cxnSp>
        <p:nvCxnSpPr>
          <p:cNvPr id="122" name="Straight Arrow Connector 121"/>
          <p:cNvCxnSpPr>
            <a:endCxn id="117" idx="1"/>
          </p:cNvCxnSpPr>
          <p:nvPr/>
        </p:nvCxnSpPr>
        <p:spPr>
          <a:xfrm rot="16200000" flipH="1">
            <a:off x="3393107" y="5176176"/>
            <a:ext cx="609599" cy="485776"/>
          </a:xfrm>
          <a:prstGeom prst="straightConnector1">
            <a:avLst/>
          </a:prstGeom>
          <a:ln w="38100">
            <a:solidFill>
              <a:srgbClr val="3EB9FF"/>
            </a:solidFill>
            <a:tailEnd type="stealth"/>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5194919" y="4961864"/>
            <a:ext cx="640080" cy="274320"/>
          </a:xfrm>
          <a:prstGeom prst="rect">
            <a:avLst/>
          </a:prstGeom>
          <a:gradFill>
            <a:gsLst>
              <a:gs pos="0">
                <a:srgbClr val="0D2B3F"/>
              </a:gs>
              <a:gs pos="55000">
                <a:srgbClr val="14789C"/>
              </a:gs>
              <a:gs pos="100000">
                <a:srgbClr val="007BC0"/>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S1</a:t>
            </a:r>
          </a:p>
        </p:txBody>
      </p:sp>
      <p:sp>
        <p:nvSpPr>
          <p:cNvPr id="125" name="Rectangle 124"/>
          <p:cNvSpPr/>
          <p:nvPr/>
        </p:nvSpPr>
        <p:spPr>
          <a:xfrm>
            <a:off x="5194919" y="5266664"/>
            <a:ext cx="640080" cy="274320"/>
          </a:xfrm>
          <a:prstGeom prst="rect">
            <a:avLst/>
          </a:prstGeom>
          <a:gradFill>
            <a:gsLst>
              <a:gs pos="0">
                <a:srgbClr val="9A0044"/>
              </a:gs>
              <a:gs pos="55000">
                <a:srgbClr val="C10052"/>
              </a:gs>
              <a:gs pos="100000">
                <a:srgbClr val="E20061"/>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S2</a:t>
            </a:r>
          </a:p>
        </p:txBody>
      </p:sp>
      <p:cxnSp>
        <p:nvCxnSpPr>
          <p:cNvPr id="126" name="Straight Arrow Connector 125"/>
          <p:cNvCxnSpPr/>
          <p:nvPr/>
        </p:nvCxnSpPr>
        <p:spPr>
          <a:xfrm>
            <a:off x="4598018" y="5114264"/>
            <a:ext cx="609600" cy="304800"/>
          </a:xfrm>
          <a:prstGeom prst="straightConnector1">
            <a:avLst/>
          </a:prstGeom>
          <a:ln w="38100">
            <a:solidFill>
              <a:schemeClr val="accent1">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44" name="Arc 143"/>
          <p:cNvSpPr/>
          <p:nvPr/>
        </p:nvSpPr>
        <p:spPr>
          <a:xfrm>
            <a:off x="3455018" y="4523714"/>
            <a:ext cx="1752600" cy="1276350"/>
          </a:xfrm>
          <a:prstGeom prst="arc">
            <a:avLst>
              <a:gd name="adj1" fmla="val 11066029"/>
              <a:gd name="adj2" fmla="val 21366820"/>
            </a:avLst>
          </a:prstGeom>
          <a:ln w="38100">
            <a:solidFill>
              <a:srgbClr val="3EB9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rtl="0"/>
            <a:endParaRPr lang="en-US" kern="1200">
              <a:solidFill>
                <a:srgbClr val="FFFFFF"/>
              </a:solidFill>
              <a:latin typeface="Calibri"/>
              <a:ea typeface="+mn-ea"/>
              <a:cs typeface="+mn-cs"/>
            </a:endParaRPr>
          </a:p>
        </p:txBody>
      </p:sp>
      <p:grpSp>
        <p:nvGrpSpPr>
          <p:cNvPr id="11" name="Group 88"/>
          <p:cNvGrpSpPr/>
          <p:nvPr/>
        </p:nvGrpSpPr>
        <p:grpSpPr>
          <a:xfrm>
            <a:off x="2735330" y="4961864"/>
            <a:ext cx="5543340" cy="1226884"/>
            <a:chOff x="2970280" y="4876800"/>
            <a:chExt cx="5543340" cy="1226884"/>
          </a:xfrm>
        </p:grpSpPr>
        <p:sp>
          <p:nvSpPr>
            <p:cNvPr id="129" name="Rectangle 128"/>
            <p:cNvSpPr/>
            <p:nvPr/>
          </p:nvSpPr>
          <p:spPr>
            <a:xfrm>
              <a:off x="2973579" y="5486400"/>
              <a:ext cx="640080" cy="274320"/>
            </a:xfrm>
            <a:prstGeom prst="rect">
              <a:avLst/>
            </a:prstGeom>
            <a:gradFill>
              <a:gsLst>
                <a:gs pos="0">
                  <a:srgbClr val="007A37"/>
                </a:gs>
                <a:gs pos="55000">
                  <a:srgbClr val="00A800"/>
                </a:gs>
                <a:gs pos="100000">
                  <a:srgbClr val="01FF74"/>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P6</a:t>
              </a:r>
            </a:p>
          </p:txBody>
        </p:sp>
        <p:sp>
          <p:nvSpPr>
            <p:cNvPr id="130" name="Rectangle 129"/>
            <p:cNvSpPr/>
            <p:nvPr/>
          </p:nvSpPr>
          <p:spPr>
            <a:xfrm>
              <a:off x="5433868" y="5486400"/>
              <a:ext cx="640080" cy="274320"/>
            </a:xfrm>
            <a:prstGeom prst="rect">
              <a:avLst/>
            </a:prstGeom>
            <a:gradFill>
              <a:gsLst>
                <a:gs pos="0">
                  <a:srgbClr val="007A37"/>
                </a:gs>
                <a:gs pos="55000">
                  <a:srgbClr val="00A800"/>
                </a:gs>
                <a:gs pos="100000">
                  <a:srgbClr val="01FF74"/>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S6</a:t>
              </a:r>
            </a:p>
          </p:txBody>
        </p:sp>
        <p:sp>
          <p:nvSpPr>
            <p:cNvPr id="131" name="Rectangle 130"/>
            <p:cNvSpPr/>
            <p:nvPr/>
          </p:nvSpPr>
          <p:spPr>
            <a:xfrm>
              <a:off x="4176827" y="5181600"/>
              <a:ext cx="640080" cy="274320"/>
            </a:xfrm>
            <a:prstGeom prst="rect">
              <a:avLst/>
            </a:prstGeom>
            <a:gradFill>
              <a:gsLst>
                <a:gs pos="0">
                  <a:schemeClr val="accent5">
                    <a:lumMod val="75000"/>
                  </a:schemeClr>
                </a:gs>
                <a:gs pos="55000">
                  <a:srgbClr val="A39E3B"/>
                </a:gs>
                <a:gs pos="100000">
                  <a:schemeClr val="accent5">
                    <a:lumMod val="60000"/>
                    <a:lumOff val="40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P5</a:t>
              </a:r>
            </a:p>
          </p:txBody>
        </p:sp>
        <p:sp>
          <p:nvSpPr>
            <p:cNvPr id="145" name="Rectangle 144"/>
            <p:cNvSpPr/>
            <p:nvPr/>
          </p:nvSpPr>
          <p:spPr>
            <a:xfrm>
              <a:off x="6638087" y="4876800"/>
              <a:ext cx="640080" cy="274320"/>
            </a:xfrm>
            <a:prstGeom prst="rect">
              <a:avLst/>
            </a:prstGeom>
            <a:gradFill>
              <a:gsLst>
                <a:gs pos="0">
                  <a:schemeClr val="accent5">
                    <a:lumMod val="75000"/>
                  </a:schemeClr>
                </a:gs>
                <a:gs pos="55000">
                  <a:srgbClr val="A39E3B"/>
                </a:gs>
                <a:gs pos="100000">
                  <a:schemeClr val="accent5">
                    <a:lumMod val="60000"/>
                    <a:lumOff val="40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S5</a:t>
              </a:r>
            </a:p>
          </p:txBody>
        </p:sp>
        <p:sp>
          <p:nvSpPr>
            <p:cNvPr id="146" name="Rectangle 145"/>
            <p:cNvSpPr/>
            <p:nvPr/>
          </p:nvSpPr>
          <p:spPr>
            <a:xfrm>
              <a:off x="6638087" y="5181600"/>
              <a:ext cx="640080" cy="274320"/>
            </a:xfrm>
            <a:prstGeom prst="rect">
              <a:avLst/>
            </a:prstGeom>
            <a:gradFill>
              <a:gsLst>
                <a:gs pos="0">
                  <a:srgbClr val="007A37"/>
                </a:gs>
                <a:gs pos="55000">
                  <a:srgbClr val="00A800"/>
                </a:gs>
                <a:gs pos="100000">
                  <a:srgbClr val="01FF74"/>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S6</a:t>
              </a:r>
            </a:p>
          </p:txBody>
        </p:sp>
        <p:sp>
          <p:nvSpPr>
            <p:cNvPr id="147" name="Rectangle 146"/>
            <p:cNvSpPr/>
            <p:nvPr/>
          </p:nvSpPr>
          <p:spPr>
            <a:xfrm>
              <a:off x="5433664" y="5793255"/>
              <a:ext cx="640080" cy="274320"/>
            </a:xfrm>
            <a:prstGeom prst="rect">
              <a:avLst/>
            </a:prstGeom>
            <a:gradFill>
              <a:gsLst>
                <a:gs pos="0">
                  <a:srgbClr val="D3AB03"/>
                </a:gs>
                <a:gs pos="55000">
                  <a:srgbClr val="F9CA05"/>
                </a:gs>
                <a:gs pos="100000">
                  <a:srgbClr val="FFED08"/>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P3</a:t>
              </a:r>
            </a:p>
          </p:txBody>
        </p:sp>
        <p:sp>
          <p:nvSpPr>
            <p:cNvPr id="148" name="Rectangle 147"/>
            <p:cNvSpPr/>
            <p:nvPr/>
          </p:nvSpPr>
          <p:spPr>
            <a:xfrm>
              <a:off x="7865337" y="5181600"/>
              <a:ext cx="640080" cy="274320"/>
            </a:xfrm>
            <a:prstGeom prst="rect">
              <a:avLst/>
            </a:prstGeom>
            <a:gradFill>
              <a:gsLst>
                <a:gs pos="0">
                  <a:schemeClr val="accent5">
                    <a:lumMod val="75000"/>
                  </a:schemeClr>
                </a:gs>
                <a:gs pos="55000">
                  <a:srgbClr val="A39E3B"/>
                </a:gs>
                <a:gs pos="100000">
                  <a:schemeClr val="accent5">
                    <a:lumMod val="60000"/>
                    <a:lumOff val="40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S5</a:t>
              </a:r>
            </a:p>
          </p:txBody>
        </p:sp>
        <p:sp>
          <p:nvSpPr>
            <p:cNvPr id="149" name="Rectangle 148"/>
            <p:cNvSpPr/>
            <p:nvPr/>
          </p:nvSpPr>
          <p:spPr>
            <a:xfrm>
              <a:off x="2970280" y="5791200"/>
              <a:ext cx="640080" cy="274320"/>
            </a:xfrm>
            <a:prstGeom prst="rect">
              <a:avLst/>
            </a:prstGeom>
            <a:gradFill>
              <a:gsLst>
                <a:gs pos="0">
                  <a:srgbClr val="D3AB03"/>
                </a:gs>
                <a:gs pos="55000">
                  <a:srgbClr val="F9CA05"/>
                </a:gs>
                <a:gs pos="100000">
                  <a:srgbClr val="FFED08"/>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S3</a:t>
              </a:r>
            </a:p>
          </p:txBody>
        </p:sp>
        <p:sp>
          <p:nvSpPr>
            <p:cNvPr id="150" name="Rectangle 149"/>
            <p:cNvSpPr/>
            <p:nvPr/>
          </p:nvSpPr>
          <p:spPr>
            <a:xfrm>
              <a:off x="7865337" y="4876800"/>
              <a:ext cx="640080" cy="274320"/>
            </a:xfrm>
            <a:prstGeom prst="rect">
              <a:avLst/>
            </a:prstGeom>
            <a:gradFill>
              <a:gsLst>
                <a:gs pos="0">
                  <a:srgbClr val="D3AB03"/>
                </a:gs>
                <a:gs pos="55000">
                  <a:srgbClr val="F9CA05"/>
                </a:gs>
                <a:gs pos="100000">
                  <a:srgbClr val="FFED08"/>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P3</a:t>
              </a:r>
            </a:p>
          </p:txBody>
        </p:sp>
        <p:sp>
          <p:nvSpPr>
            <p:cNvPr id="151" name="Rectangle 150"/>
            <p:cNvSpPr/>
            <p:nvPr/>
          </p:nvSpPr>
          <p:spPr>
            <a:xfrm>
              <a:off x="6638087" y="5486400"/>
              <a:ext cx="648283" cy="304800"/>
            </a:xfrm>
            <a:prstGeom prst="rect">
              <a:avLst/>
            </a:prstGeom>
            <a:gradFill>
              <a:gsLst>
                <a:gs pos="0">
                  <a:srgbClr val="7A2A28"/>
                </a:gs>
                <a:gs pos="55000">
                  <a:srgbClr val="B9442D"/>
                </a:gs>
                <a:gs pos="100000">
                  <a:srgbClr val="BF2B27"/>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P4</a:t>
              </a:r>
            </a:p>
          </p:txBody>
        </p:sp>
        <p:sp>
          <p:nvSpPr>
            <p:cNvPr id="152" name="Rectangle 151"/>
            <p:cNvSpPr/>
            <p:nvPr/>
          </p:nvSpPr>
          <p:spPr>
            <a:xfrm>
              <a:off x="7865337" y="5486400"/>
              <a:ext cx="648283" cy="304800"/>
            </a:xfrm>
            <a:prstGeom prst="rect">
              <a:avLst/>
            </a:prstGeom>
            <a:gradFill>
              <a:gsLst>
                <a:gs pos="0">
                  <a:srgbClr val="7A2A28"/>
                </a:gs>
                <a:gs pos="55000">
                  <a:srgbClr val="B9442D"/>
                </a:gs>
                <a:gs pos="100000">
                  <a:srgbClr val="BF2B27"/>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S4</a:t>
              </a:r>
            </a:p>
          </p:txBody>
        </p:sp>
        <p:sp>
          <p:nvSpPr>
            <p:cNvPr id="160" name="Rectangle 159"/>
            <p:cNvSpPr/>
            <p:nvPr/>
          </p:nvSpPr>
          <p:spPr>
            <a:xfrm>
              <a:off x="4177904" y="5798884"/>
              <a:ext cx="648283" cy="304800"/>
            </a:xfrm>
            <a:prstGeom prst="rect">
              <a:avLst/>
            </a:prstGeom>
            <a:gradFill>
              <a:gsLst>
                <a:gs pos="0">
                  <a:srgbClr val="7A2A28"/>
                </a:gs>
                <a:gs pos="55000">
                  <a:srgbClr val="B9442D"/>
                </a:gs>
                <a:gs pos="100000">
                  <a:srgbClr val="BF2B27"/>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S4</a:t>
              </a:r>
            </a:p>
          </p:txBody>
        </p:sp>
      </p:grpSp>
      <p:sp>
        <p:nvSpPr>
          <p:cNvPr id="104" name="Rectangle 103"/>
          <p:cNvSpPr/>
          <p:nvPr/>
        </p:nvSpPr>
        <p:spPr>
          <a:xfrm>
            <a:off x="660305" y="3363227"/>
            <a:ext cx="1280160" cy="274320"/>
          </a:xfrm>
          <a:prstGeom prst="rect">
            <a:avLst/>
          </a:prstGeom>
          <a:gradFill>
            <a:gsLst>
              <a:gs pos="0">
                <a:srgbClr val="0D2B3F"/>
              </a:gs>
              <a:gs pos="55000">
                <a:srgbClr val="14789C"/>
              </a:gs>
              <a:gs pos="100000">
                <a:srgbClr val="007BC0"/>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P1</a:t>
            </a:r>
          </a:p>
        </p:txBody>
      </p:sp>
      <p:sp>
        <p:nvSpPr>
          <p:cNvPr id="105" name="Rectangle 104"/>
          <p:cNvSpPr/>
          <p:nvPr/>
        </p:nvSpPr>
        <p:spPr>
          <a:xfrm>
            <a:off x="660305" y="3645725"/>
            <a:ext cx="1280160" cy="274320"/>
          </a:xfrm>
          <a:prstGeom prst="rect">
            <a:avLst/>
          </a:prstGeom>
          <a:gradFill>
            <a:gsLst>
              <a:gs pos="0">
                <a:srgbClr val="9A0044"/>
              </a:gs>
              <a:gs pos="55000">
                <a:srgbClr val="C10052"/>
              </a:gs>
              <a:gs pos="100000">
                <a:srgbClr val="E20061"/>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P2</a:t>
            </a:r>
          </a:p>
        </p:txBody>
      </p:sp>
      <p:grpSp>
        <p:nvGrpSpPr>
          <p:cNvPr id="12" name="Group 74"/>
          <p:cNvGrpSpPr/>
          <p:nvPr/>
        </p:nvGrpSpPr>
        <p:grpSpPr>
          <a:xfrm>
            <a:off x="649154" y="3950525"/>
            <a:ext cx="1280160" cy="1111387"/>
            <a:chOff x="660305" y="3950525"/>
            <a:chExt cx="1280160" cy="1111387"/>
          </a:xfrm>
        </p:grpSpPr>
        <p:sp>
          <p:nvSpPr>
            <p:cNvPr id="106" name="Rectangle 105"/>
            <p:cNvSpPr/>
            <p:nvPr/>
          </p:nvSpPr>
          <p:spPr>
            <a:xfrm>
              <a:off x="660305" y="3950525"/>
              <a:ext cx="1280160" cy="274320"/>
            </a:xfrm>
            <a:prstGeom prst="rect">
              <a:avLst/>
            </a:prstGeom>
            <a:gradFill>
              <a:gsLst>
                <a:gs pos="0">
                  <a:srgbClr val="D3AB03"/>
                </a:gs>
                <a:gs pos="55000">
                  <a:srgbClr val="F9CA05"/>
                </a:gs>
                <a:gs pos="100000">
                  <a:srgbClr val="FFED08"/>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P3</a:t>
              </a:r>
            </a:p>
          </p:txBody>
        </p:sp>
        <p:sp>
          <p:nvSpPr>
            <p:cNvPr id="107" name="Rectangle 106"/>
            <p:cNvSpPr/>
            <p:nvPr/>
          </p:nvSpPr>
          <p:spPr>
            <a:xfrm>
              <a:off x="660305" y="4225830"/>
              <a:ext cx="1280160" cy="274320"/>
            </a:xfrm>
            <a:prstGeom prst="rect">
              <a:avLst/>
            </a:prstGeom>
            <a:gradFill>
              <a:gsLst>
                <a:gs pos="0">
                  <a:srgbClr val="7A2A28"/>
                </a:gs>
                <a:gs pos="55000">
                  <a:srgbClr val="B9442D"/>
                </a:gs>
                <a:gs pos="100000">
                  <a:srgbClr val="BF2B27"/>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P4</a:t>
              </a:r>
            </a:p>
          </p:txBody>
        </p:sp>
        <p:sp>
          <p:nvSpPr>
            <p:cNvPr id="108" name="Rectangle 107"/>
            <p:cNvSpPr/>
            <p:nvPr/>
          </p:nvSpPr>
          <p:spPr>
            <a:xfrm>
              <a:off x="660305" y="4512286"/>
              <a:ext cx="1280160" cy="274320"/>
            </a:xfrm>
            <a:prstGeom prst="rect">
              <a:avLst/>
            </a:prstGeom>
            <a:gradFill>
              <a:gsLst>
                <a:gs pos="0">
                  <a:schemeClr val="accent5">
                    <a:lumMod val="75000"/>
                  </a:schemeClr>
                </a:gs>
                <a:gs pos="55000">
                  <a:srgbClr val="A39E3B"/>
                </a:gs>
                <a:gs pos="100000">
                  <a:schemeClr val="accent5">
                    <a:lumMod val="60000"/>
                    <a:lumOff val="40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P5</a:t>
              </a:r>
            </a:p>
          </p:txBody>
        </p:sp>
        <p:sp>
          <p:nvSpPr>
            <p:cNvPr id="111" name="Rectangle 110"/>
            <p:cNvSpPr/>
            <p:nvPr/>
          </p:nvSpPr>
          <p:spPr>
            <a:xfrm>
              <a:off x="660305" y="4787592"/>
              <a:ext cx="1280160" cy="274320"/>
            </a:xfrm>
            <a:prstGeom prst="rect">
              <a:avLst/>
            </a:prstGeom>
            <a:gradFill>
              <a:gsLst>
                <a:gs pos="0">
                  <a:srgbClr val="007A37"/>
                </a:gs>
                <a:gs pos="55000">
                  <a:srgbClr val="00A800"/>
                </a:gs>
                <a:gs pos="100000">
                  <a:srgbClr val="01FF74"/>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kern="1200" dirty="0">
                  <a:solidFill>
                    <a:srgbClr val="FFFFFF"/>
                  </a:solidFill>
                  <a:latin typeface="Calibri"/>
                  <a:ea typeface="+mn-ea"/>
                  <a:cs typeface="+mn-cs"/>
                </a:rPr>
                <a:t>P6</a:t>
              </a:r>
            </a:p>
          </p:txBody>
        </p:sp>
      </p:grpSp>
      <p:grpSp>
        <p:nvGrpSpPr>
          <p:cNvPr id="13" name="Group 86"/>
          <p:cNvGrpSpPr/>
          <p:nvPr/>
        </p:nvGrpSpPr>
        <p:grpSpPr>
          <a:xfrm>
            <a:off x="3422650" y="2118057"/>
            <a:ext cx="4191000" cy="1564375"/>
            <a:chOff x="3657600" y="2118057"/>
            <a:chExt cx="4191000" cy="1564375"/>
          </a:xfrm>
        </p:grpSpPr>
        <p:sp>
          <p:nvSpPr>
            <p:cNvPr id="37" name="Rounded Rectangle 36"/>
            <p:cNvSpPr/>
            <p:nvPr/>
          </p:nvSpPr>
          <p:spPr>
            <a:xfrm>
              <a:off x="5142208" y="2118057"/>
              <a:ext cx="2706392" cy="1564375"/>
            </a:xfrm>
            <a:prstGeom prst="roundRect">
              <a:avLst/>
            </a:prstGeom>
            <a:gradFill>
              <a:gsLst>
                <a:gs pos="0">
                  <a:srgbClr val="9A0044"/>
                </a:gs>
                <a:gs pos="55000">
                  <a:srgbClr val="C10052"/>
                </a:gs>
                <a:gs pos="100000">
                  <a:srgbClr val="E20061"/>
                </a:gs>
              </a:gsLst>
            </a:gradFill>
            <a:ln>
              <a:solidFill>
                <a:srgbClr val="C41162"/>
              </a:solidFill>
            </a:ln>
          </p:spPr>
          <p:style>
            <a:lnRef idx="1">
              <a:schemeClr val="dk1"/>
            </a:lnRef>
            <a:fillRef idx="2">
              <a:schemeClr val="dk1"/>
            </a:fillRef>
            <a:effectRef idx="1">
              <a:schemeClr val="dk1"/>
            </a:effectRef>
            <a:fontRef idx="minor">
              <a:schemeClr val="dk1"/>
            </a:fontRef>
          </p:style>
          <p:txBody>
            <a:bodyPr lIns="45720" rIns="45720" rtlCol="0" anchor="ctr"/>
            <a:lstStyle/>
            <a:p>
              <a:pPr algn="ctr" defTabSz="914363" rtl="0"/>
              <a:endParaRPr lang="en-US" sz="900" kern="1200" dirty="0">
                <a:solidFill>
                  <a:srgbClr val="000000"/>
                </a:solidFill>
                <a:latin typeface="Calibri"/>
                <a:ea typeface="+mn-ea"/>
                <a:cs typeface="+mn-cs"/>
              </a:endParaRPr>
            </a:p>
          </p:txBody>
        </p:sp>
        <p:sp>
          <p:nvSpPr>
            <p:cNvPr id="42" name="Rounded Rectangle 41"/>
            <p:cNvSpPr/>
            <p:nvPr/>
          </p:nvSpPr>
          <p:spPr>
            <a:xfrm>
              <a:off x="5410200" y="2204493"/>
              <a:ext cx="914400" cy="790169"/>
            </a:xfrm>
            <a:prstGeom prst="roundRect">
              <a:avLst/>
            </a:prstGeom>
            <a:gradFill flip="none" rotWithShape="1">
              <a:gsLst>
                <a:gs pos="0">
                  <a:srgbClr val="D3AB03"/>
                </a:gs>
                <a:gs pos="55000">
                  <a:srgbClr val="F9CB05"/>
                </a:gs>
                <a:gs pos="100000">
                  <a:srgbClr val="FFED08"/>
                </a:gs>
              </a:gsLst>
              <a:lin ang="2700000" scaled="1"/>
              <a:tileRect/>
            </a:gradFill>
            <a:ln>
              <a:solidFill>
                <a:srgbClr val="FED52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363" rtl="0"/>
              <a:r>
                <a:rPr lang="en-US" sz="1200" b="1" kern="1200" dirty="0">
                  <a:solidFill>
                    <a:srgbClr val="604E00"/>
                  </a:solidFill>
                  <a:latin typeface="Calibri"/>
                  <a:ea typeface="+mn-ea"/>
                  <a:cs typeface="+mn-cs"/>
                </a:rPr>
                <a:t>Partition Manager</a:t>
              </a:r>
            </a:p>
          </p:txBody>
        </p:sp>
        <p:grpSp>
          <p:nvGrpSpPr>
            <p:cNvPr id="14" name="Group 66"/>
            <p:cNvGrpSpPr/>
            <p:nvPr/>
          </p:nvGrpSpPr>
          <p:grpSpPr>
            <a:xfrm>
              <a:off x="3657600" y="2204493"/>
              <a:ext cx="1295400" cy="1371600"/>
              <a:chOff x="3810000" y="2356893"/>
              <a:chExt cx="1295400" cy="1371600"/>
            </a:xfrm>
          </p:grpSpPr>
          <p:sp>
            <p:nvSpPr>
              <p:cNvPr id="62" name="Flowchart: Magnetic Disk 61"/>
              <p:cNvSpPr/>
              <p:nvPr/>
            </p:nvSpPr>
            <p:spPr bwMode="auto">
              <a:xfrm>
                <a:off x="3810000" y="2356893"/>
                <a:ext cx="1295400" cy="1371600"/>
              </a:xfrm>
              <a:prstGeom prst="flowChartMagneticDisk">
                <a:avLst/>
              </a:prstGeom>
              <a:gradFill>
                <a:gsLst>
                  <a:gs pos="0">
                    <a:srgbClr val="2A85C3">
                      <a:alpha val="80000"/>
                    </a:srgbClr>
                  </a:gs>
                  <a:gs pos="55000">
                    <a:srgbClr val="349EE6">
                      <a:alpha val="83000"/>
                    </a:srgbClr>
                  </a:gs>
                  <a:gs pos="100000">
                    <a:srgbClr val="3EB9FF">
                      <a:alpha val="82000"/>
                    </a:srgbClr>
                  </a:gs>
                </a:gsLst>
              </a:gradFill>
              <a:ln>
                <a:solidFill>
                  <a:srgbClr val="55B2F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63" name="Rectangle 62"/>
              <p:cNvSpPr/>
              <p:nvPr/>
            </p:nvSpPr>
            <p:spPr>
              <a:xfrm>
                <a:off x="4008883" y="2907878"/>
                <a:ext cx="917575" cy="710293"/>
              </a:xfrm>
              <a:prstGeom prst="rect">
                <a:avLst/>
              </a:prstGeom>
              <a:gradFill>
                <a:gsLst>
                  <a:gs pos="0">
                    <a:srgbClr val="0D2B3F"/>
                  </a:gs>
                  <a:gs pos="55000">
                    <a:srgbClr val="14789C"/>
                  </a:gs>
                  <a:gs pos="100000">
                    <a:srgbClr val="007BC0"/>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63" rtl="0"/>
                <a:r>
                  <a:rPr lang="en-US" sz="1200" b="1" kern="1200" dirty="0">
                    <a:solidFill>
                      <a:srgbClr val="A9D3ED"/>
                    </a:solidFill>
                    <a:latin typeface="Calibri"/>
                    <a:ea typeface="+mn-ea"/>
                    <a:cs typeface="+mn-cs"/>
                  </a:rPr>
                  <a:t>Global Partition Map</a:t>
                </a:r>
              </a:p>
            </p:txBody>
          </p:sp>
          <p:sp>
            <p:nvSpPr>
              <p:cNvPr id="64" name="Rounded Rectangle 63"/>
              <p:cNvSpPr/>
              <p:nvPr/>
            </p:nvSpPr>
            <p:spPr>
              <a:xfrm>
                <a:off x="4025900" y="2454865"/>
                <a:ext cx="863600" cy="261257"/>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63" rtl="0"/>
                <a:r>
                  <a:rPr lang="en-US" sz="1400" b="1" kern="1200" dirty="0">
                    <a:solidFill>
                      <a:srgbClr val="1F6691">
                        <a:lumMod val="20000"/>
                        <a:lumOff val="80000"/>
                      </a:srgbClr>
                    </a:solidFill>
                    <a:latin typeface="Calibri"/>
                    <a:ea typeface="+mn-ea"/>
                    <a:cs typeface="+mn-cs"/>
                  </a:rPr>
                  <a:t>SQL Server</a:t>
                </a:r>
                <a:endParaRPr lang="en-US" sz="1200" b="1" kern="1200" dirty="0">
                  <a:solidFill>
                    <a:srgbClr val="1F6691">
                      <a:lumMod val="20000"/>
                      <a:lumOff val="80000"/>
                    </a:srgbClr>
                  </a:solidFill>
                  <a:latin typeface="Calibri"/>
                  <a:ea typeface="+mn-ea"/>
                  <a:cs typeface="+mn-cs"/>
                </a:endParaRPr>
              </a:p>
            </p:txBody>
          </p:sp>
        </p:grpSp>
        <p:sp>
          <p:nvSpPr>
            <p:cNvPr id="72" name="Rounded Rectangle 71"/>
            <p:cNvSpPr/>
            <p:nvPr/>
          </p:nvSpPr>
          <p:spPr>
            <a:xfrm>
              <a:off x="6629400" y="2206929"/>
              <a:ext cx="964370" cy="790169"/>
            </a:xfrm>
            <a:prstGeom prst="roundRect">
              <a:avLst/>
            </a:prstGeom>
            <a:gradFill flip="none" rotWithShape="1">
              <a:gsLst>
                <a:gs pos="0">
                  <a:srgbClr val="D3AB03"/>
                </a:gs>
                <a:gs pos="55000">
                  <a:srgbClr val="F9CB05"/>
                </a:gs>
                <a:gs pos="100000">
                  <a:srgbClr val="FFED08"/>
                </a:gs>
              </a:gsLst>
              <a:lin ang="2700000" scaled="1"/>
              <a:tileRect/>
            </a:gradFill>
            <a:ln>
              <a:solidFill>
                <a:srgbClr val="FED52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363" rtl="0"/>
              <a:r>
                <a:rPr lang="en-US" sz="1200" b="1" kern="1200" dirty="0">
                  <a:solidFill>
                    <a:srgbClr val="604E00"/>
                  </a:solidFill>
                  <a:latin typeface="Calibri"/>
                  <a:ea typeface="+mn-ea"/>
                  <a:cs typeface="+mn-cs"/>
                </a:rPr>
                <a:t>Partition Placement Advisor</a:t>
              </a:r>
            </a:p>
          </p:txBody>
        </p:sp>
        <p:sp>
          <p:nvSpPr>
            <p:cNvPr id="73" name="Rounded Rectangle 72"/>
            <p:cNvSpPr/>
            <p:nvPr/>
          </p:nvSpPr>
          <p:spPr>
            <a:xfrm>
              <a:off x="5410200" y="3080793"/>
              <a:ext cx="2209800" cy="304801"/>
            </a:xfrm>
            <a:prstGeom prst="roundRect">
              <a:avLst/>
            </a:prstGeom>
            <a:gradFill flip="none" rotWithShape="1">
              <a:gsLst>
                <a:gs pos="0">
                  <a:srgbClr val="D3AB03"/>
                </a:gs>
                <a:gs pos="55000">
                  <a:srgbClr val="F9CB05"/>
                </a:gs>
                <a:gs pos="100000">
                  <a:srgbClr val="FFED08"/>
                </a:gs>
              </a:gsLst>
              <a:lin ang="2700000" scaled="1"/>
              <a:tileRect/>
            </a:gradFill>
            <a:ln>
              <a:solidFill>
                <a:srgbClr val="FED52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363" rtl="0"/>
              <a:r>
                <a:rPr lang="en-US" sz="1200" b="1" kern="1200" dirty="0">
                  <a:solidFill>
                    <a:srgbClr val="604E00"/>
                  </a:solidFill>
                  <a:latin typeface="Calibri"/>
                  <a:ea typeface="+mn-ea"/>
                  <a:cs typeface="+mn-cs"/>
                </a:rPr>
                <a:t>Leader Elector</a:t>
              </a:r>
            </a:p>
          </p:txBody>
        </p:sp>
        <p:sp>
          <p:nvSpPr>
            <p:cNvPr id="74" name="TextBox 73"/>
            <p:cNvSpPr txBox="1"/>
            <p:nvPr/>
          </p:nvSpPr>
          <p:spPr>
            <a:xfrm>
              <a:off x="5569003" y="3369978"/>
              <a:ext cx="1898597" cy="307777"/>
            </a:xfrm>
            <a:prstGeom prst="rect">
              <a:avLst/>
            </a:prstGeom>
            <a:noFill/>
          </p:spPr>
          <p:txBody>
            <a:bodyPr wrap="none" rtlCol="0">
              <a:spAutoFit/>
            </a:bodyPr>
            <a:lstStyle/>
            <a:p>
              <a:pPr algn="l" defTabSz="914363" rtl="0"/>
              <a:r>
                <a:rPr lang="en-US" sz="1400" b="1" kern="1200" dirty="0">
                  <a:solidFill>
                    <a:srgbClr val="FFD9E9"/>
                  </a:solidFill>
                  <a:effectLst>
                    <a:outerShdw blurRad="38100" dist="38100" dir="2700000" algn="tl">
                      <a:srgbClr val="000000">
                        <a:alpha val="43137"/>
                      </a:srgbClr>
                    </a:outerShdw>
                  </a:effectLst>
                  <a:latin typeface="Calibri"/>
                  <a:ea typeface="+mn-ea"/>
                  <a:cs typeface="+mn-cs"/>
                </a:rPr>
                <a:t>Distributed Data Fabric</a:t>
              </a:r>
            </a:p>
          </p:txBody>
        </p:sp>
        <p:sp>
          <p:nvSpPr>
            <p:cNvPr id="76" name="Left-Right Arrow 75"/>
            <p:cNvSpPr/>
            <p:nvPr/>
          </p:nvSpPr>
          <p:spPr bwMode="auto">
            <a:xfrm>
              <a:off x="6324600" y="2509293"/>
              <a:ext cx="304800" cy="152400"/>
            </a:xfrm>
            <a:prstGeom prst="leftRightArrow">
              <a:avLst/>
            </a:prstGeom>
            <a:solidFill>
              <a:srgbClr val="FFD9E9"/>
            </a:solidFill>
            <a:ln>
              <a:solidFill>
                <a:srgbClr val="FFD9E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77" name="Left-Right Arrow 76"/>
            <p:cNvSpPr/>
            <p:nvPr/>
          </p:nvSpPr>
          <p:spPr bwMode="auto">
            <a:xfrm rot="19394662">
              <a:off x="4864785" y="2672340"/>
              <a:ext cx="597552" cy="158362"/>
            </a:xfrm>
            <a:prstGeom prst="leftRightArrow">
              <a:avLst/>
            </a:prstGeom>
            <a:solidFill>
              <a:schemeClr val="accent4">
                <a:lumMod val="40000"/>
                <a:lumOff val="60000"/>
              </a:schemeClr>
            </a:solidFill>
            <a:ln>
              <a:solidFill>
                <a:srgbClr val="FFD9E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78" name="Left-Right Arrow 77"/>
            <p:cNvSpPr/>
            <p:nvPr/>
          </p:nvSpPr>
          <p:spPr bwMode="auto">
            <a:xfrm rot="1748921">
              <a:off x="4877530" y="3025793"/>
              <a:ext cx="597552" cy="158362"/>
            </a:xfrm>
            <a:prstGeom prst="leftRightArrow">
              <a:avLst/>
            </a:prstGeom>
            <a:solidFill>
              <a:schemeClr val="accent4">
                <a:lumMod val="40000"/>
                <a:lumOff val="60000"/>
              </a:schemeClr>
            </a:solidFill>
            <a:ln>
              <a:solidFill>
                <a:srgbClr val="FFD9E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gr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a:picLocks noChangeAspect="1" noChangeArrowheads="1"/>
          </p:cNvPicPr>
          <p:nvPr/>
        </p:nvPicPr>
        <p:blipFill>
          <a:blip r:embed="rId3" cstate="print"/>
          <a:srcRect l="499" r="499"/>
          <a:stretch>
            <a:fillRect/>
          </a:stretch>
        </p:blipFill>
        <p:spPr bwMode="auto">
          <a:xfrm>
            <a:off x="1" y="6225429"/>
            <a:ext cx="9144000" cy="632571"/>
          </a:xfrm>
          <a:prstGeom prst="rect">
            <a:avLst/>
          </a:prstGeom>
          <a:noFill/>
          <a:ln w="9525">
            <a:noFill/>
            <a:miter lim="800000"/>
            <a:headEnd/>
            <a:tailEnd/>
          </a:ln>
          <a:effectLst/>
        </p:spPr>
      </p:pic>
      <p:sp>
        <p:nvSpPr>
          <p:cNvPr id="40" name="Text Placeholder 39"/>
          <p:cNvSpPr>
            <a:spLocks noGrp="1"/>
          </p:cNvSpPr>
          <p:nvPr>
            <p:ph type="body" sz="quarter" idx="10"/>
          </p:nvPr>
        </p:nvSpPr>
        <p:spPr>
          <a:xfrm>
            <a:off x="5275373" y="1411552"/>
            <a:ext cx="3458258" cy="4531305"/>
          </a:xfrm>
        </p:spPr>
        <p:txBody>
          <a:bodyPr/>
          <a:lstStyle/>
          <a:p>
            <a:pPr marL="0" lvl="0" indent="0">
              <a:buNone/>
            </a:pPr>
            <a:r>
              <a:rPr lang="en-US" sz="1800" b="1" dirty="0" smtClean="0">
                <a:gradFill>
                  <a:gsLst>
                    <a:gs pos="0">
                      <a:schemeClr val="accent3"/>
                    </a:gs>
                    <a:gs pos="86000">
                      <a:schemeClr val="accent3"/>
                    </a:gs>
                  </a:gsLst>
                  <a:lin ang="5400000" scaled="0"/>
                </a:gradFill>
              </a:rPr>
              <a:t>Extreme scale is achieved through partitioning data into containers</a:t>
            </a:r>
          </a:p>
          <a:p>
            <a:pPr marL="287338" indent="-287338"/>
            <a:r>
              <a:rPr lang="en-US" sz="1800" dirty="0" smtClean="0"/>
              <a:t>SDS apps are container-aware</a:t>
            </a:r>
          </a:p>
          <a:p>
            <a:pPr marL="512763" lvl="1" indent="-231775"/>
            <a:r>
              <a:rPr lang="en-US" sz="1600" dirty="0" smtClean="0"/>
              <a:t>Requests include a target container </a:t>
            </a:r>
          </a:p>
          <a:p>
            <a:pPr marL="512763" lvl="1" indent="-231775"/>
            <a:r>
              <a:rPr lang="en-US" sz="1600" dirty="0" smtClean="0"/>
              <a:t>Implementation is opaque to users</a:t>
            </a:r>
          </a:p>
          <a:p>
            <a:pPr marL="287338" indent="-287338"/>
            <a:r>
              <a:rPr lang="en-US" sz="1800" dirty="0" smtClean="0"/>
              <a:t>Containers – unit of consistency</a:t>
            </a:r>
          </a:p>
          <a:p>
            <a:pPr marL="512763" lvl="1" indent="-231775"/>
            <a:r>
              <a:rPr lang="en-US" sz="1600" dirty="0" smtClean="0"/>
              <a:t>Replicated for reliability and HA</a:t>
            </a:r>
          </a:p>
          <a:p>
            <a:pPr marL="512763" lvl="1" indent="-231775"/>
            <a:r>
              <a:rPr lang="en-US" sz="1600" dirty="0" smtClean="0"/>
              <a:t>Reconfigured during failover</a:t>
            </a:r>
          </a:p>
          <a:p>
            <a:pPr marL="512763" lvl="1" indent="-231775"/>
            <a:r>
              <a:rPr lang="en-US" sz="1600" dirty="0" smtClean="0"/>
              <a:t>Used for load balancing</a:t>
            </a:r>
          </a:p>
          <a:p>
            <a:pPr marL="0" indent="0">
              <a:buNone/>
            </a:pPr>
            <a:r>
              <a:rPr lang="en-US" sz="1800" b="1" dirty="0" smtClean="0">
                <a:gradFill>
                  <a:gsLst>
                    <a:gs pos="0">
                      <a:schemeClr val="accent3"/>
                    </a:gs>
                    <a:gs pos="86000">
                      <a:schemeClr val="accent3"/>
                    </a:gs>
                  </a:gsLst>
                  <a:lin ang="5400000" scaled="0"/>
                </a:gradFill>
              </a:rPr>
              <a:t>Trade off app transparency and latency for scale, throughput and better TCO</a:t>
            </a:r>
          </a:p>
          <a:p>
            <a:pPr marL="287338" indent="-287338"/>
            <a:r>
              <a:rPr lang="en-US" sz="1800" dirty="0" smtClean="0"/>
              <a:t>Rich SQL-like operations within</a:t>
            </a:r>
            <a:br>
              <a:rPr lang="en-US" sz="1800" dirty="0" smtClean="0"/>
            </a:br>
            <a:r>
              <a:rPr lang="en-US" sz="1800" dirty="0" smtClean="0"/>
              <a:t>a container</a:t>
            </a:r>
          </a:p>
          <a:p>
            <a:pPr marL="287338" indent="-287338"/>
            <a:r>
              <a:rPr lang="en-US" sz="1800" dirty="0" smtClean="0"/>
              <a:t>Some operations cross-containers</a:t>
            </a:r>
          </a:p>
          <a:p>
            <a:pPr marL="287338" indent="-287338"/>
            <a:r>
              <a:rPr lang="en-US" sz="1800" dirty="0" smtClean="0"/>
              <a:t>Container size limitations</a:t>
            </a:r>
          </a:p>
        </p:txBody>
      </p:sp>
      <p:sp>
        <p:nvSpPr>
          <p:cNvPr id="46" name="Title 1"/>
          <p:cNvSpPr>
            <a:spLocks noGrp="1"/>
          </p:cNvSpPr>
          <p:nvPr>
            <p:ph type="title"/>
          </p:nvPr>
        </p:nvSpPr>
        <p:spPr/>
        <p:txBody>
          <a:bodyPr/>
          <a:lstStyle/>
          <a:p>
            <a:r>
              <a:rPr lang="en-US" smtClean="0"/>
              <a:t>Data Partitioning</a:t>
            </a:r>
            <a:endParaRPr lang="en-US" dirty="0"/>
          </a:p>
        </p:txBody>
      </p:sp>
      <p:sp>
        <p:nvSpPr>
          <p:cNvPr id="9" name="Rounded Rectangle 8"/>
          <p:cNvSpPr/>
          <p:nvPr/>
        </p:nvSpPr>
        <p:spPr>
          <a:xfrm>
            <a:off x="899915" y="5283450"/>
            <a:ext cx="4048446" cy="1370222"/>
          </a:xfrm>
          <a:prstGeom prst="roundRect">
            <a:avLst/>
          </a:prstGeom>
          <a:gradFill flip="none" rotWithShape="1">
            <a:gsLst>
              <a:gs pos="0">
                <a:srgbClr val="9A0044"/>
              </a:gs>
              <a:gs pos="55000">
                <a:srgbClr val="C10052"/>
              </a:gs>
              <a:gs pos="100000">
                <a:srgbClr val="E20062"/>
              </a:gs>
            </a:gsLst>
            <a:lin ang="16200000" scaled="1"/>
            <a:tileRect/>
          </a:gradFill>
          <a:ln>
            <a:solidFill>
              <a:srgbClr val="C4116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srgbClr val="FFFFFF"/>
              </a:solidFill>
              <a:latin typeface="Calibri"/>
              <a:ea typeface="+mn-ea"/>
              <a:cs typeface="+mn-cs"/>
            </a:endParaRPr>
          </a:p>
        </p:txBody>
      </p:sp>
      <p:pic>
        <p:nvPicPr>
          <p:cNvPr id="10" name="Picture 3" descr="C:\Documents and Settings\dave\Local Settings\Temporary Internet Files\Content.IE5\Y4EHQFDJ\MCj04316160000[1].png"/>
          <p:cNvPicPr>
            <a:picLocks noChangeAspect="1" noChangeArrowheads="1"/>
          </p:cNvPicPr>
          <p:nvPr/>
        </p:nvPicPr>
        <p:blipFill>
          <a:blip r:embed="rId4" cstate="print"/>
          <a:srcRect/>
          <a:stretch>
            <a:fillRect/>
          </a:stretch>
        </p:blipFill>
        <p:spPr bwMode="auto">
          <a:xfrm>
            <a:off x="1639981" y="5679461"/>
            <a:ext cx="762000" cy="762000"/>
          </a:xfrm>
          <a:prstGeom prst="rect">
            <a:avLst/>
          </a:prstGeom>
          <a:noFill/>
        </p:spPr>
      </p:pic>
      <p:pic>
        <p:nvPicPr>
          <p:cNvPr id="11" name="Picture 2" descr="C:\Documents and Settings\dave\Local Settings\Temporary Internet Files\Content.IE5\Y4EHQFDJ\MCj04316160000[1].png"/>
          <p:cNvPicPr>
            <a:picLocks noChangeAspect="1" noChangeArrowheads="1"/>
          </p:cNvPicPr>
          <p:nvPr/>
        </p:nvPicPr>
        <p:blipFill>
          <a:blip r:embed="rId4" cstate="print"/>
          <a:srcRect/>
          <a:stretch>
            <a:fillRect/>
          </a:stretch>
        </p:blipFill>
        <p:spPr bwMode="auto">
          <a:xfrm>
            <a:off x="2522351" y="3953060"/>
            <a:ext cx="748591" cy="762000"/>
          </a:xfrm>
          <a:prstGeom prst="rect">
            <a:avLst/>
          </a:prstGeom>
          <a:noFill/>
        </p:spPr>
      </p:pic>
      <p:pic>
        <p:nvPicPr>
          <p:cNvPr id="12" name="Picture 2" descr="C:\Documents and Settings\dave\Local Settings\Temporary Internet Files\Content.IE5\Y4EHQFDJ\MCj04316160000[1].pn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2524189" y="3954898"/>
            <a:ext cx="748591" cy="762000"/>
          </a:xfrm>
          <a:prstGeom prst="rect">
            <a:avLst/>
          </a:prstGeom>
          <a:gradFill>
            <a:gsLst>
              <a:gs pos="0">
                <a:srgbClr val="591300"/>
              </a:gs>
              <a:gs pos="50000">
                <a:srgbClr val="902E05"/>
              </a:gs>
              <a:gs pos="70000">
                <a:srgbClr val="A33817"/>
              </a:gs>
              <a:gs pos="100000">
                <a:srgbClr val="C65436"/>
              </a:gs>
            </a:gsLst>
          </a:gradFill>
          <a:ln>
            <a:solidFill>
              <a:srgbClr val="A75135"/>
            </a:solidFill>
            <a:headEnd type="none" w="med" len="med"/>
            <a:tailEnd type="none" w="med" len="med"/>
          </a:ln>
        </p:spPr>
      </p:pic>
      <p:sp>
        <p:nvSpPr>
          <p:cNvPr id="13" name="Rounded Rectangle 12"/>
          <p:cNvSpPr/>
          <p:nvPr/>
        </p:nvSpPr>
        <p:spPr>
          <a:xfrm>
            <a:off x="881499" y="1866898"/>
            <a:ext cx="4048446" cy="1215861"/>
          </a:xfrm>
          <a:prstGeom prst="roundRect">
            <a:avLst/>
          </a:prstGeom>
          <a:gradFill flip="none" rotWithShape="1">
            <a:gsLst>
              <a:gs pos="0">
                <a:srgbClr val="2A85C3"/>
              </a:gs>
              <a:gs pos="55000">
                <a:srgbClr val="349EE6"/>
              </a:gs>
              <a:gs pos="70000">
                <a:srgbClr val="3EB9FF"/>
              </a:gs>
            </a:gsLst>
            <a:lin ang="16200000" scaled="1"/>
            <a:tileRect/>
          </a:gradFill>
          <a:ln>
            <a:solidFill>
              <a:srgbClr val="55B2F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endParaRPr lang="en-US" sz="2300" kern="120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14" name="Picture 3" descr="C:\Documents and Settings\dave\Local Settings\Temporary Internet Files\Content.IE5\Y4EHQFDJ\MCj04316160000[1].png"/>
          <p:cNvPicPr>
            <a:picLocks noChangeAspect="1" noChangeArrowheads="1"/>
          </p:cNvPicPr>
          <p:nvPr/>
        </p:nvPicPr>
        <p:blipFill>
          <a:blip r:embed="rId4" cstate="print"/>
          <a:srcRect/>
          <a:stretch>
            <a:fillRect/>
          </a:stretch>
        </p:blipFill>
        <p:spPr bwMode="auto">
          <a:xfrm>
            <a:off x="1032061" y="2094005"/>
            <a:ext cx="762000" cy="762000"/>
          </a:xfrm>
          <a:prstGeom prst="rect">
            <a:avLst/>
          </a:prstGeom>
          <a:noFill/>
        </p:spPr>
      </p:pic>
      <p:pic>
        <p:nvPicPr>
          <p:cNvPr id="16" name="Picture 3" descr="C:\Documents and Settings\dave\Local Settings\Temporary Internet Files\Content.IE5\Y4EHQFDJ\MCj04316160000[1].png"/>
          <p:cNvPicPr>
            <a:picLocks noChangeAspect="1" noChangeArrowheads="1"/>
          </p:cNvPicPr>
          <p:nvPr/>
        </p:nvPicPr>
        <p:blipFill>
          <a:blip r:embed="rId4" cstate="print">
            <a:duotone>
              <a:schemeClr val="accent1">
                <a:shade val="45000"/>
                <a:satMod val="135000"/>
              </a:schemeClr>
              <a:prstClr val="white"/>
            </a:duotone>
            <a:lum bright="6000" contrast="30000"/>
          </a:blip>
          <a:srcRect/>
          <a:stretch>
            <a:fillRect/>
          </a:stretch>
        </p:blipFill>
        <p:spPr bwMode="auto">
          <a:xfrm>
            <a:off x="1032219" y="5670282"/>
            <a:ext cx="762000" cy="762000"/>
          </a:xfrm>
          <a:prstGeom prst="rect">
            <a:avLst/>
          </a:prstGeom>
          <a:noFill/>
        </p:spPr>
      </p:pic>
      <p:pic>
        <p:nvPicPr>
          <p:cNvPr id="17" name="Picture 3" descr="C:\Documents and Settings\dave\Local Settings\Temporary Internet Files\Content.IE5\Y4EHQFDJ\MCj04316160000[1].pn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1641819" y="5670282"/>
            <a:ext cx="762000" cy="762000"/>
          </a:xfrm>
          <a:prstGeom prst="rect">
            <a:avLst/>
          </a:prstGeom>
          <a:noFill/>
        </p:spPr>
      </p:pic>
      <p:pic>
        <p:nvPicPr>
          <p:cNvPr id="18" name="Picture 3" descr="C:\Documents and Settings\dave\Local Settings\Temporary Internet Files\Content.IE5\Y4EHQFDJ\MCj04316160000[1].png"/>
          <p:cNvPicPr>
            <a:picLocks noChangeAspect="1" noChangeArrowheads="1"/>
          </p:cNvPicPr>
          <p:nvPr/>
        </p:nvPicPr>
        <p:blipFill>
          <a:blip r:embed="rId4" cstate="print">
            <a:duotone>
              <a:schemeClr val="accent1">
                <a:shade val="45000"/>
                <a:satMod val="135000"/>
              </a:schemeClr>
              <a:prstClr val="white"/>
            </a:duotone>
            <a:lum bright="6000" contrast="30000"/>
          </a:blip>
          <a:srcRect/>
          <a:stretch>
            <a:fillRect/>
          </a:stretch>
        </p:blipFill>
        <p:spPr bwMode="auto">
          <a:xfrm>
            <a:off x="2251419" y="5670282"/>
            <a:ext cx="762000" cy="762000"/>
          </a:xfrm>
          <a:prstGeom prst="rect">
            <a:avLst/>
          </a:prstGeom>
          <a:noFill/>
        </p:spPr>
      </p:pic>
      <p:pic>
        <p:nvPicPr>
          <p:cNvPr id="19" name="Picture 3" descr="C:\Documents and Settings\dave\Local Settings\Temporary Internet Files\Content.IE5\Y4EHQFDJ\MCj04316160000[1].png"/>
          <p:cNvPicPr>
            <a:picLocks noChangeAspect="1" noChangeArrowheads="1"/>
          </p:cNvPicPr>
          <p:nvPr/>
        </p:nvPicPr>
        <p:blipFill>
          <a:blip r:embed="rId4" cstate="print">
            <a:duotone>
              <a:schemeClr val="accent1">
                <a:shade val="45000"/>
                <a:satMod val="135000"/>
              </a:schemeClr>
              <a:prstClr val="white"/>
            </a:duotone>
            <a:lum bright="6000" contrast="30000"/>
          </a:blip>
          <a:srcRect/>
          <a:stretch>
            <a:fillRect/>
          </a:stretch>
        </p:blipFill>
        <p:spPr bwMode="auto">
          <a:xfrm>
            <a:off x="2861019" y="5670282"/>
            <a:ext cx="762000" cy="762000"/>
          </a:xfrm>
          <a:prstGeom prst="rect">
            <a:avLst/>
          </a:prstGeom>
          <a:noFill/>
        </p:spPr>
      </p:pic>
      <p:pic>
        <p:nvPicPr>
          <p:cNvPr id="20" name="Picture 3" descr="C:\Documents and Settings\dave\Local Settings\Temporary Internet Files\Content.IE5\Y4EHQFDJ\MCj04316160000[1].png"/>
          <p:cNvPicPr>
            <a:picLocks noChangeAspect="1" noChangeArrowheads="1"/>
          </p:cNvPicPr>
          <p:nvPr/>
        </p:nvPicPr>
        <p:blipFill>
          <a:blip r:embed="rId4" cstate="print">
            <a:duotone>
              <a:schemeClr val="accent1">
                <a:shade val="45000"/>
                <a:satMod val="135000"/>
              </a:schemeClr>
              <a:prstClr val="white"/>
            </a:duotone>
            <a:lum bright="6000" contrast="30000"/>
          </a:blip>
          <a:srcRect/>
          <a:stretch>
            <a:fillRect/>
          </a:stretch>
        </p:blipFill>
        <p:spPr bwMode="auto">
          <a:xfrm>
            <a:off x="3470619" y="5670282"/>
            <a:ext cx="762000" cy="762000"/>
          </a:xfrm>
          <a:prstGeom prst="rect">
            <a:avLst/>
          </a:prstGeom>
          <a:noFill/>
        </p:spPr>
      </p:pic>
      <p:sp>
        <p:nvSpPr>
          <p:cNvPr id="21" name="Isosceles Triangle 20"/>
          <p:cNvSpPr/>
          <p:nvPr/>
        </p:nvSpPr>
        <p:spPr>
          <a:xfrm>
            <a:off x="1032218" y="4559967"/>
            <a:ext cx="3789167" cy="735031"/>
          </a:xfrm>
          <a:prstGeom prst="triangle">
            <a:avLst>
              <a:gd name="adj" fmla="val 49373"/>
            </a:avLst>
          </a:prstGeom>
          <a:gradFill>
            <a:gsLst>
              <a:gs pos="0">
                <a:schemeClr val="accent1">
                  <a:lumMod val="60000"/>
                  <a:lumOff val="40000"/>
                  <a:alpha val="53000"/>
                </a:schemeClr>
              </a:gs>
              <a:gs pos="35000">
                <a:schemeClr val="accent1">
                  <a:lumMod val="40000"/>
                  <a:lumOff val="60000"/>
                  <a:alpha val="65000"/>
                </a:schemeClr>
              </a:gs>
              <a:gs pos="100000">
                <a:schemeClr val="accent1">
                  <a:lumMod val="20000"/>
                  <a:lumOff val="80000"/>
                  <a:alpha val="56000"/>
                </a:schemeClr>
              </a:gs>
            </a:gsLst>
            <a:lin ang="16200000" scaled="1"/>
          </a:gradFill>
          <a:ln>
            <a:noFill/>
          </a:ln>
          <a:effectLst>
            <a:outerShdw blurRad="50800" dist="38100" dir="2700000" algn="tl" rotWithShape="0">
              <a:prstClr val="black">
                <a:alpha val="40000"/>
              </a:prstClr>
            </a:outerShdw>
          </a:effectLst>
          <a:scene3d>
            <a:camera prst="orthographicFront"/>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srgbClr val="FFFFFF"/>
              </a:solidFill>
              <a:latin typeface="Calibri"/>
              <a:ea typeface="+mn-ea"/>
              <a:cs typeface="+mn-cs"/>
            </a:endParaRPr>
          </a:p>
        </p:txBody>
      </p:sp>
      <p:sp>
        <p:nvSpPr>
          <p:cNvPr id="22" name="TextBox 21"/>
          <p:cNvSpPr txBox="1"/>
          <p:nvPr/>
        </p:nvSpPr>
        <p:spPr>
          <a:xfrm>
            <a:off x="1583748" y="6378551"/>
            <a:ext cx="1053302" cy="307777"/>
          </a:xfrm>
          <a:prstGeom prst="rect">
            <a:avLst/>
          </a:prstGeom>
          <a:noFill/>
        </p:spPr>
        <p:txBody>
          <a:bodyPr wrap="none" rtlCol="0">
            <a:spAutoFit/>
          </a:bodyPr>
          <a:lstStyle/>
          <a:p>
            <a:pPr algn="l" rtl="0"/>
            <a:r>
              <a:rPr lang="en-US" sz="1400" b="1" kern="1200" dirty="0">
                <a:solidFill>
                  <a:srgbClr val="C41665">
                    <a:lumMod val="40000"/>
                    <a:lumOff val="60000"/>
                  </a:srgbClr>
                </a:solidFill>
                <a:effectLst>
                  <a:outerShdw blurRad="38100" dist="38100" dir="2700000" algn="tl">
                    <a:srgbClr val="000000">
                      <a:alpha val="43137"/>
                    </a:srgbClr>
                  </a:outerShdw>
                </a:effectLst>
                <a:latin typeface="Calibri"/>
                <a:ea typeface="+mn-ea"/>
                <a:cs typeface="+mn-cs"/>
              </a:rPr>
              <a:t>Container X</a:t>
            </a:r>
          </a:p>
        </p:txBody>
      </p:sp>
      <p:sp>
        <p:nvSpPr>
          <p:cNvPr id="23" name="TextBox 22"/>
          <p:cNvSpPr txBox="1"/>
          <p:nvPr/>
        </p:nvSpPr>
        <p:spPr>
          <a:xfrm>
            <a:off x="3411666" y="3991855"/>
            <a:ext cx="931537" cy="757130"/>
          </a:xfrm>
          <a:prstGeom prst="rect">
            <a:avLst/>
          </a:prstGeom>
          <a:noFill/>
        </p:spPr>
        <p:txBody>
          <a:bodyPr wrap="none" rtlCol="0">
            <a:spAutoFit/>
          </a:bodyPr>
          <a:lstStyle/>
          <a:p>
            <a:pPr algn="l" rtl="0">
              <a:lnSpc>
                <a:spcPct val="90000"/>
              </a:lnSpc>
            </a:pPr>
            <a:r>
              <a:rPr lang="en-US" sz="1600" kern="1200" dirty="0">
                <a:gradFill>
                  <a:gsLst>
                    <a:gs pos="0">
                      <a:srgbClr val="FFFFFF"/>
                    </a:gs>
                    <a:gs pos="86000">
                      <a:srgbClr val="FFFFFF"/>
                    </a:gs>
                  </a:gsLst>
                  <a:lin ang="5400000" scaled="0"/>
                </a:gradFill>
                <a:latin typeface="Calibri"/>
                <a:ea typeface="+mn-ea"/>
                <a:cs typeface="+mn-cs"/>
              </a:rPr>
              <a:t>Master</a:t>
            </a:r>
          </a:p>
          <a:p>
            <a:pPr algn="l" rtl="0">
              <a:lnSpc>
                <a:spcPct val="90000"/>
              </a:lnSpc>
            </a:pPr>
            <a:r>
              <a:rPr lang="en-US" sz="1600" kern="1200" dirty="0">
                <a:gradFill>
                  <a:gsLst>
                    <a:gs pos="0">
                      <a:srgbClr val="FFFFFF"/>
                    </a:gs>
                    <a:gs pos="86000">
                      <a:srgbClr val="FFFFFF"/>
                    </a:gs>
                  </a:gsLst>
                  <a:lin ang="5400000" scaled="0"/>
                </a:gradFill>
                <a:latin typeface="Calibri"/>
                <a:ea typeface="+mn-ea"/>
                <a:cs typeface="+mn-cs"/>
              </a:rPr>
              <a:t>Cluster</a:t>
            </a:r>
          </a:p>
          <a:p>
            <a:pPr algn="l" rtl="0">
              <a:lnSpc>
                <a:spcPct val="90000"/>
              </a:lnSpc>
            </a:pPr>
            <a:r>
              <a:rPr lang="en-US" sz="1600" kern="1200" dirty="0">
                <a:gradFill>
                  <a:gsLst>
                    <a:gs pos="0">
                      <a:srgbClr val="FFFFFF"/>
                    </a:gs>
                    <a:gs pos="86000">
                      <a:srgbClr val="FFFFFF"/>
                    </a:gs>
                  </a:gsLst>
                  <a:lin ang="5400000" scaled="0"/>
                </a:gradFill>
                <a:latin typeface="Calibri"/>
                <a:ea typeface="+mn-ea"/>
                <a:cs typeface="+mn-cs"/>
              </a:rPr>
              <a:t>Manager</a:t>
            </a:r>
          </a:p>
        </p:txBody>
      </p:sp>
      <p:sp>
        <p:nvSpPr>
          <p:cNvPr id="24" name="TextBox 23"/>
          <p:cNvSpPr txBox="1"/>
          <p:nvPr/>
        </p:nvSpPr>
        <p:spPr>
          <a:xfrm>
            <a:off x="2884066" y="3556046"/>
            <a:ext cx="1822704" cy="313932"/>
          </a:xfrm>
          <a:prstGeom prst="rect">
            <a:avLst/>
          </a:prstGeom>
          <a:noFill/>
        </p:spPr>
        <p:txBody>
          <a:bodyPr wrap="square" rtlCol="0">
            <a:spAutoFit/>
          </a:bodyPr>
          <a:lstStyle/>
          <a:p>
            <a:pPr algn="l" rtl="0">
              <a:lnSpc>
                <a:spcPct val="90000"/>
              </a:lnSpc>
            </a:pPr>
            <a:r>
              <a:rPr lang="en-US" sz="1600" kern="1200" dirty="0">
                <a:gradFill>
                  <a:gsLst>
                    <a:gs pos="0">
                      <a:srgbClr val="FFFFFF"/>
                    </a:gs>
                    <a:gs pos="86000">
                      <a:srgbClr val="FFFFFF"/>
                    </a:gs>
                  </a:gsLst>
                  <a:lin ang="5400000" scaled="0"/>
                </a:gradFill>
                <a:latin typeface="Calibri"/>
                <a:ea typeface="+mn-ea"/>
                <a:cs typeface="+mn-cs"/>
              </a:rPr>
              <a:t>Container look-up</a:t>
            </a:r>
          </a:p>
        </p:txBody>
      </p:sp>
      <p:sp>
        <p:nvSpPr>
          <p:cNvPr id="25" name="TextBox 24"/>
          <p:cNvSpPr txBox="1"/>
          <p:nvPr/>
        </p:nvSpPr>
        <p:spPr>
          <a:xfrm>
            <a:off x="1776880" y="5302944"/>
            <a:ext cx="2478916" cy="369332"/>
          </a:xfrm>
          <a:prstGeom prst="rect">
            <a:avLst/>
          </a:prstGeom>
          <a:noFill/>
        </p:spPr>
        <p:txBody>
          <a:bodyPr wrap="square" rtlCol="0">
            <a:spAutoFit/>
          </a:bodyPr>
          <a:lstStyle/>
          <a:p>
            <a:pPr algn="ctr" rtl="0"/>
            <a:r>
              <a:rPr lang="en-US" b="1" kern="1200" dirty="0">
                <a:solidFill>
                  <a:srgbClr val="C41665">
                    <a:lumMod val="40000"/>
                    <a:lumOff val="60000"/>
                  </a:srgbClr>
                </a:solidFill>
                <a:effectLst>
                  <a:outerShdw blurRad="38100" dist="38100" dir="2700000" algn="tl">
                    <a:srgbClr val="000000">
                      <a:alpha val="43137"/>
                    </a:srgbClr>
                  </a:outerShdw>
                </a:effectLst>
                <a:latin typeface="Calibri"/>
                <a:ea typeface="+mn-ea"/>
                <a:cs typeface="+mn-cs"/>
              </a:rPr>
              <a:t>SDS Back End</a:t>
            </a:r>
          </a:p>
        </p:txBody>
      </p:sp>
      <p:pic>
        <p:nvPicPr>
          <p:cNvPr id="26" name="Picture 3" descr="C:\Documents and Settings\dave\Local Settings\Temporary Internet Files\Content.IE5\Y4EHQFDJ\MCj04316160000[1].png"/>
          <p:cNvPicPr>
            <a:picLocks noChangeAspect="1" noChangeArrowheads="1"/>
          </p:cNvPicPr>
          <p:nvPr/>
        </p:nvPicPr>
        <p:blipFill>
          <a:blip r:embed="rId4" cstate="print">
            <a:duotone>
              <a:schemeClr val="accent1">
                <a:shade val="45000"/>
                <a:satMod val="135000"/>
              </a:schemeClr>
              <a:prstClr val="white"/>
            </a:duotone>
            <a:lum bright="6000" contrast="30000"/>
          </a:blip>
          <a:srcRect/>
          <a:stretch>
            <a:fillRect/>
          </a:stretch>
        </p:blipFill>
        <p:spPr bwMode="auto">
          <a:xfrm>
            <a:off x="4074269" y="5680182"/>
            <a:ext cx="762000" cy="762000"/>
          </a:xfrm>
          <a:prstGeom prst="rect">
            <a:avLst/>
          </a:prstGeom>
          <a:noFill/>
        </p:spPr>
      </p:pic>
      <p:pic>
        <p:nvPicPr>
          <p:cNvPr id="27" name="Picture 3" descr="C:\Documents and Settings\dave\Local Settings\Temporary Internet Files\Content.IE5\Y4EHQFDJ\MCj04316160000[1].png"/>
          <p:cNvPicPr>
            <a:picLocks noChangeAspect="1" noChangeArrowheads="1"/>
          </p:cNvPicPr>
          <p:nvPr/>
        </p:nvPicPr>
        <p:blipFill>
          <a:blip r:embed="rId4" cstate="print">
            <a:duotone>
              <a:schemeClr val="accent4">
                <a:shade val="45000"/>
                <a:satMod val="135000"/>
              </a:schemeClr>
              <a:prstClr val="white"/>
            </a:duotone>
            <a:lum bright="6000" contrast="18000"/>
          </a:blip>
          <a:srcRect/>
          <a:stretch>
            <a:fillRect/>
          </a:stretch>
        </p:blipFill>
        <p:spPr bwMode="auto">
          <a:xfrm>
            <a:off x="1643499" y="2265587"/>
            <a:ext cx="762000" cy="762000"/>
          </a:xfrm>
          <a:prstGeom prst="rect">
            <a:avLst/>
          </a:prstGeom>
          <a:noFill/>
        </p:spPr>
      </p:pic>
      <p:pic>
        <p:nvPicPr>
          <p:cNvPr id="28" name="Picture 3" descr="C:\Documents and Settings\dave\Local Settings\Temporary Internet Files\Content.IE5\Y4EHQFDJ\MCj04316160000[1].png"/>
          <p:cNvPicPr>
            <a:picLocks noChangeAspect="1" noChangeArrowheads="1"/>
          </p:cNvPicPr>
          <p:nvPr/>
        </p:nvPicPr>
        <p:blipFill>
          <a:blip r:embed="rId4" cstate="print">
            <a:duotone>
              <a:schemeClr val="accent4">
                <a:shade val="45000"/>
                <a:satMod val="135000"/>
              </a:schemeClr>
              <a:prstClr val="white"/>
            </a:duotone>
            <a:lum bright="6000" contrast="18000"/>
          </a:blip>
          <a:srcRect/>
          <a:stretch>
            <a:fillRect/>
          </a:stretch>
        </p:blipFill>
        <p:spPr bwMode="auto">
          <a:xfrm>
            <a:off x="2253099" y="2265587"/>
            <a:ext cx="762000" cy="762000"/>
          </a:xfrm>
          <a:prstGeom prst="rect">
            <a:avLst/>
          </a:prstGeom>
          <a:noFill/>
        </p:spPr>
      </p:pic>
      <p:pic>
        <p:nvPicPr>
          <p:cNvPr id="29" name="Picture 3" descr="C:\Documents and Settings\dave\Local Settings\Temporary Internet Files\Content.IE5\Y4EHQFDJ\MCj04316160000[1].png"/>
          <p:cNvPicPr>
            <a:picLocks noChangeAspect="1" noChangeArrowheads="1"/>
          </p:cNvPicPr>
          <p:nvPr/>
        </p:nvPicPr>
        <p:blipFill>
          <a:blip r:embed="rId4" cstate="print">
            <a:duotone>
              <a:schemeClr val="accent4">
                <a:shade val="45000"/>
                <a:satMod val="135000"/>
              </a:schemeClr>
              <a:prstClr val="white"/>
            </a:duotone>
            <a:lum bright="6000" contrast="18000"/>
          </a:blip>
          <a:srcRect/>
          <a:stretch>
            <a:fillRect/>
          </a:stretch>
        </p:blipFill>
        <p:spPr bwMode="auto">
          <a:xfrm>
            <a:off x="2862699" y="2265587"/>
            <a:ext cx="762000" cy="762000"/>
          </a:xfrm>
          <a:prstGeom prst="rect">
            <a:avLst/>
          </a:prstGeom>
          <a:noFill/>
        </p:spPr>
      </p:pic>
      <p:pic>
        <p:nvPicPr>
          <p:cNvPr id="30" name="Picture 3" descr="C:\Documents and Settings\dave\Local Settings\Temporary Internet Files\Content.IE5\Y4EHQFDJ\MCj04316160000[1].png"/>
          <p:cNvPicPr>
            <a:picLocks noChangeAspect="1" noChangeArrowheads="1"/>
          </p:cNvPicPr>
          <p:nvPr/>
        </p:nvPicPr>
        <p:blipFill>
          <a:blip r:embed="rId4" cstate="print">
            <a:duotone>
              <a:schemeClr val="accent4">
                <a:shade val="45000"/>
                <a:satMod val="135000"/>
              </a:schemeClr>
              <a:prstClr val="white"/>
            </a:duotone>
            <a:lum bright="6000" contrast="18000"/>
          </a:blip>
          <a:srcRect/>
          <a:stretch>
            <a:fillRect/>
          </a:stretch>
        </p:blipFill>
        <p:spPr bwMode="auto">
          <a:xfrm>
            <a:off x="3472299" y="2265587"/>
            <a:ext cx="762000" cy="762000"/>
          </a:xfrm>
          <a:prstGeom prst="rect">
            <a:avLst/>
          </a:prstGeom>
          <a:noFill/>
        </p:spPr>
      </p:pic>
      <p:pic>
        <p:nvPicPr>
          <p:cNvPr id="31" name="Picture 3" descr="C:\Documents and Settings\dave\Local Settings\Temporary Internet Files\Content.IE5\Y4EHQFDJ\MCj04316160000[1].png"/>
          <p:cNvPicPr>
            <a:picLocks noChangeAspect="1" noChangeArrowheads="1"/>
          </p:cNvPicPr>
          <p:nvPr/>
        </p:nvPicPr>
        <p:blipFill>
          <a:blip r:embed="rId4" cstate="print">
            <a:duotone>
              <a:schemeClr val="accent4">
                <a:shade val="45000"/>
                <a:satMod val="135000"/>
              </a:schemeClr>
              <a:prstClr val="white"/>
            </a:duotone>
            <a:lum bright="6000" contrast="18000"/>
          </a:blip>
          <a:srcRect/>
          <a:stretch>
            <a:fillRect/>
          </a:stretch>
        </p:blipFill>
        <p:spPr bwMode="auto">
          <a:xfrm>
            <a:off x="4075949" y="2275487"/>
            <a:ext cx="762000" cy="762000"/>
          </a:xfrm>
          <a:prstGeom prst="rect">
            <a:avLst/>
          </a:prstGeom>
          <a:noFill/>
        </p:spPr>
      </p:pic>
      <p:sp>
        <p:nvSpPr>
          <p:cNvPr id="32" name="TextBox 31"/>
          <p:cNvSpPr txBox="1"/>
          <p:nvPr/>
        </p:nvSpPr>
        <p:spPr>
          <a:xfrm>
            <a:off x="1127248" y="1909215"/>
            <a:ext cx="3575184" cy="369332"/>
          </a:xfrm>
          <a:prstGeom prst="rect">
            <a:avLst/>
          </a:prstGeom>
          <a:noFill/>
        </p:spPr>
        <p:txBody>
          <a:bodyPr wrap="square" rtlCol="0">
            <a:spAutoFit/>
          </a:bodyPr>
          <a:lstStyle/>
          <a:p>
            <a:pPr algn="ctr" rtl="0"/>
            <a:r>
              <a:rPr lang="en-US" b="1" kern="1200" dirty="0">
                <a:solidFill>
                  <a:srgbClr val="0070C0"/>
                </a:solidFill>
                <a:effectLst>
                  <a:outerShdw blurRad="38100" dist="38100" dir="2700000" algn="tl">
                    <a:srgbClr val="000000">
                      <a:alpha val="43137"/>
                    </a:srgbClr>
                  </a:outerShdw>
                </a:effectLst>
                <a:latin typeface="Calibri"/>
                <a:ea typeface="+mn-ea"/>
                <a:cs typeface="+mn-cs"/>
              </a:rPr>
              <a:t>SDS Front End</a:t>
            </a:r>
          </a:p>
        </p:txBody>
      </p:sp>
      <p:sp>
        <p:nvSpPr>
          <p:cNvPr id="33" name="Down Arrow 32"/>
          <p:cNvSpPr/>
          <p:nvPr/>
        </p:nvSpPr>
        <p:spPr>
          <a:xfrm rot="21063038">
            <a:off x="1672130" y="2819413"/>
            <a:ext cx="282992" cy="2746879"/>
          </a:xfrm>
          <a:prstGeom prst="downArrow">
            <a:avLst/>
          </a:prstGeom>
          <a:solidFill>
            <a:srgbClr val="E20062">
              <a:alpha val="73000"/>
            </a:srgbClr>
          </a:solidFill>
          <a:ln>
            <a:solidFill>
              <a:srgbClr val="C41162"/>
            </a:solid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kern="1200">
              <a:solidFill>
                <a:srgbClr val="000000"/>
              </a:solidFill>
              <a:latin typeface="Calibri"/>
              <a:ea typeface="+mn-ea"/>
              <a:cs typeface="+mn-cs"/>
            </a:endParaRPr>
          </a:p>
        </p:txBody>
      </p:sp>
      <p:sp>
        <p:nvSpPr>
          <p:cNvPr id="34" name="Down Arrow 33"/>
          <p:cNvSpPr/>
          <p:nvPr/>
        </p:nvSpPr>
        <p:spPr>
          <a:xfrm>
            <a:off x="1306497" y="1408113"/>
            <a:ext cx="282992" cy="797909"/>
          </a:xfrm>
          <a:prstGeom prst="downArrow">
            <a:avLst/>
          </a:prstGeom>
          <a:solidFill>
            <a:srgbClr val="3EB9FF">
              <a:alpha val="73000"/>
            </a:srgbClr>
          </a:solidFill>
          <a:ln>
            <a:solidFill>
              <a:srgbClr val="3EB9FF"/>
            </a:solid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kern="1200">
              <a:solidFill>
                <a:srgbClr val="000000"/>
              </a:solidFill>
              <a:latin typeface="Calibri"/>
              <a:ea typeface="+mn-ea"/>
              <a:cs typeface="+mn-cs"/>
            </a:endParaRPr>
          </a:p>
        </p:txBody>
      </p:sp>
      <p:sp>
        <p:nvSpPr>
          <p:cNvPr id="35" name="TextBox 34"/>
          <p:cNvSpPr txBox="1"/>
          <p:nvPr/>
        </p:nvSpPr>
        <p:spPr>
          <a:xfrm>
            <a:off x="264374" y="1311168"/>
            <a:ext cx="1153264" cy="535531"/>
          </a:xfrm>
          <a:prstGeom prst="rect">
            <a:avLst/>
          </a:prstGeom>
          <a:noFill/>
        </p:spPr>
        <p:txBody>
          <a:bodyPr wrap="none" rtlCol="0">
            <a:spAutoFit/>
          </a:bodyPr>
          <a:lstStyle/>
          <a:p>
            <a:pPr algn="l" rtl="0">
              <a:lnSpc>
                <a:spcPct val="90000"/>
              </a:lnSpc>
            </a:pPr>
            <a:r>
              <a:rPr lang="en-US" sz="1600" kern="1200" dirty="0">
                <a:gradFill>
                  <a:gsLst>
                    <a:gs pos="0">
                      <a:srgbClr val="FFFFFF"/>
                    </a:gs>
                    <a:gs pos="86000">
                      <a:srgbClr val="FFFFFF"/>
                    </a:gs>
                  </a:gsLst>
                  <a:lin ang="5400000" scaled="0"/>
                </a:gradFill>
                <a:latin typeface="Calibri"/>
                <a:ea typeface="+mn-ea"/>
                <a:cs typeface="+mn-cs"/>
              </a:rPr>
              <a:t>Request for</a:t>
            </a:r>
          </a:p>
          <a:p>
            <a:pPr algn="l" rtl="0">
              <a:lnSpc>
                <a:spcPct val="90000"/>
              </a:lnSpc>
            </a:pPr>
            <a:r>
              <a:rPr lang="en-US" sz="1600" kern="1200" dirty="0">
                <a:gradFill>
                  <a:gsLst>
                    <a:gs pos="0">
                      <a:srgbClr val="FFFFFF"/>
                    </a:gs>
                    <a:gs pos="86000">
                      <a:srgbClr val="FFFFFF"/>
                    </a:gs>
                  </a:gsLst>
                  <a:lin ang="5400000" scaled="0"/>
                </a:gradFill>
                <a:latin typeface="Calibri"/>
                <a:ea typeface="+mn-ea"/>
                <a:cs typeface="+mn-cs"/>
              </a:rPr>
              <a:t>Container X</a:t>
            </a:r>
          </a:p>
        </p:txBody>
      </p:sp>
      <p:cxnSp>
        <p:nvCxnSpPr>
          <p:cNvPr id="36" name="Straight Arrow Connector 35"/>
          <p:cNvCxnSpPr/>
          <p:nvPr/>
        </p:nvCxnSpPr>
        <p:spPr>
          <a:xfrm rot="10800000">
            <a:off x="1701210" y="2721936"/>
            <a:ext cx="1175523" cy="1162509"/>
          </a:xfrm>
          <a:prstGeom prst="straightConnector1">
            <a:avLst/>
          </a:prstGeom>
          <a:ln w="34925">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37" name="Picture 3" descr="C:\Documents and Settings\dave\Local Settings\Temporary Internet Files\Content.IE5\Y4EHQFDJ\MCj04316160000[1].pn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1033899" y="2265587"/>
            <a:ext cx="762000" cy="762000"/>
          </a:xfrm>
          <a:prstGeom prst="rect">
            <a:avLst/>
          </a:prstGeom>
          <a:noFill/>
        </p:spPr>
      </p:pic>
      <p:sp>
        <p:nvSpPr>
          <p:cNvPr id="38" name="TextBox 37"/>
          <p:cNvSpPr txBox="1"/>
          <p:nvPr/>
        </p:nvSpPr>
        <p:spPr>
          <a:xfrm>
            <a:off x="2349659" y="3067669"/>
            <a:ext cx="2091465" cy="313932"/>
          </a:xfrm>
          <a:prstGeom prst="rect">
            <a:avLst/>
          </a:prstGeom>
          <a:noFill/>
        </p:spPr>
        <p:txBody>
          <a:bodyPr wrap="square" rtlCol="0">
            <a:spAutoFit/>
          </a:bodyPr>
          <a:lstStyle/>
          <a:p>
            <a:pPr algn="l" rtl="0">
              <a:lnSpc>
                <a:spcPct val="90000"/>
              </a:lnSpc>
            </a:pPr>
            <a:r>
              <a:rPr lang="en-US" sz="1600" kern="1200" dirty="0">
                <a:gradFill>
                  <a:gsLst>
                    <a:gs pos="0">
                      <a:srgbClr val="FFFFFF"/>
                    </a:gs>
                    <a:gs pos="86000">
                      <a:srgbClr val="FFFFFF"/>
                    </a:gs>
                  </a:gsLst>
                  <a:lin ang="5400000" scaled="0"/>
                </a:gradFill>
                <a:latin typeface="Calibri"/>
                <a:ea typeface="+mn-ea"/>
                <a:cs typeface="+mn-cs"/>
              </a:rPr>
              <a:t>Fetch container map </a:t>
            </a:r>
          </a:p>
        </p:txBody>
      </p:sp>
      <p:sp>
        <p:nvSpPr>
          <p:cNvPr id="39" name="TextBox 38"/>
          <p:cNvSpPr txBox="1"/>
          <p:nvPr/>
        </p:nvSpPr>
        <p:spPr>
          <a:xfrm>
            <a:off x="280875" y="4033073"/>
            <a:ext cx="1566004" cy="757130"/>
          </a:xfrm>
          <a:prstGeom prst="rect">
            <a:avLst/>
          </a:prstGeom>
          <a:noFill/>
        </p:spPr>
        <p:txBody>
          <a:bodyPr wrap="square" rtlCol="0">
            <a:spAutoFit/>
          </a:bodyPr>
          <a:lstStyle/>
          <a:p>
            <a:pPr algn="l" rtl="0">
              <a:lnSpc>
                <a:spcPct val="90000"/>
              </a:lnSpc>
            </a:pPr>
            <a:r>
              <a:rPr lang="en-US" sz="1600" kern="1200" dirty="0">
                <a:gradFill>
                  <a:gsLst>
                    <a:gs pos="0">
                      <a:srgbClr val="FFFFFF"/>
                    </a:gs>
                    <a:gs pos="86000">
                      <a:srgbClr val="FFFFFF"/>
                    </a:gs>
                  </a:gsLst>
                  <a:lin ang="5400000" scaled="0"/>
                </a:gradFill>
                <a:latin typeface="Calibri"/>
                <a:ea typeface="+mn-ea"/>
                <a:cs typeface="+mn-cs"/>
              </a:rPr>
              <a:t>Connect to BE</a:t>
            </a:r>
          </a:p>
          <a:p>
            <a:pPr algn="l" rtl="0">
              <a:lnSpc>
                <a:spcPct val="90000"/>
              </a:lnSpc>
            </a:pPr>
            <a:r>
              <a:rPr lang="en-US" sz="1600" kern="1200" dirty="0">
                <a:gradFill>
                  <a:gsLst>
                    <a:gs pos="0">
                      <a:srgbClr val="FFFFFF"/>
                    </a:gs>
                    <a:gs pos="86000">
                      <a:srgbClr val="FFFFFF"/>
                    </a:gs>
                  </a:gsLst>
                  <a:lin ang="5400000" scaled="0"/>
                </a:gradFill>
                <a:latin typeface="Calibri"/>
                <a:ea typeface="+mn-ea"/>
                <a:cs typeface="+mn-cs"/>
              </a:rPr>
              <a:t>server holding</a:t>
            </a:r>
          </a:p>
          <a:p>
            <a:pPr algn="l" rtl="0">
              <a:lnSpc>
                <a:spcPct val="90000"/>
              </a:lnSpc>
            </a:pPr>
            <a:r>
              <a:rPr lang="en-US" sz="1600" kern="1200" dirty="0">
                <a:gradFill>
                  <a:gsLst>
                    <a:gs pos="0">
                      <a:srgbClr val="FFFFFF"/>
                    </a:gs>
                    <a:gs pos="86000">
                      <a:srgbClr val="FFFFFF"/>
                    </a:gs>
                  </a:gsLst>
                  <a:lin ang="5400000" scaled="0"/>
                </a:gradFill>
                <a:latin typeface="Calibri"/>
                <a:ea typeface="+mn-ea"/>
                <a:cs typeface="+mn-cs"/>
              </a:rPr>
              <a:t>Container X</a:t>
            </a:r>
          </a:p>
        </p:txBody>
      </p:sp>
      <p:sp>
        <p:nvSpPr>
          <p:cNvPr id="41" name="Slide Number Placeholder 7"/>
          <p:cNvSpPr txBox="1">
            <a:spLocks/>
          </p:cNvSpPr>
          <p:nvPr/>
        </p:nvSpPr>
        <p:spPr>
          <a:xfrm>
            <a:off x="6553200" y="6356350"/>
            <a:ext cx="2133600" cy="365125"/>
          </a:xfrm>
          <a:prstGeom prst="rect">
            <a:avLst/>
          </a:prstGeom>
        </p:spPr>
        <p:txBody>
          <a:bodyPr vert="horz" lIns="91440" tIns="45720" rIns="91440" bIns="45720" rtlCol="0" anchor="ctr"/>
          <a:lstStyle/>
          <a:p>
            <a:pPr algn="r" rtl="0">
              <a:defRPr/>
            </a:pPr>
            <a:endParaRPr lang="en-US" sz="1200" kern="1200" dirty="0">
              <a:solidFill>
                <a:srgbClr val="FFFFFF">
                  <a:tint val="75000"/>
                </a:srgbClr>
              </a:solidFill>
              <a:latin typeface="Calibri"/>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animBg="1"/>
      <p:bldP spid="34" grpId="0" animBg="1"/>
      <p:bldP spid="35" grpId="0"/>
      <p:bldP spid="38" grpId="0"/>
      <p:bldP spid="3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0250" y="1408113"/>
            <a:ext cx="7672388" cy="5114607"/>
          </a:xfrm>
        </p:spPr>
        <p:txBody>
          <a:bodyPr>
            <a:normAutofit/>
          </a:bodyPr>
          <a:lstStyle/>
          <a:p>
            <a:pPr>
              <a:lnSpc>
                <a:spcPct val="110000"/>
              </a:lnSpc>
              <a:spcBef>
                <a:spcPts val="0"/>
              </a:spcBef>
              <a:spcAft>
                <a:spcPts val="0"/>
              </a:spcAft>
            </a:pPr>
            <a:r>
              <a:rPr lang="en-US" sz="2800" dirty="0" smtClean="0"/>
              <a:t>Data needs to be replicated within a </a:t>
            </a:r>
            <a:br>
              <a:rPr lang="en-US" sz="2800" dirty="0" smtClean="0"/>
            </a:br>
            <a:r>
              <a:rPr lang="en-US" sz="2800" dirty="0" smtClean="0">
                <a:solidFill>
                  <a:schemeClr val="accent3"/>
                </a:solidFill>
              </a:rPr>
              <a:t>replica set</a:t>
            </a:r>
            <a:r>
              <a:rPr lang="en-US" sz="2800" i="1" dirty="0" smtClean="0"/>
              <a:t> </a:t>
            </a:r>
            <a:r>
              <a:rPr lang="en-US" sz="2800" dirty="0" smtClean="0"/>
              <a:t>for high availability </a:t>
            </a:r>
          </a:p>
          <a:p>
            <a:pPr>
              <a:lnSpc>
                <a:spcPct val="110000"/>
              </a:lnSpc>
              <a:spcBef>
                <a:spcPts val="0"/>
              </a:spcBef>
              <a:spcAft>
                <a:spcPts val="0"/>
              </a:spcAft>
            </a:pPr>
            <a:r>
              <a:rPr lang="en-US" sz="2800" dirty="0" smtClean="0"/>
              <a:t>All clients need to see the same </a:t>
            </a:r>
            <a:r>
              <a:rPr lang="en-US" sz="2800" dirty="0" err="1" smtClean="0">
                <a:solidFill>
                  <a:schemeClr val="accent3"/>
                </a:solidFill>
              </a:rPr>
              <a:t>linearized</a:t>
            </a:r>
            <a:r>
              <a:rPr lang="en-US" sz="2800" dirty="0" smtClean="0">
                <a:solidFill>
                  <a:schemeClr val="accent3"/>
                </a:solidFill>
              </a:rPr>
              <a:t> </a:t>
            </a:r>
            <a:r>
              <a:rPr lang="en-US" sz="2800" dirty="0" smtClean="0"/>
              <a:t>order of </a:t>
            </a:r>
            <a:r>
              <a:rPr lang="en-US" sz="2800" dirty="0" smtClean="0">
                <a:solidFill>
                  <a:schemeClr val="accent3"/>
                </a:solidFill>
              </a:rPr>
              <a:t>read</a:t>
            </a:r>
            <a:r>
              <a:rPr lang="en-US" sz="2800" dirty="0" smtClean="0">
                <a:solidFill>
                  <a:srgbClr val="FFFF00"/>
                </a:solidFill>
              </a:rPr>
              <a:t> </a:t>
            </a:r>
            <a:r>
              <a:rPr lang="en-US" sz="2800" dirty="0" smtClean="0"/>
              <a:t>and </a:t>
            </a:r>
            <a:r>
              <a:rPr lang="en-US" sz="2800" dirty="0" smtClean="0">
                <a:solidFill>
                  <a:schemeClr val="accent3"/>
                </a:solidFill>
              </a:rPr>
              <a:t>write</a:t>
            </a:r>
            <a:r>
              <a:rPr lang="en-US" sz="2800" dirty="0" smtClean="0">
                <a:solidFill>
                  <a:srgbClr val="FFFF00"/>
                </a:solidFill>
              </a:rPr>
              <a:t> </a:t>
            </a:r>
            <a:r>
              <a:rPr lang="en-US" sz="2800" dirty="0" smtClean="0"/>
              <a:t>operations</a:t>
            </a:r>
          </a:p>
          <a:p>
            <a:pPr>
              <a:lnSpc>
                <a:spcPct val="110000"/>
              </a:lnSpc>
              <a:spcBef>
                <a:spcPts val="0"/>
              </a:spcBef>
              <a:spcAft>
                <a:spcPts val="0"/>
              </a:spcAft>
            </a:pPr>
            <a:r>
              <a:rPr lang="en-US" sz="2800" dirty="0" smtClean="0">
                <a:solidFill>
                  <a:schemeClr val="accent3"/>
                </a:solidFill>
              </a:rPr>
              <a:t>Read-Write quorums </a:t>
            </a:r>
            <a:r>
              <a:rPr lang="en-US" sz="2800" dirty="0" smtClean="0"/>
              <a:t>are supported and are dynamically adjusted</a:t>
            </a:r>
          </a:p>
          <a:p>
            <a:pPr>
              <a:lnSpc>
                <a:spcPct val="110000"/>
              </a:lnSpc>
              <a:spcBef>
                <a:spcPts val="0"/>
              </a:spcBef>
              <a:spcAft>
                <a:spcPts val="0"/>
              </a:spcAft>
            </a:pPr>
            <a:r>
              <a:rPr lang="en-US" sz="2800" dirty="0" smtClean="0">
                <a:solidFill>
                  <a:schemeClr val="accent3"/>
                </a:solidFill>
              </a:rPr>
              <a:t>Replica set </a:t>
            </a:r>
            <a:r>
              <a:rPr lang="en-US" sz="2800" dirty="0" smtClean="0"/>
              <a:t>is dynamically reconfigured to account for member arrivals and departures</a:t>
            </a:r>
          </a:p>
        </p:txBody>
      </p:sp>
      <p:sp>
        <p:nvSpPr>
          <p:cNvPr id="2" name="Title 1"/>
          <p:cNvSpPr>
            <a:spLocks noGrp="1"/>
          </p:cNvSpPr>
          <p:nvPr>
            <p:ph type="title"/>
          </p:nvPr>
        </p:nvSpPr>
        <p:spPr/>
        <p:txBody>
          <a:bodyPr>
            <a:normAutofit/>
          </a:bodyPr>
          <a:lstStyle/>
          <a:p>
            <a:r>
              <a:rPr lang="en-US" dirty="0" smtClean="0"/>
              <a:t>Data Consistency</a:t>
            </a:r>
            <a:endParaRPr lang="en-US" dirty="0"/>
          </a:p>
        </p:txBody>
      </p:sp>
      <p:pic>
        <p:nvPicPr>
          <p:cNvPr id="4" name="Picture 1"/>
          <p:cNvPicPr>
            <a:picLocks noChangeAspect="1" noChangeArrowheads="1"/>
          </p:cNvPicPr>
          <p:nvPr/>
        </p:nvPicPr>
        <p:blipFill>
          <a:blip r:embed="rId3"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Design Considerations</a:t>
            </a:r>
            <a:endParaRPr lang="en-US" dirty="0"/>
          </a:p>
        </p:txBody>
      </p:sp>
      <p:sp>
        <p:nvSpPr>
          <p:cNvPr id="3" name="Text Placeholder 2"/>
          <p:cNvSpPr>
            <a:spLocks noGrp="1"/>
          </p:cNvSpPr>
          <p:nvPr>
            <p:ph idx="1"/>
          </p:nvPr>
        </p:nvSpPr>
        <p:spPr>
          <a:xfrm>
            <a:off x="730044" y="1412875"/>
            <a:ext cx="7681532" cy="4989379"/>
          </a:xfrm>
        </p:spPr>
        <p:txBody>
          <a:bodyPr>
            <a:normAutofit/>
          </a:bodyPr>
          <a:lstStyle/>
          <a:p>
            <a:r>
              <a:rPr lang="en-US" dirty="0" smtClean="0"/>
              <a:t>Designing for scale using </a:t>
            </a:r>
            <a:r>
              <a:rPr lang="en-US" dirty="0" smtClean="0">
                <a:sym typeface="Wingdings" pitchFamily="2" charset="2"/>
              </a:rPr>
              <a:t>multiple containers</a:t>
            </a:r>
            <a:endParaRPr lang="en-US" dirty="0" smtClean="0"/>
          </a:p>
          <a:p>
            <a:pPr lvl="1"/>
            <a:r>
              <a:rPr lang="en-US" dirty="0" smtClean="0"/>
              <a:t>Entity and Containers limited in size</a:t>
            </a:r>
          </a:p>
          <a:p>
            <a:pPr lvl="2"/>
            <a:r>
              <a:rPr lang="en-US" dirty="0" smtClean="0"/>
              <a:t>Number of properties/size of entity (MB)</a:t>
            </a:r>
          </a:p>
          <a:p>
            <a:pPr lvl="2"/>
            <a:r>
              <a:rPr lang="en-US" dirty="0" smtClean="0"/>
              <a:t>Number of entities within a container (GB)</a:t>
            </a:r>
          </a:p>
          <a:p>
            <a:pPr lvl="2"/>
            <a:r>
              <a:rPr lang="en-US" dirty="0" smtClean="0"/>
              <a:t>Each container has limited IOPs and CPU capacity</a:t>
            </a:r>
          </a:p>
          <a:p>
            <a:r>
              <a:rPr lang="en-US" dirty="0" smtClean="0"/>
              <a:t>Designing for latency</a:t>
            </a:r>
          </a:p>
          <a:p>
            <a:pPr lvl="1"/>
            <a:r>
              <a:rPr lang="en-US" dirty="0" smtClean="0"/>
              <a:t>Code (biz logic) has higher latency to</a:t>
            </a:r>
            <a:br>
              <a:rPr lang="en-US" dirty="0" smtClean="0"/>
            </a:br>
            <a:r>
              <a:rPr lang="en-US" dirty="0" smtClean="0"/>
              <a:t>data service</a:t>
            </a:r>
          </a:p>
          <a:p>
            <a:pPr lvl="1"/>
            <a:r>
              <a:rPr lang="en-US" dirty="0" smtClean="0"/>
              <a:t>Batching to reduce service request latency</a:t>
            </a:r>
          </a:p>
          <a:p>
            <a:pPr lvl="1"/>
            <a:r>
              <a:rPr lang="en-US" dirty="0" smtClean="0"/>
              <a:t>Use of authorities to provide geo-location</a:t>
            </a:r>
          </a:p>
        </p:txBody>
      </p:sp>
      <p:pic>
        <p:nvPicPr>
          <p:cNvPr id="4" name="Picture 1"/>
          <p:cNvPicPr>
            <a:picLocks noChangeAspect="1" noChangeArrowheads="1"/>
          </p:cNvPicPr>
          <p:nvPr/>
        </p:nvPicPr>
        <p:blipFill>
          <a:blip r:embed="rId5"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0044" y="1434314"/>
            <a:ext cx="7672003" cy="4694619"/>
          </a:xfrm>
        </p:spPr>
        <p:txBody>
          <a:bodyPr/>
          <a:lstStyle/>
          <a:p>
            <a:pPr>
              <a:spcBef>
                <a:spcPts val="0"/>
              </a:spcBef>
            </a:pPr>
            <a:r>
              <a:rPr lang="en-US" sz="3000" dirty="0" smtClean="0"/>
              <a:t>Containers are scoped to nodes </a:t>
            </a:r>
            <a:br>
              <a:rPr lang="en-US" sz="3000" dirty="0" smtClean="0"/>
            </a:br>
            <a:r>
              <a:rPr lang="en-US" sz="3000" dirty="0" smtClean="0"/>
              <a:t>in the SDS backend</a:t>
            </a:r>
          </a:p>
          <a:p>
            <a:pPr lvl="1">
              <a:spcBef>
                <a:spcPts val="0"/>
              </a:spcBef>
            </a:pPr>
            <a:r>
              <a:rPr lang="en-US" dirty="0" smtClean="0"/>
              <a:t>Spread your data out amongst many containers for best performance</a:t>
            </a:r>
          </a:p>
          <a:p>
            <a:pPr lvl="1">
              <a:spcBef>
                <a:spcPts val="0"/>
              </a:spcBef>
            </a:pPr>
            <a:r>
              <a:rPr lang="en-US" dirty="0" smtClean="0"/>
              <a:t>Process your queries in parallel across containers for best performance</a:t>
            </a:r>
          </a:p>
          <a:p>
            <a:pPr>
              <a:spcBef>
                <a:spcPts val="0"/>
              </a:spcBef>
            </a:pPr>
            <a:r>
              <a:rPr lang="en-US" sz="3000" dirty="0" smtClean="0"/>
              <a:t>SDS provides an immediate consistency model</a:t>
            </a:r>
          </a:p>
          <a:p>
            <a:pPr lvl="1">
              <a:spcBef>
                <a:spcPts val="0"/>
              </a:spcBef>
            </a:pPr>
            <a:r>
              <a:rPr lang="en-US" dirty="0" smtClean="0"/>
              <a:t>Use appropriate versioning semantics to prevent unwanted data overwrites</a:t>
            </a:r>
          </a:p>
          <a:p>
            <a:pPr lvl="1">
              <a:spcBef>
                <a:spcPts val="0"/>
              </a:spcBef>
            </a:pPr>
            <a:r>
              <a:rPr lang="en-US" dirty="0" err="1" smtClean="0"/>
              <a:t>MatchType</a:t>
            </a:r>
            <a:r>
              <a:rPr lang="en-US" dirty="0" smtClean="0"/>
              <a:t> property in SOAP</a:t>
            </a:r>
          </a:p>
          <a:p>
            <a:pPr lvl="1">
              <a:spcBef>
                <a:spcPts val="0"/>
              </a:spcBef>
            </a:pPr>
            <a:r>
              <a:rPr lang="en-US" dirty="0" err="1" smtClean="0"/>
              <a:t>IfMatch</a:t>
            </a:r>
            <a:r>
              <a:rPr lang="en-US" dirty="0" smtClean="0"/>
              <a:t> header in REST</a:t>
            </a:r>
          </a:p>
          <a:p>
            <a:pPr>
              <a:spcBef>
                <a:spcPts val="0"/>
              </a:spcBef>
            </a:pPr>
            <a:r>
              <a:rPr lang="en-US" sz="3000" dirty="0" smtClean="0"/>
              <a:t>By using Windows Azure, your middle tier is located closer to your data</a:t>
            </a:r>
          </a:p>
        </p:txBody>
      </p:sp>
      <p:sp>
        <p:nvSpPr>
          <p:cNvPr id="2" name="Title 1"/>
          <p:cNvSpPr>
            <a:spLocks noGrp="1"/>
          </p:cNvSpPr>
          <p:nvPr>
            <p:ph type="title"/>
          </p:nvPr>
        </p:nvSpPr>
        <p:spPr>
          <a:xfrm>
            <a:off x="387054" y="152400"/>
            <a:ext cx="8375946" cy="553998"/>
          </a:xfrm>
        </p:spPr>
        <p:txBody>
          <a:bodyPr/>
          <a:lstStyle/>
          <a:p>
            <a:r>
              <a:rPr smtClean="0"/>
              <a:t>Application Design Considerations</a:t>
            </a:r>
            <a:endParaRPr lang="en-US" sz="3200" dirty="0">
              <a:solidFill>
                <a:schemeClr val="accent3"/>
              </a:solidFill>
            </a:endParaRPr>
          </a:p>
        </p:txBody>
      </p:sp>
      <p:pic>
        <p:nvPicPr>
          <p:cNvPr id="4" name="Picture 1"/>
          <p:cNvPicPr>
            <a:picLocks noChangeAspect="1" noChangeArrowheads="1"/>
          </p:cNvPicPr>
          <p:nvPr/>
        </p:nvPicPr>
        <p:blipFill>
          <a:blip r:embed="rId3" cstate="print"/>
          <a:srcRect l="499" r="499"/>
          <a:stretch>
            <a:fillRect/>
          </a:stretch>
        </p:blipFill>
        <p:spPr bwMode="auto">
          <a:xfrm>
            <a:off x="1" y="6225429"/>
            <a:ext cx="9144000" cy="632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152400"/>
            <a:ext cx="8369300" cy="997196"/>
          </a:xfrm>
        </p:spPr>
        <p:txBody>
          <a:bodyPr/>
          <a:lstStyle/>
          <a:p>
            <a:r>
              <a:rPr smtClean="0"/>
              <a:t>eScience Applications using SDS</a:t>
            </a:r>
            <a:br>
              <a:rPr smtClean="0"/>
            </a:br>
            <a:r>
              <a:rPr sz="3200" smtClean="0">
                <a:solidFill>
                  <a:schemeClr val="accent3"/>
                </a:solidFill>
              </a:rPr>
              <a:t>Trident Registry using SDS</a:t>
            </a:r>
            <a:endParaRPr sz="3200" dirty="0">
              <a:solidFill>
                <a:schemeClr val="accent3"/>
              </a:solidFill>
            </a:endParaRPr>
          </a:p>
        </p:txBody>
      </p:sp>
      <p:sp>
        <p:nvSpPr>
          <p:cNvPr id="3" name="Content Placeholder 2"/>
          <p:cNvSpPr>
            <a:spLocks noGrp="1"/>
          </p:cNvSpPr>
          <p:nvPr>
            <p:ph idx="1"/>
          </p:nvPr>
        </p:nvSpPr>
        <p:spPr>
          <a:xfrm>
            <a:off x="730044" y="1412875"/>
            <a:ext cx="7681532" cy="4673587"/>
          </a:xfrm>
        </p:spPr>
        <p:txBody>
          <a:bodyPr/>
          <a:lstStyle/>
          <a:p>
            <a:r>
              <a:rPr lang="en-US" dirty="0" smtClean="0"/>
              <a:t>Trident Scientific Workbench </a:t>
            </a:r>
            <a:r>
              <a:rPr lang="en-US" i="1" dirty="0" smtClean="0"/>
              <a:t>(See next tutorial!)</a:t>
            </a:r>
          </a:p>
          <a:p>
            <a:r>
              <a:rPr lang="en-US" dirty="0" smtClean="0"/>
              <a:t>Service and Metadata Registry in the Cloud</a:t>
            </a:r>
          </a:p>
          <a:p>
            <a:pPr lvl="1"/>
            <a:r>
              <a:rPr lang="en-US" dirty="0" smtClean="0"/>
              <a:t>SDS is one of the data storage </a:t>
            </a:r>
            <a:r>
              <a:rPr lang="en-US" dirty="0" err="1" smtClean="0"/>
              <a:t>backends</a:t>
            </a:r>
            <a:endParaRPr lang="en-US" dirty="0" smtClean="0"/>
          </a:p>
          <a:p>
            <a:r>
              <a:rPr lang="en-US" dirty="0" smtClean="0"/>
              <a:t>Reduce installation pre-requisite</a:t>
            </a:r>
          </a:p>
          <a:p>
            <a:pPr lvl="1"/>
            <a:r>
              <a:rPr lang="en-US" dirty="0" smtClean="0"/>
              <a:t>Get power of SQL without requiring SQL Server instance</a:t>
            </a:r>
          </a:p>
          <a:p>
            <a:r>
              <a:rPr lang="en-US" dirty="0" smtClean="0"/>
              <a:t>Flexible data model to describe different types of resource</a:t>
            </a:r>
          </a:p>
          <a:p>
            <a:pPr lvl="1"/>
            <a:r>
              <a:rPr lang="en-US" dirty="0" smtClean="0"/>
              <a:t>Jobs, Compute Nodes, workflows, data</a:t>
            </a: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orabe\Documents\Research\CloudComputingTutorial\Demo Material\Bora\VEimagery.jpg"/>
          <p:cNvPicPr>
            <a:picLocks noChangeAspect="1" noChangeArrowheads="1"/>
          </p:cNvPicPr>
          <p:nvPr/>
        </p:nvPicPr>
        <p:blipFill>
          <a:blip r:embed="rId2" cstate="print"/>
          <a:srcRect/>
          <a:stretch>
            <a:fillRect/>
          </a:stretch>
        </p:blipFill>
        <p:spPr bwMode="auto">
          <a:xfrm>
            <a:off x="1524000" y="3124200"/>
            <a:ext cx="2418207" cy="2418207"/>
          </a:xfrm>
          <a:prstGeom prst="rect">
            <a:avLst/>
          </a:prstGeom>
          <a:noFill/>
        </p:spPr>
      </p:pic>
      <p:pic>
        <p:nvPicPr>
          <p:cNvPr id="30" name="Picture 6" descr="\\server3\restrict\ftp_root\clients\white_Whale\5-00430 PDC\Working\David\Art\laptop.png"/>
          <p:cNvPicPr>
            <a:picLocks noChangeAspect="1" noChangeArrowheads="1"/>
          </p:cNvPicPr>
          <p:nvPr/>
        </p:nvPicPr>
        <p:blipFill>
          <a:blip r:embed="rId3" cstate="print"/>
          <a:srcRect/>
          <a:stretch>
            <a:fillRect/>
          </a:stretch>
        </p:blipFill>
        <p:spPr bwMode="auto">
          <a:xfrm>
            <a:off x="4191000" y="3276600"/>
            <a:ext cx="2329249" cy="2209800"/>
          </a:xfrm>
          <a:prstGeom prst="rect">
            <a:avLst/>
          </a:prstGeom>
          <a:noFill/>
          <a:scene3d>
            <a:camera prst="orthographicFront">
              <a:rot lat="0" lon="8399987" rev="0"/>
            </a:camera>
            <a:lightRig rig="threePt" dir="t"/>
          </a:scene3d>
        </p:spPr>
      </p:pic>
      <p:sp>
        <p:nvSpPr>
          <p:cNvPr id="2" name="Title 1"/>
          <p:cNvSpPr>
            <a:spLocks noGrp="1"/>
          </p:cNvSpPr>
          <p:nvPr>
            <p:ph type="title"/>
          </p:nvPr>
        </p:nvSpPr>
        <p:spPr>
          <a:xfrm>
            <a:off x="228600" y="152400"/>
            <a:ext cx="8229600" cy="1143000"/>
          </a:xfrm>
        </p:spPr>
        <p:txBody>
          <a:bodyPr/>
          <a:lstStyle/>
          <a:p>
            <a:pPr algn="l"/>
            <a:r>
              <a:rPr lang="en-US" dirty="0" smtClean="0"/>
              <a:t>Demo (Scenario 1)</a:t>
            </a:r>
            <a:endParaRPr lang="en-US" dirty="0"/>
          </a:p>
        </p:txBody>
      </p:sp>
      <p:pic>
        <p:nvPicPr>
          <p:cNvPr id="75" name="Picture 18" descr="\\server3\restrict\ftp_root\clients\white_Whale\5-00430 PDC\Working\David\Art\Exec.png"/>
          <p:cNvPicPr>
            <a:picLocks noChangeAspect="1" noChangeArrowheads="1"/>
          </p:cNvPicPr>
          <p:nvPr/>
        </p:nvPicPr>
        <p:blipFill>
          <a:blip r:embed="rId4" cstate="print"/>
          <a:srcRect/>
          <a:stretch>
            <a:fillRect/>
          </a:stretch>
        </p:blipFill>
        <p:spPr bwMode="auto">
          <a:xfrm>
            <a:off x="5334000" y="3124200"/>
            <a:ext cx="2514600" cy="2514600"/>
          </a:xfrm>
          <a:prstGeom prst="rect">
            <a:avLst/>
          </a:prstGeom>
          <a:noFill/>
        </p:spPr>
      </p:pic>
      <p:sp>
        <p:nvSpPr>
          <p:cNvPr id="29" name="Rounded Rectangular Callout 28"/>
          <p:cNvSpPr/>
          <p:nvPr/>
        </p:nvSpPr>
        <p:spPr>
          <a:xfrm>
            <a:off x="5257800" y="1066800"/>
            <a:ext cx="32004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lumMod val="95000"/>
                    <a:lumOff val="5000"/>
                  </a:schemeClr>
                </a:solidFill>
              </a:rPr>
              <a:t>Where should we build our </a:t>
            </a:r>
            <a:r>
              <a:rPr lang="en-US" sz="2000" b="1" dirty="0" smtClean="0">
                <a:solidFill>
                  <a:schemeClr val="tx2">
                    <a:lumMod val="95000"/>
                    <a:lumOff val="5000"/>
                  </a:schemeClr>
                </a:solidFill>
              </a:rPr>
              <a:t>observation tower</a:t>
            </a:r>
            <a:r>
              <a:rPr lang="en-US" sz="2000" dirty="0" smtClean="0">
                <a:solidFill>
                  <a:schemeClr val="tx2">
                    <a:lumMod val="95000"/>
                    <a:lumOff val="5000"/>
                  </a:schemeClr>
                </a:solidFill>
              </a:rPr>
              <a:t> to get the best view of the area?</a:t>
            </a:r>
            <a:endParaRPr lang="en-US" sz="2000" dirty="0">
              <a:solidFill>
                <a:schemeClr val="tx2">
                  <a:lumMod val="95000"/>
                  <a:lumOff val="5000"/>
                </a:schemeClr>
              </a:solidFill>
            </a:endParaRPr>
          </a:p>
        </p:txBody>
      </p:sp>
      <p:pic>
        <p:nvPicPr>
          <p:cNvPr id="1026" name="Picture 2" descr="C:\Users\borabe\Documents\Research\CloudComputingTutorial\Demo Material\Bora\DEMimage.jpg"/>
          <p:cNvPicPr>
            <a:picLocks noChangeAspect="1" noChangeArrowheads="1"/>
          </p:cNvPicPr>
          <p:nvPr/>
        </p:nvPicPr>
        <p:blipFill>
          <a:blip r:embed="rId5" cstate="print"/>
          <a:srcRect/>
          <a:stretch>
            <a:fillRect/>
          </a:stretch>
        </p:blipFill>
        <p:spPr bwMode="auto">
          <a:xfrm>
            <a:off x="609600" y="1600200"/>
            <a:ext cx="2451144" cy="2438400"/>
          </a:xfrm>
          <a:prstGeom prst="rect">
            <a:avLst/>
          </a:prstGeom>
          <a:noFill/>
        </p:spPr>
      </p:pic>
      <p:sp>
        <p:nvSpPr>
          <p:cNvPr id="33" name="TextBox 32"/>
          <p:cNvSpPr txBox="1"/>
          <p:nvPr/>
        </p:nvSpPr>
        <p:spPr>
          <a:xfrm>
            <a:off x="3124200" y="1600200"/>
            <a:ext cx="1447800" cy="923330"/>
          </a:xfrm>
          <a:prstGeom prst="rect">
            <a:avLst/>
          </a:prstGeom>
          <a:noFill/>
        </p:spPr>
        <p:txBody>
          <a:bodyPr wrap="square" rtlCol="0">
            <a:spAutoFit/>
          </a:bodyPr>
          <a:lstStyle/>
          <a:p>
            <a:r>
              <a:rPr lang="en-US" dirty="0" smtClean="0">
                <a:solidFill>
                  <a:schemeClr val="bg2"/>
                </a:solidFill>
              </a:rPr>
              <a:t>Digital Elevation Model</a:t>
            </a:r>
            <a:endParaRPr lang="en-US" dirty="0">
              <a:solidFill>
                <a:schemeClr val="bg2"/>
              </a:solidFill>
            </a:endParaRPr>
          </a:p>
        </p:txBody>
      </p:sp>
      <p:sp>
        <p:nvSpPr>
          <p:cNvPr id="34" name="TextBox 33"/>
          <p:cNvSpPr txBox="1"/>
          <p:nvPr/>
        </p:nvSpPr>
        <p:spPr>
          <a:xfrm>
            <a:off x="3962400" y="4953000"/>
            <a:ext cx="1447800" cy="646331"/>
          </a:xfrm>
          <a:prstGeom prst="rect">
            <a:avLst/>
          </a:prstGeom>
          <a:noFill/>
        </p:spPr>
        <p:txBody>
          <a:bodyPr wrap="square" rtlCol="0">
            <a:spAutoFit/>
          </a:bodyPr>
          <a:lstStyle/>
          <a:p>
            <a:r>
              <a:rPr lang="en-US" dirty="0" smtClean="0">
                <a:solidFill>
                  <a:schemeClr val="bg2"/>
                </a:solidFill>
              </a:rPr>
              <a:t>Base</a:t>
            </a:r>
          </a:p>
          <a:p>
            <a:r>
              <a:rPr lang="en-US" dirty="0" smtClean="0">
                <a:solidFill>
                  <a:schemeClr val="bg2"/>
                </a:solidFill>
              </a:rPr>
              <a:t>Map</a:t>
            </a:r>
          </a:p>
        </p:txBody>
      </p:sp>
      <p:grpSp>
        <p:nvGrpSpPr>
          <p:cNvPr id="37" name="Group 36"/>
          <p:cNvGrpSpPr/>
          <p:nvPr/>
        </p:nvGrpSpPr>
        <p:grpSpPr>
          <a:xfrm>
            <a:off x="609600" y="4114800"/>
            <a:ext cx="2438400" cy="609600"/>
            <a:chOff x="5638800" y="5181600"/>
            <a:chExt cx="3247799" cy="685800"/>
          </a:xfrm>
        </p:grpSpPr>
        <p:sp>
          <p:nvSpPr>
            <p:cNvPr id="35" name="Rounded Rectangle 34"/>
            <p:cNvSpPr>
              <a:spLocks/>
            </p:cNvSpPr>
            <p:nvPr/>
          </p:nvSpPr>
          <p:spPr>
            <a:xfrm>
              <a:off x="5638800" y="5181600"/>
              <a:ext cx="3247799" cy="685800"/>
            </a:xfrm>
            <a:prstGeom prst="roundRect">
              <a:avLst/>
            </a:prstGeom>
            <a:solidFill>
              <a:schemeClr val="bg2"/>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l"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pic>
          <p:nvPicPr>
            <p:cNvPr id="36" name="Picture 35" descr="WinAzure_h_rgb.png"/>
            <p:cNvPicPr>
              <a:picLocks noChangeAspect="1"/>
            </p:cNvPicPr>
            <p:nvPr/>
          </p:nvPicPr>
          <p:blipFill>
            <a:blip r:embed="rId6" cstate="print"/>
            <a:stretch>
              <a:fillRect/>
            </a:stretch>
          </p:blipFill>
          <p:spPr>
            <a:xfrm>
              <a:off x="5715000" y="5215235"/>
              <a:ext cx="3083124" cy="575965"/>
            </a:xfrm>
            <a:prstGeom prst="rect">
              <a:avLst/>
            </a:prstGeom>
            <a:solidFill>
              <a:schemeClr val="bg2"/>
            </a:solidFill>
          </p:spPr>
        </p:pic>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304800"/>
            <a:ext cx="5715000" cy="566151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Computational Biology Tools </a:t>
            </a:r>
            <a:br>
              <a:rPr lang="en-US" sz="3600" b="1" dirty="0" smtClean="0"/>
            </a:br>
            <a:r>
              <a:rPr lang="en-US" sz="3600" b="1" dirty="0" smtClean="0"/>
              <a:t>in Windows Azure</a:t>
            </a:r>
            <a:endParaRPr lang="en-US" sz="3600" dirty="0"/>
          </a:p>
        </p:txBody>
      </p:sp>
      <p:sp>
        <p:nvSpPr>
          <p:cNvPr id="3" name="Content Placeholder 2"/>
          <p:cNvSpPr>
            <a:spLocks noGrp="1"/>
          </p:cNvSpPr>
          <p:nvPr>
            <p:ph idx="1"/>
          </p:nvPr>
        </p:nvSpPr>
        <p:spPr/>
        <p:txBody>
          <a:bodyPr>
            <a:normAutofit/>
          </a:bodyPr>
          <a:lstStyle/>
          <a:p>
            <a:pPr marL="460375" indent="-398463">
              <a:buNone/>
            </a:pPr>
            <a:endParaRPr lang="en-US" sz="2800" dirty="0"/>
          </a:p>
          <a:p>
            <a:pPr>
              <a:buNone/>
            </a:pPr>
            <a:endParaRPr lang="en-US" sz="2800" dirty="0"/>
          </a:p>
        </p:txBody>
      </p:sp>
      <p:pic>
        <p:nvPicPr>
          <p:cNvPr id="12290" name="Picture 2"/>
          <p:cNvPicPr>
            <a:picLocks noChangeAspect="1" noChangeArrowheads="1"/>
          </p:cNvPicPr>
          <p:nvPr/>
        </p:nvPicPr>
        <p:blipFill>
          <a:blip r:embed="rId3" cstate="print"/>
          <a:srcRect l="742" t="11294" r="2227" b="5647"/>
          <a:stretch>
            <a:fillRect/>
          </a:stretch>
        </p:blipFill>
        <p:spPr bwMode="auto">
          <a:xfrm>
            <a:off x="609601" y="2008175"/>
            <a:ext cx="5715000" cy="3859225"/>
          </a:xfrm>
          <a:prstGeom prst="rect">
            <a:avLst/>
          </a:prstGeom>
          <a:noFill/>
          <a:ln w="9525">
            <a:noFill/>
            <a:miter lim="800000"/>
            <a:headEnd/>
            <a:tailEnd/>
          </a:ln>
          <a:effectLst/>
        </p:spPr>
      </p:pic>
      <p:sp>
        <p:nvSpPr>
          <p:cNvPr id="5" name="TextBox 4"/>
          <p:cNvSpPr txBox="1"/>
          <p:nvPr/>
        </p:nvSpPr>
        <p:spPr>
          <a:xfrm>
            <a:off x="533400" y="1371600"/>
            <a:ext cx="8229600" cy="584775"/>
          </a:xfrm>
          <a:prstGeom prst="rect">
            <a:avLst/>
          </a:prstGeom>
          <a:noFill/>
        </p:spPr>
        <p:txBody>
          <a:bodyPr wrap="square" rtlCol="0">
            <a:spAutoFit/>
          </a:bodyPr>
          <a:lstStyle/>
          <a:p>
            <a:r>
              <a:rPr lang="en-US" sz="1600" dirty="0" smtClean="0">
                <a:solidFill>
                  <a:schemeClr val="bg2"/>
                </a:solidFill>
              </a:rPr>
              <a:t>A set of specialized tools available publically available on </a:t>
            </a:r>
            <a:r>
              <a:rPr lang="en-US" sz="1600" dirty="0" err="1" smtClean="0">
                <a:solidFill>
                  <a:schemeClr val="bg2"/>
                </a:solidFill>
              </a:rPr>
              <a:t>CodePlex</a:t>
            </a:r>
            <a:r>
              <a:rPr lang="en-US" sz="1600" dirty="0" smtClean="0">
                <a:solidFill>
                  <a:schemeClr val="bg2"/>
                </a:solidFill>
              </a:rPr>
              <a:t> </a:t>
            </a:r>
          </a:p>
          <a:p>
            <a:r>
              <a:rPr lang="en-US" sz="1600" dirty="0" smtClean="0">
                <a:solidFill>
                  <a:schemeClr val="bg2"/>
                </a:solidFill>
              </a:rPr>
              <a:t>and as a web application</a:t>
            </a:r>
            <a:endParaRPr lang="en-US" sz="1600" dirty="0">
              <a:solidFill>
                <a:schemeClr val="bg2"/>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Computational Biology Tools </a:t>
            </a:r>
            <a:br>
              <a:rPr lang="en-US" sz="3600" b="1" dirty="0" smtClean="0"/>
            </a:br>
            <a:r>
              <a:rPr lang="en-US" sz="3600" b="1" dirty="0" smtClean="0"/>
              <a:t>in Windows Azure</a:t>
            </a:r>
            <a:endParaRPr lang="en-US" sz="3600" dirty="0"/>
          </a:p>
        </p:txBody>
      </p:sp>
      <p:sp>
        <p:nvSpPr>
          <p:cNvPr id="3" name="Content Placeholder 2"/>
          <p:cNvSpPr>
            <a:spLocks noGrp="1"/>
          </p:cNvSpPr>
          <p:nvPr>
            <p:ph idx="1"/>
          </p:nvPr>
        </p:nvSpPr>
        <p:spPr>
          <a:xfrm>
            <a:off x="730044" y="1412875"/>
            <a:ext cx="7681532" cy="4835525"/>
          </a:xfrm>
        </p:spPr>
        <p:txBody>
          <a:bodyPr>
            <a:normAutofit fontScale="92500" lnSpcReduction="10000"/>
          </a:bodyPr>
          <a:lstStyle/>
          <a:p>
            <a:pPr lvl="0">
              <a:defRPr/>
            </a:pPr>
            <a:r>
              <a:rPr lang="en-US" sz="2800" dirty="0" smtClean="0"/>
              <a:t>Sub-set of the tools ported to Windows Azure</a:t>
            </a:r>
          </a:p>
          <a:p>
            <a:pPr lvl="1">
              <a:defRPr/>
            </a:pPr>
            <a:r>
              <a:rPr lang="en-US" sz="2400" dirty="0" smtClean="0"/>
              <a:t>Worker role accepting request from web role and desktop app</a:t>
            </a:r>
          </a:p>
          <a:p>
            <a:pPr lvl="1">
              <a:defRPr/>
            </a:pPr>
            <a:r>
              <a:rPr lang="en-US" sz="2400" dirty="0" smtClean="0"/>
              <a:t>Data &amp; computation state shared via Blob and Table between worker and trusted client.</a:t>
            </a:r>
          </a:p>
          <a:p>
            <a:pPr marL="460375" indent="-398463"/>
            <a:r>
              <a:rPr lang="en-US" sz="2800" dirty="0" smtClean="0"/>
              <a:t>Lessons</a:t>
            </a:r>
          </a:p>
          <a:p>
            <a:pPr marL="860425" lvl="1" indent="-398463"/>
            <a:r>
              <a:rPr lang="en-US" sz="2400" dirty="0" smtClean="0"/>
              <a:t>Existing code easy to port (e.g. file operations well insulated)</a:t>
            </a:r>
          </a:p>
          <a:p>
            <a:pPr marL="860425" lvl="1" indent="-398463"/>
            <a:r>
              <a:rPr lang="en-US" sz="2400" dirty="0" smtClean="0"/>
              <a:t>Beware of binary serialization in medium trust</a:t>
            </a:r>
          </a:p>
          <a:p>
            <a:pPr marL="860425" lvl="1" indent="-398463"/>
            <a:r>
              <a:rPr lang="en-US" sz="2400" dirty="0" smtClean="0"/>
              <a:t>Had to disable MS Parallel Extensions for trust reasons</a:t>
            </a:r>
          </a:p>
          <a:p>
            <a:pPr marL="860425" lvl="1" indent="-398463"/>
            <a:r>
              <a:rPr lang="en-US" sz="2400" dirty="0" smtClean="0"/>
              <a:t>32 bit </a:t>
            </a:r>
            <a:r>
              <a:rPr lang="en-US" sz="2400" dirty="0" err="1" smtClean="0"/>
              <a:t>vs</a:t>
            </a:r>
            <a:r>
              <a:rPr lang="en-US" sz="2400" dirty="0" smtClean="0"/>
              <a:t> 64 bit</a:t>
            </a:r>
          </a:p>
          <a:p>
            <a:pPr marL="860425" lvl="1" indent="-398463"/>
            <a:r>
              <a:rPr lang="en-US" sz="2400" dirty="0" smtClean="0"/>
              <a:t>Did not address redirecting log information</a:t>
            </a:r>
            <a:endParaRPr lang="en-US" sz="2400" dirty="0"/>
          </a:p>
          <a:p>
            <a:pPr>
              <a:buNone/>
            </a:pPr>
            <a:endParaRPr lang="en-US" sz="2400"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QSAR Modeling in the cloud</a:t>
            </a:r>
            <a:endParaRPr lang="en-US" sz="3600" dirty="0"/>
          </a:p>
        </p:txBody>
      </p:sp>
      <p:sp>
        <p:nvSpPr>
          <p:cNvPr id="3" name="Content Placeholder 2"/>
          <p:cNvSpPr>
            <a:spLocks noGrp="1"/>
          </p:cNvSpPr>
          <p:nvPr>
            <p:ph idx="1"/>
          </p:nvPr>
        </p:nvSpPr>
        <p:spPr/>
        <p:txBody>
          <a:bodyPr>
            <a:normAutofit/>
          </a:bodyPr>
          <a:lstStyle/>
          <a:p>
            <a:pPr marL="460375" indent="-398463">
              <a:buNone/>
            </a:pPr>
            <a:endParaRPr lang="en-US" sz="2800" dirty="0"/>
          </a:p>
          <a:p>
            <a:pPr>
              <a:buNone/>
            </a:pPr>
            <a:endParaRPr lang="en-US" sz="2800" dirty="0"/>
          </a:p>
        </p:txBody>
      </p:sp>
      <p:pic>
        <p:nvPicPr>
          <p:cNvPr id="13314" name="Picture 2"/>
          <p:cNvPicPr>
            <a:picLocks noChangeAspect="1" noChangeArrowheads="1"/>
          </p:cNvPicPr>
          <p:nvPr/>
        </p:nvPicPr>
        <p:blipFill>
          <a:blip r:embed="rId3" cstate="print"/>
          <a:srcRect l="742" t="11294" r="37865" b="27294"/>
          <a:stretch>
            <a:fillRect/>
          </a:stretch>
        </p:blipFill>
        <p:spPr bwMode="auto">
          <a:xfrm>
            <a:off x="579521" y="1219200"/>
            <a:ext cx="5897479" cy="4653642"/>
          </a:xfrm>
          <a:prstGeom prst="rect">
            <a:avLst/>
          </a:prstGeom>
          <a:noFill/>
          <a:ln w="9525">
            <a:noFill/>
            <a:miter lim="800000"/>
            <a:headEnd/>
            <a:tailEnd/>
          </a:ln>
          <a:effectLst/>
        </p:spPr>
      </p:pic>
      <p:sp>
        <p:nvSpPr>
          <p:cNvPr id="5" name="TextBox 4"/>
          <p:cNvSpPr txBox="1"/>
          <p:nvPr/>
        </p:nvSpPr>
        <p:spPr>
          <a:xfrm>
            <a:off x="533400" y="5791200"/>
            <a:ext cx="7681911" cy="400110"/>
          </a:xfrm>
          <a:prstGeom prst="rect">
            <a:avLst/>
          </a:prstGeom>
          <a:noFill/>
        </p:spPr>
        <p:txBody>
          <a:bodyPr wrap="none" rtlCol="0">
            <a:spAutoFit/>
          </a:bodyPr>
          <a:lstStyle/>
          <a:p>
            <a:r>
              <a:rPr lang="en-US" sz="2000" b="1" dirty="0" smtClean="0">
                <a:solidFill>
                  <a:schemeClr val="bg1"/>
                </a:solidFill>
              </a:rPr>
              <a:t>Learn more in tomorrow’s keynote by Prof. Paul Watson</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QSAR Modeling in the cloud</a:t>
            </a:r>
            <a:endParaRPr lang="en-US" sz="3600" dirty="0"/>
          </a:p>
        </p:txBody>
      </p:sp>
      <p:sp>
        <p:nvSpPr>
          <p:cNvPr id="3" name="Content Placeholder 2"/>
          <p:cNvSpPr>
            <a:spLocks noGrp="1"/>
          </p:cNvSpPr>
          <p:nvPr>
            <p:ph idx="1"/>
          </p:nvPr>
        </p:nvSpPr>
        <p:spPr>
          <a:xfrm>
            <a:off x="381000" y="1371600"/>
            <a:ext cx="8229600" cy="4525963"/>
          </a:xfrm>
        </p:spPr>
        <p:txBody>
          <a:bodyPr>
            <a:normAutofit/>
          </a:bodyPr>
          <a:lstStyle/>
          <a:p>
            <a:pPr lvl="0">
              <a:buNone/>
              <a:defRPr/>
            </a:pPr>
            <a:r>
              <a:rPr lang="en-US" sz="2000" dirty="0" smtClean="0"/>
              <a:t>Finishing 3-week proof-of concept addressing two use-cases:</a:t>
            </a:r>
          </a:p>
          <a:p>
            <a:r>
              <a:rPr lang="en-US" sz="2000" dirty="0" smtClean="0"/>
              <a:t>Demonstrate the notion of a “Cloud Top” providing a collaborative environment for QSAR modeling (make predictions, build models, contribute algorithms)</a:t>
            </a:r>
          </a:p>
          <a:p>
            <a:r>
              <a:rPr lang="en-US" sz="2000" dirty="0" smtClean="0"/>
              <a:t>Leverage computing power offered by the cloud to scale QSAR computations (</a:t>
            </a:r>
            <a:r>
              <a:rPr lang="en-US" sz="2000" dirty="0" err="1" smtClean="0"/>
              <a:t>DiscoveryBus</a:t>
            </a:r>
            <a:r>
              <a:rPr lang="en-US" sz="2000" dirty="0" smtClean="0"/>
              <a:t> – Azure integration).  </a:t>
            </a:r>
          </a:p>
          <a:p>
            <a:pPr lvl="0">
              <a:defRPr/>
            </a:pPr>
            <a:endParaRPr lang="en-US" sz="2000" dirty="0"/>
          </a:p>
          <a:p>
            <a:pPr>
              <a:buNone/>
            </a:pPr>
            <a:endParaRPr lang="en-US" sz="2000" dirty="0"/>
          </a:p>
        </p:txBody>
      </p:sp>
      <p:pic>
        <p:nvPicPr>
          <p:cNvPr id="1026" name="Picture 2"/>
          <p:cNvPicPr>
            <a:picLocks noChangeAspect="1" noChangeArrowheads="1"/>
          </p:cNvPicPr>
          <p:nvPr/>
        </p:nvPicPr>
        <p:blipFill>
          <a:blip r:embed="rId3" cstate="print"/>
          <a:srcRect/>
          <a:stretch>
            <a:fillRect/>
          </a:stretch>
        </p:blipFill>
        <p:spPr bwMode="auto">
          <a:xfrm>
            <a:off x="838200" y="3581400"/>
            <a:ext cx="3657600" cy="241585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In Conclusion</a:t>
            </a:r>
            <a:endParaRPr lang="en-US" sz="3600" dirty="0"/>
          </a:p>
        </p:txBody>
      </p:sp>
      <p:sp>
        <p:nvSpPr>
          <p:cNvPr id="3" name="Content Placeholder 2"/>
          <p:cNvSpPr>
            <a:spLocks noGrp="1"/>
          </p:cNvSpPr>
          <p:nvPr>
            <p:ph idx="1"/>
          </p:nvPr>
        </p:nvSpPr>
        <p:spPr>
          <a:xfrm>
            <a:off x="730044" y="1412875"/>
            <a:ext cx="7681532" cy="4835525"/>
          </a:xfrm>
        </p:spPr>
        <p:txBody>
          <a:bodyPr>
            <a:normAutofit fontScale="92500" lnSpcReduction="10000"/>
          </a:bodyPr>
          <a:lstStyle/>
          <a:p>
            <a:pPr lvl="0">
              <a:defRPr/>
            </a:pPr>
            <a:r>
              <a:rPr lang="en-US" sz="2800" dirty="0" smtClean="0"/>
              <a:t>Azure Services Platform provides an OS and rich services for the cloud</a:t>
            </a:r>
          </a:p>
          <a:p>
            <a:pPr lvl="1">
              <a:defRPr/>
            </a:pPr>
            <a:r>
              <a:rPr lang="en-US" sz="2400" dirty="0" smtClean="0"/>
              <a:t>Windows Azure, SQL Services, Live Services and more</a:t>
            </a:r>
          </a:p>
          <a:p>
            <a:pPr lvl="0">
              <a:defRPr/>
            </a:pPr>
            <a:r>
              <a:rPr lang="en-US" sz="2800" dirty="0" smtClean="0"/>
              <a:t>Its benefits are:</a:t>
            </a:r>
          </a:p>
          <a:p>
            <a:pPr lvl="1">
              <a:defRPr/>
            </a:pPr>
            <a:r>
              <a:rPr lang="en-US" sz="2400" dirty="0" smtClean="0"/>
              <a:t>Easy developer on-ramp to the cloud</a:t>
            </a:r>
          </a:p>
          <a:p>
            <a:pPr lvl="1">
              <a:defRPr/>
            </a:pPr>
            <a:r>
              <a:rPr lang="en-US" sz="2400" dirty="0" smtClean="0"/>
              <a:t>Enables agile and rapid results at scale</a:t>
            </a:r>
          </a:p>
          <a:p>
            <a:pPr lvl="1">
              <a:defRPr/>
            </a:pPr>
            <a:r>
              <a:rPr lang="en-US" sz="2400" dirty="0" smtClean="0"/>
              <a:t>Standard-based compatibility</a:t>
            </a:r>
            <a:endParaRPr lang="en-US" dirty="0" smtClean="0"/>
          </a:p>
          <a:p>
            <a:pPr>
              <a:buNone/>
            </a:pPr>
            <a:r>
              <a:rPr lang="en-US" sz="2800" dirty="0" smtClean="0"/>
              <a:t> </a:t>
            </a:r>
          </a:p>
          <a:p>
            <a:pPr>
              <a:buNone/>
            </a:pPr>
            <a:endParaRPr lang="en-US" sz="2800" dirty="0" smtClean="0"/>
          </a:p>
          <a:p>
            <a:pPr>
              <a:buNone/>
            </a:pPr>
            <a:r>
              <a:rPr lang="en-US" sz="2800" dirty="0" smtClean="0"/>
              <a:t>      </a:t>
            </a:r>
            <a:r>
              <a:rPr lang="en-US" sz="4200" dirty="0" smtClean="0">
                <a:solidFill>
                  <a:srgbClr val="FFC91D"/>
                </a:solidFill>
                <a:latin typeface="Segoe UI" pitchFamily="34" charset="0"/>
                <a:cs typeface="Segoe UI" pitchFamily="34" charset="0"/>
              </a:rPr>
              <a:t>www.microsoft.com/azure</a:t>
            </a:r>
            <a:endParaRPr lang="en-US" sz="4200" dirty="0">
              <a:solidFill>
                <a:srgbClr val="FFC91D"/>
              </a:solidFill>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blackWhite">
          <a:xfrm>
            <a:off x="741954" y="5562600"/>
            <a:ext cx="7660093"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Calibri" pitchFamily="34" charset="0"/>
                <a:cs typeface="Arial" charset="0"/>
              </a:rPr>
              <a:t>© </a:t>
            </a:r>
            <a:r>
              <a:rPr lang="en-US" sz="700" dirty="0" smtClean="0">
                <a:solidFill>
                  <a:schemeClr val="bg1"/>
                </a:solidFill>
                <a:latin typeface="Calibri" pitchFamily="34" charset="0"/>
                <a:cs typeface="Arial" charset="0"/>
              </a:rPr>
              <a:t>2008 Microsoft </a:t>
            </a:r>
            <a:r>
              <a:rPr lang="en-US" sz="700" dirty="0">
                <a:solidFill>
                  <a:schemeClr val="bg1"/>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solidFill>
                  <a:schemeClr val="bg1"/>
                </a:solidFill>
                <a:latin typeface="Calibri" pitchFamily="34" charset="0"/>
                <a:cs typeface="Arial" charset="0"/>
              </a:rPr>
              <a:t> MICROSOFT </a:t>
            </a:r>
            <a:r>
              <a:rPr lang="en-US" sz="700" dirty="0">
                <a:solidFill>
                  <a:schemeClr val="bg1"/>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rrowheads="1"/>
          </p:cNvPicPr>
          <p:nvPr/>
        </p:nvPicPr>
        <p:blipFill>
          <a:blip r:embed="rId2" cstate="print"/>
          <a:stretch>
            <a:fillRect/>
          </a:stretch>
        </p:blipFill>
        <p:spPr bwMode="black">
          <a:xfrm>
            <a:off x="2628393" y="4343400"/>
            <a:ext cx="3848607" cy="830092"/>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152400" y="2493000"/>
            <a:ext cx="8839200" cy="3505200"/>
          </a:xfrm>
          <a:prstGeom prst="roundRect">
            <a:avLst>
              <a:gd name="adj" fmla="val 4279"/>
            </a:avLst>
          </a:prstGeom>
          <a:solidFill>
            <a:schemeClr val="accent1">
              <a:lumMod val="75000"/>
            </a:schemeClr>
          </a:solidFill>
          <a:ln w="28575">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dirty="0" smtClean="0"/>
              <a:t>What does Azure platform offer to developers?</a:t>
            </a:r>
            <a:endParaRPr lang="en-US" dirty="0"/>
          </a:p>
        </p:txBody>
      </p:sp>
      <p:sp>
        <p:nvSpPr>
          <p:cNvPr id="3" name="Rounded Rectangle 2"/>
          <p:cNvSpPr>
            <a:spLocks/>
          </p:cNvSpPr>
          <p:nvPr/>
        </p:nvSpPr>
        <p:spPr>
          <a:xfrm>
            <a:off x="2943000" y="2598208"/>
            <a:ext cx="2514600" cy="2273204"/>
          </a:xfrm>
          <a:prstGeom prst="roundRect">
            <a:avLst>
              <a:gd name="adj" fmla="val 6977"/>
            </a:avLst>
          </a:prstGeom>
          <a:solidFill>
            <a:schemeClr val="bg2"/>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4" name="Rounded Rectangle 3"/>
          <p:cNvSpPr>
            <a:spLocks/>
          </p:cNvSpPr>
          <p:nvPr/>
        </p:nvSpPr>
        <p:spPr>
          <a:xfrm>
            <a:off x="276001" y="2598208"/>
            <a:ext cx="2514600" cy="2273204"/>
          </a:xfrm>
          <a:prstGeom prst="roundRect">
            <a:avLst>
              <a:gd name="adj" fmla="val 7293"/>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5" name="Rounded Rectangle 4"/>
          <p:cNvSpPr>
            <a:spLocks/>
          </p:cNvSpPr>
          <p:nvPr/>
        </p:nvSpPr>
        <p:spPr>
          <a:xfrm>
            <a:off x="276000" y="5036608"/>
            <a:ext cx="8610599" cy="830792"/>
          </a:xfrm>
          <a:prstGeom prst="roundRect">
            <a:avLst/>
          </a:prstGeom>
          <a:solidFill>
            <a:srgbClr val="AADAE4"/>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l"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6" name="Rounded Rectangle 5"/>
          <p:cNvSpPr>
            <a:spLocks/>
          </p:cNvSpPr>
          <p:nvPr/>
        </p:nvSpPr>
        <p:spPr bwMode="auto">
          <a:xfrm>
            <a:off x="428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Service</a:t>
            </a:r>
            <a:b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b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Bus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7" name="Rounded Rectangle 6"/>
          <p:cNvSpPr>
            <a:spLocks/>
          </p:cNvSpPr>
          <p:nvPr/>
        </p:nvSpPr>
        <p:spPr bwMode="auto">
          <a:xfrm>
            <a:off x="428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Access</a:t>
            </a:r>
            <a:b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b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Control</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8" name="Rounded Rectangle 7"/>
          <p:cNvSpPr>
            <a:spLocks/>
          </p:cNvSpPr>
          <p:nvPr/>
        </p:nvSpPr>
        <p:spPr bwMode="auto">
          <a:xfrm>
            <a:off x="1571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Workflow</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9" name="Rounded Rectangle 8"/>
          <p:cNvSpPr>
            <a:spLocks/>
          </p:cNvSpPr>
          <p:nvPr/>
        </p:nvSpPr>
        <p:spPr bwMode="auto">
          <a:xfrm>
            <a:off x="1571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0" name="Rounded Rectangle 9"/>
          <p:cNvSpPr>
            <a:spLocks/>
          </p:cNvSpPr>
          <p:nvPr/>
        </p:nvSpPr>
        <p:spPr bwMode="auto">
          <a:xfrm>
            <a:off x="3095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Database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1" name="Rounded Rectangle 10"/>
          <p:cNvSpPr>
            <a:spLocks/>
          </p:cNvSpPr>
          <p:nvPr/>
        </p:nvSpPr>
        <p:spPr bwMode="auto">
          <a:xfrm>
            <a:off x="3095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Reporting</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2" name="Rounded Rectangle 11"/>
          <p:cNvSpPr>
            <a:spLocks/>
          </p:cNvSpPr>
          <p:nvPr/>
        </p:nvSpPr>
        <p:spPr bwMode="auto">
          <a:xfrm>
            <a:off x="4238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Analytics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3" name="Rounded Rectangle 12"/>
          <p:cNvSpPr>
            <a:spLocks/>
          </p:cNvSpPr>
          <p:nvPr/>
        </p:nvSpPr>
        <p:spPr bwMode="auto">
          <a:xfrm>
            <a:off x="4238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4" name="Rounded Rectangle 13"/>
          <p:cNvSpPr>
            <a:spLocks/>
          </p:cNvSpPr>
          <p:nvPr/>
        </p:nvSpPr>
        <p:spPr bwMode="auto">
          <a:xfrm>
            <a:off x="428399" y="5127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Compute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5" name="Rounded Rectangle 14"/>
          <p:cNvSpPr>
            <a:spLocks/>
          </p:cNvSpPr>
          <p:nvPr/>
        </p:nvSpPr>
        <p:spPr bwMode="auto">
          <a:xfrm>
            <a:off x="1566319"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Storage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6" name="Rounded Rectangle 15"/>
          <p:cNvSpPr>
            <a:spLocks/>
          </p:cNvSpPr>
          <p:nvPr/>
        </p:nvSpPr>
        <p:spPr bwMode="auto">
          <a:xfrm>
            <a:off x="2711860"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Manage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7" name="Rounded Rectangle 16"/>
          <p:cNvSpPr>
            <a:spLocks/>
          </p:cNvSpPr>
          <p:nvPr/>
        </p:nvSpPr>
        <p:spPr>
          <a:xfrm>
            <a:off x="5610000" y="2598208"/>
            <a:ext cx="2514600" cy="2273204"/>
          </a:xfrm>
          <a:prstGeom prst="roundRect">
            <a:avLst>
              <a:gd name="adj" fmla="val 6977"/>
            </a:avLst>
          </a:prstGeom>
          <a:solidFill>
            <a:schemeClr val="bg1"/>
          </a:solidFill>
          <a:ln w="25400">
            <a:solidFill>
              <a:schemeClr val="accent1"/>
            </a:solid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8" name="Rounded Rectangle 17"/>
          <p:cNvSpPr>
            <a:spLocks/>
          </p:cNvSpPr>
          <p:nvPr/>
        </p:nvSpPr>
        <p:spPr bwMode="auto">
          <a:xfrm>
            <a:off x="5762400" y="34364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Identity</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9" name="Rounded Rectangle 18"/>
          <p:cNvSpPr>
            <a:spLocks/>
          </p:cNvSpPr>
          <p:nvPr/>
        </p:nvSpPr>
        <p:spPr bwMode="auto">
          <a:xfrm>
            <a:off x="5762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Devices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0" name="Rounded Rectangle 19"/>
          <p:cNvSpPr>
            <a:spLocks/>
          </p:cNvSpPr>
          <p:nvPr/>
        </p:nvSpPr>
        <p:spPr bwMode="auto">
          <a:xfrm>
            <a:off x="6905401" y="34364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Contacts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1" name="Rounded Rectangle 20"/>
          <p:cNvSpPr>
            <a:spLocks/>
          </p:cNvSpPr>
          <p:nvPr/>
        </p:nvSpPr>
        <p:spPr bwMode="auto">
          <a:xfrm>
            <a:off x="6905400" y="4122208"/>
            <a:ext cx="1059179"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2" name="Rounded Rectangle 21"/>
          <p:cNvSpPr>
            <a:spLocks/>
          </p:cNvSpPr>
          <p:nvPr/>
        </p:nvSpPr>
        <p:spPr>
          <a:xfrm>
            <a:off x="8277000" y="2598208"/>
            <a:ext cx="609600" cy="2273204"/>
          </a:xfrm>
          <a:prstGeom prst="roundRect">
            <a:avLst>
              <a:gd name="adj" fmla="val 27861"/>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3" name="Rounded Rectangle 22"/>
          <p:cNvSpPr>
            <a:spLocks/>
          </p:cNvSpPr>
          <p:nvPr/>
        </p:nvSpPr>
        <p:spPr bwMode="auto">
          <a:xfrm>
            <a:off x="3857400" y="5127208"/>
            <a:ext cx="1066800" cy="6096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4" name="Rounded Rectangle 23"/>
          <p:cNvSpPr>
            <a:spLocks/>
          </p:cNvSpPr>
          <p:nvPr/>
        </p:nvSpPr>
        <p:spPr bwMode="auto">
          <a:xfrm>
            <a:off x="228600" y="1447800"/>
            <a:ext cx="8686800" cy="838200"/>
          </a:xfrm>
          <a:prstGeom prst="roundRect">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z="3200"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Your Applications</a:t>
            </a:r>
            <a:endParaRPr lang="en-US" sz="3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pic>
        <p:nvPicPr>
          <p:cNvPr id="26" name="Picture 3" descr="C:\Users\maryfj\Desktop\PDC Visuals\Assets\Strata3D architecture chart\Logos\NET Services\NETServices_h_rgb.png"/>
          <p:cNvPicPr>
            <a:picLocks noChangeAspect="1" noChangeArrowheads="1"/>
          </p:cNvPicPr>
          <p:nvPr/>
        </p:nvPicPr>
        <p:blipFill>
          <a:blip r:embed="rId2" cstate="print"/>
          <a:stretch>
            <a:fillRect/>
          </a:stretch>
        </p:blipFill>
        <p:spPr bwMode="auto">
          <a:xfrm>
            <a:off x="457200" y="2733289"/>
            <a:ext cx="2209800" cy="514207"/>
          </a:xfrm>
          <a:prstGeom prst="rect">
            <a:avLst/>
          </a:prstGeom>
          <a:solidFill>
            <a:schemeClr val="bg2"/>
          </a:solidFill>
        </p:spPr>
      </p:pic>
      <p:pic>
        <p:nvPicPr>
          <p:cNvPr id="27" name="Picture 2" descr="C:\Users\maryfj\Desktop\PDC Visuals\Assets\Strata3D architecture chart\Logos\SQL Services\SQLServices_h_rgb.png"/>
          <p:cNvPicPr>
            <a:picLocks noChangeAspect="1" noChangeArrowheads="1"/>
          </p:cNvPicPr>
          <p:nvPr/>
        </p:nvPicPr>
        <p:blipFill>
          <a:blip r:embed="rId3" cstate="print"/>
          <a:stretch>
            <a:fillRect/>
          </a:stretch>
        </p:blipFill>
        <p:spPr bwMode="auto">
          <a:xfrm>
            <a:off x="3048000" y="2676910"/>
            <a:ext cx="2111330" cy="570586"/>
          </a:xfrm>
          <a:prstGeom prst="rect">
            <a:avLst/>
          </a:prstGeom>
          <a:solidFill>
            <a:schemeClr val="bg2"/>
          </a:solidFill>
        </p:spPr>
      </p:pic>
      <p:pic>
        <p:nvPicPr>
          <p:cNvPr id="29" name="Picture 28" descr="WinAzure_h_rgb.png"/>
          <p:cNvPicPr>
            <a:picLocks noChangeAspect="1"/>
          </p:cNvPicPr>
          <p:nvPr/>
        </p:nvPicPr>
        <p:blipFill>
          <a:blip r:embed="rId4" cstate="print"/>
          <a:stretch>
            <a:fillRect/>
          </a:stretch>
        </p:blipFill>
        <p:spPr>
          <a:xfrm>
            <a:off x="5334000" y="5105400"/>
            <a:ext cx="3083124" cy="575965"/>
          </a:xfrm>
          <a:prstGeom prst="rect">
            <a:avLst/>
          </a:prstGeom>
          <a:solidFill>
            <a:schemeClr val="bg2"/>
          </a:solidFill>
        </p:spPr>
      </p:pic>
      <p:sp>
        <p:nvSpPr>
          <p:cNvPr id="30" name="TextBox 29"/>
          <p:cNvSpPr txBox="1"/>
          <p:nvPr/>
        </p:nvSpPr>
        <p:spPr>
          <a:xfrm>
            <a:off x="6324600" y="2667000"/>
            <a:ext cx="1676400" cy="707886"/>
          </a:xfrm>
          <a:prstGeom prst="rect">
            <a:avLst/>
          </a:prstGeom>
          <a:noFill/>
        </p:spPr>
        <p:txBody>
          <a:bodyPr wrap="square" rtlCol="0">
            <a:spAutoFit/>
          </a:bodyPr>
          <a:lstStyle/>
          <a:p>
            <a:pPr algn="ctr" rtl="0">
              <a:lnSpc>
                <a:spcPts val="2400"/>
              </a:lnSpc>
            </a:pPr>
            <a:r>
              <a:rPr lang="en-US" sz="2600" kern="1200" dirty="0">
                <a:solidFill>
                  <a:srgbClr val="000000"/>
                </a:solidFill>
                <a:effectLst>
                  <a:innerShdw blurRad="114300">
                    <a:prstClr val="black"/>
                  </a:innerShdw>
                </a:effectLst>
                <a:latin typeface="Segoe UI" pitchFamily="34" charset="0"/>
                <a:cs typeface="Segoe UI" pitchFamily="34" charset="0"/>
              </a:rPr>
              <a:t> </a:t>
            </a:r>
            <a:r>
              <a:rPr lang="en-US" sz="2600" kern="1200" dirty="0" smtClean="0">
                <a:solidFill>
                  <a:srgbClr val="000000"/>
                </a:solidFill>
                <a:effectLst>
                  <a:innerShdw blurRad="114300">
                    <a:prstClr val="black"/>
                  </a:innerShdw>
                </a:effectLst>
                <a:latin typeface="Segoe UI" pitchFamily="34" charset="0"/>
                <a:cs typeface="Segoe UI" pitchFamily="34" charset="0"/>
              </a:rPr>
              <a:t>Live Services</a:t>
            </a:r>
            <a:endParaRPr lang="en-US" sz="2600" kern="1200" dirty="0">
              <a:solidFill>
                <a:srgbClr val="000000"/>
              </a:solidFill>
              <a:effectLst>
                <a:innerShdw blurRad="114300">
                  <a:prstClr val="black"/>
                </a:innerShdw>
              </a:effectLst>
              <a:latin typeface="Segoe UI" pitchFamily="34" charset="0"/>
              <a:cs typeface="Segoe UI" pitchFamily="34" charset="0"/>
            </a:endParaRPr>
          </a:p>
        </p:txBody>
      </p:sp>
      <p:pic>
        <p:nvPicPr>
          <p:cNvPr id="31" name="Picture 3" descr="\\eventsql\dvd\Online_ART\DVD_ART34\Logos\Live Mesh\Live Mesh logo b.png"/>
          <p:cNvPicPr>
            <a:picLocks noChangeAspect="1" noChangeArrowheads="1"/>
          </p:cNvPicPr>
          <p:nvPr/>
        </p:nvPicPr>
        <p:blipFill>
          <a:blip r:embed="rId5" cstate="print"/>
          <a:srcRect l="4085" t="10196" r="71904" b="11531"/>
          <a:stretch>
            <a:fillRect/>
          </a:stretch>
        </p:blipFill>
        <p:spPr bwMode="auto">
          <a:xfrm>
            <a:off x="5791200" y="2667000"/>
            <a:ext cx="609600" cy="6274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Century Schoolbook"/>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Century Schoolbook"/>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DC2008 4_3 Breakout Template_Final V3">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entury Schoolbook - Calibri">
      <a:majorFont>
        <a:latin typeface="Century Schoolbook"/>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4.xml><?xml version="1.0" encoding="utf-8"?>
<a:theme xmlns:a="http://schemas.openxmlformats.org/drawingml/2006/main" name="1_PDC 2008 BREAKOUT template 4-3_GRAY_FINAL">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entury Schoolbook - Calibri">
      <a:majorFont>
        <a:latin typeface="Century Schoolbook"/>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themeOverride>
</file>

<file path=ppt/theme/themeOverride2.xml><?xml version="1.0" encoding="utf-8"?>
<a:themeOverride xmlns:a="http://schemas.openxmlformats.org/drawingml/2006/main">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themeOverride>
</file>

<file path=docProps/app.xml><?xml version="1.0" encoding="utf-8"?>
<Properties xmlns="http://schemas.openxmlformats.org/officeDocument/2006/extended-properties" xmlns:vt="http://schemas.openxmlformats.org/officeDocument/2006/docPropsVTypes">
  <Template/>
  <TotalTime>5</TotalTime>
  <Words>3194</Words>
  <Application>Microsoft Office PowerPoint</Application>
  <PresentationFormat>On-screen Show (4:3)</PresentationFormat>
  <Paragraphs>949</Paragraphs>
  <Slides>86</Slides>
  <Notes>51</Notes>
  <HiddenSlides>0</HiddenSlides>
  <MMClips>0</MMClips>
  <ScaleCrop>false</ScaleCrop>
  <HeadingPairs>
    <vt:vector size="4" baseType="variant">
      <vt:variant>
        <vt:lpstr>Theme</vt:lpstr>
      </vt:variant>
      <vt:variant>
        <vt:i4>4</vt:i4>
      </vt:variant>
      <vt:variant>
        <vt:lpstr>Slide Titles</vt:lpstr>
      </vt:variant>
      <vt:variant>
        <vt:i4>86</vt:i4>
      </vt:variant>
    </vt:vector>
  </HeadingPairs>
  <TitlesOfParts>
    <vt:vector size="90" baseType="lpstr">
      <vt:lpstr>Office Theme</vt:lpstr>
      <vt:lpstr>1_Office Theme</vt:lpstr>
      <vt:lpstr>PDC2008 4_3 Breakout Template_Final V3</vt:lpstr>
      <vt:lpstr>1_PDC 2008 BREAKOUT template 4-3_GRAY_FINAL</vt:lpstr>
      <vt:lpstr>Cloud Computing Tutorial</vt:lpstr>
      <vt:lpstr>Introduction to Cloud Computing</vt:lpstr>
      <vt:lpstr>Introduction to Cloud Computing</vt:lpstr>
      <vt:lpstr>Introduction to Cloud Computing</vt:lpstr>
      <vt:lpstr>Azure Goals</vt:lpstr>
      <vt:lpstr>What does Azure platform offer to developers?</vt:lpstr>
      <vt:lpstr>Slide 7</vt:lpstr>
      <vt:lpstr>Demo (Scenario 1)</vt:lpstr>
      <vt:lpstr>What does Azure platform offer to developers?</vt:lpstr>
      <vt:lpstr>Windows Azure: An OS for the cloud</vt:lpstr>
      <vt:lpstr>The desktop application</vt:lpstr>
      <vt:lpstr>Making the application available in Azure</vt:lpstr>
      <vt:lpstr>Getting started with Windows Azure: http://www.microsoft.com/azure</vt:lpstr>
      <vt:lpstr>Getting started with Windows Azure:</vt:lpstr>
      <vt:lpstr>Windows Azure Storage Overview</vt:lpstr>
      <vt:lpstr>Windows Azure Storage Goals</vt:lpstr>
      <vt:lpstr>Windows Azure Storage Account</vt:lpstr>
      <vt:lpstr>Windows Azure Storage Account Creation</vt:lpstr>
      <vt:lpstr>Windows Azure Storage Account Creation</vt:lpstr>
      <vt:lpstr>Windows Azure Storage Account Creation</vt:lpstr>
      <vt:lpstr>Windows Azure Storage Development</vt:lpstr>
      <vt:lpstr>Windows Azure Blob Storage</vt:lpstr>
      <vt:lpstr>Windows Azure Blob Feature Summary</vt:lpstr>
      <vt:lpstr>Uploading data to  Windows Azure Storage</vt:lpstr>
      <vt:lpstr>Windows Azure Queues</vt:lpstr>
      <vt:lpstr>Windows Azure Queues</vt:lpstr>
      <vt:lpstr>Windows Azure Table Storage</vt:lpstr>
      <vt:lpstr>Windows Azure Table Storage</vt:lpstr>
      <vt:lpstr>Windows Azure Table Storage</vt:lpstr>
      <vt:lpstr>Hosting our Application in Windows Azure</vt:lpstr>
      <vt:lpstr>Automated Service Management</vt:lpstr>
      <vt:lpstr>Best Practice Architecture: Web Role</vt:lpstr>
      <vt:lpstr>Best Practice Architecture: Worker Role</vt:lpstr>
      <vt:lpstr>Best Practice Architecture: Web + Worker</vt:lpstr>
      <vt:lpstr>Hosting our Application in Windows Azure </vt:lpstr>
      <vt:lpstr>Deploying Applications to Windows Azure </vt:lpstr>
      <vt:lpstr>Deploying Applications to Windows Azure </vt:lpstr>
      <vt:lpstr>Deploying Applications to Windows Azure </vt:lpstr>
      <vt:lpstr>Deploying Applications to Windows Azure </vt:lpstr>
      <vt:lpstr>Deploying Applications to Windows Azure </vt:lpstr>
      <vt:lpstr>Deploying Applications to Windows Azure </vt:lpstr>
      <vt:lpstr>Takeaways on Windows Azure</vt:lpstr>
      <vt:lpstr>Demo (Scenario 2)</vt:lpstr>
      <vt:lpstr>What does Azure platform offer to developers?</vt:lpstr>
      <vt:lpstr>Slide 45</vt:lpstr>
      <vt:lpstr>Mesh-Enabled Web Applications</vt:lpstr>
      <vt:lpstr>Live Operating Environment</vt:lpstr>
      <vt:lpstr>Application Types/Terminology </vt:lpstr>
      <vt:lpstr>Live Operating Environment</vt:lpstr>
      <vt:lpstr>Always Online</vt:lpstr>
      <vt:lpstr>Occasionally Connected</vt:lpstr>
      <vt:lpstr>Silverlight Integration</vt:lpstr>
      <vt:lpstr>JavaScript Libraries</vt:lpstr>
      <vt:lpstr>From LINQ to HTTP request</vt:lpstr>
      <vt:lpstr>Custom Objects</vt:lpstr>
      <vt:lpstr>Adding Custom Objects to Mesh</vt:lpstr>
      <vt:lpstr>Demo (Scenario 3)</vt:lpstr>
      <vt:lpstr>What does Azure platform offer to developers?</vt:lpstr>
      <vt:lpstr>Slide 59</vt:lpstr>
      <vt:lpstr>Data Model And ACE Concepts</vt:lpstr>
      <vt:lpstr>Concepts Entity</vt:lpstr>
      <vt:lpstr>Concepts Entity</vt:lpstr>
      <vt:lpstr>CRUD Operations</vt:lpstr>
      <vt:lpstr>REST API: Create</vt:lpstr>
      <vt:lpstr>Demo: Calling REST Create using C#</vt:lpstr>
      <vt:lpstr>REST API: Get</vt:lpstr>
      <vt:lpstr>REST API Mapping between HTTP Verb &amp; operation</vt:lpstr>
      <vt:lpstr>BLOBs</vt:lpstr>
      <vt:lpstr>Authentication And Authorization</vt:lpstr>
      <vt:lpstr>SDS Query language</vt:lpstr>
      <vt:lpstr>Join in SLINQ</vt:lpstr>
      <vt:lpstr>Operators and functions</vt:lpstr>
      <vt:lpstr>SQL Services</vt:lpstr>
      <vt:lpstr>Data And Master Nodes</vt:lpstr>
      <vt:lpstr>Data Partitioning</vt:lpstr>
      <vt:lpstr>Data Consistency</vt:lpstr>
      <vt:lpstr>Application Design Considerations</vt:lpstr>
      <vt:lpstr>Application Design Considerations</vt:lpstr>
      <vt:lpstr>eScience Applications using SDS Trident Registry using SDS</vt:lpstr>
      <vt:lpstr>Slide 80</vt:lpstr>
      <vt:lpstr>Computational Biology Tools  in Windows Azure</vt:lpstr>
      <vt:lpstr>Computational Biology Tools  in Windows Azure</vt:lpstr>
      <vt:lpstr>QSAR Modeling in the cloud</vt:lpstr>
      <vt:lpstr>QSAR Modeling in the cloud</vt:lpstr>
      <vt:lpstr>In Conclusion</vt:lpstr>
      <vt:lpstr>Slide 86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Bora Beran</dc:creator>
  <cp:lastModifiedBy>Christophe Poulain</cp:lastModifiedBy>
  <cp:revision>54</cp:revision>
  <dcterms:created xsi:type="dcterms:W3CDTF">2008-12-05T03:20:22Z</dcterms:created>
  <dcterms:modified xsi:type="dcterms:W3CDTF">2008-12-10T19:53:16Z</dcterms:modified>
</cp:coreProperties>
</file>