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Override PartName="/ppt/tags/tag2.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79" r:id="rId4"/>
    <p:sldId id="281" r:id="rId5"/>
    <p:sldId id="269" r:id="rId6"/>
    <p:sldId id="260" r:id="rId7"/>
    <p:sldId id="280" r:id="rId8"/>
    <p:sldId id="257" r:id="rId9"/>
    <p:sldId id="258" r:id="rId10"/>
    <p:sldId id="261" r:id="rId11"/>
    <p:sldId id="262" r:id="rId12"/>
    <p:sldId id="263" r:id="rId13"/>
    <p:sldId id="264" r:id="rId14"/>
    <p:sldId id="265" r:id="rId15"/>
    <p:sldId id="266" r:id="rId16"/>
    <p:sldId id="267" r:id="rId17"/>
    <p:sldId id="278" r:id="rId18"/>
    <p:sldId id="268" r:id="rId19"/>
    <p:sldId id="270" r:id="rId20"/>
    <p:sldId id="271" r:id="rId21"/>
    <p:sldId id="272" r:id="rId22"/>
    <p:sldId id="273" r:id="rId23"/>
    <p:sldId id="274" r:id="rId24"/>
    <p:sldId id="275" r:id="rId25"/>
    <p:sldId id="276" r:id="rId26"/>
    <p:sldId id="277"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21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10/30/2009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10/30/2009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10/30/2009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10/30/2009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10/30/2009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10/30/2009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10/30/2009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4.png"/><Relationship Id="rId7" Type="http://schemas.openxmlformats.org/officeDocument/2006/relationships/image" Target="../media/image46.png"/><Relationship Id="rId2" Type="http://schemas.openxmlformats.org/officeDocument/2006/relationships/image" Target="../media/image43.png"/><Relationship Id="rId1" Type="http://schemas.openxmlformats.org/officeDocument/2006/relationships/slideLayout" Target="../slideLayouts/slideLayout6.xml"/><Relationship Id="rId6" Type="http://schemas.openxmlformats.org/officeDocument/2006/relationships/image" Target="../media/image33.png"/><Relationship Id="rId11" Type="http://schemas.openxmlformats.org/officeDocument/2006/relationships/image" Target="../media/image49.png"/><Relationship Id="rId5" Type="http://schemas.openxmlformats.org/officeDocument/2006/relationships/image" Target="../media/image32.png"/><Relationship Id="rId10" Type="http://schemas.openxmlformats.org/officeDocument/2006/relationships/image" Target="../media/image48.png"/><Relationship Id="rId4" Type="http://schemas.openxmlformats.org/officeDocument/2006/relationships/image" Target="../media/image45.png"/><Relationship Id="rId9" Type="http://schemas.openxmlformats.org/officeDocument/2006/relationships/image" Target="../media/image3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3.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6.png"/><Relationship Id="rId18" Type="http://schemas.openxmlformats.org/officeDocument/2006/relationships/image" Target="../media/image61.png"/><Relationship Id="rId3" Type="http://schemas.openxmlformats.org/officeDocument/2006/relationships/image" Target="../media/image44.png"/><Relationship Id="rId7" Type="http://schemas.openxmlformats.org/officeDocument/2006/relationships/image" Target="../media/image46.png"/><Relationship Id="rId12" Type="http://schemas.openxmlformats.org/officeDocument/2006/relationships/image" Target="../media/image55.png"/><Relationship Id="rId17" Type="http://schemas.openxmlformats.org/officeDocument/2006/relationships/image" Target="../media/image60.png"/><Relationship Id="rId2" Type="http://schemas.openxmlformats.org/officeDocument/2006/relationships/slideLayout" Target="../slideLayouts/slideLayout2.xml"/><Relationship Id="rId16" Type="http://schemas.openxmlformats.org/officeDocument/2006/relationships/image" Target="../media/image59.png"/><Relationship Id="rId20" Type="http://schemas.openxmlformats.org/officeDocument/2006/relationships/image" Target="../media/image63.png"/><Relationship Id="rId1" Type="http://schemas.openxmlformats.org/officeDocument/2006/relationships/tags" Target="../tags/tag2.xml"/><Relationship Id="rId6" Type="http://schemas.openxmlformats.org/officeDocument/2006/relationships/image" Target="../media/image51.png"/><Relationship Id="rId11" Type="http://schemas.openxmlformats.org/officeDocument/2006/relationships/image" Target="../media/image49.png"/><Relationship Id="rId5" Type="http://schemas.openxmlformats.org/officeDocument/2006/relationships/image" Target="../media/image50.png"/><Relationship Id="rId15" Type="http://schemas.openxmlformats.org/officeDocument/2006/relationships/image" Target="../media/image58.png"/><Relationship Id="rId10" Type="http://schemas.openxmlformats.org/officeDocument/2006/relationships/image" Target="../media/image54.jpeg"/><Relationship Id="rId19" Type="http://schemas.openxmlformats.org/officeDocument/2006/relationships/image" Target="../media/image62.png"/><Relationship Id="rId4" Type="http://schemas.openxmlformats.org/officeDocument/2006/relationships/image" Target="../media/image45.png"/><Relationship Id="rId9" Type="http://schemas.openxmlformats.org/officeDocument/2006/relationships/image" Target="../media/image53.png"/><Relationship Id="rId14" Type="http://schemas.openxmlformats.org/officeDocument/2006/relationships/image" Target="../media/image57.png"/></Relationships>
</file>

<file path=ppt/slides/_rels/slide2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wmf"/><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hyperlink" Target="http://makeitmesa.files.wordpress.com/2009/06/delivery-car.jp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5" Type="http://schemas.openxmlformats.org/officeDocument/2006/relationships/image" Target="../media/image14.jpeg"/><Relationship Id="rId4" Type="http://schemas.openxmlformats.org/officeDocument/2006/relationships/hyperlink" Target="http://makeitmesa.files.wordpress.com/2009/06/delivery-car.jp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From GPS Traces to a</a:t>
            </a:r>
            <a:br>
              <a:rPr lang="en-US" dirty="0" smtClean="0"/>
            </a:br>
            <a:r>
              <a:rPr lang="en-US" dirty="0" smtClean="0"/>
              <a:t>Routable Road Map</a:t>
            </a:r>
            <a:endParaRPr lang="en-US" dirty="0"/>
          </a:p>
        </p:txBody>
      </p:sp>
      <p:sp>
        <p:nvSpPr>
          <p:cNvPr id="3" name="Subtitle 2"/>
          <p:cNvSpPr>
            <a:spLocks noGrp="1"/>
          </p:cNvSpPr>
          <p:nvPr>
            <p:ph type="subTitle" idx="1"/>
          </p:nvPr>
        </p:nvSpPr>
        <p:spPr/>
        <p:txBody>
          <a:bodyPr>
            <a:normAutofit fontScale="55000" lnSpcReduction="20000"/>
          </a:bodyPr>
          <a:lstStyle/>
          <a:p>
            <a:r>
              <a:rPr lang="en-US" dirty="0" smtClean="0">
                <a:solidFill>
                  <a:schemeClr val="tx1">
                    <a:lumMod val="50000"/>
                    <a:lumOff val="50000"/>
                  </a:schemeClr>
                </a:solidFill>
              </a:rPr>
              <a:t>Lili Cao</a:t>
            </a:r>
            <a:br>
              <a:rPr lang="en-US" dirty="0" smtClean="0">
                <a:solidFill>
                  <a:schemeClr val="tx1">
                    <a:lumMod val="50000"/>
                    <a:lumOff val="50000"/>
                  </a:schemeClr>
                </a:solidFill>
              </a:rPr>
            </a:br>
            <a:r>
              <a:rPr lang="en-US" dirty="0" smtClean="0">
                <a:solidFill>
                  <a:schemeClr val="tx1">
                    <a:lumMod val="50000"/>
                    <a:lumOff val="50000"/>
                  </a:schemeClr>
                </a:solidFill>
              </a:rPr>
              <a:t>University of California</a:t>
            </a:r>
            <a:br>
              <a:rPr lang="en-US" dirty="0" smtClean="0">
                <a:solidFill>
                  <a:schemeClr val="tx1">
                    <a:lumMod val="50000"/>
                    <a:lumOff val="50000"/>
                  </a:schemeClr>
                </a:solidFill>
              </a:rPr>
            </a:br>
            <a:r>
              <a:rPr lang="en-US" dirty="0" smtClean="0">
                <a:solidFill>
                  <a:schemeClr val="tx1">
                    <a:lumMod val="50000"/>
                    <a:lumOff val="50000"/>
                  </a:schemeClr>
                </a:solidFill>
              </a:rPr>
              <a:t>Santa Barbara, California, USA</a:t>
            </a:r>
          </a:p>
          <a:p>
            <a:endParaRPr lang="en-US" dirty="0" smtClean="0">
              <a:solidFill>
                <a:schemeClr val="tx1">
                  <a:lumMod val="50000"/>
                  <a:lumOff val="50000"/>
                </a:schemeClr>
              </a:solidFill>
            </a:endParaRPr>
          </a:p>
          <a:p>
            <a:r>
              <a:rPr lang="en-US" dirty="0" smtClean="0">
                <a:solidFill>
                  <a:schemeClr val="tx1">
                    <a:lumMod val="50000"/>
                    <a:lumOff val="50000"/>
                  </a:schemeClr>
                </a:solidFill>
              </a:rPr>
              <a:t>John Krumm</a:t>
            </a:r>
            <a:br>
              <a:rPr lang="en-US" dirty="0" smtClean="0">
                <a:solidFill>
                  <a:schemeClr val="tx1">
                    <a:lumMod val="50000"/>
                    <a:lumOff val="50000"/>
                  </a:schemeClr>
                </a:solidFill>
              </a:rPr>
            </a:br>
            <a:r>
              <a:rPr lang="en-US" dirty="0" smtClean="0">
                <a:solidFill>
                  <a:schemeClr val="tx1">
                    <a:lumMod val="50000"/>
                    <a:lumOff val="50000"/>
                  </a:schemeClr>
                </a:solidFill>
              </a:rPr>
              <a:t>Microsoft Research</a:t>
            </a:r>
            <a:br>
              <a:rPr lang="en-US" dirty="0" smtClean="0">
                <a:solidFill>
                  <a:schemeClr val="tx1">
                    <a:lumMod val="50000"/>
                    <a:lumOff val="50000"/>
                  </a:schemeClr>
                </a:solidFill>
              </a:rPr>
            </a:br>
            <a:r>
              <a:rPr lang="en-US" dirty="0" smtClean="0">
                <a:solidFill>
                  <a:schemeClr val="tx1">
                    <a:lumMod val="50000"/>
                    <a:lumOff val="50000"/>
                  </a:schemeClr>
                </a:solidFill>
              </a:rPr>
              <a:t>Redmond, Washington, USA</a:t>
            </a:r>
            <a:endParaRPr lang="en-US"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GPS Data</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381000" y="2093893"/>
            <a:ext cx="2741341" cy="2057400"/>
          </a:xfrm>
          <a:prstGeom prst="rect">
            <a:avLst/>
          </a:prstGeom>
          <a:noFill/>
          <a:ln w="9525">
            <a:noFill/>
            <a:miter lim="800000"/>
            <a:headEnd/>
            <a:tailEnd/>
          </a:ln>
          <a:effectLst/>
        </p:spPr>
      </p:pic>
      <p:pic>
        <p:nvPicPr>
          <p:cNvPr id="5" name="Picture 3" descr="C:\Users\t-licao\Documents\presentations\gps.jpg"/>
          <p:cNvPicPr>
            <a:picLocks noChangeAspect="1" noChangeArrowheads="1"/>
          </p:cNvPicPr>
          <p:nvPr/>
        </p:nvPicPr>
        <p:blipFill>
          <a:blip r:embed="rId3" cstate="print"/>
          <a:srcRect/>
          <a:stretch>
            <a:fillRect/>
          </a:stretch>
        </p:blipFill>
        <p:spPr bwMode="auto">
          <a:xfrm>
            <a:off x="3200400" y="2093893"/>
            <a:ext cx="2663965" cy="2057400"/>
          </a:xfrm>
          <a:prstGeom prst="rect">
            <a:avLst/>
          </a:prstGeom>
          <a:noFill/>
        </p:spPr>
      </p:pic>
      <p:pic>
        <p:nvPicPr>
          <p:cNvPr id="7" name="Picture 2"/>
          <p:cNvPicPr>
            <a:picLocks noChangeAspect="1" noChangeArrowheads="1"/>
          </p:cNvPicPr>
          <p:nvPr/>
        </p:nvPicPr>
        <p:blipFill>
          <a:blip r:embed="rId4" cstate="print"/>
          <a:srcRect/>
          <a:stretch>
            <a:fillRect/>
          </a:stretch>
        </p:blipFill>
        <p:spPr bwMode="auto">
          <a:xfrm>
            <a:off x="6172200" y="2093893"/>
            <a:ext cx="1407940" cy="2468880"/>
          </a:xfrm>
          <a:prstGeom prst="rect">
            <a:avLst/>
          </a:prstGeom>
          <a:noFill/>
          <a:ln w="9525">
            <a:noFill/>
            <a:miter lim="800000"/>
            <a:headEnd/>
            <a:tailEnd/>
          </a:ln>
          <a:effectLst/>
        </p:spPr>
      </p:pic>
      <p:sp>
        <p:nvSpPr>
          <p:cNvPr id="9" name="TextBox 8"/>
          <p:cNvSpPr txBox="1"/>
          <p:nvPr/>
        </p:nvSpPr>
        <p:spPr>
          <a:xfrm>
            <a:off x="304800" y="4227493"/>
            <a:ext cx="2989601" cy="738664"/>
          </a:xfrm>
          <a:prstGeom prst="rect">
            <a:avLst/>
          </a:prstGeom>
          <a:noFill/>
        </p:spPr>
        <p:txBody>
          <a:bodyPr wrap="none" rtlCol="0">
            <a:spAutoFit/>
          </a:bodyPr>
          <a:lstStyle/>
          <a:p>
            <a:r>
              <a:rPr lang="en-US" sz="1400" dirty="0" smtClean="0"/>
              <a:t>55 Microsoft Campus Shuttles</a:t>
            </a:r>
          </a:p>
          <a:p>
            <a:pPr>
              <a:buFont typeface="Arial" pitchFamily="34" charset="0"/>
              <a:buChar char="•"/>
            </a:pPr>
            <a:r>
              <a:rPr lang="en-US" sz="1400" dirty="0" smtClean="0"/>
              <a:t> On demand and scheduled routes</a:t>
            </a:r>
          </a:p>
          <a:p>
            <a:pPr>
              <a:buFont typeface="Arial" pitchFamily="34" charset="0"/>
              <a:buChar char="•"/>
            </a:pPr>
            <a:r>
              <a:rPr lang="en-US" sz="1400" dirty="0" smtClean="0"/>
              <a:t> ~100 hours of data from each vehicle</a:t>
            </a:r>
            <a:endParaRPr lang="en-US" sz="1400" dirty="0"/>
          </a:p>
        </p:txBody>
      </p:sp>
      <p:sp>
        <p:nvSpPr>
          <p:cNvPr id="10" name="TextBox 9"/>
          <p:cNvSpPr txBox="1"/>
          <p:nvPr/>
        </p:nvSpPr>
        <p:spPr>
          <a:xfrm>
            <a:off x="3200400" y="4227493"/>
            <a:ext cx="2724592" cy="954107"/>
          </a:xfrm>
          <a:prstGeom prst="rect">
            <a:avLst/>
          </a:prstGeom>
          <a:noFill/>
        </p:spPr>
        <p:txBody>
          <a:bodyPr wrap="none" rtlCol="0">
            <a:spAutoFit/>
          </a:bodyPr>
          <a:lstStyle/>
          <a:p>
            <a:r>
              <a:rPr lang="en-US" sz="1400" dirty="0" err="1" smtClean="0"/>
              <a:t>RoyalTek</a:t>
            </a:r>
            <a:r>
              <a:rPr lang="en-US" sz="1400" dirty="0" smtClean="0"/>
              <a:t> RBT-2300 GPS Logger</a:t>
            </a:r>
          </a:p>
          <a:p>
            <a:pPr>
              <a:buFont typeface="Arial" pitchFamily="34" charset="0"/>
              <a:buChar char="•"/>
            </a:pPr>
            <a:r>
              <a:rPr lang="en-US" sz="1400" dirty="0" smtClean="0"/>
              <a:t> 1 Hz sampling rate</a:t>
            </a:r>
          </a:p>
          <a:p>
            <a:pPr>
              <a:buFont typeface="Arial" pitchFamily="34" charset="0"/>
              <a:buChar char="•"/>
            </a:pPr>
            <a:r>
              <a:rPr lang="en-US" sz="1400" dirty="0" smtClean="0"/>
              <a:t> Powered from cigarette lighter</a:t>
            </a:r>
          </a:p>
          <a:p>
            <a:pPr>
              <a:buFont typeface="Arial" pitchFamily="34" charset="0"/>
              <a:buChar char="•"/>
            </a:pPr>
            <a:r>
              <a:rPr lang="en-US" sz="1400" dirty="0" smtClean="0"/>
              <a:t> Uploaded to SQL Server database</a:t>
            </a:r>
            <a:endParaRPr lang="en-US" sz="1400" dirty="0"/>
          </a:p>
        </p:txBody>
      </p:sp>
      <p:pic>
        <p:nvPicPr>
          <p:cNvPr id="18434" name="Picture 2" descr="C:\Users\jckrumm\Documents\Projects\Maps from GPS\Map from GPS with Lili\Presentations\ACM-GIS 2009\msft_map.bmp"/>
          <p:cNvPicPr>
            <a:picLocks noChangeAspect="1" noChangeArrowheads="1"/>
          </p:cNvPicPr>
          <p:nvPr/>
        </p:nvPicPr>
        <p:blipFill>
          <a:blip r:embed="rId5" cstate="print"/>
          <a:srcRect/>
          <a:stretch>
            <a:fillRect/>
          </a:stretch>
        </p:blipFill>
        <p:spPr bwMode="auto">
          <a:xfrm>
            <a:off x="7620000" y="2093893"/>
            <a:ext cx="1360500" cy="2468880"/>
          </a:xfrm>
          <a:prstGeom prst="rect">
            <a:avLst/>
          </a:prstGeom>
          <a:noFill/>
        </p:spPr>
      </p:pic>
      <p:sp>
        <p:nvSpPr>
          <p:cNvPr id="12" name="TextBox 11"/>
          <p:cNvSpPr txBox="1"/>
          <p:nvPr/>
        </p:nvSpPr>
        <p:spPr>
          <a:xfrm>
            <a:off x="6477000" y="4608493"/>
            <a:ext cx="876907" cy="307777"/>
          </a:xfrm>
          <a:prstGeom prst="rect">
            <a:avLst/>
          </a:prstGeom>
          <a:noFill/>
        </p:spPr>
        <p:txBody>
          <a:bodyPr wrap="none" rtlCol="0">
            <a:spAutoFit/>
          </a:bodyPr>
          <a:lstStyle/>
          <a:p>
            <a:r>
              <a:rPr lang="en-US" sz="1400" dirty="0" smtClean="0"/>
              <a:t>Raw Data</a:t>
            </a:r>
            <a:endParaRPr lang="en-US" sz="1400" dirty="0"/>
          </a:p>
        </p:txBody>
      </p:sp>
      <p:sp>
        <p:nvSpPr>
          <p:cNvPr id="13" name="TextBox 12"/>
          <p:cNvSpPr txBox="1"/>
          <p:nvPr/>
        </p:nvSpPr>
        <p:spPr>
          <a:xfrm>
            <a:off x="7620000" y="4608493"/>
            <a:ext cx="1430776" cy="307777"/>
          </a:xfrm>
          <a:prstGeom prst="rect">
            <a:avLst/>
          </a:prstGeom>
          <a:noFill/>
        </p:spPr>
        <p:txBody>
          <a:bodyPr wrap="none" rtlCol="0">
            <a:spAutoFit/>
          </a:bodyPr>
          <a:lstStyle/>
          <a:p>
            <a:r>
              <a:rPr lang="en-US" sz="1400" dirty="0" smtClean="0"/>
              <a:t>Commercial Map</a:t>
            </a:r>
            <a:endParaRPr lang="en-US" sz="1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2" cstate="print"/>
          <a:srcRect/>
          <a:stretch>
            <a:fillRect/>
          </a:stretch>
        </p:blipFill>
        <p:spPr bwMode="auto">
          <a:xfrm>
            <a:off x="6288024" y="1143000"/>
            <a:ext cx="1523439" cy="2671412"/>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smtClean="0"/>
              <a:t>Goal – Routable Road Network</a:t>
            </a:r>
            <a:endParaRPr lang="en-US" dirty="0"/>
          </a:p>
        </p:txBody>
      </p:sp>
      <p:sp>
        <p:nvSpPr>
          <p:cNvPr id="5" name="Rectangle 4"/>
          <p:cNvSpPr/>
          <p:nvPr/>
        </p:nvSpPr>
        <p:spPr>
          <a:xfrm>
            <a:off x="6336792" y="3276600"/>
            <a:ext cx="3048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grpSp>
        <p:nvGrpSpPr>
          <p:cNvPr id="6" name="Group 20"/>
          <p:cNvGrpSpPr/>
          <p:nvPr/>
        </p:nvGrpSpPr>
        <p:grpSpPr>
          <a:xfrm>
            <a:off x="3886200" y="3276600"/>
            <a:ext cx="2743200" cy="3375546"/>
            <a:chOff x="4572000" y="3276600"/>
            <a:chExt cx="2743200" cy="3375546"/>
          </a:xfrm>
        </p:grpSpPr>
        <p:pic>
          <p:nvPicPr>
            <p:cNvPr id="7" name="Picture 5"/>
            <p:cNvPicPr>
              <a:picLocks noChangeAspect="1" noChangeArrowheads="1"/>
            </p:cNvPicPr>
            <p:nvPr/>
          </p:nvPicPr>
          <p:blipFill>
            <a:blip r:embed="rId3" cstate="print"/>
            <a:srcRect/>
            <a:stretch>
              <a:fillRect/>
            </a:stretch>
          </p:blipFill>
          <p:spPr bwMode="auto">
            <a:xfrm>
              <a:off x="4572000" y="4343400"/>
              <a:ext cx="2209800" cy="2308746"/>
            </a:xfrm>
            <a:prstGeom prst="rect">
              <a:avLst/>
            </a:prstGeom>
            <a:noFill/>
            <a:ln w="9525">
              <a:noFill/>
              <a:miter lim="800000"/>
              <a:headEnd/>
              <a:tailEnd/>
            </a:ln>
            <a:effectLst/>
          </p:spPr>
        </p:pic>
        <p:cxnSp>
          <p:nvCxnSpPr>
            <p:cNvPr id="8" name="Straight Connector 7"/>
            <p:cNvCxnSpPr/>
            <p:nvPr/>
          </p:nvCxnSpPr>
          <p:spPr>
            <a:xfrm rot="10800000" flipV="1">
              <a:off x="4572000" y="3276600"/>
              <a:ext cx="2438400" cy="1066800"/>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6705600" y="3733800"/>
              <a:ext cx="685800" cy="533400"/>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grpSp>
      <p:pic>
        <p:nvPicPr>
          <p:cNvPr id="10" name="Picture 3" descr="C:\Users\t-licao\Documents\presentations\sampleresult.bmp"/>
          <p:cNvPicPr>
            <a:picLocks noChangeAspect="1" noChangeArrowheads="1"/>
          </p:cNvPicPr>
          <p:nvPr/>
        </p:nvPicPr>
        <p:blipFill>
          <a:blip r:embed="rId4" cstate="print"/>
          <a:srcRect/>
          <a:stretch>
            <a:fillRect/>
          </a:stretch>
        </p:blipFill>
        <p:spPr bwMode="auto">
          <a:xfrm>
            <a:off x="6172200" y="4343400"/>
            <a:ext cx="2182737" cy="2286000"/>
          </a:xfrm>
          <a:prstGeom prst="rect">
            <a:avLst/>
          </a:prstGeom>
          <a:noFill/>
        </p:spPr>
      </p:pic>
      <p:sp>
        <p:nvSpPr>
          <p:cNvPr id="11" name="TextBox 10"/>
          <p:cNvSpPr txBox="1"/>
          <p:nvPr/>
        </p:nvSpPr>
        <p:spPr>
          <a:xfrm>
            <a:off x="7239000" y="6248400"/>
            <a:ext cx="1108626" cy="307777"/>
          </a:xfrm>
          <a:prstGeom prst="rect">
            <a:avLst/>
          </a:prstGeom>
          <a:noFill/>
        </p:spPr>
        <p:txBody>
          <a:bodyPr wrap="square" rtlCol="0">
            <a:spAutoFit/>
          </a:bodyPr>
          <a:lstStyle/>
          <a:p>
            <a:r>
              <a:rPr lang="en-US" sz="1400" dirty="0" smtClean="0"/>
              <a:t>Ideal output</a:t>
            </a:r>
            <a:endParaRPr lang="en-US" sz="1400" dirty="0"/>
          </a:p>
        </p:txBody>
      </p:sp>
      <p:sp>
        <p:nvSpPr>
          <p:cNvPr id="12" name="TextBox 11"/>
          <p:cNvSpPr txBox="1"/>
          <p:nvPr/>
        </p:nvSpPr>
        <p:spPr>
          <a:xfrm>
            <a:off x="457200" y="1905000"/>
            <a:ext cx="3403368" cy="2031325"/>
          </a:xfrm>
          <a:prstGeom prst="rect">
            <a:avLst/>
          </a:prstGeom>
          <a:noFill/>
        </p:spPr>
        <p:txBody>
          <a:bodyPr wrap="none" rtlCol="0">
            <a:spAutoFit/>
          </a:bodyPr>
          <a:lstStyle/>
          <a:p>
            <a:r>
              <a:rPr lang="en-US" u="sng" dirty="0" smtClean="0"/>
              <a:t>Infer Road Network Data</a:t>
            </a:r>
          </a:p>
          <a:p>
            <a:pPr>
              <a:buFont typeface="Arial" pitchFamily="34" charset="0"/>
              <a:buChar char="•"/>
            </a:pPr>
            <a:r>
              <a:rPr lang="en-US" dirty="0" smtClean="0"/>
              <a:t> </a:t>
            </a:r>
            <a:r>
              <a:rPr lang="en-US" dirty="0" smtClean="0">
                <a:solidFill>
                  <a:srgbClr val="FF0000"/>
                </a:solidFill>
              </a:rPr>
              <a:t>Connectivity and geometry</a:t>
            </a:r>
          </a:p>
          <a:p>
            <a:pPr>
              <a:buFont typeface="Arial" pitchFamily="34" charset="0"/>
              <a:buChar char="•"/>
            </a:pPr>
            <a:r>
              <a:rPr lang="en-US" dirty="0" smtClean="0"/>
              <a:t> Road type (</a:t>
            </a:r>
            <a:r>
              <a:rPr lang="en-US" i="1" dirty="0" smtClean="0"/>
              <a:t>e.g.</a:t>
            </a:r>
            <a:r>
              <a:rPr lang="en-US" dirty="0" smtClean="0"/>
              <a:t> highway, arterial)</a:t>
            </a:r>
          </a:p>
          <a:p>
            <a:pPr>
              <a:buFont typeface="Arial" pitchFamily="34" charset="0"/>
              <a:buChar char="•"/>
            </a:pPr>
            <a:r>
              <a:rPr lang="en-US" dirty="0" smtClean="0"/>
              <a:t> Number of lanes</a:t>
            </a:r>
          </a:p>
          <a:p>
            <a:pPr>
              <a:buFont typeface="Arial" pitchFamily="34" charset="0"/>
              <a:buChar char="•"/>
            </a:pPr>
            <a:r>
              <a:rPr lang="en-US" dirty="0" smtClean="0"/>
              <a:t> </a:t>
            </a:r>
            <a:r>
              <a:rPr lang="en-US" smtClean="0"/>
              <a:t>Lane restrictions</a:t>
            </a:r>
            <a:endParaRPr lang="en-US" dirty="0" smtClean="0"/>
          </a:p>
          <a:p>
            <a:pPr>
              <a:buFont typeface="Arial" pitchFamily="34" charset="0"/>
              <a:buChar char="•"/>
            </a:pPr>
            <a:r>
              <a:rPr lang="en-US" dirty="0" smtClean="0"/>
              <a:t> Speeds</a:t>
            </a:r>
          </a:p>
          <a:p>
            <a:pPr>
              <a:buFont typeface="Arial" pitchFamily="34" charset="0"/>
              <a:buChar char="•"/>
            </a:pPr>
            <a:r>
              <a:rPr lang="en-US" dirty="0" smtClean="0"/>
              <a:t> Road names</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This Hard?</a:t>
            </a:r>
            <a:endParaRPr lang="en-US" dirty="0"/>
          </a:p>
        </p:txBody>
      </p:sp>
      <p:pic>
        <p:nvPicPr>
          <p:cNvPr id="1027" name="Picture 3" descr="C:\Users\jckrumm\Documents\Projects\Maps from GPS\Map from GPS with Lili\Presentations\ACM-GIS 2009\traces.bmp"/>
          <p:cNvPicPr>
            <a:picLocks noChangeAspect="1" noChangeArrowheads="1"/>
          </p:cNvPicPr>
          <p:nvPr/>
        </p:nvPicPr>
        <p:blipFill>
          <a:blip r:embed="rId2" cstate="print"/>
          <a:srcRect/>
          <a:stretch>
            <a:fillRect/>
          </a:stretch>
        </p:blipFill>
        <p:spPr bwMode="auto">
          <a:xfrm>
            <a:off x="1219200" y="1295400"/>
            <a:ext cx="1518038" cy="2133600"/>
          </a:xfrm>
          <a:prstGeom prst="rect">
            <a:avLst/>
          </a:prstGeom>
          <a:noFill/>
        </p:spPr>
      </p:pic>
      <p:sp>
        <p:nvSpPr>
          <p:cNvPr id="6" name="TextBox 5"/>
          <p:cNvSpPr txBox="1"/>
          <p:nvPr/>
        </p:nvSpPr>
        <p:spPr>
          <a:xfrm>
            <a:off x="685800" y="3429000"/>
            <a:ext cx="2631105" cy="523220"/>
          </a:xfrm>
          <a:prstGeom prst="rect">
            <a:avLst/>
          </a:prstGeom>
          <a:noFill/>
        </p:spPr>
        <p:txBody>
          <a:bodyPr wrap="none" rtlCol="0">
            <a:spAutoFit/>
          </a:bodyPr>
          <a:lstStyle/>
          <a:p>
            <a:r>
              <a:rPr lang="en-US" sz="2800" dirty="0" smtClean="0"/>
              <a:t>GPS data is noisy</a:t>
            </a:r>
            <a:endParaRPr lang="en-US" sz="2800" dirty="0"/>
          </a:p>
        </p:txBody>
      </p:sp>
      <p:grpSp>
        <p:nvGrpSpPr>
          <p:cNvPr id="7" name="Group 6"/>
          <p:cNvGrpSpPr/>
          <p:nvPr/>
        </p:nvGrpSpPr>
        <p:grpSpPr>
          <a:xfrm>
            <a:off x="4724400" y="2057400"/>
            <a:ext cx="2676354" cy="1143000"/>
            <a:chOff x="6248400" y="3810000"/>
            <a:chExt cx="2676354" cy="1143000"/>
          </a:xfrm>
        </p:grpSpPr>
        <p:pic>
          <p:nvPicPr>
            <p:cNvPr id="8" name="Picture 4"/>
            <p:cNvPicPr>
              <a:picLocks noChangeAspect="1" noChangeArrowheads="1"/>
            </p:cNvPicPr>
            <p:nvPr/>
          </p:nvPicPr>
          <p:blipFill>
            <a:blip r:embed="rId3" cstate="print"/>
            <a:srcRect/>
            <a:stretch>
              <a:fillRect/>
            </a:stretch>
          </p:blipFill>
          <p:spPr bwMode="auto">
            <a:xfrm>
              <a:off x="6248400" y="3810000"/>
              <a:ext cx="1295400" cy="1112646"/>
            </a:xfrm>
            <a:prstGeom prst="rect">
              <a:avLst/>
            </a:prstGeom>
            <a:noFill/>
            <a:ln w="9525">
              <a:noFill/>
              <a:miter lim="800000"/>
              <a:headEnd/>
              <a:tailEnd/>
            </a:ln>
            <a:effectLst/>
          </p:spPr>
        </p:pic>
        <p:pic>
          <p:nvPicPr>
            <p:cNvPr id="9" name="Picture 5"/>
            <p:cNvPicPr>
              <a:picLocks noChangeAspect="1" noChangeArrowheads="1"/>
            </p:cNvPicPr>
            <p:nvPr/>
          </p:nvPicPr>
          <p:blipFill>
            <a:blip r:embed="rId4" cstate="print"/>
            <a:srcRect/>
            <a:stretch>
              <a:fillRect/>
            </a:stretch>
          </p:blipFill>
          <p:spPr bwMode="auto">
            <a:xfrm>
              <a:off x="7696200" y="3810000"/>
              <a:ext cx="1228554" cy="1143000"/>
            </a:xfrm>
            <a:prstGeom prst="rect">
              <a:avLst/>
            </a:prstGeom>
            <a:noFill/>
            <a:ln w="9525">
              <a:noFill/>
              <a:miter lim="800000"/>
              <a:headEnd/>
              <a:tailEnd/>
            </a:ln>
            <a:effectLst/>
          </p:spPr>
        </p:pic>
      </p:grpSp>
      <p:sp>
        <p:nvSpPr>
          <p:cNvPr id="10" name="TextBox 9"/>
          <p:cNvSpPr txBox="1"/>
          <p:nvPr/>
        </p:nvSpPr>
        <p:spPr>
          <a:xfrm>
            <a:off x="4191000" y="3429000"/>
            <a:ext cx="4269439" cy="523220"/>
          </a:xfrm>
          <a:prstGeom prst="rect">
            <a:avLst/>
          </a:prstGeom>
          <a:noFill/>
        </p:spPr>
        <p:txBody>
          <a:bodyPr wrap="none" rtlCol="0">
            <a:spAutoFit/>
          </a:bodyPr>
          <a:lstStyle/>
          <a:p>
            <a:r>
              <a:rPr lang="en-US" sz="2800" dirty="0" smtClean="0"/>
              <a:t>Random data in parking lots</a:t>
            </a:r>
            <a:endParaRPr lang="en-US" sz="2800" dirty="0"/>
          </a:p>
        </p:txBody>
      </p:sp>
      <p:pic>
        <p:nvPicPr>
          <p:cNvPr id="13" name="Picture 3"/>
          <p:cNvPicPr>
            <a:picLocks noChangeAspect="1" noChangeArrowheads="1"/>
          </p:cNvPicPr>
          <p:nvPr/>
        </p:nvPicPr>
        <p:blipFill>
          <a:blip r:embed="rId5" cstate="print"/>
          <a:srcRect/>
          <a:stretch>
            <a:fillRect/>
          </a:stretch>
        </p:blipFill>
        <p:spPr bwMode="auto">
          <a:xfrm>
            <a:off x="2469604" y="5257800"/>
            <a:ext cx="1152525" cy="1143000"/>
          </a:xfrm>
          <a:prstGeom prst="rect">
            <a:avLst/>
          </a:prstGeom>
          <a:noFill/>
          <a:ln w="9525">
            <a:noFill/>
            <a:miter lim="800000"/>
            <a:headEnd/>
            <a:tailEnd/>
          </a:ln>
          <a:effectLst/>
        </p:spPr>
      </p:pic>
      <p:sp>
        <p:nvSpPr>
          <p:cNvPr id="14" name="TextBox 13"/>
          <p:cNvSpPr txBox="1"/>
          <p:nvPr/>
        </p:nvSpPr>
        <p:spPr>
          <a:xfrm>
            <a:off x="2012404" y="6324600"/>
            <a:ext cx="2026196" cy="369332"/>
          </a:xfrm>
          <a:prstGeom prst="rect">
            <a:avLst/>
          </a:prstGeom>
          <a:noFill/>
        </p:spPr>
        <p:txBody>
          <a:bodyPr wrap="none" rtlCol="0">
            <a:spAutoFit/>
          </a:bodyPr>
          <a:lstStyle/>
          <a:p>
            <a:r>
              <a:rPr lang="en-US" dirty="0" smtClean="0"/>
              <a:t>openstreetmap.org</a:t>
            </a:r>
            <a:endParaRPr lang="en-US" dirty="0"/>
          </a:p>
        </p:txBody>
      </p:sp>
      <p:sp>
        <p:nvSpPr>
          <p:cNvPr id="15" name="TextBox 14"/>
          <p:cNvSpPr txBox="1"/>
          <p:nvPr/>
        </p:nvSpPr>
        <p:spPr>
          <a:xfrm>
            <a:off x="3962400" y="5410200"/>
            <a:ext cx="2819400" cy="646331"/>
          </a:xfrm>
          <a:prstGeom prst="rect">
            <a:avLst/>
          </a:prstGeom>
          <a:noFill/>
        </p:spPr>
        <p:txBody>
          <a:bodyPr wrap="square" rtlCol="0">
            <a:spAutoFit/>
          </a:bodyPr>
          <a:lstStyle/>
          <a:p>
            <a:r>
              <a:rPr lang="en-US" dirty="0" smtClean="0"/>
              <a:t>Most well-known solution requires human editing</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pic>
        <p:nvPicPr>
          <p:cNvPr id="4" name="Picture 3"/>
          <p:cNvPicPr/>
          <p:nvPr/>
        </p:nvPicPr>
        <p:blipFill>
          <a:blip r:embed="rId2" cstate="print"/>
          <a:srcRect/>
          <a:stretch>
            <a:fillRect/>
          </a:stretch>
        </p:blipFill>
        <p:spPr bwMode="auto">
          <a:xfrm>
            <a:off x="609600" y="304800"/>
            <a:ext cx="1447800" cy="1752600"/>
          </a:xfrm>
          <a:prstGeom prst="rect">
            <a:avLst/>
          </a:prstGeom>
          <a:noFill/>
          <a:ln w="9525">
            <a:noFill/>
            <a:miter lim="800000"/>
            <a:headEnd/>
            <a:tailEnd/>
          </a:ln>
        </p:spPr>
      </p:pic>
      <p:pic>
        <p:nvPicPr>
          <p:cNvPr id="6" name="Picture 5"/>
          <p:cNvPicPr/>
          <p:nvPr/>
        </p:nvPicPr>
        <p:blipFill>
          <a:blip r:embed="rId3" cstate="print"/>
          <a:srcRect/>
          <a:stretch>
            <a:fillRect/>
          </a:stretch>
        </p:blipFill>
        <p:spPr bwMode="auto">
          <a:xfrm>
            <a:off x="457200" y="2738735"/>
            <a:ext cx="2057400" cy="2362200"/>
          </a:xfrm>
          <a:prstGeom prst="rect">
            <a:avLst/>
          </a:prstGeom>
          <a:noFill/>
          <a:ln w="9525">
            <a:noFill/>
            <a:miter lim="800000"/>
            <a:headEnd/>
            <a:tailEnd/>
          </a:ln>
        </p:spPr>
      </p:pic>
      <p:sp>
        <p:nvSpPr>
          <p:cNvPr id="7" name="TextBox 6"/>
          <p:cNvSpPr txBox="1"/>
          <p:nvPr/>
        </p:nvSpPr>
        <p:spPr>
          <a:xfrm>
            <a:off x="479146" y="2373868"/>
            <a:ext cx="1959254" cy="369332"/>
          </a:xfrm>
          <a:prstGeom prst="rect">
            <a:avLst/>
          </a:prstGeom>
          <a:noFill/>
        </p:spPr>
        <p:txBody>
          <a:bodyPr wrap="none" rtlCol="0">
            <a:spAutoFit/>
          </a:bodyPr>
          <a:lstStyle/>
          <a:p>
            <a:r>
              <a:rPr lang="en-US" dirty="0" smtClean="0"/>
              <a:t>Original GPS traces</a:t>
            </a:r>
            <a:endParaRPr lang="en-US" dirty="0"/>
          </a:p>
        </p:txBody>
      </p:sp>
      <p:sp>
        <p:nvSpPr>
          <p:cNvPr id="9" name="Freeform 8"/>
          <p:cNvSpPr/>
          <p:nvPr/>
        </p:nvSpPr>
        <p:spPr>
          <a:xfrm>
            <a:off x="1143000" y="5100935"/>
            <a:ext cx="2781300" cy="663575"/>
          </a:xfrm>
          <a:custGeom>
            <a:avLst/>
            <a:gdLst>
              <a:gd name="connsiteX0" fmla="*/ 0 w 2781300"/>
              <a:gd name="connsiteY0" fmla="*/ 38100 h 663575"/>
              <a:gd name="connsiteX1" fmla="*/ 1504950 w 2781300"/>
              <a:gd name="connsiteY1" fmla="*/ 657225 h 663575"/>
              <a:gd name="connsiteX2" fmla="*/ 2781300 w 2781300"/>
              <a:gd name="connsiteY2" fmla="*/ 0 h 663575"/>
            </a:gdLst>
            <a:ahLst/>
            <a:cxnLst>
              <a:cxn ang="0">
                <a:pos x="connsiteX0" y="connsiteY0"/>
              </a:cxn>
              <a:cxn ang="0">
                <a:pos x="connsiteX1" y="connsiteY1"/>
              </a:cxn>
              <a:cxn ang="0">
                <a:pos x="connsiteX2" y="connsiteY2"/>
              </a:cxn>
            </a:cxnLst>
            <a:rect l="l" t="t" r="r" b="b"/>
            <a:pathLst>
              <a:path w="2781300" h="663575">
                <a:moveTo>
                  <a:pt x="0" y="38100"/>
                </a:moveTo>
                <a:cubicBezTo>
                  <a:pt x="520700" y="350837"/>
                  <a:pt x="1041400" y="663575"/>
                  <a:pt x="1504950" y="657225"/>
                </a:cubicBezTo>
                <a:cubicBezTo>
                  <a:pt x="1968500" y="650875"/>
                  <a:pt x="2374900" y="325437"/>
                  <a:pt x="2781300" y="0"/>
                </a:cubicBezTo>
              </a:path>
            </a:pathLst>
          </a:custGeom>
          <a:ln w="63500">
            <a:solidFill>
              <a:srgbClr val="FFFF00"/>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2" name="Picture 11"/>
          <p:cNvPicPr/>
          <p:nvPr/>
        </p:nvPicPr>
        <p:blipFill>
          <a:blip r:embed="rId4" cstate="print"/>
          <a:srcRect/>
          <a:stretch>
            <a:fillRect/>
          </a:stretch>
        </p:blipFill>
        <p:spPr bwMode="auto">
          <a:xfrm>
            <a:off x="3200400" y="2662535"/>
            <a:ext cx="2286000" cy="2438400"/>
          </a:xfrm>
          <a:prstGeom prst="rect">
            <a:avLst/>
          </a:prstGeom>
          <a:noFill/>
          <a:ln w="9525">
            <a:noFill/>
            <a:miter lim="800000"/>
            <a:headEnd/>
            <a:tailEnd/>
          </a:ln>
        </p:spPr>
      </p:pic>
      <p:sp>
        <p:nvSpPr>
          <p:cNvPr id="13" name="TextBox 12"/>
          <p:cNvSpPr txBox="1"/>
          <p:nvPr/>
        </p:nvSpPr>
        <p:spPr>
          <a:xfrm>
            <a:off x="3200400" y="2297668"/>
            <a:ext cx="2007344" cy="369332"/>
          </a:xfrm>
          <a:prstGeom prst="rect">
            <a:avLst/>
          </a:prstGeom>
          <a:noFill/>
        </p:spPr>
        <p:txBody>
          <a:bodyPr wrap="none" rtlCol="0">
            <a:spAutoFit/>
          </a:bodyPr>
          <a:lstStyle/>
          <a:p>
            <a:r>
              <a:rPr lang="en-US" dirty="0" smtClean="0"/>
              <a:t>Clarified GPS traces</a:t>
            </a:r>
            <a:endParaRPr lang="en-US" dirty="0"/>
          </a:p>
        </p:txBody>
      </p:sp>
      <p:sp>
        <p:nvSpPr>
          <p:cNvPr id="11" name="TextBox 10"/>
          <p:cNvSpPr txBox="1"/>
          <p:nvPr/>
        </p:nvSpPr>
        <p:spPr>
          <a:xfrm>
            <a:off x="762000" y="6015335"/>
            <a:ext cx="3297569" cy="461665"/>
          </a:xfrm>
          <a:prstGeom prst="rect">
            <a:avLst/>
          </a:prstGeom>
          <a:noFill/>
        </p:spPr>
        <p:txBody>
          <a:bodyPr wrap="none" rtlCol="0">
            <a:spAutoFit/>
          </a:bodyPr>
          <a:lstStyle/>
          <a:p>
            <a:r>
              <a:rPr lang="en-US" sz="2400" dirty="0" smtClean="0"/>
              <a:t>Step 1: Clarify GPS traces</a:t>
            </a:r>
            <a:endParaRPr lang="en-US" sz="2400" dirty="0"/>
          </a:p>
        </p:txBody>
      </p:sp>
      <p:sp>
        <p:nvSpPr>
          <p:cNvPr id="15" name="Freeform 14"/>
          <p:cNvSpPr/>
          <p:nvPr/>
        </p:nvSpPr>
        <p:spPr>
          <a:xfrm>
            <a:off x="4343400" y="5100935"/>
            <a:ext cx="2781300" cy="663575"/>
          </a:xfrm>
          <a:custGeom>
            <a:avLst/>
            <a:gdLst>
              <a:gd name="connsiteX0" fmla="*/ 0 w 2781300"/>
              <a:gd name="connsiteY0" fmla="*/ 38100 h 663575"/>
              <a:gd name="connsiteX1" fmla="*/ 1504950 w 2781300"/>
              <a:gd name="connsiteY1" fmla="*/ 657225 h 663575"/>
              <a:gd name="connsiteX2" fmla="*/ 2781300 w 2781300"/>
              <a:gd name="connsiteY2" fmla="*/ 0 h 663575"/>
            </a:gdLst>
            <a:ahLst/>
            <a:cxnLst>
              <a:cxn ang="0">
                <a:pos x="connsiteX0" y="connsiteY0"/>
              </a:cxn>
              <a:cxn ang="0">
                <a:pos x="connsiteX1" y="connsiteY1"/>
              </a:cxn>
              <a:cxn ang="0">
                <a:pos x="connsiteX2" y="connsiteY2"/>
              </a:cxn>
            </a:cxnLst>
            <a:rect l="l" t="t" r="r" b="b"/>
            <a:pathLst>
              <a:path w="2781300" h="663575">
                <a:moveTo>
                  <a:pt x="0" y="38100"/>
                </a:moveTo>
                <a:cubicBezTo>
                  <a:pt x="520700" y="350837"/>
                  <a:pt x="1041400" y="663575"/>
                  <a:pt x="1504950" y="657225"/>
                </a:cubicBezTo>
                <a:cubicBezTo>
                  <a:pt x="1968500" y="650875"/>
                  <a:pt x="2374900" y="325437"/>
                  <a:pt x="2781300" y="0"/>
                </a:cubicBezTo>
              </a:path>
            </a:pathLst>
          </a:custGeom>
          <a:ln w="63500">
            <a:solidFill>
              <a:srgbClr val="FFFF00"/>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8" name="Picture 17"/>
          <p:cNvPicPr/>
          <p:nvPr/>
        </p:nvPicPr>
        <p:blipFill>
          <a:blip r:embed="rId5" cstate="print"/>
          <a:srcRect/>
          <a:stretch>
            <a:fillRect/>
          </a:stretch>
        </p:blipFill>
        <p:spPr bwMode="auto">
          <a:xfrm>
            <a:off x="6096000" y="2662535"/>
            <a:ext cx="2209800" cy="2514600"/>
          </a:xfrm>
          <a:prstGeom prst="rect">
            <a:avLst/>
          </a:prstGeom>
          <a:noFill/>
          <a:ln w="9525">
            <a:noFill/>
            <a:miter lim="800000"/>
            <a:headEnd/>
            <a:tailEnd/>
          </a:ln>
        </p:spPr>
      </p:pic>
      <p:sp>
        <p:nvSpPr>
          <p:cNvPr id="19" name="TextBox 16"/>
          <p:cNvSpPr txBox="1"/>
          <p:nvPr/>
        </p:nvSpPr>
        <p:spPr>
          <a:xfrm>
            <a:off x="6096000" y="2297668"/>
            <a:ext cx="2084738" cy="369332"/>
          </a:xfrm>
          <a:prstGeom prst="rect">
            <a:avLst/>
          </a:prstGeom>
          <a:noFill/>
        </p:spPr>
        <p:txBody>
          <a:bodyPr wrap="none" rtlCol="0">
            <a:spAutoFit/>
          </a:bodyPr>
          <a:lstStyle/>
          <a:p>
            <a:r>
              <a:rPr lang="en-US" dirty="0" smtClean="0"/>
              <a:t>Routable map graph</a:t>
            </a:r>
            <a:endParaRPr lang="en-US" dirty="0"/>
          </a:p>
        </p:txBody>
      </p:sp>
      <p:sp>
        <p:nvSpPr>
          <p:cNvPr id="17" name="TextBox 16"/>
          <p:cNvSpPr txBox="1"/>
          <p:nvPr/>
        </p:nvSpPr>
        <p:spPr>
          <a:xfrm>
            <a:off x="4419600" y="6015335"/>
            <a:ext cx="3687548" cy="461665"/>
          </a:xfrm>
          <a:prstGeom prst="rect">
            <a:avLst/>
          </a:prstGeom>
          <a:noFill/>
        </p:spPr>
        <p:txBody>
          <a:bodyPr wrap="none" rtlCol="0">
            <a:spAutoFit/>
          </a:bodyPr>
          <a:lstStyle/>
          <a:p>
            <a:r>
              <a:rPr lang="en-US" sz="2400" dirty="0" smtClean="0"/>
              <a:t>Step 2: Generate map graph</a:t>
            </a:r>
            <a:endParaRPr lang="en-US"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152400" y="2362200"/>
            <a:ext cx="2057400" cy="3505200"/>
          </a:xfrm>
          <a:prstGeom prst="rect">
            <a:avLst/>
          </a:prstGeom>
          <a:solidFill>
            <a:schemeClr val="bg1">
              <a:lumMod val="6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Clarifying GPS Traces</a:t>
            </a:r>
            <a:endParaRPr lang="en-US" dirty="0"/>
          </a:p>
        </p:txBody>
      </p:sp>
      <p:grpSp>
        <p:nvGrpSpPr>
          <p:cNvPr id="24" name="Group 23"/>
          <p:cNvGrpSpPr/>
          <p:nvPr/>
        </p:nvGrpSpPr>
        <p:grpSpPr>
          <a:xfrm>
            <a:off x="1371600" y="2438400"/>
            <a:ext cx="533399" cy="3429000"/>
            <a:chOff x="914401" y="2362200"/>
            <a:chExt cx="533399" cy="3429000"/>
          </a:xfrm>
        </p:grpSpPr>
        <p:cxnSp>
          <p:nvCxnSpPr>
            <p:cNvPr id="5" name="Straight Arrow Connector 4"/>
            <p:cNvCxnSpPr/>
            <p:nvPr/>
          </p:nvCxnSpPr>
          <p:spPr>
            <a:xfrm rot="16200000" flipV="1">
              <a:off x="-342900" y="3771900"/>
              <a:ext cx="32004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flipH="1" flipV="1">
              <a:off x="-266700" y="3924300"/>
              <a:ext cx="3124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flipH="1" flipV="1">
              <a:off x="-190500" y="4076700"/>
              <a:ext cx="3124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6200000" flipV="1">
              <a:off x="-114300" y="3848100"/>
              <a:ext cx="28956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flipH="1" flipV="1">
              <a:off x="-381000" y="3962400"/>
              <a:ext cx="3200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6200000" flipV="1">
              <a:off x="-495299" y="3771900"/>
              <a:ext cx="32004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flipH="1" flipV="1">
              <a:off x="-419099" y="4152106"/>
              <a:ext cx="3124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flipH="1" flipV="1">
              <a:off x="-342899" y="4228306"/>
              <a:ext cx="3124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16200000" flipV="1">
              <a:off x="-266699" y="3848100"/>
              <a:ext cx="28956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flipH="1" flipV="1">
              <a:off x="-457994" y="4037806"/>
              <a:ext cx="3200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flipV="1">
            <a:off x="304801" y="2362200"/>
            <a:ext cx="533399" cy="3429000"/>
            <a:chOff x="914401" y="2362200"/>
            <a:chExt cx="533399" cy="3429000"/>
          </a:xfrm>
        </p:grpSpPr>
        <p:cxnSp>
          <p:nvCxnSpPr>
            <p:cNvPr id="26" name="Straight Arrow Connector 25"/>
            <p:cNvCxnSpPr/>
            <p:nvPr/>
          </p:nvCxnSpPr>
          <p:spPr>
            <a:xfrm rot="16200000" flipV="1">
              <a:off x="-342900" y="3771900"/>
              <a:ext cx="32004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5400000" flipH="1" flipV="1">
              <a:off x="-266700" y="3924300"/>
              <a:ext cx="3124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flipH="1" flipV="1">
              <a:off x="-190500" y="4076700"/>
              <a:ext cx="3124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16200000" flipV="1">
              <a:off x="-114300" y="3848100"/>
              <a:ext cx="28956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5400000" flipH="1" flipV="1">
              <a:off x="-381000" y="3962400"/>
              <a:ext cx="3200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16200000" flipV="1">
              <a:off x="-495299" y="3771900"/>
              <a:ext cx="32004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5400000" flipH="1" flipV="1">
              <a:off x="-419099" y="4152106"/>
              <a:ext cx="3124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5400000" flipH="1" flipV="1">
              <a:off x="-342899" y="4228306"/>
              <a:ext cx="3124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16200000" flipV="1">
              <a:off x="-266699" y="3848100"/>
              <a:ext cx="28956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5400000" flipH="1" flipV="1">
              <a:off x="-457994" y="4037806"/>
              <a:ext cx="3200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36" name="Right Arrow 35"/>
          <p:cNvSpPr/>
          <p:nvPr/>
        </p:nvSpPr>
        <p:spPr>
          <a:xfrm>
            <a:off x="2362200" y="3857625"/>
            <a:ext cx="70485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p:cNvCxnSpPr>
            <a:stCxn id="37" idx="0"/>
            <a:endCxn id="37" idx="2"/>
          </p:cNvCxnSpPr>
          <p:nvPr/>
        </p:nvCxnSpPr>
        <p:spPr>
          <a:xfrm rot="16200000" flipH="1">
            <a:off x="-571500" y="4114800"/>
            <a:ext cx="3505200" cy="0"/>
          </a:xfrm>
          <a:prstGeom prst="line">
            <a:avLst/>
          </a:prstGeom>
          <a:ln w="76200">
            <a:solidFill>
              <a:srgbClr val="FFFF00"/>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600200" y="4114800"/>
            <a:ext cx="35052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457200" y="4114800"/>
            <a:ext cx="35052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190500" y="5867400"/>
            <a:ext cx="1999330" cy="369332"/>
          </a:xfrm>
          <a:prstGeom prst="rect">
            <a:avLst/>
          </a:prstGeom>
          <a:noFill/>
        </p:spPr>
        <p:txBody>
          <a:bodyPr wrap="none" rtlCol="0">
            <a:spAutoFit/>
          </a:bodyPr>
          <a:lstStyle/>
          <a:p>
            <a:r>
              <a:rPr lang="en-US" dirty="0" smtClean="0"/>
              <a:t>jumbled GPS traces</a:t>
            </a:r>
            <a:endParaRPr lang="en-US" dirty="0"/>
          </a:p>
        </p:txBody>
      </p:sp>
      <p:sp>
        <p:nvSpPr>
          <p:cNvPr id="44" name="Rectangle 43"/>
          <p:cNvSpPr/>
          <p:nvPr/>
        </p:nvSpPr>
        <p:spPr>
          <a:xfrm>
            <a:off x="3276600" y="2362200"/>
            <a:ext cx="2057400" cy="3505200"/>
          </a:xfrm>
          <a:prstGeom prst="rect">
            <a:avLst/>
          </a:prstGeom>
          <a:solidFill>
            <a:schemeClr val="bg1">
              <a:lumMod val="6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Connector 66"/>
          <p:cNvCxnSpPr>
            <a:stCxn id="44" idx="0"/>
            <a:endCxn id="44" idx="2"/>
          </p:cNvCxnSpPr>
          <p:nvPr/>
        </p:nvCxnSpPr>
        <p:spPr>
          <a:xfrm rot="16200000" flipH="1">
            <a:off x="2552700" y="4114800"/>
            <a:ext cx="3505200" cy="0"/>
          </a:xfrm>
          <a:prstGeom prst="line">
            <a:avLst/>
          </a:prstGeom>
          <a:ln w="76200">
            <a:solidFill>
              <a:srgbClr val="FFFF00"/>
            </a:solidFill>
            <a:prstDash val="dash"/>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5400000">
            <a:off x="1524000" y="4114800"/>
            <a:ext cx="35052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5400000">
            <a:off x="3581400" y="4114800"/>
            <a:ext cx="35052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3305175" y="5867400"/>
            <a:ext cx="1981696" cy="369332"/>
          </a:xfrm>
          <a:prstGeom prst="rect">
            <a:avLst/>
          </a:prstGeom>
          <a:noFill/>
        </p:spPr>
        <p:txBody>
          <a:bodyPr wrap="none" rtlCol="0">
            <a:spAutoFit/>
          </a:bodyPr>
          <a:lstStyle/>
          <a:p>
            <a:r>
              <a:rPr lang="en-US" dirty="0" smtClean="0"/>
              <a:t>clarified GPS traces</a:t>
            </a:r>
            <a:endParaRPr lang="en-US" dirty="0"/>
          </a:p>
        </p:txBody>
      </p:sp>
      <p:grpSp>
        <p:nvGrpSpPr>
          <p:cNvPr id="80" name="Group 79"/>
          <p:cNvGrpSpPr/>
          <p:nvPr/>
        </p:nvGrpSpPr>
        <p:grpSpPr>
          <a:xfrm flipV="1">
            <a:off x="3810000" y="2362200"/>
            <a:ext cx="76199" cy="3429000"/>
            <a:chOff x="914401" y="2362200"/>
            <a:chExt cx="533399" cy="3429000"/>
          </a:xfrm>
        </p:grpSpPr>
        <p:cxnSp>
          <p:nvCxnSpPr>
            <p:cNvPr id="81" name="Straight Arrow Connector 80"/>
            <p:cNvCxnSpPr/>
            <p:nvPr/>
          </p:nvCxnSpPr>
          <p:spPr>
            <a:xfrm rot="16200000" flipV="1">
              <a:off x="-342900" y="3771900"/>
              <a:ext cx="32004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rot="5400000" flipH="1" flipV="1">
              <a:off x="-266700" y="3924300"/>
              <a:ext cx="3124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rot="5400000" flipH="1" flipV="1">
              <a:off x="-190500" y="4076700"/>
              <a:ext cx="3124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rot="16200000" flipV="1">
              <a:off x="-114300" y="3848100"/>
              <a:ext cx="28956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rot="5400000" flipH="1" flipV="1">
              <a:off x="-381000" y="3962400"/>
              <a:ext cx="3200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rot="16200000" flipV="1">
              <a:off x="-495299" y="3771900"/>
              <a:ext cx="32004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rot="5400000" flipH="1" flipV="1">
              <a:off x="-419099" y="4152106"/>
              <a:ext cx="3124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rot="5400000" flipH="1" flipV="1">
              <a:off x="-342899" y="4228306"/>
              <a:ext cx="3124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rot="16200000" flipV="1">
              <a:off x="-266699" y="3848100"/>
              <a:ext cx="28956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rot="5400000" flipH="1" flipV="1">
              <a:off x="-457994" y="4037806"/>
              <a:ext cx="3200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91" name="Group 90"/>
          <p:cNvGrpSpPr/>
          <p:nvPr/>
        </p:nvGrpSpPr>
        <p:grpSpPr>
          <a:xfrm>
            <a:off x="4724400" y="2438400"/>
            <a:ext cx="76199" cy="3429000"/>
            <a:chOff x="914401" y="2362200"/>
            <a:chExt cx="533399" cy="3429000"/>
          </a:xfrm>
        </p:grpSpPr>
        <p:cxnSp>
          <p:nvCxnSpPr>
            <p:cNvPr id="92" name="Straight Arrow Connector 91"/>
            <p:cNvCxnSpPr/>
            <p:nvPr/>
          </p:nvCxnSpPr>
          <p:spPr>
            <a:xfrm rot="16200000" flipV="1">
              <a:off x="-342900" y="3771900"/>
              <a:ext cx="32004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rot="5400000" flipH="1" flipV="1">
              <a:off x="-266700" y="3924300"/>
              <a:ext cx="3124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rot="5400000" flipH="1" flipV="1">
              <a:off x="-190500" y="4076700"/>
              <a:ext cx="3124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rot="16200000" flipV="1">
              <a:off x="-114300" y="3848100"/>
              <a:ext cx="28956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rot="5400000" flipH="1" flipV="1">
              <a:off x="-381000" y="3962400"/>
              <a:ext cx="3200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rot="16200000" flipV="1">
              <a:off x="-495299" y="3771900"/>
              <a:ext cx="32004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rot="5400000" flipH="1" flipV="1">
              <a:off x="-419099" y="4152106"/>
              <a:ext cx="3124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rot="5400000" flipH="1" flipV="1">
              <a:off x="-342899" y="4228306"/>
              <a:ext cx="3124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rot="16200000" flipV="1">
              <a:off x="-266699" y="3848100"/>
              <a:ext cx="28956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rot="5400000" flipH="1" flipV="1">
              <a:off x="-457994" y="4037806"/>
              <a:ext cx="3200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102" name="TextBox 101"/>
          <p:cNvSpPr txBox="1"/>
          <p:nvPr/>
        </p:nvSpPr>
        <p:spPr>
          <a:xfrm>
            <a:off x="5943600" y="3429000"/>
            <a:ext cx="2362200" cy="923330"/>
          </a:xfrm>
          <a:prstGeom prst="rect">
            <a:avLst/>
          </a:prstGeom>
          <a:noFill/>
        </p:spPr>
        <p:txBody>
          <a:bodyPr wrap="square" rtlCol="0">
            <a:spAutoFit/>
          </a:bodyPr>
          <a:lstStyle/>
          <a:p>
            <a:r>
              <a:rPr lang="en-US" dirty="0" smtClean="0"/>
              <a:t>Apply imaginary forces to bundle nearby GPS traces</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Straight Connector 40"/>
          <p:cNvCxnSpPr/>
          <p:nvPr/>
        </p:nvCxnSpPr>
        <p:spPr>
          <a:xfrm flipV="1">
            <a:off x="695325" y="3743325"/>
            <a:ext cx="838200" cy="152400"/>
          </a:xfrm>
          <a:prstGeom prst="line">
            <a:avLst/>
          </a:prstGeom>
          <a:ln w="38100">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1: Pull Toward Other Traces</a:t>
            </a:r>
            <a:endParaRPr lang="en-US" dirty="0"/>
          </a:p>
        </p:txBody>
      </p:sp>
      <p:cxnSp>
        <p:nvCxnSpPr>
          <p:cNvPr id="5" name="Straight Arrow Connector 4"/>
          <p:cNvCxnSpPr/>
          <p:nvPr/>
        </p:nvCxnSpPr>
        <p:spPr>
          <a:xfrm rot="16200000" flipV="1">
            <a:off x="-723900" y="3771900"/>
            <a:ext cx="3810000" cy="2286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rot="16200000" flipV="1">
            <a:off x="-381000" y="3962400"/>
            <a:ext cx="3886200" cy="76200"/>
          </a:xfrm>
          <a:prstGeom prst="straightConnector1">
            <a:avLst/>
          </a:prstGeom>
          <a:ln>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6200000" flipV="1">
            <a:off x="-1295400" y="3810000"/>
            <a:ext cx="3886200" cy="76200"/>
          </a:xfrm>
          <a:prstGeom prst="straightConnector1">
            <a:avLst/>
          </a:prstGeom>
          <a:ln>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3124200" y="2133600"/>
            <a:ext cx="1971675" cy="793750"/>
            <a:chOff x="3133725" y="3581400"/>
            <a:chExt cx="1971675" cy="793750"/>
          </a:xfrm>
        </p:grpSpPr>
        <p:grpSp>
          <p:nvGrpSpPr>
            <p:cNvPr id="15" name="Group 49"/>
            <p:cNvGrpSpPr/>
            <p:nvPr/>
          </p:nvGrpSpPr>
          <p:grpSpPr>
            <a:xfrm>
              <a:off x="3133725" y="3581400"/>
              <a:ext cx="1971675" cy="793750"/>
              <a:chOff x="3971925" y="3930650"/>
              <a:chExt cx="1971675" cy="793750"/>
            </a:xfrm>
          </p:grpSpPr>
          <p:sp>
            <p:nvSpPr>
              <p:cNvPr id="17" name="Freeform 16"/>
              <p:cNvSpPr/>
              <p:nvPr/>
            </p:nvSpPr>
            <p:spPr>
              <a:xfrm>
                <a:off x="3971925" y="3930650"/>
                <a:ext cx="1000125" cy="793750"/>
              </a:xfrm>
              <a:custGeom>
                <a:avLst/>
                <a:gdLst>
                  <a:gd name="connsiteX0" fmla="*/ 0 w 1000125"/>
                  <a:gd name="connsiteY0" fmla="*/ 12700 h 793750"/>
                  <a:gd name="connsiteX1" fmla="*/ 561975 w 1000125"/>
                  <a:gd name="connsiteY1" fmla="*/ 107950 h 793750"/>
                  <a:gd name="connsiteX2" fmla="*/ 800100 w 1000125"/>
                  <a:gd name="connsiteY2" fmla="*/ 660400 h 793750"/>
                  <a:gd name="connsiteX3" fmla="*/ 1000125 w 1000125"/>
                  <a:gd name="connsiteY3" fmla="*/ 793750 h 793750"/>
                </a:gdLst>
                <a:ahLst/>
                <a:cxnLst>
                  <a:cxn ang="0">
                    <a:pos x="connsiteX0" y="connsiteY0"/>
                  </a:cxn>
                  <a:cxn ang="0">
                    <a:pos x="connsiteX1" y="connsiteY1"/>
                  </a:cxn>
                  <a:cxn ang="0">
                    <a:pos x="connsiteX2" y="connsiteY2"/>
                  </a:cxn>
                  <a:cxn ang="0">
                    <a:pos x="connsiteX3" y="connsiteY3"/>
                  </a:cxn>
                </a:cxnLst>
                <a:rect l="l" t="t" r="r" b="b"/>
                <a:pathLst>
                  <a:path w="1000125" h="793750">
                    <a:moveTo>
                      <a:pt x="0" y="12700"/>
                    </a:moveTo>
                    <a:cubicBezTo>
                      <a:pt x="214312" y="6350"/>
                      <a:pt x="428625" y="0"/>
                      <a:pt x="561975" y="107950"/>
                    </a:cubicBezTo>
                    <a:cubicBezTo>
                      <a:pt x="695325" y="215900"/>
                      <a:pt x="727075" y="546100"/>
                      <a:pt x="800100" y="660400"/>
                    </a:cubicBezTo>
                    <a:cubicBezTo>
                      <a:pt x="873125" y="774700"/>
                      <a:pt x="936625" y="784225"/>
                      <a:pt x="1000125" y="793750"/>
                    </a:cubicBezTo>
                  </a:path>
                </a:pathLst>
              </a:cu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accent1"/>
                  </a:solidFill>
                </a:endParaRPr>
              </a:p>
            </p:txBody>
          </p:sp>
          <p:sp>
            <p:nvSpPr>
              <p:cNvPr id="18" name="Freeform 17"/>
              <p:cNvSpPr/>
              <p:nvPr/>
            </p:nvSpPr>
            <p:spPr>
              <a:xfrm flipH="1">
                <a:off x="4953000" y="3930650"/>
                <a:ext cx="990600" cy="793750"/>
              </a:xfrm>
              <a:custGeom>
                <a:avLst/>
                <a:gdLst>
                  <a:gd name="connsiteX0" fmla="*/ 0 w 1000125"/>
                  <a:gd name="connsiteY0" fmla="*/ 12700 h 793750"/>
                  <a:gd name="connsiteX1" fmla="*/ 561975 w 1000125"/>
                  <a:gd name="connsiteY1" fmla="*/ 107950 h 793750"/>
                  <a:gd name="connsiteX2" fmla="*/ 800100 w 1000125"/>
                  <a:gd name="connsiteY2" fmla="*/ 660400 h 793750"/>
                  <a:gd name="connsiteX3" fmla="*/ 1000125 w 1000125"/>
                  <a:gd name="connsiteY3" fmla="*/ 793750 h 793750"/>
                </a:gdLst>
                <a:ahLst/>
                <a:cxnLst>
                  <a:cxn ang="0">
                    <a:pos x="connsiteX0" y="connsiteY0"/>
                  </a:cxn>
                  <a:cxn ang="0">
                    <a:pos x="connsiteX1" y="connsiteY1"/>
                  </a:cxn>
                  <a:cxn ang="0">
                    <a:pos x="connsiteX2" y="connsiteY2"/>
                  </a:cxn>
                  <a:cxn ang="0">
                    <a:pos x="connsiteX3" y="connsiteY3"/>
                  </a:cxn>
                </a:cxnLst>
                <a:rect l="l" t="t" r="r" b="b"/>
                <a:pathLst>
                  <a:path w="1000125" h="793750">
                    <a:moveTo>
                      <a:pt x="0" y="12700"/>
                    </a:moveTo>
                    <a:cubicBezTo>
                      <a:pt x="214312" y="6350"/>
                      <a:pt x="428625" y="0"/>
                      <a:pt x="561975" y="107950"/>
                    </a:cubicBezTo>
                    <a:cubicBezTo>
                      <a:pt x="695325" y="215900"/>
                      <a:pt x="727075" y="546100"/>
                      <a:pt x="800100" y="660400"/>
                    </a:cubicBezTo>
                    <a:cubicBezTo>
                      <a:pt x="873125" y="774700"/>
                      <a:pt x="936625" y="784225"/>
                      <a:pt x="1000125" y="793750"/>
                    </a:cubicBezTo>
                  </a:path>
                </a:pathLst>
              </a:cu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accent1"/>
                  </a:solidFill>
                </a:endParaRPr>
              </a:p>
            </p:txBody>
          </p:sp>
        </p:grpSp>
        <p:sp>
          <p:nvSpPr>
            <p:cNvPr id="16" name="Oval 15"/>
            <p:cNvSpPr/>
            <p:nvPr/>
          </p:nvSpPr>
          <p:spPr>
            <a:xfrm rot="16200000">
              <a:off x="3733800" y="3581400"/>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grpSp>
      <p:sp>
        <p:nvSpPr>
          <p:cNvPr id="19" name="Oval 18"/>
          <p:cNvSpPr>
            <a:spLocks noChangeAspect="1"/>
          </p:cNvSpPr>
          <p:nvPr/>
        </p:nvSpPr>
        <p:spPr>
          <a:xfrm>
            <a:off x="1104900" y="3743325"/>
            <a:ext cx="152400" cy="1524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905000" y="4038600"/>
            <a:ext cx="1101071" cy="369332"/>
          </a:xfrm>
          <a:prstGeom prst="rect">
            <a:avLst/>
          </a:prstGeom>
          <a:noFill/>
        </p:spPr>
        <p:txBody>
          <a:bodyPr wrap="none" rtlCol="0">
            <a:spAutoFit/>
          </a:bodyPr>
          <a:lstStyle/>
          <a:p>
            <a:r>
              <a:rPr lang="en-US" dirty="0" smtClean="0"/>
              <a:t>GPS point</a:t>
            </a:r>
            <a:endParaRPr lang="en-US" dirty="0"/>
          </a:p>
        </p:txBody>
      </p:sp>
      <p:cxnSp>
        <p:nvCxnSpPr>
          <p:cNvPr id="27" name="Straight Arrow Connector 26"/>
          <p:cNvCxnSpPr>
            <a:stCxn id="20" idx="1"/>
            <a:endCxn id="19" idx="5"/>
          </p:cNvCxnSpPr>
          <p:nvPr/>
        </p:nvCxnSpPr>
        <p:spPr>
          <a:xfrm rot="10800000">
            <a:off x="1234982" y="3873408"/>
            <a:ext cx="670018" cy="34985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1485900" y="3657600"/>
            <a:ext cx="152400" cy="152400"/>
            <a:chOff x="4572000" y="4267200"/>
            <a:chExt cx="152400" cy="152400"/>
          </a:xfrm>
        </p:grpSpPr>
        <p:cxnSp>
          <p:nvCxnSpPr>
            <p:cNvPr id="29" name="Straight Connector 28"/>
            <p:cNvCxnSpPr/>
            <p:nvPr/>
          </p:nvCxnSpPr>
          <p:spPr>
            <a:xfrm rot="16200000" flipH="1">
              <a:off x="4572000" y="4267200"/>
              <a:ext cx="1524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flipH="1" flipV="1">
              <a:off x="4572000" y="4267200"/>
              <a:ext cx="1524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a:off x="4038600" y="2828925"/>
            <a:ext cx="152400" cy="152400"/>
            <a:chOff x="4572000" y="4267200"/>
            <a:chExt cx="152400" cy="152400"/>
          </a:xfrm>
        </p:grpSpPr>
        <p:cxnSp>
          <p:nvCxnSpPr>
            <p:cNvPr id="33" name="Straight Connector 32"/>
            <p:cNvCxnSpPr/>
            <p:nvPr/>
          </p:nvCxnSpPr>
          <p:spPr>
            <a:xfrm rot="16200000" flipH="1">
              <a:off x="4572000" y="4267200"/>
              <a:ext cx="1524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flipH="1" flipV="1">
              <a:off x="4572000" y="4267200"/>
              <a:ext cx="1524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5" name="TextBox 34"/>
          <p:cNvSpPr txBox="1"/>
          <p:nvPr/>
        </p:nvSpPr>
        <p:spPr>
          <a:xfrm>
            <a:off x="5257800" y="2057400"/>
            <a:ext cx="2438400" cy="1200329"/>
          </a:xfrm>
          <a:prstGeom prst="rect">
            <a:avLst/>
          </a:prstGeom>
          <a:noFill/>
        </p:spPr>
        <p:txBody>
          <a:bodyPr wrap="square" rtlCol="0">
            <a:spAutoFit/>
          </a:bodyPr>
          <a:lstStyle/>
          <a:p>
            <a:r>
              <a:rPr lang="en-US" dirty="0" smtClean="0">
                <a:solidFill>
                  <a:schemeClr val="accent1">
                    <a:lumMod val="75000"/>
                  </a:schemeClr>
                </a:solidFill>
              </a:rPr>
              <a:t>Virtual potential well generated by blue segment (upside-down Gaussian)</a:t>
            </a:r>
          </a:p>
        </p:txBody>
      </p:sp>
      <p:cxnSp>
        <p:nvCxnSpPr>
          <p:cNvPr id="37" name="Straight Arrow Connector 36"/>
          <p:cNvCxnSpPr/>
          <p:nvPr/>
        </p:nvCxnSpPr>
        <p:spPr>
          <a:xfrm flipV="1">
            <a:off x="1676400" y="2971800"/>
            <a:ext cx="2286000" cy="76200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5400000" flipH="1" flipV="1">
            <a:off x="4114800" y="5715000"/>
            <a:ext cx="13716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3886200" y="5867400"/>
            <a:ext cx="1752600" cy="1588"/>
          </a:xfrm>
          <a:prstGeom prst="straightConnector1">
            <a:avLst/>
          </a:prstGeom>
          <a:ln>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48" name="Arc 47"/>
          <p:cNvSpPr/>
          <p:nvPr/>
        </p:nvSpPr>
        <p:spPr>
          <a:xfrm>
            <a:off x="4467225" y="5534025"/>
            <a:ext cx="685800" cy="685800"/>
          </a:xfrm>
          <a:prstGeom prst="arc">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TextBox 50"/>
          <p:cNvSpPr txBox="1"/>
          <p:nvPr/>
        </p:nvSpPr>
        <p:spPr>
          <a:xfrm>
            <a:off x="5105400" y="5334000"/>
            <a:ext cx="308098" cy="369332"/>
          </a:xfrm>
          <a:prstGeom prst="rect">
            <a:avLst/>
          </a:prstGeom>
          <a:noFill/>
        </p:spPr>
        <p:txBody>
          <a:bodyPr wrap="none" rtlCol="0">
            <a:spAutoFit/>
          </a:bodyPr>
          <a:lstStyle/>
          <a:p>
            <a:r>
              <a:rPr lang="el-GR" dirty="0" smtClean="0"/>
              <a:t>θ</a:t>
            </a:r>
            <a:endParaRPr lang="en-US" dirty="0"/>
          </a:p>
        </p:txBody>
      </p:sp>
      <p:sp>
        <p:nvSpPr>
          <p:cNvPr id="52" name="TextBox 51"/>
          <p:cNvSpPr txBox="1"/>
          <p:nvPr/>
        </p:nvSpPr>
        <p:spPr>
          <a:xfrm>
            <a:off x="5486400" y="5181600"/>
            <a:ext cx="2099421" cy="369332"/>
          </a:xfrm>
          <a:prstGeom prst="rect">
            <a:avLst/>
          </a:prstGeom>
          <a:noFill/>
        </p:spPr>
        <p:txBody>
          <a:bodyPr wrap="none" rtlCol="0">
            <a:spAutoFit/>
          </a:bodyPr>
          <a:lstStyle/>
          <a:p>
            <a:r>
              <a:rPr lang="en-US" dirty="0" smtClean="0">
                <a:solidFill>
                  <a:schemeClr val="accent1">
                    <a:lumMod val="75000"/>
                  </a:schemeClr>
                </a:solidFill>
              </a:rPr>
              <a:t>force’ = </a:t>
            </a:r>
            <a:r>
              <a:rPr lang="en-US" dirty="0" err="1" smtClean="0">
                <a:solidFill>
                  <a:schemeClr val="accent1">
                    <a:lumMod val="75000"/>
                  </a:schemeClr>
                </a:solidFill>
              </a:rPr>
              <a:t>cos</a:t>
            </a:r>
            <a:r>
              <a:rPr lang="en-US" dirty="0" smtClean="0">
                <a:solidFill>
                  <a:schemeClr val="accent1">
                    <a:lumMod val="75000"/>
                  </a:schemeClr>
                </a:solidFill>
              </a:rPr>
              <a:t>(</a:t>
            </a:r>
            <a:r>
              <a:rPr lang="el-GR" dirty="0" smtClean="0">
                <a:solidFill>
                  <a:schemeClr val="accent1">
                    <a:lumMod val="75000"/>
                  </a:schemeClr>
                </a:solidFill>
              </a:rPr>
              <a:t>θ</a:t>
            </a:r>
            <a:r>
              <a:rPr lang="en-US" dirty="0" smtClean="0">
                <a:solidFill>
                  <a:schemeClr val="accent1">
                    <a:lumMod val="75000"/>
                  </a:schemeClr>
                </a:solidFill>
              </a:rPr>
              <a:t>)*force</a:t>
            </a:r>
            <a:endParaRPr lang="en-US" dirty="0"/>
          </a:p>
        </p:txBody>
      </p:sp>
      <p:sp>
        <p:nvSpPr>
          <p:cNvPr id="53" name="Rectangle 52"/>
          <p:cNvSpPr/>
          <p:nvPr/>
        </p:nvSpPr>
        <p:spPr>
          <a:xfrm>
            <a:off x="4038600" y="3276600"/>
            <a:ext cx="2215607" cy="369332"/>
          </a:xfrm>
          <a:prstGeom prst="rect">
            <a:avLst/>
          </a:prstGeom>
        </p:spPr>
        <p:txBody>
          <a:bodyPr wrap="none">
            <a:spAutoFit/>
          </a:bodyPr>
          <a:lstStyle/>
          <a:p>
            <a:r>
              <a:rPr lang="en-US" dirty="0" smtClean="0">
                <a:solidFill>
                  <a:schemeClr val="accent1">
                    <a:lumMod val="75000"/>
                  </a:schemeClr>
                </a:solidFill>
              </a:rPr>
              <a:t>force = d/</a:t>
            </a:r>
            <a:r>
              <a:rPr lang="en-US" dirty="0" err="1" smtClean="0">
                <a:solidFill>
                  <a:schemeClr val="accent1">
                    <a:lumMod val="75000"/>
                  </a:schemeClr>
                </a:solidFill>
              </a:rPr>
              <a:t>dx</a:t>
            </a:r>
            <a:r>
              <a:rPr lang="en-US" dirty="0" smtClean="0">
                <a:solidFill>
                  <a:schemeClr val="accent1">
                    <a:lumMod val="75000"/>
                  </a:schemeClr>
                </a:solidFill>
              </a:rPr>
              <a:t> potential</a:t>
            </a:r>
            <a:endParaRPr lang="en-US" dirty="0"/>
          </a:p>
        </p:txBody>
      </p:sp>
      <p:sp>
        <p:nvSpPr>
          <p:cNvPr id="54" name="TextBox 53"/>
          <p:cNvSpPr txBox="1"/>
          <p:nvPr/>
        </p:nvSpPr>
        <p:spPr>
          <a:xfrm>
            <a:off x="4515361" y="4343400"/>
            <a:ext cx="4628639" cy="646331"/>
          </a:xfrm>
          <a:prstGeom prst="rect">
            <a:avLst/>
          </a:prstGeom>
          <a:noFill/>
        </p:spPr>
        <p:txBody>
          <a:bodyPr wrap="none" rtlCol="0">
            <a:spAutoFit/>
          </a:bodyPr>
          <a:lstStyle/>
          <a:p>
            <a:pPr>
              <a:buFont typeface="Arial" pitchFamily="34" charset="0"/>
              <a:buChar char="•"/>
            </a:pPr>
            <a:r>
              <a:rPr lang="en-US" dirty="0" smtClean="0">
                <a:solidFill>
                  <a:schemeClr val="accent1">
                    <a:lumMod val="75000"/>
                  </a:schemeClr>
                </a:solidFill>
              </a:rPr>
              <a:t> Avoid force from perpendicular traces</a:t>
            </a:r>
          </a:p>
          <a:p>
            <a:pPr>
              <a:buFont typeface="Arial" pitchFamily="34" charset="0"/>
              <a:buChar char="•"/>
            </a:pPr>
            <a:r>
              <a:rPr lang="en-US" dirty="0" smtClean="0">
                <a:solidFill>
                  <a:schemeClr val="accent1">
                    <a:lumMod val="75000"/>
                  </a:schemeClr>
                </a:solidFill>
              </a:rPr>
              <a:t> Repellent force from opposite direction traces</a:t>
            </a:r>
            <a:endParaRPr lang="en-US"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Keep Point Near Home</a:t>
            </a:r>
            <a:endParaRPr lang="en-US" dirty="0"/>
          </a:p>
        </p:txBody>
      </p:sp>
      <p:sp>
        <p:nvSpPr>
          <p:cNvPr id="3" name="Oval 2"/>
          <p:cNvSpPr>
            <a:spLocks noChangeAspect="1"/>
          </p:cNvSpPr>
          <p:nvPr/>
        </p:nvSpPr>
        <p:spPr>
          <a:xfrm>
            <a:off x="1104900" y="3743325"/>
            <a:ext cx="152400" cy="1524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52400" y="4648200"/>
            <a:ext cx="1101071" cy="369332"/>
          </a:xfrm>
          <a:prstGeom prst="rect">
            <a:avLst/>
          </a:prstGeom>
          <a:noFill/>
        </p:spPr>
        <p:txBody>
          <a:bodyPr wrap="none" rtlCol="0">
            <a:spAutoFit/>
          </a:bodyPr>
          <a:lstStyle/>
          <a:p>
            <a:r>
              <a:rPr lang="en-US" dirty="0" smtClean="0"/>
              <a:t>GPS point</a:t>
            </a:r>
            <a:endParaRPr lang="en-US" dirty="0"/>
          </a:p>
        </p:txBody>
      </p:sp>
      <p:cxnSp>
        <p:nvCxnSpPr>
          <p:cNvPr id="5" name="Straight Arrow Connector 4"/>
          <p:cNvCxnSpPr>
            <a:stCxn id="4" idx="0"/>
            <a:endCxn id="3" idx="3"/>
          </p:cNvCxnSpPr>
          <p:nvPr/>
        </p:nvCxnSpPr>
        <p:spPr>
          <a:xfrm rot="5400000" flipH="1" flipV="1">
            <a:off x="527681" y="4048663"/>
            <a:ext cx="774793" cy="42428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Oval 5"/>
          <p:cNvSpPr>
            <a:spLocks noChangeAspect="1"/>
          </p:cNvSpPr>
          <p:nvPr/>
        </p:nvSpPr>
        <p:spPr>
          <a:xfrm>
            <a:off x="1828800" y="3733800"/>
            <a:ext cx="152400" cy="152400"/>
          </a:xfrm>
          <a:prstGeom prst="ellipse">
            <a:avLst/>
          </a:prstGeom>
          <a:solidFill>
            <a:srgbClr val="FF0000"/>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rot="10800000" flipV="1">
            <a:off x="1333500" y="3811587"/>
            <a:ext cx="419100" cy="7937"/>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429000" y="1752600"/>
            <a:ext cx="914400" cy="1676400"/>
            <a:chOff x="2514600" y="4800600"/>
            <a:chExt cx="914400" cy="1676400"/>
          </a:xfrm>
        </p:grpSpPr>
        <p:sp>
          <p:nvSpPr>
            <p:cNvPr id="10" name="Arc 9"/>
            <p:cNvSpPr/>
            <p:nvPr/>
          </p:nvSpPr>
          <p:spPr>
            <a:xfrm flipH="1" flipV="1">
              <a:off x="2590800" y="4800600"/>
              <a:ext cx="838200" cy="1676400"/>
            </a:xfrm>
            <a:prstGeom prst="arc">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Arc 10"/>
            <p:cNvSpPr/>
            <p:nvPr/>
          </p:nvSpPr>
          <p:spPr>
            <a:xfrm flipV="1">
              <a:off x="2514600" y="4800600"/>
              <a:ext cx="914400" cy="1676400"/>
            </a:xfrm>
            <a:prstGeom prst="arc">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3" name="Oval 12"/>
          <p:cNvSpPr>
            <a:spLocks noChangeAspect="1"/>
          </p:cNvSpPr>
          <p:nvPr/>
        </p:nvSpPr>
        <p:spPr>
          <a:xfrm>
            <a:off x="4191000" y="2667000"/>
            <a:ext cx="152400" cy="152400"/>
          </a:xfrm>
          <a:prstGeom prst="ellipse">
            <a:avLst/>
          </a:prstGeom>
          <a:solidFill>
            <a:srgbClr val="FF0000"/>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3838575" y="3267075"/>
            <a:ext cx="152400" cy="1524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5486400" y="1981200"/>
            <a:ext cx="2438400" cy="1754326"/>
          </a:xfrm>
          <a:prstGeom prst="rect">
            <a:avLst/>
          </a:prstGeom>
          <a:noFill/>
        </p:spPr>
        <p:txBody>
          <a:bodyPr wrap="square" rtlCol="0">
            <a:spAutoFit/>
          </a:bodyPr>
          <a:lstStyle/>
          <a:p>
            <a:pPr>
              <a:buFont typeface="Arial" pitchFamily="34" charset="0"/>
              <a:buChar char="•"/>
            </a:pPr>
            <a:r>
              <a:rPr lang="en-US" dirty="0" smtClean="0">
                <a:solidFill>
                  <a:schemeClr val="accent1">
                    <a:lumMod val="75000"/>
                  </a:schemeClr>
                </a:solidFill>
              </a:rPr>
              <a:t> Virtual potential well generated by blue segment</a:t>
            </a:r>
          </a:p>
          <a:p>
            <a:pPr>
              <a:buFont typeface="Arial" pitchFamily="34" charset="0"/>
              <a:buChar char="•"/>
            </a:pPr>
            <a:r>
              <a:rPr lang="en-US" dirty="0" smtClean="0">
                <a:solidFill>
                  <a:schemeClr val="accent1">
                    <a:lumMod val="75000"/>
                  </a:schemeClr>
                </a:solidFill>
              </a:rPr>
              <a:t> Parabolic potential corresponds to linear spring force</a:t>
            </a:r>
          </a:p>
        </p:txBody>
      </p:sp>
      <p:cxnSp>
        <p:nvCxnSpPr>
          <p:cNvPr id="17" name="Straight Arrow Connector 16"/>
          <p:cNvCxnSpPr/>
          <p:nvPr/>
        </p:nvCxnSpPr>
        <p:spPr>
          <a:xfrm rot="16200000" flipV="1">
            <a:off x="-723900" y="3771900"/>
            <a:ext cx="3810000" cy="2286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16200000" flipV="1">
            <a:off x="152400" y="3962400"/>
            <a:ext cx="3886200" cy="76200"/>
          </a:xfrm>
          <a:prstGeom prst="straightConnector1">
            <a:avLst/>
          </a:prstGeom>
          <a:ln>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 Forces</a:t>
            </a:r>
            <a:endParaRPr lang="en-US" dirty="0"/>
          </a:p>
        </p:txBody>
      </p:sp>
      <p:cxnSp>
        <p:nvCxnSpPr>
          <p:cNvPr id="3" name="Straight Connector 2"/>
          <p:cNvCxnSpPr/>
          <p:nvPr/>
        </p:nvCxnSpPr>
        <p:spPr>
          <a:xfrm flipV="1">
            <a:off x="533400" y="3713884"/>
            <a:ext cx="1209675" cy="219941"/>
          </a:xfrm>
          <a:prstGeom prst="line">
            <a:avLst/>
          </a:prstGeom>
          <a:ln w="38100">
            <a:solidFill>
              <a:schemeClr val="bg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rot="16200000" flipV="1">
            <a:off x="-723900" y="3771900"/>
            <a:ext cx="3810000" cy="2286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rot="16200000" flipV="1">
            <a:off x="-381000" y="3962400"/>
            <a:ext cx="3886200" cy="76200"/>
          </a:xfrm>
          <a:prstGeom prst="straightConnector1">
            <a:avLst/>
          </a:prstGeom>
          <a:ln>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rot="16200000" flipV="1">
            <a:off x="-1295400" y="3810000"/>
            <a:ext cx="3886200" cy="76200"/>
          </a:xfrm>
          <a:prstGeom prst="straightConnector1">
            <a:avLst/>
          </a:prstGeom>
          <a:ln>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7" name="Oval 6"/>
          <p:cNvSpPr>
            <a:spLocks noChangeAspect="1"/>
          </p:cNvSpPr>
          <p:nvPr/>
        </p:nvSpPr>
        <p:spPr>
          <a:xfrm>
            <a:off x="1104900" y="3743325"/>
            <a:ext cx="152400" cy="1524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49"/>
          <p:cNvGrpSpPr/>
          <p:nvPr/>
        </p:nvGrpSpPr>
        <p:grpSpPr>
          <a:xfrm>
            <a:off x="6172200" y="2879725"/>
            <a:ext cx="1971675" cy="793750"/>
            <a:chOff x="3971925" y="3930650"/>
            <a:chExt cx="1971675" cy="793750"/>
          </a:xfrm>
        </p:grpSpPr>
        <p:sp>
          <p:nvSpPr>
            <p:cNvPr id="15" name="Freeform 14"/>
            <p:cNvSpPr/>
            <p:nvPr/>
          </p:nvSpPr>
          <p:spPr>
            <a:xfrm>
              <a:off x="3971925" y="3930650"/>
              <a:ext cx="1000125" cy="793750"/>
            </a:xfrm>
            <a:custGeom>
              <a:avLst/>
              <a:gdLst>
                <a:gd name="connsiteX0" fmla="*/ 0 w 1000125"/>
                <a:gd name="connsiteY0" fmla="*/ 12700 h 793750"/>
                <a:gd name="connsiteX1" fmla="*/ 561975 w 1000125"/>
                <a:gd name="connsiteY1" fmla="*/ 107950 h 793750"/>
                <a:gd name="connsiteX2" fmla="*/ 800100 w 1000125"/>
                <a:gd name="connsiteY2" fmla="*/ 660400 h 793750"/>
                <a:gd name="connsiteX3" fmla="*/ 1000125 w 1000125"/>
                <a:gd name="connsiteY3" fmla="*/ 793750 h 793750"/>
              </a:gdLst>
              <a:ahLst/>
              <a:cxnLst>
                <a:cxn ang="0">
                  <a:pos x="connsiteX0" y="connsiteY0"/>
                </a:cxn>
                <a:cxn ang="0">
                  <a:pos x="connsiteX1" y="connsiteY1"/>
                </a:cxn>
                <a:cxn ang="0">
                  <a:pos x="connsiteX2" y="connsiteY2"/>
                </a:cxn>
                <a:cxn ang="0">
                  <a:pos x="connsiteX3" y="connsiteY3"/>
                </a:cxn>
              </a:cxnLst>
              <a:rect l="l" t="t" r="r" b="b"/>
              <a:pathLst>
                <a:path w="1000125" h="793750">
                  <a:moveTo>
                    <a:pt x="0" y="12700"/>
                  </a:moveTo>
                  <a:cubicBezTo>
                    <a:pt x="214312" y="6350"/>
                    <a:pt x="428625" y="0"/>
                    <a:pt x="561975" y="107950"/>
                  </a:cubicBezTo>
                  <a:cubicBezTo>
                    <a:pt x="695325" y="215900"/>
                    <a:pt x="727075" y="546100"/>
                    <a:pt x="800100" y="660400"/>
                  </a:cubicBezTo>
                  <a:cubicBezTo>
                    <a:pt x="873125" y="774700"/>
                    <a:pt x="936625" y="784225"/>
                    <a:pt x="1000125" y="793750"/>
                  </a:cubicBezTo>
                </a:path>
              </a:pathLst>
            </a:cu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accent1"/>
                </a:solidFill>
              </a:endParaRPr>
            </a:p>
          </p:txBody>
        </p:sp>
        <p:sp>
          <p:nvSpPr>
            <p:cNvPr id="16" name="Freeform 15"/>
            <p:cNvSpPr/>
            <p:nvPr/>
          </p:nvSpPr>
          <p:spPr>
            <a:xfrm flipH="1">
              <a:off x="4953000" y="3930650"/>
              <a:ext cx="990600" cy="793750"/>
            </a:xfrm>
            <a:custGeom>
              <a:avLst/>
              <a:gdLst>
                <a:gd name="connsiteX0" fmla="*/ 0 w 1000125"/>
                <a:gd name="connsiteY0" fmla="*/ 12700 h 793750"/>
                <a:gd name="connsiteX1" fmla="*/ 561975 w 1000125"/>
                <a:gd name="connsiteY1" fmla="*/ 107950 h 793750"/>
                <a:gd name="connsiteX2" fmla="*/ 800100 w 1000125"/>
                <a:gd name="connsiteY2" fmla="*/ 660400 h 793750"/>
                <a:gd name="connsiteX3" fmla="*/ 1000125 w 1000125"/>
                <a:gd name="connsiteY3" fmla="*/ 793750 h 793750"/>
              </a:gdLst>
              <a:ahLst/>
              <a:cxnLst>
                <a:cxn ang="0">
                  <a:pos x="connsiteX0" y="connsiteY0"/>
                </a:cxn>
                <a:cxn ang="0">
                  <a:pos x="connsiteX1" y="connsiteY1"/>
                </a:cxn>
                <a:cxn ang="0">
                  <a:pos x="connsiteX2" y="connsiteY2"/>
                </a:cxn>
                <a:cxn ang="0">
                  <a:pos x="connsiteX3" y="connsiteY3"/>
                </a:cxn>
              </a:cxnLst>
              <a:rect l="l" t="t" r="r" b="b"/>
              <a:pathLst>
                <a:path w="1000125" h="793750">
                  <a:moveTo>
                    <a:pt x="0" y="12700"/>
                  </a:moveTo>
                  <a:cubicBezTo>
                    <a:pt x="214312" y="6350"/>
                    <a:pt x="428625" y="0"/>
                    <a:pt x="561975" y="107950"/>
                  </a:cubicBezTo>
                  <a:cubicBezTo>
                    <a:pt x="695325" y="215900"/>
                    <a:pt x="727075" y="546100"/>
                    <a:pt x="800100" y="660400"/>
                  </a:cubicBezTo>
                  <a:cubicBezTo>
                    <a:pt x="873125" y="774700"/>
                    <a:pt x="936625" y="784225"/>
                    <a:pt x="1000125" y="793750"/>
                  </a:cubicBezTo>
                </a:path>
              </a:pathLst>
            </a:cu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accent1"/>
                </a:solidFill>
              </a:endParaRPr>
            </a:p>
          </p:txBody>
        </p:sp>
      </p:grpSp>
      <p:sp>
        <p:nvSpPr>
          <p:cNvPr id="14" name="Oval 13"/>
          <p:cNvSpPr/>
          <p:nvPr/>
        </p:nvSpPr>
        <p:spPr>
          <a:xfrm rot="16200000">
            <a:off x="5029200" y="2667000"/>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grpSp>
        <p:nvGrpSpPr>
          <p:cNvPr id="17" name="Group 49"/>
          <p:cNvGrpSpPr/>
          <p:nvPr/>
        </p:nvGrpSpPr>
        <p:grpSpPr>
          <a:xfrm>
            <a:off x="2209800" y="2879725"/>
            <a:ext cx="1971675" cy="793750"/>
            <a:chOff x="3971925" y="3930650"/>
            <a:chExt cx="1971675" cy="793750"/>
          </a:xfrm>
        </p:grpSpPr>
        <p:sp>
          <p:nvSpPr>
            <p:cNvPr id="18" name="Freeform 17"/>
            <p:cNvSpPr/>
            <p:nvPr/>
          </p:nvSpPr>
          <p:spPr>
            <a:xfrm>
              <a:off x="3971925" y="3930650"/>
              <a:ext cx="1000125" cy="793750"/>
            </a:xfrm>
            <a:custGeom>
              <a:avLst/>
              <a:gdLst>
                <a:gd name="connsiteX0" fmla="*/ 0 w 1000125"/>
                <a:gd name="connsiteY0" fmla="*/ 12700 h 793750"/>
                <a:gd name="connsiteX1" fmla="*/ 561975 w 1000125"/>
                <a:gd name="connsiteY1" fmla="*/ 107950 h 793750"/>
                <a:gd name="connsiteX2" fmla="*/ 800100 w 1000125"/>
                <a:gd name="connsiteY2" fmla="*/ 660400 h 793750"/>
                <a:gd name="connsiteX3" fmla="*/ 1000125 w 1000125"/>
                <a:gd name="connsiteY3" fmla="*/ 793750 h 793750"/>
              </a:gdLst>
              <a:ahLst/>
              <a:cxnLst>
                <a:cxn ang="0">
                  <a:pos x="connsiteX0" y="connsiteY0"/>
                </a:cxn>
                <a:cxn ang="0">
                  <a:pos x="connsiteX1" y="connsiteY1"/>
                </a:cxn>
                <a:cxn ang="0">
                  <a:pos x="connsiteX2" y="connsiteY2"/>
                </a:cxn>
                <a:cxn ang="0">
                  <a:pos x="connsiteX3" y="connsiteY3"/>
                </a:cxn>
              </a:cxnLst>
              <a:rect l="l" t="t" r="r" b="b"/>
              <a:pathLst>
                <a:path w="1000125" h="793750">
                  <a:moveTo>
                    <a:pt x="0" y="12700"/>
                  </a:moveTo>
                  <a:cubicBezTo>
                    <a:pt x="214312" y="6350"/>
                    <a:pt x="428625" y="0"/>
                    <a:pt x="561975" y="107950"/>
                  </a:cubicBezTo>
                  <a:cubicBezTo>
                    <a:pt x="695325" y="215900"/>
                    <a:pt x="727075" y="546100"/>
                    <a:pt x="800100" y="660400"/>
                  </a:cubicBezTo>
                  <a:cubicBezTo>
                    <a:pt x="873125" y="774700"/>
                    <a:pt x="936625" y="784225"/>
                    <a:pt x="1000125" y="793750"/>
                  </a:cubicBezTo>
                </a:path>
              </a:pathLst>
            </a:cu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accent1"/>
                </a:solidFill>
              </a:endParaRPr>
            </a:p>
          </p:txBody>
        </p:sp>
        <p:sp>
          <p:nvSpPr>
            <p:cNvPr id="19" name="Freeform 18"/>
            <p:cNvSpPr/>
            <p:nvPr/>
          </p:nvSpPr>
          <p:spPr>
            <a:xfrm flipH="1">
              <a:off x="4953000" y="3930650"/>
              <a:ext cx="990600" cy="793750"/>
            </a:xfrm>
            <a:custGeom>
              <a:avLst/>
              <a:gdLst>
                <a:gd name="connsiteX0" fmla="*/ 0 w 1000125"/>
                <a:gd name="connsiteY0" fmla="*/ 12700 h 793750"/>
                <a:gd name="connsiteX1" fmla="*/ 561975 w 1000125"/>
                <a:gd name="connsiteY1" fmla="*/ 107950 h 793750"/>
                <a:gd name="connsiteX2" fmla="*/ 800100 w 1000125"/>
                <a:gd name="connsiteY2" fmla="*/ 660400 h 793750"/>
                <a:gd name="connsiteX3" fmla="*/ 1000125 w 1000125"/>
                <a:gd name="connsiteY3" fmla="*/ 793750 h 793750"/>
              </a:gdLst>
              <a:ahLst/>
              <a:cxnLst>
                <a:cxn ang="0">
                  <a:pos x="connsiteX0" y="connsiteY0"/>
                </a:cxn>
                <a:cxn ang="0">
                  <a:pos x="connsiteX1" y="connsiteY1"/>
                </a:cxn>
                <a:cxn ang="0">
                  <a:pos x="connsiteX2" y="connsiteY2"/>
                </a:cxn>
                <a:cxn ang="0">
                  <a:pos x="connsiteX3" y="connsiteY3"/>
                </a:cxn>
              </a:cxnLst>
              <a:rect l="l" t="t" r="r" b="b"/>
              <a:pathLst>
                <a:path w="1000125" h="793750">
                  <a:moveTo>
                    <a:pt x="0" y="12700"/>
                  </a:moveTo>
                  <a:cubicBezTo>
                    <a:pt x="214312" y="6350"/>
                    <a:pt x="428625" y="0"/>
                    <a:pt x="561975" y="107950"/>
                  </a:cubicBezTo>
                  <a:cubicBezTo>
                    <a:pt x="695325" y="215900"/>
                    <a:pt x="727075" y="546100"/>
                    <a:pt x="800100" y="660400"/>
                  </a:cubicBezTo>
                  <a:cubicBezTo>
                    <a:pt x="873125" y="774700"/>
                    <a:pt x="936625" y="784225"/>
                    <a:pt x="1000125" y="793750"/>
                  </a:cubicBezTo>
                </a:path>
              </a:pathLst>
            </a:cu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accent1"/>
                </a:solidFill>
              </a:endParaRPr>
            </a:p>
          </p:txBody>
        </p:sp>
      </p:grpSp>
      <p:grpSp>
        <p:nvGrpSpPr>
          <p:cNvPr id="20" name="Group 19"/>
          <p:cNvGrpSpPr/>
          <p:nvPr/>
        </p:nvGrpSpPr>
        <p:grpSpPr>
          <a:xfrm>
            <a:off x="4648200" y="2057400"/>
            <a:ext cx="914400" cy="1676400"/>
            <a:chOff x="2514600" y="4800600"/>
            <a:chExt cx="914400" cy="1676400"/>
          </a:xfrm>
        </p:grpSpPr>
        <p:sp>
          <p:nvSpPr>
            <p:cNvPr id="21" name="Arc 20"/>
            <p:cNvSpPr/>
            <p:nvPr/>
          </p:nvSpPr>
          <p:spPr>
            <a:xfrm flipH="1" flipV="1">
              <a:off x="2590800" y="4800600"/>
              <a:ext cx="838200" cy="1676400"/>
            </a:xfrm>
            <a:prstGeom prst="arc">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Arc 21"/>
            <p:cNvSpPr/>
            <p:nvPr/>
          </p:nvSpPr>
          <p:spPr>
            <a:xfrm flipV="1">
              <a:off x="2514600" y="4800600"/>
              <a:ext cx="914400" cy="1676400"/>
            </a:xfrm>
            <a:prstGeom prst="arc">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3" name="TextBox 22"/>
          <p:cNvSpPr txBox="1"/>
          <p:nvPr/>
        </p:nvSpPr>
        <p:spPr>
          <a:xfrm>
            <a:off x="4191000" y="2984213"/>
            <a:ext cx="389850" cy="584775"/>
          </a:xfrm>
          <a:prstGeom prst="rect">
            <a:avLst/>
          </a:prstGeom>
          <a:noFill/>
        </p:spPr>
        <p:txBody>
          <a:bodyPr wrap="none" rtlCol="0">
            <a:spAutoFit/>
          </a:bodyPr>
          <a:lstStyle/>
          <a:p>
            <a:r>
              <a:rPr lang="en-US" sz="3200" dirty="0" smtClean="0"/>
              <a:t>+</a:t>
            </a:r>
            <a:endParaRPr lang="en-US" sz="3200" dirty="0"/>
          </a:p>
        </p:txBody>
      </p:sp>
      <p:sp>
        <p:nvSpPr>
          <p:cNvPr id="24" name="TextBox 23"/>
          <p:cNvSpPr txBox="1"/>
          <p:nvPr/>
        </p:nvSpPr>
        <p:spPr>
          <a:xfrm>
            <a:off x="5715000" y="2984213"/>
            <a:ext cx="389850" cy="584775"/>
          </a:xfrm>
          <a:prstGeom prst="rect">
            <a:avLst/>
          </a:prstGeom>
          <a:noFill/>
        </p:spPr>
        <p:txBody>
          <a:bodyPr wrap="none" rtlCol="0">
            <a:spAutoFit/>
          </a:bodyPr>
          <a:lstStyle/>
          <a:p>
            <a:r>
              <a:rPr lang="en-US" sz="3200" dirty="0" smtClean="0"/>
              <a:t>+</a:t>
            </a:r>
            <a:endParaRPr lang="en-US" sz="3200" dirty="0"/>
          </a:p>
        </p:txBody>
      </p:sp>
      <p:sp>
        <p:nvSpPr>
          <p:cNvPr id="25" name="TextBox 24"/>
          <p:cNvSpPr txBox="1"/>
          <p:nvPr/>
        </p:nvSpPr>
        <p:spPr>
          <a:xfrm>
            <a:off x="2743200" y="4572000"/>
            <a:ext cx="5168787" cy="369332"/>
          </a:xfrm>
          <a:prstGeom prst="rect">
            <a:avLst/>
          </a:prstGeom>
          <a:noFill/>
        </p:spPr>
        <p:txBody>
          <a:bodyPr wrap="none" rtlCol="0">
            <a:spAutoFit/>
          </a:bodyPr>
          <a:lstStyle/>
          <a:p>
            <a:r>
              <a:rPr lang="en-US" dirty="0" smtClean="0"/>
              <a:t>Sum potentials (forces) to get net effect on GPS point</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Clarifying GPS Traces</a:t>
            </a:r>
            <a:endParaRPr lang="en-US" dirty="0"/>
          </a:p>
        </p:txBody>
      </p:sp>
      <p:sp>
        <p:nvSpPr>
          <p:cNvPr id="3" name="TextBox 2"/>
          <p:cNvSpPr txBox="1"/>
          <p:nvPr/>
        </p:nvSpPr>
        <p:spPr>
          <a:xfrm>
            <a:off x="228600" y="1219200"/>
            <a:ext cx="2390141" cy="1200329"/>
          </a:xfrm>
          <a:prstGeom prst="rect">
            <a:avLst/>
          </a:prstGeom>
          <a:noFill/>
        </p:spPr>
        <p:txBody>
          <a:bodyPr wrap="none" rtlCol="0">
            <a:spAutoFit/>
          </a:bodyPr>
          <a:lstStyle/>
          <a:p>
            <a:r>
              <a:rPr lang="en-US" dirty="0" smtClean="0"/>
              <a:t>For each GPS point</a:t>
            </a:r>
          </a:p>
          <a:p>
            <a:pPr>
              <a:buFont typeface="Arial" pitchFamily="34" charset="0"/>
              <a:buChar char="•"/>
            </a:pPr>
            <a:r>
              <a:rPr lang="en-US" dirty="0" smtClean="0"/>
              <a:t> Add all potential wells</a:t>
            </a:r>
          </a:p>
          <a:p>
            <a:pPr>
              <a:buFont typeface="Arial" pitchFamily="34" charset="0"/>
              <a:buChar char="•"/>
            </a:pPr>
            <a:r>
              <a:rPr lang="en-US" dirty="0" smtClean="0"/>
              <a:t> Move point</a:t>
            </a:r>
          </a:p>
          <a:p>
            <a:pPr>
              <a:buFont typeface="Arial" pitchFamily="34" charset="0"/>
              <a:buChar char="•"/>
            </a:pPr>
            <a:r>
              <a:rPr lang="en-US" dirty="0" smtClean="0"/>
              <a:t> Iterate until converge</a:t>
            </a:r>
            <a:endParaRPr lang="en-US" dirty="0"/>
          </a:p>
        </p:txBody>
      </p:sp>
      <p:pic>
        <p:nvPicPr>
          <p:cNvPr id="4" name="Picture 3" descr="C:\Users\t-licao\Desktop\clip_original.bmp"/>
          <p:cNvPicPr/>
          <p:nvPr/>
        </p:nvPicPr>
        <p:blipFill>
          <a:blip r:embed="rId2" cstate="print"/>
          <a:srcRect/>
          <a:stretch>
            <a:fillRect/>
          </a:stretch>
        </p:blipFill>
        <p:spPr bwMode="auto">
          <a:xfrm>
            <a:off x="1997449" y="2800350"/>
            <a:ext cx="1355351" cy="1685925"/>
          </a:xfrm>
          <a:prstGeom prst="rect">
            <a:avLst/>
          </a:prstGeom>
          <a:noFill/>
          <a:ln w="3175">
            <a:solidFill>
              <a:schemeClr val="tx1"/>
            </a:solidFill>
            <a:miter lim="800000"/>
            <a:headEnd/>
            <a:tailEnd/>
          </a:ln>
        </p:spPr>
      </p:pic>
      <p:pic>
        <p:nvPicPr>
          <p:cNvPr id="5" name="Picture 4" descr="C:\Users\t-licao\Desktop\clip_norepel.bmp"/>
          <p:cNvPicPr/>
          <p:nvPr/>
        </p:nvPicPr>
        <p:blipFill>
          <a:blip r:embed="rId3" cstate="print"/>
          <a:srcRect/>
          <a:stretch>
            <a:fillRect/>
          </a:stretch>
        </p:blipFill>
        <p:spPr bwMode="auto">
          <a:xfrm>
            <a:off x="3676650" y="2800350"/>
            <a:ext cx="1352550" cy="1682440"/>
          </a:xfrm>
          <a:prstGeom prst="rect">
            <a:avLst/>
          </a:prstGeom>
          <a:noFill/>
          <a:ln w="3175">
            <a:solidFill>
              <a:schemeClr val="tx1"/>
            </a:solidFill>
            <a:miter lim="800000"/>
            <a:headEnd/>
            <a:tailEnd/>
          </a:ln>
        </p:spPr>
      </p:pic>
      <p:sp>
        <p:nvSpPr>
          <p:cNvPr id="6" name="TextBox 5"/>
          <p:cNvSpPr txBox="1"/>
          <p:nvPr/>
        </p:nvSpPr>
        <p:spPr>
          <a:xfrm>
            <a:off x="2149849" y="2419350"/>
            <a:ext cx="917239" cy="369332"/>
          </a:xfrm>
          <a:prstGeom prst="rect">
            <a:avLst/>
          </a:prstGeom>
          <a:noFill/>
        </p:spPr>
        <p:txBody>
          <a:bodyPr wrap="none" rtlCol="0">
            <a:spAutoFit/>
          </a:bodyPr>
          <a:lstStyle/>
          <a:p>
            <a:r>
              <a:rPr lang="en-US" dirty="0" smtClean="0"/>
              <a:t>Original</a:t>
            </a:r>
            <a:endParaRPr lang="en-US" dirty="0"/>
          </a:p>
        </p:txBody>
      </p:sp>
      <p:sp>
        <p:nvSpPr>
          <p:cNvPr id="7" name="TextBox 6"/>
          <p:cNvSpPr txBox="1"/>
          <p:nvPr/>
        </p:nvSpPr>
        <p:spPr>
          <a:xfrm>
            <a:off x="3752850" y="2419350"/>
            <a:ext cx="1131528" cy="369332"/>
          </a:xfrm>
          <a:prstGeom prst="rect">
            <a:avLst/>
          </a:prstGeom>
          <a:noFill/>
        </p:spPr>
        <p:txBody>
          <a:bodyPr wrap="none" rtlCol="0">
            <a:spAutoFit/>
          </a:bodyPr>
          <a:lstStyle/>
          <a:p>
            <a:r>
              <a:rPr lang="en-US" dirty="0" smtClean="0"/>
              <a:t>Processed</a:t>
            </a:r>
            <a:endParaRPr lang="en-US" dirty="0"/>
          </a:p>
        </p:txBody>
      </p:sp>
      <p:pic>
        <p:nvPicPr>
          <p:cNvPr id="8" name="Picture 2"/>
          <p:cNvPicPr>
            <a:picLocks noChangeAspect="1" noChangeArrowheads="1"/>
          </p:cNvPicPr>
          <p:nvPr/>
        </p:nvPicPr>
        <p:blipFill>
          <a:blip r:embed="rId4" cstate="print"/>
          <a:srcRect/>
          <a:stretch>
            <a:fillRect/>
          </a:stretch>
        </p:blipFill>
        <p:spPr bwMode="auto">
          <a:xfrm>
            <a:off x="304800" y="2800350"/>
            <a:ext cx="1371600" cy="1690007"/>
          </a:xfrm>
          <a:prstGeom prst="rect">
            <a:avLst/>
          </a:prstGeom>
          <a:noFill/>
          <a:ln w="9525">
            <a:noFill/>
            <a:miter lim="800000"/>
            <a:headEnd/>
            <a:tailEnd/>
          </a:ln>
          <a:effectLst/>
        </p:spPr>
      </p:pic>
      <p:pic>
        <p:nvPicPr>
          <p:cNvPr id="9" name="Picture 8" descr="C:\Users\t-licao\Desktop\clip_twisting.bmp"/>
          <p:cNvPicPr/>
          <p:nvPr/>
        </p:nvPicPr>
        <p:blipFill>
          <a:blip r:embed="rId5" cstate="print"/>
          <a:srcRect/>
          <a:stretch>
            <a:fillRect/>
          </a:stretch>
        </p:blipFill>
        <p:spPr bwMode="auto">
          <a:xfrm>
            <a:off x="5410200" y="2800350"/>
            <a:ext cx="1363008" cy="1695450"/>
          </a:xfrm>
          <a:prstGeom prst="rect">
            <a:avLst/>
          </a:prstGeom>
          <a:noFill/>
          <a:ln w="3175">
            <a:solidFill>
              <a:schemeClr val="tx1"/>
            </a:solidFill>
            <a:miter lim="800000"/>
            <a:headEnd/>
            <a:tailEnd/>
          </a:ln>
        </p:spPr>
      </p:pic>
      <p:pic>
        <p:nvPicPr>
          <p:cNvPr id="10" name="Picture 9" descr="C:\Users\t-licao\Desktop\clip_after.bmp"/>
          <p:cNvPicPr/>
          <p:nvPr/>
        </p:nvPicPr>
        <p:blipFill>
          <a:blip r:embed="rId6" cstate="print"/>
          <a:srcRect/>
          <a:stretch>
            <a:fillRect/>
          </a:stretch>
        </p:blipFill>
        <p:spPr bwMode="auto">
          <a:xfrm>
            <a:off x="7162800" y="2800350"/>
            <a:ext cx="1371600" cy="1676400"/>
          </a:xfrm>
          <a:prstGeom prst="rect">
            <a:avLst/>
          </a:prstGeom>
          <a:noFill/>
          <a:ln w="3175">
            <a:solidFill>
              <a:schemeClr val="tx1"/>
            </a:solidFill>
            <a:miter lim="800000"/>
            <a:headEnd/>
            <a:tailEnd/>
          </a:ln>
        </p:spPr>
      </p:pic>
      <p:sp>
        <p:nvSpPr>
          <p:cNvPr id="11" name="TextBox 10"/>
          <p:cNvSpPr txBox="1"/>
          <p:nvPr/>
        </p:nvSpPr>
        <p:spPr>
          <a:xfrm>
            <a:off x="7467600" y="2419350"/>
            <a:ext cx="628698" cy="369332"/>
          </a:xfrm>
          <a:prstGeom prst="rect">
            <a:avLst/>
          </a:prstGeom>
          <a:noFill/>
        </p:spPr>
        <p:txBody>
          <a:bodyPr wrap="none" rtlCol="0">
            <a:spAutoFit/>
          </a:bodyPr>
          <a:lstStyle/>
          <a:p>
            <a:r>
              <a:rPr lang="en-US" dirty="0" smtClean="0"/>
              <a:t>Final</a:t>
            </a:r>
            <a:endParaRPr lang="en-US" dirty="0"/>
          </a:p>
        </p:txBody>
      </p:sp>
      <p:sp>
        <p:nvSpPr>
          <p:cNvPr id="13" name="TextBox 12"/>
          <p:cNvSpPr txBox="1"/>
          <p:nvPr/>
        </p:nvSpPr>
        <p:spPr>
          <a:xfrm>
            <a:off x="5257800" y="2419350"/>
            <a:ext cx="1797352" cy="369332"/>
          </a:xfrm>
          <a:prstGeom prst="rect">
            <a:avLst/>
          </a:prstGeom>
          <a:noFill/>
        </p:spPr>
        <p:txBody>
          <a:bodyPr wrap="none" rtlCol="0">
            <a:spAutoFit/>
          </a:bodyPr>
          <a:lstStyle/>
          <a:p>
            <a:r>
              <a:rPr lang="en-US" dirty="0" smtClean="0"/>
              <a:t>Twisting Problem</a:t>
            </a:r>
            <a:endParaRPr lang="en-US" dirty="0"/>
          </a:p>
        </p:txBody>
      </p:sp>
      <p:sp>
        <p:nvSpPr>
          <p:cNvPr id="14" name="TextBox 13"/>
          <p:cNvSpPr txBox="1"/>
          <p:nvPr/>
        </p:nvSpPr>
        <p:spPr>
          <a:xfrm>
            <a:off x="304800" y="4534287"/>
            <a:ext cx="7772399" cy="2323713"/>
          </a:xfrm>
          <a:prstGeom prst="rect">
            <a:avLst/>
          </a:prstGeom>
          <a:noFill/>
        </p:spPr>
        <p:txBody>
          <a:bodyPr wrap="square" rtlCol="0">
            <a:spAutoFit/>
          </a:bodyPr>
          <a:lstStyle/>
          <a:p>
            <a:r>
              <a:rPr lang="en-US" dirty="0" smtClean="0"/>
              <a:t>Twisting Problem</a:t>
            </a:r>
          </a:p>
          <a:p>
            <a:pPr>
              <a:buFont typeface="Arial" pitchFamily="34" charset="0"/>
              <a:buChar char="•"/>
            </a:pPr>
            <a:r>
              <a:rPr lang="en-US" dirty="0" smtClean="0"/>
              <a:t> Happens when GPS point crosses over opposite traffic lane</a:t>
            </a:r>
          </a:p>
          <a:p>
            <a:pPr>
              <a:buFont typeface="Arial" pitchFamily="34" charset="0"/>
              <a:buChar char="•"/>
            </a:pPr>
            <a:r>
              <a:rPr lang="en-US" dirty="0" smtClean="0"/>
              <a:t> Heuristic: If </a:t>
            </a:r>
            <a:r>
              <a:rPr lang="en-US" dirty="0" err="1" smtClean="0"/>
              <a:t>cos</a:t>
            </a:r>
            <a:r>
              <a:rPr lang="en-US" dirty="0" smtClean="0"/>
              <a:t>(</a:t>
            </a:r>
            <a:r>
              <a:rPr lang="el-GR" dirty="0" smtClean="0"/>
              <a:t>θ</a:t>
            </a:r>
            <a:r>
              <a:rPr lang="en-US" dirty="0" smtClean="0"/>
              <a:t>) &lt; 0 AND point is on right side of trace, force = 0</a:t>
            </a:r>
          </a:p>
          <a:p>
            <a:pPr>
              <a:buFont typeface="Arial" pitchFamily="34" charset="0"/>
              <a:buChar char="•"/>
            </a:pPr>
            <a:r>
              <a:rPr lang="en-US" dirty="0" smtClean="0"/>
              <a:t> Fixes twist problem</a:t>
            </a:r>
          </a:p>
          <a:p>
            <a:pPr>
              <a:buFont typeface="Arial" pitchFamily="34" charset="0"/>
              <a:buChar char="•"/>
            </a:pPr>
            <a:r>
              <a:rPr lang="en-US" dirty="0" smtClean="0"/>
              <a:t> Reverse heuristic in </a:t>
            </a:r>
            <a:r>
              <a:rPr lang="en-US" sz="1100" dirty="0" smtClean="0"/>
              <a:t>Anguilla, Antigua &amp; Barbuda, Australia, Bahamas, Bangladesh, Barbados, Bermuda, Bhutan, Bophuthatswana, Botswana, British Virgin Islands, Brunei, Cayman Islands, Channel Islands, Ciskei, Cyprus, Dominica, Falkland Islands, Fiji, Grenada, Guyana, Hong Kong, India, Indonesia, Ireland, Jamaica, Japan, Kenya, Lesotho, Macau, Malawi, Malaysia, Malta, Mauritius, Montserrat, Mozambique, Namibia, Nepal, New Zealand, Pakistan, Papua New Guinea, St. Vincent &amp; Grenadines, Seychelles, Sikkim, Singapore, Solomon Islands, Somalia, South Africa, Sri Lanka, St Kitts &amp; Nevis, St. Helena, St. Lucia, Surinam, Swaziland, Tanzania, Thailand, Tonga, Trinidad &amp; Tobago, Uganda, United Kingdom, US Virgin Islands, Venda, Zambia, Zimbabwe</a:t>
            </a:r>
            <a:endParaRPr lang="en-US" dirty="0" smtClean="0"/>
          </a:p>
        </p:txBody>
      </p:sp>
      <p:cxnSp>
        <p:nvCxnSpPr>
          <p:cNvPr id="15" name="Straight Arrow Connector 14"/>
          <p:cNvCxnSpPr/>
          <p:nvPr/>
        </p:nvCxnSpPr>
        <p:spPr>
          <a:xfrm rot="5400000" flipH="1" flipV="1">
            <a:off x="7349379" y="5257006"/>
            <a:ext cx="13716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7120779" y="5409406"/>
            <a:ext cx="1752600" cy="1588"/>
          </a:xfrm>
          <a:prstGeom prst="straightConnector1">
            <a:avLst/>
          </a:prstGeom>
          <a:ln>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7" name="Arc 16"/>
          <p:cNvSpPr/>
          <p:nvPr/>
        </p:nvSpPr>
        <p:spPr>
          <a:xfrm>
            <a:off x="7701804" y="5076031"/>
            <a:ext cx="685800" cy="685800"/>
          </a:xfrm>
          <a:prstGeom prst="arc">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TextBox 17"/>
          <p:cNvSpPr txBox="1"/>
          <p:nvPr/>
        </p:nvSpPr>
        <p:spPr>
          <a:xfrm>
            <a:off x="8339979" y="4876006"/>
            <a:ext cx="308098" cy="369332"/>
          </a:xfrm>
          <a:prstGeom prst="rect">
            <a:avLst/>
          </a:prstGeom>
          <a:noFill/>
        </p:spPr>
        <p:txBody>
          <a:bodyPr wrap="none" rtlCol="0">
            <a:spAutoFit/>
          </a:bodyPr>
          <a:lstStyle/>
          <a:p>
            <a:r>
              <a:rPr lang="el-GR" dirty="0" smtClean="0"/>
              <a:t>θ</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Parameter Selection</a:t>
            </a:r>
            <a:endParaRPr lang="en-US" dirty="0"/>
          </a:p>
        </p:txBody>
      </p:sp>
      <p:grpSp>
        <p:nvGrpSpPr>
          <p:cNvPr id="3" name="Group 49"/>
          <p:cNvGrpSpPr/>
          <p:nvPr/>
        </p:nvGrpSpPr>
        <p:grpSpPr>
          <a:xfrm>
            <a:off x="609600" y="1371600"/>
            <a:ext cx="1971675" cy="793750"/>
            <a:chOff x="3971925" y="3930650"/>
            <a:chExt cx="1971675" cy="793750"/>
          </a:xfrm>
        </p:grpSpPr>
        <p:sp>
          <p:nvSpPr>
            <p:cNvPr id="4" name="Freeform 3"/>
            <p:cNvSpPr/>
            <p:nvPr/>
          </p:nvSpPr>
          <p:spPr>
            <a:xfrm>
              <a:off x="3971925" y="3930650"/>
              <a:ext cx="1000125" cy="793750"/>
            </a:xfrm>
            <a:custGeom>
              <a:avLst/>
              <a:gdLst>
                <a:gd name="connsiteX0" fmla="*/ 0 w 1000125"/>
                <a:gd name="connsiteY0" fmla="*/ 12700 h 793750"/>
                <a:gd name="connsiteX1" fmla="*/ 561975 w 1000125"/>
                <a:gd name="connsiteY1" fmla="*/ 107950 h 793750"/>
                <a:gd name="connsiteX2" fmla="*/ 800100 w 1000125"/>
                <a:gd name="connsiteY2" fmla="*/ 660400 h 793750"/>
                <a:gd name="connsiteX3" fmla="*/ 1000125 w 1000125"/>
                <a:gd name="connsiteY3" fmla="*/ 793750 h 793750"/>
              </a:gdLst>
              <a:ahLst/>
              <a:cxnLst>
                <a:cxn ang="0">
                  <a:pos x="connsiteX0" y="connsiteY0"/>
                </a:cxn>
                <a:cxn ang="0">
                  <a:pos x="connsiteX1" y="connsiteY1"/>
                </a:cxn>
                <a:cxn ang="0">
                  <a:pos x="connsiteX2" y="connsiteY2"/>
                </a:cxn>
                <a:cxn ang="0">
                  <a:pos x="connsiteX3" y="connsiteY3"/>
                </a:cxn>
              </a:cxnLst>
              <a:rect l="l" t="t" r="r" b="b"/>
              <a:pathLst>
                <a:path w="1000125" h="793750">
                  <a:moveTo>
                    <a:pt x="0" y="12700"/>
                  </a:moveTo>
                  <a:cubicBezTo>
                    <a:pt x="214312" y="6350"/>
                    <a:pt x="428625" y="0"/>
                    <a:pt x="561975" y="107950"/>
                  </a:cubicBezTo>
                  <a:cubicBezTo>
                    <a:pt x="695325" y="215900"/>
                    <a:pt x="727075" y="546100"/>
                    <a:pt x="800100" y="660400"/>
                  </a:cubicBezTo>
                  <a:cubicBezTo>
                    <a:pt x="873125" y="774700"/>
                    <a:pt x="936625" y="784225"/>
                    <a:pt x="1000125" y="793750"/>
                  </a:cubicBezTo>
                </a:path>
              </a:pathLst>
            </a:cu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accent1"/>
                </a:solidFill>
              </a:endParaRPr>
            </a:p>
          </p:txBody>
        </p:sp>
        <p:sp>
          <p:nvSpPr>
            <p:cNvPr id="5" name="Freeform 4"/>
            <p:cNvSpPr/>
            <p:nvPr/>
          </p:nvSpPr>
          <p:spPr>
            <a:xfrm flipH="1">
              <a:off x="4953000" y="3930650"/>
              <a:ext cx="990600" cy="793750"/>
            </a:xfrm>
            <a:custGeom>
              <a:avLst/>
              <a:gdLst>
                <a:gd name="connsiteX0" fmla="*/ 0 w 1000125"/>
                <a:gd name="connsiteY0" fmla="*/ 12700 h 793750"/>
                <a:gd name="connsiteX1" fmla="*/ 561975 w 1000125"/>
                <a:gd name="connsiteY1" fmla="*/ 107950 h 793750"/>
                <a:gd name="connsiteX2" fmla="*/ 800100 w 1000125"/>
                <a:gd name="connsiteY2" fmla="*/ 660400 h 793750"/>
                <a:gd name="connsiteX3" fmla="*/ 1000125 w 1000125"/>
                <a:gd name="connsiteY3" fmla="*/ 793750 h 793750"/>
              </a:gdLst>
              <a:ahLst/>
              <a:cxnLst>
                <a:cxn ang="0">
                  <a:pos x="connsiteX0" y="connsiteY0"/>
                </a:cxn>
                <a:cxn ang="0">
                  <a:pos x="connsiteX1" y="connsiteY1"/>
                </a:cxn>
                <a:cxn ang="0">
                  <a:pos x="connsiteX2" y="connsiteY2"/>
                </a:cxn>
                <a:cxn ang="0">
                  <a:pos x="connsiteX3" y="connsiteY3"/>
                </a:cxn>
              </a:cxnLst>
              <a:rect l="l" t="t" r="r" b="b"/>
              <a:pathLst>
                <a:path w="1000125" h="793750">
                  <a:moveTo>
                    <a:pt x="0" y="12700"/>
                  </a:moveTo>
                  <a:cubicBezTo>
                    <a:pt x="214312" y="6350"/>
                    <a:pt x="428625" y="0"/>
                    <a:pt x="561975" y="107950"/>
                  </a:cubicBezTo>
                  <a:cubicBezTo>
                    <a:pt x="695325" y="215900"/>
                    <a:pt x="727075" y="546100"/>
                    <a:pt x="800100" y="660400"/>
                  </a:cubicBezTo>
                  <a:cubicBezTo>
                    <a:pt x="873125" y="774700"/>
                    <a:pt x="936625" y="784225"/>
                    <a:pt x="1000125" y="793750"/>
                  </a:cubicBezTo>
                </a:path>
              </a:pathLst>
            </a:cu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accent1"/>
                </a:solidFill>
              </a:endParaRPr>
            </a:p>
          </p:txBody>
        </p:sp>
      </p:grpSp>
      <p:sp>
        <p:nvSpPr>
          <p:cNvPr id="6" name="TextBox 5"/>
          <p:cNvSpPr txBox="1"/>
          <p:nvPr/>
        </p:nvSpPr>
        <p:spPr>
          <a:xfrm>
            <a:off x="1905000" y="1828800"/>
            <a:ext cx="660758" cy="369332"/>
          </a:xfrm>
          <a:prstGeom prst="rect">
            <a:avLst/>
          </a:prstGeom>
          <a:noFill/>
        </p:spPr>
        <p:txBody>
          <a:bodyPr wrap="none" rtlCol="0">
            <a:spAutoFit/>
          </a:bodyPr>
          <a:lstStyle/>
          <a:p>
            <a:r>
              <a:rPr lang="en-US" dirty="0" smtClean="0">
                <a:solidFill>
                  <a:schemeClr val="accent1"/>
                </a:solidFill>
              </a:rPr>
              <a:t>M,</a:t>
            </a:r>
            <a:r>
              <a:rPr lang="el-GR" dirty="0" smtClean="0">
                <a:solidFill>
                  <a:schemeClr val="accent1"/>
                </a:solidFill>
                <a:latin typeface="Arial"/>
                <a:cs typeface="Arial"/>
              </a:rPr>
              <a:t>σ</a:t>
            </a:r>
            <a:r>
              <a:rPr lang="en-US" baseline="-25000" dirty="0" smtClean="0">
                <a:solidFill>
                  <a:schemeClr val="accent1"/>
                </a:solidFill>
              </a:rPr>
              <a:t>1</a:t>
            </a:r>
            <a:endParaRPr lang="en-US" baseline="-25000" dirty="0">
              <a:solidFill>
                <a:schemeClr val="accent1"/>
              </a:solidFill>
            </a:endParaRPr>
          </a:p>
        </p:txBody>
      </p:sp>
      <p:grpSp>
        <p:nvGrpSpPr>
          <p:cNvPr id="7" name="Group 6"/>
          <p:cNvGrpSpPr/>
          <p:nvPr/>
        </p:nvGrpSpPr>
        <p:grpSpPr>
          <a:xfrm>
            <a:off x="2895600" y="533400"/>
            <a:ext cx="914400" cy="1676400"/>
            <a:chOff x="2514600" y="4800600"/>
            <a:chExt cx="914400" cy="1676400"/>
          </a:xfrm>
        </p:grpSpPr>
        <p:sp>
          <p:nvSpPr>
            <p:cNvPr id="8" name="Arc 7"/>
            <p:cNvSpPr/>
            <p:nvPr/>
          </p:nvSpPr>
          <p:spPr>
            <a:xfrm flipH="1" flipV="1">
              <a:off x="2590800" y="4800600"/>
              <a:ext cx="838200" cy="1676400"/>
            </a:xfrm>
            <a:prstGeom prst="arc">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Arc 8"/>
            <p:cNvSpPr/>
            <p:nvPr/>
          </p:nvSpPr>
          <p:spPr>
            <a:xfrm flipV="1">
              <a:off x="2514600" y="4800600"/>
              <a:ext cx="914400" cy="1676400"/>
            </a:xfrm>
            <a:prstGeom prst="arc">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0" name="TextBox 9"/>
          <p:cNvSpPr txBox="1"/>
          <p:nvPr/>
        </p:nvSpPr>
        <p:spPr>
          <a:xfrm>
            <a:off x="3657600" y="1905000"/>
            <a:ext cx="288862" cy="369332"/>
          </a:xfrm>
          <a:prstGeom prst="rect">
            <a:avLst/>
          </a:prstGeom>
          <a:noFill/>
        </p:spPr>
        <p:txBody>
          <a:bodyPr wrap="none" rtlCol="0">
            <a:spAutoFit/>
          </a:bodyPr>
          <a:lstStyle/>
          <a:p>
            <a:r>
              <a:rPr lang="en-US" dirty="0" smtClean="0">
                <a:solidFill>
                  <a:srgbClr val="FF0000"/>
                </a:solidFill>
              </a:rPr>
              <a:t>k</a:t>
            </a:r>
            <a:endParaRPr lang="en-US" baseline="-25000" dirty="0">
              <a:solidFill>
                <a:srgbClr val="FF0000"/>
              </a:solidFill>
            </a:endParaRPr>
          </a:p>
        </p:txBody>
      </p:sp>
      <p:sp>
        <p:nvSpPr>
          <p:cNvPr id="11" name="TextBox 10"/>
          <p:cNvSpPr txBox="1"/>
          <p:nvPr/>
        </p:nvSpPr>
        <p:spPr>
          <a:xfrm>
            <a:off x="457200" y="2209800"/>
            <a:ext cx="2159822" cy="369332"/>
          </a:xfrm>
          <a:prstGeom prst="rect">
            <a:avLst/>
          </a:prstGeom>
          <a:noFill/>
        </p:spPr>
        <p:txBody>
          <a:bodyPr wrap="none" rtlCol="0">
            <a:spAutoFit/>
          </a:bodyPr>
          <a:lstStyle/>
          <a:p>
            <a:r>
              <a:rPr lang="en-US" dirty="0" smtClean="0">
                <a:solidFill>
                  <a:schemeClr val="accent1"/>
                </a:solidFill>
              </a:rPr>
              <a:t>Other trace potential</a:t>
            </a:r>
            <a:endParaRPr lang="en-US" dirty="0">
              <a:solidFill>
                <a:schemeClr val="accent1"/>
              </a:solidFill>
            </a:endParaRPr>
          </a:p>
        </p:txBody>
      </p:sp>
      <p:sp>
        <p:nvSpPr>
          <p:cNvPr id="12" name="TextBox 11"/>
          <p:cNvSpPr txBox="1"/>
          <p:nvPr/>
        </p:nvSpPr>
        <p:spPr>
          <a:xfrm>
            <a:off x="2743200" y="2209800"/>
            <a:ext cx="1675652" cy="369332"/>
          </a:xfrm>
          <a:prstGeom prst="rect">
            <a:avLst/>
          </a:prstGeom>
          <a:noFill/>
        </p:spPr>
        <p:txBody>
          <a:bodyPr wrap="none" rtlCol="0">
            <a:spAutoFit/>
          </a:bodyPr>
          <a:lstStyle/>
          <a:p>
            <a:r>
              <a:rPr lang="en-US" dirty="0" smtClean="0">
                <a:solidFill>
                  <a:srgbClr val="FF0000"/>
                </a:solidFill>
              </a:rPr>
              <a:t>Spring potential</a:t>
            </a:r>
            <a:endParaRPr lang="en-US" dirty="0">
              <a:solidFill>
                <a:srgbClr val="FF0000"/>
              </a:solidFill>
            </a:endParaRPr>
          </a:p>
        </p:txBody>
      </p:sp>
      <p:grpSp>
        <p:nvGrpSpPr>
          <p:cNvPr id="13" name="Group 12"/>
          <p:cNvGrpSpPr/>
          <p:nvPr/>
        </p:nvGrpSpPr>
        <p:grpSpPr>
          <a:xfrm>
            <a:off x="381000" y="2819400"/>
            <a:ext cx="533399" cy="3429000"/>
            <a:chOff x="914401" y="2362200"/>
            <a:chExt cx="533399" cy="3429000"/>
          </a:xfrm>
        </p:grpSpPr>
        <p:cxnSp>
          <p:nvCxnSpPr>
            <p:cNvPr id="14" name="Straight Arrow Connector 13"/>
            <p:cNvCxnSpPr/>
            <p:nvPr/>
          </p:nvCxnSpPr>
          <p:spPr>
            <a:xfrm rot="16200000" flipV="1">
              <a:off x="-342900" y="3771900"/>
              <a:ext cx="32004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flipH="1" flipV="1">
              <a:off x="-266700" y="3924300"/>
              <a:ext cx="3124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flipH="1" flipV="1">
              <a:off x="-190500" y="4076700"/>
              <a:ext cx="3124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6200000" flipV="1">
              <a:off x="-114300" y="3848100"/>
              <a:ext cx="28956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flipH="1" flipV="1">
              <a:off x="-381000" y="3962400"/>
              <a:ext cx="3200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6200000" flipV="1">
              <a:off x="-495299" y="3771900"/>
              <a:ext cx="32004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flipH="1" flipV="1">
              <a:off x="-419099" y="4152106"/>
              <a:ext cx="3124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flipH="1" flipV="1">
              <a:off x="-342899" y="4228306"/>
              <a:ext cx="3124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16200000" flipV="1">
              <a:off x="-266699" y="3848100"/>
              <a:ext cx="28956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flipH="1" flipV="1">
              <a:off x="-457994" y="4037806"/>
              <a:ext cx="3200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2362200" y="2819400"/>
            <a:ext cx="76199" cy="3429000"/>
            <a:chOff x="914401" y="2362200"/>
            <a:chExt cx="533399" cy="3429000"/>
          </a:xfrm>
        </p:grpSpPr>
        <p:cxnSp>
          <p:nvCxnSpPr>
            <p:cNvPr id="25" name="Straight Arrow Connector 24"/>
            <p:cNvCxnSpPr/>
            <p:nvPr/>
          </p:nvCxnSpPr>
          <p:spPr>
            <a:xfrm rot="16200000" flipV="1">
              <a:off x="-342900" y="3771900"/>
              <a:ext cx="32004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flipH="1" flipV="1">
              <a:off x="-266700" y="3924300"/>
              <a:ext cx="3124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5400000" flipH="1" flipV="1">
              <a:off x="-190500" y="4076700"/>
              <a:ext cx="3124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16200000" flipV="1">
              <a:off x="-114300" y="3848100"/>
              <a:ext cx="28956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5400000" flipH="1" flipV="1">
              <a:off x="-381000" y="3962400"/>
              <a:ext cx="3200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16200000" flipV="1">
              <a:off x="-495299" y="3771900"/>
              <a:ext cx="32004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5400000" flipH="1" flipV="1">
              <a:off x="-419099" y="4152106"/>
              <a:ext cx="3124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5400000" flipH="1" flipV="1">
              <a:off x="-342899" y="4228306"/>
              <a:ext cx="3124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16200000" flipV="1">
              <a:off x="-266699" y="3848100"/>
              <a:ext cx="28956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5400000" flipH="1" flipV="1">
              <a:off x="-457994" y="4037806"/>
              <a:ext cx="3200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cxnSp>
        <p:nvCxnSpPr>
          <p:cNvPr id="36" name="Straight Connector 35"/>
          <p:cNvCxnSpPr/>
          <p:nvPr/>
        </p:nvCxnSpPr>
        <p:spPr>
          <a:xfrm>
            <a:off x="381000" y="4610100"/>
            <a:ext cx="685800" cy="0"/>
          </a:xfrm>
          <a:prstGeom prst="line">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2057400" y="4610100"/>
            <a:ext cx="685800" cy="0"/>
          </a:xfrm>
          <a:prstGeom prst="line">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8" name="Right Arrow 37"/>
          <p:cNvSpPr/>
          <p:nvPr/>
        </p:nvSpPr>
        <p:spPr>
          <a:xfrm>
            <a:off x="1371600" y="4343400"/>
            <a:ext cx="47625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1009650" y="4410075"/>
            <a:ext cx="306494" cy="369332"/>
          </a:xfrm>
          <a:prstGeom prst="rect">
            <a:avLst/>
          </a:prstGeom>
          <a:noFill/>
        </p:spPr>
        <p:txBody>
          <a:bodyPr wrap="square" rtlCol="0">
            <a:spAutoFit/>
          </a:bodyPr>
          <a:lstStyle/>
          <a:p>
            <a:r>
              <a:rPr lang="en-US" dirty="0" smtClean="0"/>
              <a:t>x</a:t>
            </a:r>
            <a:endParaRPr lang="en-US" dirty="0"/>
          </a:p>
        </p:txBody>
      </p:sp>
      <p:sp>
        <p:nvSpPr>
          <p:cNvPr id="53" name="TextBox 52"/>
          <p:cNvSpPr txBox="1"/>
          <p:nvPr/>
        </p:nvSpPr>
        <p:spPr>
          <a:xfrm>
            <a:off x="2771775" y="4419600"/>
            <a:ext cx="306494" cy="369332"/>
          </a:xfrm>
          <a:prstGeom prst="rect">
            <a:avLst/>
          </a:prstGeom>
          <a:noFill/>
        </p:spPr>
        <p:txBody>
          <a:bodyPr wrap="square" rtlCol="0">
            <a:spAutoFit/>
          </a:bodyPr>
          <a:lstStyle/>
          <a:p>
            <a:r>
              <a:rPr lang="en-US" dirty="0" smtClean="0"/>
              <a:t>y</a:t>
            </a:r>
            <a:endParaRPr lang="en-US" dirty="0"/>
          </a:p>
        </p:txBody>
      </p:sp>
      <p:sp>
        <p:nvSpPr>
          <p:cNvPr id="54" name="TextBox 53"/>
          <p:cNvSpPr txBox="1"/>
          <p:nvPr/>
        </p:nvSpPr>
        <p:spPr>
          <a:xfrm>
            <a:off x="4419600" y="6400800"/>
            <a:ext cx="3276600" cy="369332"/>
          </a:xfrm>
          <a:prstGeom prst="rect">
            <a:avLst/>
          </a:prstGeom>
          <a:noFill/>
        </p:spPr>
        <p:txBody>
          <a:bodyPr wrap="square" rtlCol="0">
            <a:spAutoFit/>
          </a:bodyPr>
          <a:lstStyle/>
          <a:p>
            <a:r>
              <a:rPr lang="el-GR" dirty="0" smtClean="0">
                <a:solidFill>
                  <a:schemeClr val="accent1"/>
                </a:solidFill>
                <a:latin typeface="Arial"/>
                <a:cs typeface="Arial"/>
              </a:rPr>
              <a:t>σ</a:t>
            </a:r>
            <a:r>
              <a:rPr lang="en-US" baseline="-25000" dirty="0" smtClean="0">
                <a:solidFill>
                  <a:schemeClr val="accent1"/>
                </a:solidFill>
              </a:rPr>
              <a:t>2</a:t>
            </a:r>
            <a:r>
              <a:rPr lang="en-US" dirty="0" smtClean="0">
                <a:solidFill>
                  <a:schemeClr val="accent1"/>
                </a:solidFill>
              </a:rPr>
              <a:t>: Error of GPS      N:  # of traces</a:t>
            </a:r>
            <a:endParaRPr lang="en-US" dirty="0">
              <a:solidFill>
                <a:schemeClr val="accent1"/>
              </a:solidFill>
            </a:endParaRPr>
          </a:p>
        </p:txBody>
      </p:sp>
      <p:sp>
        <p:nvSpPr>
          <p:cNvPr id="55" name="TextBox 54"/>
          <p:cNvSpPr txBox="1"/>
          <p:nvPr/>
        </p:nvSpPr>
        <p:spPr>
          <a:xfrm>
            <a:off x="304800" y="6248400"/>
            <a:ext cx="957313" cy="369332"/>
          </a:xfrm>
          <a:prstGeom prst="rect">
            <a:avLst/>
          </a:prstGeom>
          <a:noFill/>
        </p:spPr>
        <p:txBody>
          <a:bodyPr wrap="none" rtlCol="0">
            <a:spAutoFit/>
          </a:bodyPr>
          <a:lstStyle/>
          <a:p>
            <a:r>
              <a:rPr lang="en-US" dirty="0" smtClean="0"/>
              <a:t>jumbled</a:t>
            </a:r>
            <a:endParaRPr lang="en-US" dirty="0"/>
          </a:p>
        </p:txBody>
      </p:sp>
      <p:sp>
        <p:nvSpPr>
          <p:cNvPr id="56" name="TextBox 55"/>
          <p:cNvSpPr txBox="1"/>
          <p:nvPr/>
        </p:nvSpPr>
        <p:spPr>
          <a:xfrm>
            <a:off x="1955919" y="6248400"/>
            <a:ext cx="939681" cy="369332"/>
          </a:xfrm>
          <a:prstGeom prst="rect">
            <a:avLst/>
          </a:prstGeom>
          <a:noFill/>
        </p:spPr>
        <p:txBody>
          <a:bodyPr wrap="none" rtlCol="0">
            <a:spAutoFit/>
          </a:bodyPr>
          <a:lstStyle/>
          <a:p>
            <a:r>
              <a:rPr lang="en-US" dirty="0" smtClean="0"/>
              <a:t>clarified</a:t>
            </a:r>
            <a:endParaRPr lang="en-US" dirty="0"/>
          </a:p>
        </p:txBody>
      </p:sp>
      <p:pic>
        <p:nvPicPr>
          <p:cNvPr id="57" name="Picture 4" descr="C:\Users\t-licao\Documents\final presentation\probe_n60.bmp"/>
          <p:cNvPicPr>
            <a:picLocks noChangeAspect="1" noChangeArrowheads="1"/>
          </p:cNvPicPr>
          <p:nvPr/>
        </p:nvPicPr>
        <p:blipFill>
          <a:blip r:embed="rId2" cstate="print"/>
          <a:srcRect/>
          <a:stretch>
            <a:fillRect/>
          </a:stretch>
        </p:blipFill>
        <p:spPr bwMode="auto">
          <a:xfrm>
            <a:off x="4648200" y="4343399"/>
            <a:ext cx="2743200" cy="1882478"/>
          </a:xfrm>
          <a:prstGeom prst="rect">
            <a:avLst/>
          </a:prstGeom>
          <a:noFill/>
        </p:spPr>
      </p:pic>
      <p:pic>
        <p:nvPicPr>
          <p:cNvPr id="58" name="Picture 5" descr="C:\Users\t-licao\Documents\final presentation\probe_n60_ideal.bmp"/>
          <p:cNvPicPr>
            <a:picLocks noChangeAspect="1" noChangeArrowheads="1"/>
          </p:cNvPicPr>
          <p:nvPr/>
        </p:nvPicPr>
        <p:blipFill>
          <a:blip r:embed="rId3" cstate="print"/>
          <a:srcRect/>
          <a:stretch>
            <a:fillRect/>
          </a:stretch>
        </p:blipFill>
        <p:spPr bwMode="auto">
          <a:xfrm>
            <a:off x="4648200" y="2362199"/>
            <a:ext cx="2743200" cy="1882480"/>
          </a:xfrm>
          <a:prstGeom prst="rect">
            <a:avLst/>
          </a:prstGeom>
          <a:noFill/>
        </p:spPr>
      </p:pic>
      <p:pic>
        <p:nvPicPr>
          <p:cNvPr id="61" name="Picture 6"/>
          <p:cNvPicPr>
            <a:picLocks noChangeAspect="1" noChangeArrowheads="1"/>
          </p:cNvPicPr>
          <p:nvPr/>
        </p:nvPicPr>
        <p:blipFill>
          <a:blip r:embed="rId4" cstate="print"/>
          <a:srcRect/>
          <a:stretch>
            <a:fillRect/>
          </a:stretch>
        </p:blipFill>
        <p:spPr bwMode="auto">
          <a:xfrm>
            <a:off x="7772400" y="3429000"/>
            <a:ext cx="1119554" cy="1524000"/>
          </a:xfrm>
          <a:prstGeom prst="rect">
            <a:avLst/>
          </a:prstGeom>
          <a:noFill/>
          <a:ln w="12700">
            <a:solidFill>
              <a:schemeClr val="tx1"/>
            </a:solidFill>
            <a:miter lim="800000"/>
            <a:headEnd/>
            <a:tailEnd/>
          </a:ln>
          <a:effectLst/>
        </p:spPr>
      </p:pic>
      <p:sp>
        <p:nvSpPr>
          <p:cNvPr id="62" name="TextBox 61"/>
          <p:cNvSpPr txBox="1"/>
          <p:nvPr/>
        </p:nvSpPr>
        <p:spPr>
          <a:xfrm>
            <a:off x="3794223" y="3276600"/>
            <a:ext cx="643125" cy="369332"/>
          </a:xfrm>
          <a:prstGeom prst="rect">
            <a:avLst/>
          </a:prstGeom>
          <a:noFill/>
        </p:spPr>
        <p:txBody>
          <a:bodyPr wrap="none" rtlCol="0">
            <a:spAutoFit/>
          </a:bodyPr>
          <a:lstStyle/>
          <a:p>
            <a:r>
              <a:rPr lang="en-US" dirty="0" smtClean="0"/>
              <a:t>Ideal</a:t>
            </a:r>
            <a:endParaRPr lang="en-US" dirty="0"/>
          </a:p>
        </p:txBody>
      </p:sp>
      <p:sp>
        <p:nvSpPr>
          <p:cNvPr id="63" name="TextBox 62"/>
          <p:cNvSpPr txBox="1"/>
          <p:nvPr/>
        </p:nvSpPr>
        <p:spPr>
          <a:xfrm>
            <a:off x="3794223" y="5029200"/>
            <a:ext cx="777777" cy="369332"/>
          </a:xfrm>
          <a:prstGeom prst="rect">
            <a:avLst/>
          </a:prstGeom>
          <a:noFill/>
        </p:spPr>
        <p:txBody>
          <a:bodyPr wrap="none" rtlCol="0">
            <a:spAutoFit/>
          </a:bodyPr>
          <a:lstStyle/>
          <a:p>
            <a:r>
              <a:rPr lang="en-US" dirty="0" smtClean="0"/>
              <a:t>Actual</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Arrangements</a:t>
            </a:r>
            <a:endParaRPr lang="en-US" dirty="0"/>
          </a:p>
        </p:txBody>
      </p:sp>
      <p:pic>
        <p:nvPicPr>
          <p:cNvPr id="1035" name="Picture 11"/>
          <p:cNvPicPr>
            <a:picLocks noChangeAspect="1" noChangeArrowheads="1"/>
          </p:cNvPicPr>
          <p:nvPr/>
        </p:nvPicPr>
        <p:blipFill>
          <a:blip r:embed="rId2" cstate="print"/>
          <a:srcRect/>
          <a:stretch>
            <a:fillRect/>
          </a:stretch>
        </p:blipFill>
        <p:spPr bwMode="auto">
          <a:xfrm>
            <a:off x="457200" y="3962400"/>
            <a:ext cx="3048000" cy="2076893"/>
          </a:xfrm>
          <a:prstGeom prst="rect">
            <a:avLst/>
          </a:prstGeom>
          <a:noFill/>
          <a:ln w="9525">
            <a:noFill/>
            <a:miter lim="800000"/>
            <a:headEnd/>
            <a:tailEnd/>
          </a:ln>
        </p:spPr>
      </p:pic>
      <p:pic>
        <p:nvPicPr>
          <p:cNvPr id="1036" name="Picture 12"/>
          <p:cNvPicPr>
            <a:picLocks noChangeAspect="1" noChangeArrowheads="1"/>
          </p:cNvPicPr>
          <p:nvPr/>
        </p:nvPicPr>
        <p:blipFill>
          <a:blip r:embed="rId3" cstate="print"/>
          <a:srcRect/>
          <a:stretch>
            <a:fillRect/>
          </a:stretch>
        </p:blipFill>
        <p:spPr bwMode="auto">
          <a:xfrm>
            <a:off x="457200" y="1447800"/>
            <a:ext cx="3048000" cy="2039105"/>
          </a:xfrm>
          <a:prstGeom prst="rect">
            <a:avLst/>
          </a:prstGeom>
          <a:noFill/>
          <a:ln w="9525">
            <a:noFill/>
            <a:miter lim="800000"/>
            <a:headEnd/>
            <a:tailEnd/>
          </a:ln>
        </p:spPr>
      </p:pic>
      <p:grpSp>
        <p:nvGrpSpPr>
          <p:cNvPr id="22" name="Group 21"/>
          <p:cNvGrpSpPr/>
          <p:nvPr/>
        </p:nvGrpSpPr>
        <p:grpSpPr>
          <a:xfrm>
            <a:off x="3657600" y="1752600"/>
            <a:ext cx="4952657" cy="1371257"/>
            <a:chOff x="3657600" y="1752600"/>
            <a:chExt cx="4952657" cy="1371257"/>
          </a:xfrm>
        </p:grpSpPr>
        <p:sp>
          <p:nvSpPr>
            <p:cNvPr id="8" name="TextBox 7"/>
            <p:cNvSpPr txBox="1"/>
            <p:nvPr/>
          </p:nvSpPr>
          <p:spPr>
            <a:xfrm>
              <a:off x="3657600" y="2209800"/>
              <a:ext cx="3518271" cy="369332"/>
            </a:xfrm>
            <a:prstGeom prst="rect">
              <a:avLst/>
            </a:prstGeom>
            <a:noFill/>
          </p:spPr>
          <p:txBody>
            <a:bodyPr wrap="none" rtlCol="0">
              <a:spAutoFit/>
            </a:bodyPr>
            <a:lstStyle/>
            <a:p>
              <a:r>
                <a:rPr lang="en-US" dirty="0" smtClean="0"/>
                <a:t>For negative comments, complaints</a:t>
              </a:r>
              <a:endParaRPr lang="en-US" dirty="0"/>
            </a:p>
          </p:txBody>
        </p:sp>
        <p:pic>
          <p:nvPicPr>
            <p:cNvPr id="1037" name="Picture 13" descr="C:\Users\jckrumm\AppData\Local\Microsoft\Windows\Temporary Internet Files\Content.IE5\TNAD1MLP\MCj04406790000[1].png"/>
            <p:cNvPicPr>
              <a:picLocks noChangeAspect="1" noChangeArrowheads="1"/>
            </p:cNvPicPr>
            <p:nvPr/>
          </p:nvPicPr>
          <p:blipFill>
            <a:blip r:embed="rId4" cstate="print"/>
            <a:srcRect/>
            <a:stretch>
              <a:fillRect/>
            </a:stretch>
          </p:blipFill>
          <p:spPr bwMode="auto">
            <a:xfrm>
              <a:off x="7239000" y="1752600"/>
              <a:ext cx="1371257" cy="1371257"/>
            </a:xfrm>
            <a:prstGeom prst="rect">
              <a:avLst/>
            </a:prstGeom>
            <a:noFill/>
          </p:spPr>
        </p:pic>
      </p:grpSp>
      <p:grpSp>
        <p:nvGrpSpPr>
          <p:cNvPr id="23" name="Group 22"/>
          <p:cNvGrpSpPr/>
          <p:nvPr/>
        </p:nvGrpSpPr>
        <p:grpSpPr>
          <a:xfrm>
            <a:off x="3657600" y="4267200"/>
            <a:ext cx="4953000" cy="1371600"/>
            <a:chOff x="3657600" y="4267200"/>
            <a:chExt cx="4953000" cy="1371600"/>
          </a:xfrm>
        </p:grpSpPr>
        <p:sp>
          <p:nvSpPr>
            <p:cNvPr id="4" name="TextBox 3"/>
            <p:cNvSpPr txBox="1"/>
            <p:nvPr/>
          </p:nvSpPr>
          <p:spPr>
            <a:xfrm>
              <a:off x="3657600" y="4800600"/>
              <a:ext cx="3635482" cy="369332"/>
            </a:xfrm>
            <a:prstGeom prst="rect">
              <a:avLst/>
            </a:prstGeom>
            <a:noFill/>
          </p:spPr>
          <p:txBody>
            <a:bodyPr wrap="none" rtlCol="0">
              <a:spAutoFit/>
            </a:bodyPr>
            <a:lstStyle/>
            <a:p>
              <a:r>
                <a:rPr lang="en-US" dirty="0" smtClean="0"/>
                <a:t>For positive comments, compliments</a:t>
              </a:r>
              <a:endParaRPr lang="en-US" dirty="0"/>
            </a:p>
          </p:txBody>
        </p:sp>
        <p:pic>
          <p:nvPicPr>
            <p:cNvPr id="1038" name="Picture 14" descr="C:\Users\jckrumm\AppData\Local\Microsoft\Windows\Temporary Internet Files\Content.IE5\TLT3Z99H\MCj04406700000[1].png"/>
            <p:cNvPicPr>
              <a:picLocks noChangeAspect="1" noChangeArrowheads="1"/>
            </p:cNvPicPr>
            <p:nvPr/>
          </p:nvPicPr>
          <p:blipFill>
            <a:blip r:embed="rId5" cstate="print"/>
            <a:srcRect/>
            <a:stretch>
              <a:fillRect/>
            </a:stretch>
          </p:blipFill>
          <p:spPr bwMode="auto">
            <a:xfrm>
              <a:off x="7239000" y="4267200"/>
              <a:ext cx="1371600" cy="1371600"/>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1+#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1+#ppt_w/2"/>
                                          </p:val>
                                        </p:tav>
                                        <p:tav tm="100000">
                                          <p:val>
                                            <p:strVal val="#ppt_x"/>
                                          </p:val>
                                        </p:tav>
                                      </p:tavLst>
                                    </p:anim>
                                    <p:anim calcmode="lin" valueType="num">
                                      <p:cBhvr additive="base">
                                        <p:cTn id="1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GPS Clarification Results</a:t>
            </a:r>
            <a:endParaRPr lang="en-US" dirty="0"/>
          </a:p>
        </p:txBody>
      </p:sp>
      <p:pic>
        <p:nvPicPr>
          <p:cNvPr id="3" name="Picture 5"/>
          <p:cNvPicPr>
            <a:picLocks noChangeAspect="1" noChangeArrowheads="1"/>
          </p:cNvPicPr>
          <p:nvPr/>
        </p:nvPicPr>
        <p:blipFill>
          <a:blip r:embed="rId2" cstate="print"/>
          <a:srcRect/>
          <a:stretch>
            <a:fillRect/>
          </a:stretch>
        </p:blipFill>
        <p:spPr bwMode="auto">
          <a:xfrm>
            <a:off x="76200" y="1828800"/>
            <a:ext cx="2867849" cy="4953000"/>
          </a:xfrm>
          <a:prstGeom prst="rect">
            <a:avLst/>
          </a:prstGeom>
          <a:noFill/>
          <a:ln w="9525">
            <a:noFill/>
            <a:miter lim="800000"/>
            <a:headEnd/>
            <a:tailEnd/>
          </a:ln>
          <a:effectLst/>
        </p:spPr>
      </p:pic>
      <p:pic>
        <p:nvPicPr>
          <p:cNvPr id="4" name="Picture 3"/>
          <p:cNvPicPr/>
          <p:nvPr/>
        </p:nvPicPr>
        <p:blipFill>
          <a:blip r:embed="rId3" cstate="print"/>
          <a:srcRect/>
          <a:stretch>
            <a:fillRect/>
          </a:stretch>
        </p:blipFill>
        <p:spPr bwMode="auto">
          <a:xfrm>
            <a:off x="4343400" y="3200400"/>
            <a:ext cx="1410566" cy="1724025"/>
          </a:xfrm>
          <a:prstGeom prst="rect">
            <a:avLst/>
          </a:prstGeom>
          <a:noFill/>
          <a:ln w="9525">
            <a:noFill/>
            <a:miter lim="800000"/>
            <a:headEnd/>
            <a:tailEnd/>
          </a:ln>
        </p:spPr>
      </p:pic>
      <p:pic>
        <p:nvPicPr>
          <p:cNvPr id="5" name="Picture 4"/>
          <p:cNvPicPr/>
          <p:nvPr/>
        </p:nvPicPr>
        <p:blipFill>
          <a:blip r:embed="rId4" cstate="print"/>
          <a:srcRect/>
          <a:stretch>
            <a:fillRect/>
          </a:stretch>
        </p:blipFill>
        <p:spPr bwMode="auto">
          <a:xfrm>
            <a:off x="4343400" y="4953000"/>
            <a:ext cx="1409700" cy="1690654"/>
          </a:xfrm>
          <a:prstGeom prst="rect">
            <a:avLst/>
          </a:prstGeom>
          <a:noFill/>
          <a:ln w="9525">
            <a:noFill/>
            <a:miter lim="800000"/>
            <a:headEnd/>
            <a:tailEnd/>
          </a:ln>
        </p:spPr>
      </p:pic>
      <p:pic>
        <p:nvPicPr>
          <p:cNvPr id="6" name="Picture 5"/>
          <p:cNvPicPr/>
          <p:nvPr/>
        </p:nvPicPr>
        <p:blipFill>
          <a:blip r:embed="rId5" cstate="print"/>
          <a:srcRect/>
          <a:stretch>
            <a:fillRect/>
          </a:stretch>
        </p:blipFill>
        <p:spPr bwMode="auto">
          <a:xfrm>
            <a:off x="6096000" y="3276600"/>
            <a:ext cx="1389364" cy="1619066"/>
          </a:xfrm>
          <a:prstGeom prst="rect">
            <a:avLst/>
          </a:prstGeom>
          <a:noFill/>
          <a:ln w="9525">
            <a:noFill/>
            <a:miter lim="800000"/>
            <a:headEnd/>
            <a:tailEnd/>
          </a:ln>
        </p:spPr>
      </p:pic>
      <p:pic>
        <p:nvPicPr>
          <p:cNvPr id="7" name="Picture 6"/>
          <p:cNvPicPr/>
          <p:nvPr/>
        </p:nvPicPr>
        <p:blipFill>
          <a:blip r:embed="rId6" cstate="print"/>
          <a:srcRect/>
          <a:stretch>
            <a:fillRect/>
          </a:stretch>
        </p:blipFill>
        <p:spPr bwMode="auto">
          <a:xfrm>
            <a:off x="6116636" y="5105400"/>
            <a:ext cx="1427164" cy="1560030"/>
          </a:xfrm>
          <a:prstGeom prst="rect">
            <a:avLst/>
          </a:prstGeom>
          <a:noFill/>
          <a:ln w="9525">
            <a:noFill/>
            <a:miter lim="800000"/>
            <a:headEnd/>
            <a:tailEnd/>
          </a:ln>
        </p:spPr>
      </p:pic>
      <p:pic>
        <p:nvPicPr>
          <p:cNvPr id="8" name="Picture 7"/>
          <p:cNvPicPr/>
          <p:nvPr/>
        </p:nvPicPr>
        <p:blipFill>
          <a:blip r:embed="rId7" cstate="print"/>
          <a:srcRect/>
          <a:stretch>
            <a:fillRect/>
          </a:stretch>
        </p:blipFill>
        <p:spPr bwMode="auto">
          <a:xfrm>
            <a:off x="7696200" y="3200400"/>
            <a:ext cx="1295400" cy="1752600"/>
          </a:xfrm>
          <a:prstGeom prst="rect">
            <a:avLst/>
          </a:prstGeom>
          <a:noFill/>
          <a:ln w="9525">
            <a:noFill/>
            <a:miter lim="800000"/>
            <a:headEnd/>
            <a:tailEnd/>
          </a:ln>
        </p:spPr>
      </p:pic>
      <p:pic>
        <p:nvPicPr>
          <p:cNvPr id="9" name="Picture 8"/>
          <p:cNvPicPr/>
          <p:nvPr/>
        </p:nvPicPr>
        <p:blipFill>
          <a:blip r:embed="rId8" cstate="print"/>
          <a:srcRect/>
          <a:stretch>
            <a:fillRect/>
          </a:stretch>
        </p:blipFill>
        <p:spPr bwMode="auto">
          <a:xfrm>
            <a:off x="4343400" y="1371600"/>
            <a:ext cx="1348740" cy="1715064"/>
          </a:xfrm>
          <a:prstGeom prst="rect">
            <a:avLst/>
          </a:prstGeom>
          <a:noFill/>
          <a:ln w="9525">
            <a:noFill/>
            <a:miter lim="800000"/>
            <a:headEnd/>
            <a:tailEnd/>
          </a:ln>
        </p:spPr>
      </p:pic>
      <p:pic>
        <p:nvPicPr>
          <p:cNvPr id="10" name="Picture 9"/>
          <p:cNvPicPr/>
          <p:nvPr/>
        </p:nvPicPr>
        <p:blipFill>
          <a:blip r:embed="rId9" cstate="print"/>
          <a:srcRect/>
          <a:stretch>
            <a:fillRect/>
          </a:stretch>
        </p:blipFill>
        <p:spPr bwMode="auto">
          <a:xfrm>
            <a:off x="6096000" y="1371600"/>
            <a:ext cx="1371600" cy="1752600"/>
          </a:xfrm>
          <a:prstGeom prst="rect">
            <a:avLst/>
          </a:prstGeom>
          <a:noFill/>
          <a:ln w="9525">
            <a:noFill/>
            <a:miter lim="800000"/>
            <a:headEnd/>
            <a:tailEnd/>
          </a:ln>
        </p:spPr>
      </p:pic>
      <p:pic>
        <p:nvPicPr>
          <p:cNvPr id="11" name="Picture 10"/>
          <p:cNvPicPr/>
          <p:nvPr/>
        </p:nvPicPr>
        <p:blipFill>
          <a:blip r:embed="rId10" cstate="print"/>
          <a:srcRect/>
          <a:stretch>
            <a:fillRect/>
          </a:stretch>
        </p:blipFill>
        <p:spPr bwMode="auto">
          <a:xfrm>
            <a:off x="7772401" y="1371601"/>
            <a:ext cx="1219200" cy="1752600"/>
          </a:xfrm>
          <a:prstGeom prst="rect">
            <a:avLst/>
          </a:prstGeom>
          <a:noFill/>
          <a:ln w="9525">
            <a:noFill/>
            <a:miter lim="800000"/>
            <a:headEnd/>
            <a:tailEnd/>
          </a:ln>
        </p:spPr>
      </p:pic>
      <p:pic>
        <p:nvPicPr>
          <p:cNvPr id="12" name="Picture 11"/>
          <p:cNvPicPr/>
          <p:nvPr/>
        </p:nvPicPr>
        <p:blipFill>
          <a:blip r:embed="rId11" cstate="print"/>
          <a:srcRect/>
          <a:stretch>
            <a:fillRect/>
          </a:stretch>
        </p:blipFill>
        <p:spPr bwMode="auto">
          <a:xfrm>
            <a:off x="7696200" y="5029200"/>
            <a:ext cx="1219200" cy="1676400"/>
          </a:xfrm>
          <a:prstGeom prst="rect">
            <a:avLst/>
          </a:prstGeom>
          <a:noFill/>
          <a:ln w="9525">
            <a:noFill/>
            <a:miter lim="800000"/>
            <a:headEnd/>
            <a:tailEnd/>
          </a:ln>
        </p:spPr>
      </p:pic>
      <p:sp>
        <p:nvSpPr>
          <p:cNvPr id="13" name="TextBox 12"/>
          <p:cNvSpPr txBox="1"/>
          <p:nvPr/>
        </p:nvSpPr>
        <p:spPr>
          <a:xfrm>
            <a:off x="685800" y="1447800"/>
            <a:ext cx="1370888" cy="461665"/>
          </a:xfrm>
          <a:prstGeom prst="rect">
            <a:avLst/>
          </a:prstGeom>
          <a:noFill/>
        </p:spPr>
        <p:txBody>
          <a:bodyPr wrap="none" rtlCol="0">
            <a:spAutoFit/>
          </a:bodyPr>
          <a:lstStyle/>
          <a:p>
            <a:r>
              <a:rPr lang="en-US" sz="2400" dirty="0" smtClean="0"/>
              <a:t>Overview</a:t>
            </a:r>
            <a:endParaRPr lang="en-US" sz="2400" dirty="0"/>
          </a:p>
        </p:txBody>
      </p:sp>
      <p:sp>
        <p:nvSpPr>
          <p:cNvPr id="14" name="TextBox 13"/>
          <p:cNvSpPr txBox="1"/>
          <p:nvPr/>
        </p:nvSpPr>
        <p:spPr>
          <a:xfrm>
            <a:off x="3124200" y="1981200"/>
            <a:ext cx="1188210" cy="461665"/>
          </a:xfrm>
          <a:prstGeom prst="rect">
            <a:avLst/>
          </a:prstGeom>
          <a:noFill/>
        </p:spPr>
        <p:txBody>
          <a:bodyPr wrap="none" rtlCol="0">
            <a:spAutoFit/>
          </a:bodyPr>
          <a:lstStyle/>
          <a:p>
            <a:r>
              <a:rPr lang="en-US" sz="2400" dirty="0" smtClean="0"/>
              <a:t>Satellite</a:t>
            </a:r>
            <a:endParaRPr lang="en-US" sz="2400" dirty="0"/>
          </a:p>
        </p:txBody>
      </p:sp>
      <p:sp>
        <p:nvSpPr>
          <p:cNvPr id="15" name="TextBox 14"/>
          <p:cNvSpPr txBox="1"/>
          <p:nvPr/>
        </p:nvSpPr>
        <p:spPr>
          <a:xfrm>
            <a:off x="3124200" y="3733800"/>
            <a:ext cx="1300099" cy="830997"/>
          </a:xfrm>
          <a:prstGeom prst="rect">
            <a:avLst/>
          </a:prstGeom>
          <a:noFill/>
        </p:spPr>
        <p:txBody>
          <a:bodyPr wrap="none" rtlCol="0">
            <a:spAutoFit/>
          </a:bodyPr>
          <a:lstStyle/>
          <a:p>
            <a:r>
              <a:rPr lang="en-US" sz="2400" dirty="0" smtClean="0"/>
              <a:t>Original</a:t>
            </a:r>
          </a:p>
          <a:p>
            <a:r>
              <a:rPr lang="en-US" sz="2400" dirty="0" smtClean="0"/>
              <a:t>GPS data</a:t>
            </a:r>
            <a:endParaRPr lang="en-US" sz="2400" dirty="0"/>
          </a:p>
        </p:txBody>
      </p:sp>
      <p:sp>
        <p:nvSpPr>
          <p:cNvPr id="16" name="TextBox 15"/>
          <p:cNvSpPr txBox="1"/>
          <p:nvPr/>
        </p:nvSpPr>
        <p:spPr>
          <a:xfrm>
            <a:off x="3124200" y="5334000"/>
            <a:ext cx="1300099" cy="830997"/>
          </a:xfrm>
          <a:prstGeom prst="rect">
            <a:avLst/>
          </a:prstGeom>
          <a:noFill/>
        </p:spPr>
        <p:txBody>
          <a:bodyPr wrap="none" rtlCol="0">
            <a:spAutoFit/>
          </a:bodyPr>
          <a:lstStyle/>
          <a:p>
            <a:r>
              <a:rPr lang="en-US" sz="2400" dirty="0" smtClean="0"/>
              <a:t>Clarified</a:t>
            </a:r>
          </a:p>
          <a:p>
            <a:r>
              <a:rPr lang="en-US" sz="2400" dirty="0" smtClean="0"/>
              <a:t>GPS data</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it Scale</a:t>
            </a:r>
            <a:endParaRPr lang="en-US" dirty="0"/>
          </a:p>
        </p:txBody>
      </p:sp>
      <p:sp>
        <p:nvSpPr>
          <p:cNvPr id="3" name="Content Placeholder 2"/>
          <p:cNvSpPr txBox="1">
            <a:spLocks/>
          </p:cNvSpPr>
          <p:nvPr/>
        </p:nvSpPr>
        <p:spPr>
          <a:xfrm>
            <a:off x="1981200" y="1371600"/>
            <a:ext cx="7086600" cy="4754563"/>
          </a:xfrm>
          <a:prstGeom prst="rect">
            <a:avLst/>
          </a:prstGeom>
        </p:spPr>
        <p:txBody>
          <a:bodyPr>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Naïve implementation: for each node, scan all other segments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accent1"/>
                </a:solidFill>
                <a:effectLst/>
                <a:uLnTx/>
                <a:uFillTx/>
                <a:latin typeface="+mn-lt"/>
                <a:ea typeface="+mn-ea"/>
                <a:cs typeface="+mn-cs"/>
              </a:rPr>
              <a:t>20</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minutes per iteration</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l-GR" sz="2800" b="0" i="0" u="none" strike="noStrike" kern="1200" cap="none" spc="0" normalizeH="0" baseline="0" noProof="0" dirty="0" smtClean="0">
                <a:ln>
                  <a:noFill/>
                </a:ln>
                <a:solidFill>
                  <a:schemeClr val="accent1"/>
                </a:solidFill>
                <a:effectLst/>
                <a:uLnTx/>
                <a:uFillTx/>
                <a:latin typeface="+mn-lt"/>
                <a:ea typeface="+mn-ea"/>
                <a:cs typeface="+mn-cs"/>
              </a:rPr>
              <a:t>Θ</a:t>
            </a:r>
            <a:r>
              <a:rPr kumimoji="0" lang="en-US" sz="2800" b="0" i="0" u="none" strike="noStrike" kern="1200" cap="none" spc="0" normalizeH="0" baseline="0" noProof="0" dirty="0" smtClean="0">
                <a:ln>
                  <a:noFill/>
                </a:ln>
                <a:solidFill>
                  <a:schemeClr val="accent1"/>
                </a:solidFill>
                <a:effectLst/>
                <a:uLnTx/>
                <a:uFillTx/>
                <a:latin typeface="+mn-lt"/>
                <a:ea typeface="+mn-ea"/>
                <a:cs typeface="+mn-cs"/>
              </a:rPr>
              <a:t>(n</a:t>
            </a:r>
            <a:r>
              <a:rPr kumimoji="0" lang="en-US" sz="2800" b="0" i="0" u="none" strike="noStrike" kern="1200" cap="none" spc="0" normalizeH="0" baseline="30000" noProof="0" dirty="0" smtClean="0">
                <a:ln>
                  <a:noFill/>
                </a:ln>
                <a:solidFill>
                  <a:schemeClr val="accent1"/>
                </a:solidFill>
                <a:effectLst/>
                <a:uLnTx/>
                <a:uFillTx/>
                <a:latin typeface="+mn-lt"/>
                <a:ea typeface="+mn-ea"/>
                <a:cs typeface="+mn-cs"/>
              </a:rPr>
              <a:t>2</a:t>
            </a:r>
            <a:r>
              <a:rPr kumimoji="0" lang="en-US" sz="2800" b="0" i="0" u="none" strike="noStrike" kern="1200" cap="none" spc="0" normalizeH="0" baseline="0" noProof="0" dirty="0" smtClean="0">
                <a:ln>
                  <a:noFill/>
                </a:ln>
                <a:solidFill>
                  <a:schemeClr val="accent1"/>
                </a:solidFill>
                <a:effectLst/>
                <a:uLnTx/>
                <a:uFillTx/>
                <a:latin typeface="+mn-lt"/>
                <a:ea typeface="+mn-ea"/>
                <a:cs typeface="+mn-cs"/>
              </a:rPr>
              <a:t>) </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complexity, suffers when map gets large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Optimization: for each node, only search segments within small distance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Use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kD</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-tree to index nodes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accent1"/>
                </a:solidFill>
                <a:effectLst/>
                <a:uLnTx/>
                <a:uFillTx/>
                <a:latin typeface="+mn-lt"/>
                <a:ea typeface="+mn-ea"/>
                <a:cs typeface="+mn-cs"/>
              </a:rPr>
              <a:t>15</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seconds per iteration</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l-GR" sz="2800" b="0" i="0" u="none" strike="noStrike" kern="1200" cap="none" spc="0" normalizeH="0" baseline="0" noProof="0" dirty="0" smtClean="0">
                <a:ln>
                  <a:noFill/>
                </a:ln>
                <a:solidFill>
                  <a:schemeClr val="accent1"/>
                </a:solidFill>
                <a:effectLst/>
                <a:uLnTx/>
                <a:uFillTx/>
                <a:latin typeface="+mn-lt"/>
                <a:ea typeface="+mn-ea"/>
                <a:cs typeface="+mn-cs"/>
              </a:rPr>
              <a:t>Θ</a:t>
            </a:r>
            <a:r>
              <a:rPr kumimoji="0" lang="en-US" sz="2800" b="0" i="0" u="none" strike="noStrike" kern="1200" cap="none" spc="0" normalizeH="0" baseline="0" noProof="0" dirty="0" smtClean="0">
                <a:ln>
                  <a:noFill/>
                </a:ln>
                <a:solidFill>
                  <a:schemeClr val="accent1"/>
                </a:solidFill>
                <a:effectLst/>
                <a:uLnTx/>
                <a:uFillTx/>
                <a:latin typeface="+mn-lt"/>
                <a:ea typeface="+mn-ea"/>
                <a:cs typeface="+mn-cs"/>
              </a:rPr>
              <a:t>(n </a:t>
            </a:r>
            <a:r>
              <a:rPr kumimoji="0" lang="en-US" sz="2800" b="0" i="0" u="none" strike="noStrike" kern="1200" cap="none" spc="0" normalizeH="0" baseline="0" noProof="0" dirty="0" err="1" smtClean="0">
                <a:ln>
                  <a:noFill/>
                </a:ln>
                <a:solidFill>
                  <a:schemeClr val="accent1"/>
                </a:solidFill>
                <a:effectLst/>
                <a:uLnTx/>
                <a:uFillTx/>
                <a:latin typeface="+mn-lt"/>
                <a:ea typeface="+mn-ea"/>
                <a:cs typeface="+mn-cs"/>
              </a:rPr>
              <a:t>logn</a:t>
            </a:r>
            <a:r>
              <a:rPr kumimoji="0" lang="en-US" sz="2800" b="0" i="0" u="none" strike="noStrike" kern="1200" cap="none" spc="0" normalizeH="0" baseline="0" noProof="0" dirty="0" smtClean="0">
                <a:ln>
                  <a:noFill/>
                </a:ln>
                <a:solidFill>
                  <a:schemeClr val="accent1"/>
                </a:solidFill>
                <a:effectLst/>
                <a:uLnTx/>
                <a:uFillTx/>
                <a:latin typeface="+mn-lt"/>
                <a:ea typeface="+mn-ea"/>
                <a:cs typeface="+mn-cs"/>
              </a:rPr>
              <a:t>) </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complexity, good scalability</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Oval 3"/>
          <p:cNvSpPr/>
          <p:nvPr/>
        </p:nvSpPr>
        <p:spPr>
          <a:xfrm rot="16200000">
            <a:off x="609600" y="4114800"/>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rot="16200000">
            <a:off x="457200" y="4724400"/>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rot="16200000">
            <a:off x="381000" y="3276600"/>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a:stCxn id="5" idx="6"/>
            <a:endCxn id="4" idx="2"/>
          </p:cNvCxnSpPr>
          <p:nvPr/>
        </p:nvCxnSpPr>
        <p:spPr>
          <a:xfrm rot="16200000">
            <a:off x="381000" y="4419600"/>
            <a:ext cx="457200" cy="152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4" idx="6"/>
            <a:endCxn id="6" idx="2"/>
          </p:cNvCxnSpPr>
          <p:nvPr/>
        </p:nvCxnSpPr>
        <p:spPr>
          <a:xfrm rot="16200000" flipV="1">
            <a:off x="228600" y="3657600"/>
            <a:ext cx="685800" cy="2286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rot="16200000">
            <a:off x="457200" y="5257800"/>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6200000">
            <a:off x="609600" y="2819400"/>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16200000">
            <a:off x="1066800" y="2209800"/>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a:endCxn id="5" idx="2"/>
          </p:cNvCxnSpPr>
          <p:nvPr/>
        </p:nvCxnSpPr>
        <p:spPr>
          <a:xfrm rot="16200000">
            <a:off x="343694" y="5066506"/>
            <a:ext cx="3810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endCxn id="10" idx="1"/>
          </p:cNvCxnSpPr>
          <p:nvPr/>
        </p:nvCxnSpPr>
        <p:spPr>
          <a:xfrm rot="16200000">
            <a:off x="381000" y="3025682"/>
            <a:ext cx="327118" cy="17471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11" idx="1"/>
          </p:cNvCxnSpPr>
          <p:nvPr/>
        </p:nvCxnSpPr>
        <p:spPr>
          <a:xfrm rot="16200000">
            <a:off x="609600" y="2416082"/>
            <a:ext cx="555718" cy="40331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762000" y="1981200"/>
            <a:ext cx="457200" cy="4038600"/>
            <a:chOff x="990600" y="2057400"/>
            <a:chExt cx="457200" cy="4038600"/>
          </a:xfrm>
        </p:grpSpPr>
        <p:sp>
          <p:nvSpPr>
            <p:cNvPr id="16" name="Oval 15"/>
            <p:cNvSpPr/>
            <p:nvPr/>
          </p:nvSpPr>
          <p:spPr>
            <a:xfrm rot="16200000">
              <a:off x="1295400" y="5105400"/>
              <a:ext cx="152400" cy="152400"/>
            </a:xfrm>
            <a:prstGeom prst="ellipse">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6200000">
              <a:off x="1295400" y="3657600"/>
              <a:ext cx="152400" cy="152400"/>
            </a:xfrm>
            <a:prstGeom prst="ellipse">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a:stCxn id="16" idx="6"/>
              <a:endCxn id="17" idx="2"/>
            </p:cNvCxnSpPr>
            <p:nvPr/>
          </p:nvCxnSpPr>
          <p:spPr>
            <a:xfrm rot="16200000">
              <a:off x="724694" y="4456906"/>
              <a:ext cx="1295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rot="16200000">
              <a:off x="1143000" y="2743200"/>
              <a:ext cx="152400" cy="152400"/>
            </a:xfrm>
            <a:prstGeom prst="ellipse">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p:cNvCxnSpPr>
              <a:endCxn id="19" idx="2"/>
            </p:cNvCxnSpPr>
            <p:nvPr/>
          </p:nvCxnSpPr>
          <p:spPr>
            <a:xfrm rot="16200000" flipV="1">
              <a:off x="914400" y="3200400"/>
              <a:ext cx="7620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rot="16200000">
              <a:off x="990600" y="2057400"/>
              <a:ext cx="152400" cy="152400"/>
            </a:xfrm>
            <a:prstGeom prst="ellipse">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p:cNvCxnSpPr>
              <a:endCxn id="21" idx="2"/>
            </p:cNvCxnSpPr>
            <p:nvPr/>
          </p:nvCxnSpPr>
          <p:spPr>
            <a:xfrm rot="16200000" flipV="1">
              <a:off x="876300" y="2400300"/>
              <a:ext cx="5334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rot="16200000">
              <a:off x="990600" y="5943600"/>
              <a:ext cx="152400" cy="152400"/>
            </a:xfrm>
            <a:prstGeom prst="ellipse">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p:cNvCxnSpPr>
              <a:stCxn id="23" idx="6"/>
              <a:endCxn id="16" idx="1"/>
            </p:cNvCxnSpPr>
            <p:nvPr/>
          </p:nvCxnSpPr>
          <p:spPr>
            <a:xfrm rot="5400000" flipH="1" flipV="1">
              <a:off x="838200" y="5464082"/>
              <a:ext cx="708118" cy="2509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914400" y="1828800"/>
            <a:ext cx="457200" cy="4038600"/>
            <a:chOff x="1600200" y="1981200"/>
            <a:chExt cx="457200" cy="4038600"/>
          </a:xfrm>
        </p:grpSpPr>
        <p:sp>
          <p:nvSpPr>
            <p:cNvPr id="26" name="Oval 25"/>
            <p:cNvSpPr/>
            <p:nvPr/>
          </p:nvSpPr>
          <p:spPr>
            <a:xfrm rot="16200000">
              <a:off x="1676400" y="5029200"/>
              <a:ext cx="152400" cy="152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16200000">
              <a:off x="1600200" y="3581400"/>
              <a:ext cx="152400" cy="152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p:cNvCxnSpPr>
              <a:stCxn id="26" idx="6"/>
              <a:endCxn id="27" idx="2"/>
            </p:cNvCxnSpPr>
            <p:nvPr/>
          </p:nvCxnSpPr>
          <p:spPr>
            <a:xfrm rot="16200000" flipV="1">
              <a:off x="1066800" y="4343400"/>
              <a:ext cx="1295400" cy="76200"/>
            </a:xfrm>
            <a:prstGeom prst="straightConnector1">
              <a:avLst/>
            </a:prstGeom>
            <a:solidFill>
              <a:schemeClr val="accent6">
                <a:lumMod val="75000"/>
              </a:schemeClr>
            </a:solidFill>
            <a:ln>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rot="16200000">
              <a:off x="1905000" y="2667000"/>
              <a:ext cx="152400" cy="152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Arrow Connector 29"/>
            <p:cNvCxnSpPr>
              <a:stCxn id="27" idx="6"/>
              <a:endCxn id="29" idx="2"/>
            </p:cNvCxnSpPr>
            <p:nvPr/>
          </p:nvCxnSpPr>
          <p:spPr>
            <a:xfrm rot="5400000" flipH="1" flipV="1">
              <a:off x="1447800" y="3048000"/>
              <a:ext cx="762000" cy="304800"/>
            </a:xfrm>
            <a:prstGeom prst="straightConnector1">
              <a:avLst/>
            </a:prstGeom>
            <a:solidFill>
              <a:schemeClr val="accent6">
                <a:lumMod val="75000"/>
              </a:schemeClr>
            </a:solidFill>
            <a:ln>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rot="16200000">
              <a:off x="1905000" y="1981200"/>
              <a:ext cx="152400" cy="152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Arrow Connector 31"/>
            <p:cNvCxnSpPr>
              <a:stCxn id="29" idx="6"/>
              <a:endCxn id="31" idx="2"/>
            </p:cNvCxnSpPr>
            <p:nvPr/>
          </p:nvCxnSpPr>
          <p:spPr>
            <a:xfrm rot="5400000" flipH="1" flipV="1">
              <a:off x="1714500" y="2400300"/>
              <a:ext cx="533400" cy="1588"/>
            </a:xfrm>
            <a:prstGeom prst="straightConnector1">
              <a:avLst/>
            </a:prstGeom>
            <a:solidFill>
              <a:schemeClr val="accent6">
                <a:lumMod val="75000"/>
              </a:schemeClr>
            </a:solidFill>
            <a:ln>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3" name="Oval 32"/>
            <p:cNvSpPr/>
            <p:nvPr/>
          </p:nvSpPr>
          <p:spPr>
            <a:xfrm rot="16200000">
              <a:off x="1676400" y="5867400"/>
              <a:ext cx="152400" cy="152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Arrow Connector 33"/>
            <p:cNvCxnSpPr>
              <a:stCxn id="33" idx="6"/>
              <a:endCxn id="26" idx="2"/>
            </p:cNvCxnSpPr>
            <p:nvPr/>
          </p:nvCxnSpPr>
          <p:spPr>
            <a:xfrm rot="5400000" flipH="1" flipV="1">
              <a:off x="1409700" y="5524500"/>
              <a:ext cx="685800" cy="1588"/>
            </a:xfrm>
            <a:prstGeom prst="straightConnector1">
              <a:avLst/>
            </a:prstGeom>
            <a:solidFill>
              <a:schemeClr val="accent6">
                <a:lumMod val="75000"/>
              </a:schemeClr>
            </a:solidFill>
            <a:ln>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35" name="Rectangle 34"/>
          <p:cNvSpPr/>
          <p:nvPr/>
        </p:nvSpPr>
        <p:spPr>
          <a:xfrm>
            <a:off x="868680" y="3352800"/>
            <a:ext cx="228600" cy="3048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381000" y="2819400"/>
            <a:ext cx="1295400" cy="1295400"/>
          </a:xfrm>
          <a:prstGeom prst="rect">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Generating Map Graph</a:t>
            </a:r>
            <a:endParaRPr lang="en-US" dirty="0"/>
          </a:p>
        </p:txBody>
      </p:sp>
      <p:sp>
        <p:nvSpPr>
          <p:cNvPr id="3" name="Content Placeholder 2"/>
          <p:cNvSpPr>
            <a:spLocks noGrp="1"/>
          </p:cNvSpPr>
          <p:nvPr>
            <p:ph idx="1"/>
          </p:nvPr>
        </p:nvSpPr>
        <p:spPr>
          <a:xfrm>
            <a:off x="457200" y="3657600"/>
            <a:ext cx="8229600" cy="2849563"/>
          </a:xfrm>
        </p:spPr>
        <p:txBody>
          <a:bodyPr/>
          <a:lstStyle/>
          <a:p>
            <a:r>
              <a:rPr lang="en-US" dirty="0" smtClean="0"/>
              <a:t>Sequentially process the traces and incrementally build the graph</a:t>
            </a:r>
          </a:p>
          <a:p>
            <a:pPr lvl="1"/>
            <a:r>
              <a:rPr lang="en-US" dirty="0" smtClean="0"/>
              <a:t>Merge nodes to existing nodes if distances are small &amp; directions match</a:t>
            </a:r>
          </a:p>
          <a:p>
            <a:pPr lvl="1"/>
            <a:r>
              <a:rPr lang="en-US" dirty="0" smtClean="0"/>
              <a:t>Create new nodes &amp; edges otherwise</a:t>
            </a:r>
            <a:endParaRPr lang="en-US" dirty="0"/>
          </a:p>
        </p:txBody>
      </p:sp>
      <p:grpSp>
        <p:nvGrpSpPr>
          <p:cNvPr id="4" name="Group 61"/>
          <p:cNvGrpSpPr/>
          <p:nvPr/>
        </p:nvGrpSpPr>
        <p:grpSpPr>
          <a:xfrm>
            <a:off x="304800" y="2590800"/>
            <a:ext cx="4114800" cy="304800"/>
            <a:chOff x="609600" y="2209800"/>
            <a:chExt cx="4114800" cy="304800"/>
          </a:xfrm>
        </p:grpSpPr>
        <p:sp>
          <p:nvSpPr>
            <p:cNvPr id="37" name="Oval 36"/>
            <p:cNvSpPr/>
            <p:nvPr/>
          </p:nvSpPr>
          <p:spPr>
            <a:xfrm>
              <a:off x="1447800" y="2362200"/>
              <a:ext cx="152400" cy="152400"/>
            </a:xfrm>
            <a:prstGeom prst="ellipse">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2895600" y="2362200"/>
              <a:ext cx="152400" cy="152400"/>
            </a:xfrm>
            <a:prstGeom prst="ellipse">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Arrow Connector 41"/>
            <p:cNvCxnSpPr>
              <a:stCxn id="37" idx="6"/>
              <a:endCxn id="38" idx="2"/>
            </p:cNvCxnSpPr>
            <p:nvPr/>
          </p:nvCxnSpPr>
          <p:spPr>
            <a:xfrm>
              <a:off x="1600200" y="2438400"/>
              <a:ext cx="1295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6" name="Oval 45"/>
            <p:cNvSpPr/>
            <p:nvPr/>
          </p:nvSpPr>
          <p:spPr>
            <a:xfrm>
              <a:off x="3810000" y="2209800"/>
              <a:ext cx="152400" cy="152400"/>
            </a:xfrm>
            <a:prstGeom prst="ellipse">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Arrow Connector 51"/>
            <p:cNvCxnSpPr>
              <a:endCxn id="46" idx="2"/>
            </p:cNvCxnSpPr>
            <p:nvPr/>
          </p:nvCxnSpPr>
          <p:spPr>
            <a:xfrm flipV="1">
              <a:off x="3048000" y="2286000"/>
              <a:ext cx="7620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3" name="Oval 52"/>
            <p:cNvSpPr/>
            <p:nvPr/>
          </p:nvSpPr>
          <p:spPr>
            <a:xfrm>
              <a:off x="4572000" y="2209800"/>
              <a:ext cx="152400" cy="152400"/>
            </a:xfrm>
            <a:prstGeom prst="ellipse">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Arrow Connector 53"/>
            <p:cNvCxnSpPr>
              <a:stCxn id="46" idx="6"/>
              <a:endCxn id="53" idx="2"/>
            </p:cNvCxnSpPr>
            <p:nvPr/>
          </p:nvCxnSpPr>
          <p:spPr>
            <a:xfrm>
              <a:off x="3962400" y="2286000"/>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5" name="Oval 54"/>
            <p:cNvSpPr/>
            <p:nvPr/>
          </p:nvSpPr>
          <p:spPr>
            <a:xfrm>
              <a:off x="609600" y="2209800"/>
              <a:ext cx="152400" cy="152400"/>
            </a:xfrm>
            <a:prstGeom prst="ellipse">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Arrow Connector 55"/>
            <p:cNvCxnSpPr>
              <a:stCxn id="55" idx="6"/>
              <a:endCxn id="37" idx="2"/>
            </p:cNvCxnSpPr>
            <p:nvPr/>
          </p:nvCxnSpPr>
          <p:spPr>
            <a:xfrm>
              <a:off x="762000" y="2286000"/>
              <a:ext cx="6858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5" name="Group 125"/>
          <p:cNvGrpSpPr/>
          <p:nvPr/>
        </p:nvGrpSpPr>
        <p:grpSpPr>
          <a:xfrm>
            <a:off x="2057400" y="1600200"/>
            <a:ext cx="1143000" cy="1905000"/>
            <a:chOff x="2209800" y="1219200"/>
            <a:chExt cx="1143000" cy="1905000"/>
          </a:xfrm>
          <a:solidFill>
            <a:srgbClr val="FFC000"/>
          </a:solidFill>
        </p:grpSpPr>
        <p:sp>
          <p:nvSpPr>
            <p:cNvPr id="81" name="Oval 80"/>
            <p:cNvSpPr/>
            <p:nvPr/>
          </p:nvSpPr>
          <p:spPr>
            <a:xfrm>
              <a:off x="2209800" y="1219200"/>
              <a:ext cx="152400" cy="152400"/>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6" name="Oval 75"/>
            <p:cNvSpPr/>
            <p:nvPr/>
          </p:nvSpPr>
          <p:spPr>
            <a:xfrm>
              <a:off x="2438400" y="2133600"/>
              <a:ext cx="152400" cy="152400"/>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Oval 76"/>
            <p:cNvSpPr/>
            <p:nvPr/>
          </p:nvSpPr>
          <p:spPr>
            <a:xfrm>
              <a:off x="2362200" y="1752600"/>
              <a:ext cx="152400" cy="152400"/>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 name="Oval 77"/>
            <p:cNvSpPr/>
            <p:nvPr/>
          </p:nvSpPr>
          <p:spPr>
            <a:xfrm>
              <a:off x="2667000" y="2743200"/>
              <a:ext cx="152400" cy="152400"/>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79" name="Straight Arrow Connector 78"/>
            <p:cNvCxnSpPr>
              <a:stCxn id="77" idx="5"/>
              <a:endCxn id="76" idx="0"/>
            </p:cNvCxnSpPr>
            <p:nvPr/>
          </p:nvCxnSpPr>
          <p:spPr>
            <a:xfrm rot="16200000" flipH="1">
              <a:off x="2377982" y="1996982"/>
              <a:ext cx="250918" cy="22318"/>
            </a:xfrm>
            <a:prstGeom prst="straightConnector1">
              <a:avLst/>
            </a:prstGeom>
            <a:grpFill/>
            <a:ln>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76" idx="4"/>
              <a:endCxn id="78" idx="1"/>
            </p:cNvCxnSpPr>
            <p:nvPr/>
          </p:nvCxnSpPr>
          <p:spPr>
            <a:xfrm rot="16200000" flipH="1">
              <a:off x="2362200" y="2438400"/>
              <a:ext cx="479518" cy="174718"/>
            </a:xfrm>
            <a:prstGeom prst="straightConnector1">
              <a:avLst/>
            </a:prstGeom>
            <a:grpFill/>
            <a:ln>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82" name="Oval 81"/>
            <p:cNvSpPr/>
            <p:nvPr/>
          </p:nvSpPr>
          <p:spPr>
            <a:xfrm>
              <a:off x="3200400" y="2971800"/>
              <a:ext cx="152400" cy="152400"/>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84" name="Straight Arrow Connector 83"/>
            <p:cNvCxnSpPr>
              <a:stCxn id="81" idx="5"/>
              <a:endCxn id="77" idx="0"/>
            </p:cNvCxnSpPr>
            <p:nvPr/>
          </p:nvCxnSpPr>
          <p:spPr>
            <a:xfrm rot="16200000" flipH="1">
              <a:off x="2187482" y="1501682"/>
              <a:ext cx="403318" cy="98518"/>
            </a:xfrm>
            <a:prstGeom prst="straightConnector1">
              <a:avLst/>
            </a:prstGeom>
            <a:grpFill/>
            <a:ln>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78" idx="6"/>
              <a:endCxn id="82" idx="2"/>
            </p:cNvCxnSpPr>
            <p:nvPr/>
          </p:nvCxnSpPr>
          <p:spPr>
            <a:xfrm>
              <a:off x="2819400" y="2819400"/>
              <a:ext cx="381000" cy="228600"/>
            </a:xfrm>
            <a:prstGeom prst="straightConnector1">
              <a:avLst/>
            </a:prstGeom>
            <a:grpFill/>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grpSp>
        <p:nvGrpSpPr>
          <p:cNvPr id="6" name="Group 151"/>
          <p:cNvGrpSpPr/>
          <p:nvPr/>
        </p:nvGrpSpPr>
        <p:grpSpPr>
          <a:xfrm>
            <a:off x="1089118" y="1524000"/>
            <a:ext cx="3254282" cy="1927318"/>
            <a:chOff x="1089118" y="1143000"/>
            <a:chExt cx="3254282" cy="1927318"/>
          </a:xfrm>
        </p:grpSpPr>
        <p:sp>
          <p:nvSpPr>
            <p:cNvPr id="39" name="Oval 38"/>
            <p:cNvSpPr/>
            <p:nvPr/>
          </p:nvSpPr>
          <p:spPr>
            <a:xfrm>
              <a:off x="2971800" y="2438400"/>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2362200" y="2286000"/>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3657600" y="2133600"/>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Arrow Connector 42"/>
            <p:cNvCxnSpPr>
              <a:stCxn id="40" idx="6"/>
              <a:endCxn id="39" idx="2"/>
            </p:cNvCxnSpPr>
            <p:nvPr/>
          </p:nvCxnSpPr>
          <p:spPr>
            <a:xfrm>
              <a:off x="2514600" y="2362200"/>
              <a:ext cx="457200" cy="152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39" idx="6"/>
              <a:endCxn id="41" idx="2"/>
            </p:cNvCxnSpPr>
            <p:nvPr/>
          </p:nvCxnSpPr>
          <p:spPr>
            <a:xfrm flipV="1">
              <a:off x="3124200" y="2209800"/>
              <a:ext cx="533400" cy="304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1393918" y="2308318"/>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4038600" y="1676400"/>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4191000" y="1143000"/>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Arrow Connector 48"/>
            <p:cNvCxnSpPr>
              <a:stCxn id="45" idx="6"/>
              <a:endCxn id="40" idx="2"/>
            </p:cNvCxnSpPr>
            <p:nvPr/>
          </p:nvCxnSpPr>
          <p:spPr>
            <a:xfrm flipV="1">
              <a:off x="1546318" y="2362200"/>
              <a:ext cx="815882" cy="2231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41" idx="7"/>
              <a:endCxn id="47" idx="3"/>
            </p:cNvCxnSpPr>
            <p:nvPr/>
          </p:nvCxnSpPr>
          <p:spPr>
            <a:xfrm rot="5400000" flipH="1" flipV="1">
              <a:off x="3749582" y="1844582"/>
              <a:ext cx="349436" cy="27323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47" idx="0"/>
              <a:endCxn id="48" idx="4"/>
            </p:cNvCxnSpPr>
            <p:nvPr/>
          </p:nvCxnSpPr>
          <p:spPr>
            <a:xfrm rot="5400000" flipH="1" flipV="1">
              <a:off x="4000500" y="1409700"/>
              <a:ext cx="381000" cy="152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8" name="Oval 117"/>
            <p:cNvSpPr/>
            <p:nvPr/>
          </p:nvSpPr>
          <p:spPr>
            <a:xfrm>
              <a:off x="1089118" y="2917918"/>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9" name="Straight Arrow Connector 118"/>
            <p:cNvCxnSpPr>
              <a:stCxn id="118" idx="7"/>
              <a:endCxn id="45" idx="3"/>
            </p:cNvCxnSpPr>
            <p:nvPr/>
          </p:nvCxnSpPr>
          <p:spPr>
            <a:xfrm rot="5400000" flipH="1" flipV="1">
              <a:off x="1066800" y="2590800"/>
              <a:ext cx="501836" cy="19703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7" name="Group 126"/>
          <p:cNvGrpSpPr/>
          <p:nvPr/>
        </p:nvGrpSpPr>
        <p:grpSpPr>
          <a:xfrm>
            <a:off x="4800600" y="2590800"/>
            <a:ext cx="4114800" cy="304800"/>
            <a:chOff x="609600" y="2209800"/>
            <a:chExt cx="4114800" cy="304800"/>
          </a:xfrm>
          <a:solidFill>
            <a:schemeClr val="tx1"/>
          </a:solidFill>
        </p:grpSpPr>
        <p:sp>
          <p:nvSpPr>
            <p:cNvPr id="128" name="Oval 127"/>
            <p:cNvSpPr/>
            <p:nvPr/>
          </p:nvSpPr>
          <p:spPr>
            <a:xfrm>
              <a:off x="1447800" y="2362200"/>
              <a:ext cx="152400" cy="1524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2895600" y="2362200"/>
              <a:ext cx="152400" cy="1524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0" name="Straight Arrow Connector 129"/>
            <p:cNvCxnSpPr>
              <a:stCxn id="128" idx="6"/>
              <a:endCxn id="129" idx="2"/>
            </p:cNvCxnSpPr>
            <p:nvPr/>
          </p:nvCxnSpPr>
          <p:spPr>
            <a:xfrm>
              <a:off x="1600200" y="2438400"/>
              <a:ext cx="1295400" cy="1588"/>
            </a:xfrm>
            <a:prstGeom prst="straightConnector1">
              <a:avLst/>
            </a:prstGeom>
            <a:grp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1" name="Oval 130"/>
            <p:cNvSpPr/>
            <p:nvPr/>
          </p:nvSpPr>
          <p:spPr>
            <a:xfrm>
              <a:off x="3810000" y="2209800"/>
              <a:ext cx="152400" cy="1524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2" name="Straight Arrow Connector 131"/>
            <p:cNvCxnSpPr>
              <a:endCxn id="131" idx="2"/>
            </p:cNvCxnSpPr>
            <p:nvPr/>
          </p:nvCxnSpPr>
          <p:spPr>
            <a:xfrm flipV="1">
              <a:off x="3048000" y="2286000"/>
              <a:ext cx="762000" cy="152400"/>
            </a:xfrm>
            <a:prstGeom prst="straightConnector1">
              <a:avLst/>
            </a:prstGeom>
            <a:grp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3" name="Oval 132"/>
            <p:cNvSpPr/>
            <p:nvPr/>
          </p:nvSpPr>
          <p:spPr>
            <a:xfrm>
              <a:off x="4572000" y="2209800"/>
              <a:ext cx="152400" cy="1524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4" name="Straight Arrow Connector 133"/>
            <p:cNvCxnSpPr>
              <a:stCxn id="131" idx="6"/>
              <a:endCxn id="133" idx="2"/>
            </p:cNvCxnSpPr>
            <p:nvPr/>
          </p:nvCxnSpPr>
          <p:spPr>
            <a:xfrm>
              <a:off x="3962400" y="2286000"/>
              <a:ext cx="609600" cy="1588"/>
            </a:xfrm>
            <a:prstGeom prst="straightConnector1">
              <a:avLst/>
            </a:prstGeom>
            <a:grp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5" name="Oval 134"/>
            <p:cNvSpPr/>
            <p:nvPr/>
          </p:nvSpPr>
          <p:spPr>
            <a:xfrm>
              <a:off x="609600" y="2209800"/>
              <a:ext cx="152400" cy="1524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6" name="Straight Arrow Connector 135"/>
            <p:cNvCxnSpPr>
              <a:stCxn id="135" idx="6"/>
              <a:endCxn id="128" idx="2"/>
            </p:cNvCxnSpPr>
            <p:nvPr/>
          </p:nvCxnSpPr>
          <p:spPr>
            <a:xfrm>
              <a:off x="762000" y="2286000"/>
              <a:ext cx="685800" cy="152400"/>
            </a:xfrm>
            <a:prstGeom prst="straightConnector1">
              <a:avLst/>
            </a:prstGeom>
            <a:grp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67" name="Rectangle 166"/>
          <p:cNvSpPr/>
          <p:nvPr/>
        </p:nvSpPr>
        <p:spPr>
          <a:xfrm>
            <a:off x="990600" y="3200400"/>
            <a:ext cx="381000" cy="3810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a:off x="8512082" y="2057400"/>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p:nvPr/>
        </p:nvSpPr>
        <p:spPr>
          <a:xfrm>
            <a:off x="8664482" y="1524000"/>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8" name="Straight Arrow Connector 177"/>
          <p:cNvCxnSpPr>
            <a:endCxn id="175" idx="3"/>
          </p:cNvCxnSpPr>
          <p:nvPr/>
        </p:nvCxnSpPr>
        <p:spPr>
          <a:xfrm rot="5400000" flipH="1" flipV="1">
            <a:off x="8119923" y="2198641"/>
            <a:ext cx="425636" cy="403318"/>
          </a:xfrm>
          <a:prstGeom prst="straightConnector1">
            <a:avLst/>
          </a:prstGeom>
          <a:solidFill>
            <a:schemeClr val="tx1"/>
          </a:solid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9" name="Straight Arrow Connector 178"/>
          <p:cNvCxnSpPr>
            <a:stCxn id="175" idx="0"/>
            <a:endCxn id="176" idx="4"/>
          </p:cNvCxnSpPr>
          <p:nvPr/>
        </p:nvCxnSpPr>
        <p:spPr>
          <a:xfrm rot="5400000" flipH="1" flipV="1">
            <a:off x="8473982" y="1790700"/>
            <a:ext cx="381000" cy="152400"/>
          </a:xfrm>
          <a:prstGeom prst="straightConnector1">
            <a:avLst/>
          </a:prstGeom>
          <a:solidFill>
            <a:schemeClr val="tx1"/>
          </a:solid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0" name="Oval 179"/>
          <p:cNvSpPr/>
          <p:nvPr/>
        </p:nvSpPr>
        <p:spPr>
          <a:xfrm>
            <a:off x="5562600" y="3298918"/>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1" name="Straight Arrow Connector 180"/>
          <p:cNvCxnSpPr>
            <a:stCxn id="180" idx="7"/>
          </p:cNvCxnSpPr>
          <p:nvPr/>
        </p:nvCxnSpPr>
        <p:spPr>
          <a:xfrm rot="5400000" flipH="1" flipV="1">
            <a:off x="5491023" y="3097259"/>
            <a:ext cx="425636" cy="22318"/>
          </a:xfrm>
          <a:prstGeom prst="straightConnector1">
            <a:avLst/>
          </a:prstGeom>
          <a:solidFill>
            <a:schemeClr val="tx1"/>
          </a:solid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4" name="Rectangle 183"/>
          <p:cNvSpPr/>
          <p:nvPr/>
        </p:nvSpPr>
        <p:spPr>
          <a:xfrm>
            <a:off x="1295400" y="2590800"/>
            <a:ext cx="381000" cy="3810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p:cNvSpPr/>
          <p:nvPr/>
        </p:nvSpPr>
        <p:spPr>
          <a:xfrm>
            <a:off x="2286000" y="2590800"/>
            <a:ext cx="381000" cy="3810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185"/>
          <p:cNvSpPr/>
          <p:nvPr/>
        </p:nvSpPr>
        <p:spPr>
          <a:xfrm>
            <a:off x="2895600" y="2743200"/>
            <a:ext cx="381000" cy="3810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186"/>
          <p:cNvSpPr/>
          <p:nvPr/>
        </p:nvSpPr>
        <p:spPr>
          <a:xfrm>
            <a:off x="3581400" y="2438400"/>
            <a:ext cx="381000" cy="3810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187"/>
          <p:cNvSpPr/>
          <p:nvPr/>
        </p:nvSpPr>
        <p:spPr>
          <a:xfrm>
            <a:off x="3962400" y="1981200"/>
            <a:ext cx="381000" cy="3810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188"/>
          <p:cNvSpPr/>
          <p:nvPr/>
        </p:nvSpPr>
        <p:spPr>
          <a:xfrm>
            <a:off x="4114800" y="1371600"/>
            <a:ext cx="381000" cy="3810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90"/>
          <p:cNvGrpSpPr/>
          <p:nvPr/>
        </p:nvGrpSpPr>
        <p:grpSpPr>
          <a:xfrm>
            <a:off x="6553200" y="1676400"/>
            <a:ext cx="1143000" cy="1905000"/>
            <a:chOff x="2209800" y="1219200"/>
            <a:chExt cx="1143000" cy="1905000"/>
          </a:xfrm>
          <a:solidFill>
            <a:schemeClr val="tx1"/>
          </a:solidFill>
        </p:grpSpPr>
        <p:sp>
          <p:nvSpPr>
            <p:cNvPr id="192" name="Oval 191"/>
            <p:cNvSpPr/>
            <p:nvPr/>
          </p:nvSpPr>
          <p:spPr>
            <a:xfrm>
              <a:off x="2209800" y="1219200"/>
              <a:ext cx="152400" cy="1524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3" name="Oval 192"/>
            <p:cNvSpPr/>
            <p:nvPr/>
          </p:nvSpPr>
          <p:spPr>
            <a:xfrm>
              <a:off x="2438400" y="2133600"/>
              <a:ext cx="152400" cy="1524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4" name="Oval 193"/>
            <p:cNvSpPr/>
            <p:nvPr/>
          </p:nvSpPr>
          <p:spPr>
            <a:xfrm>
              <a:off x="2362200" y="1752600"/>
              <a:ext cx="152400" cy="1524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5" name="Oval 194"/>
            <p:cNvSpPr/>
            <p:nvPr/>
          </p:nvSpPr>
          <p:spPr>
            <a:xfrm>
              <a:off x="2667000" y="2743200"/>
              <a:ext cx="152400" cy="1524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96" name="Straight Arrow Connector 195"/>
            <p:cNvCxnSpPr>
              <a:stCxn id="194" idx="5"/>
              <a:endCxn id="193" idx="0"/>
            </p:cNvCxnSpPr>
            <p:nvPr/>
          </p:nvCxnSpPr>
          <p:spPr>
            <a:xfrm rot="16200000" flipH="1">
              <a:off x="2377982" y="1996982"/>
              <a:ext cx="250918" cy="22318"/>
            </a:xfrm>
            <a:prstGeom prst="straightConnector1">
              <a:avLst/>
            </a:prstGeom>
            <a:grp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7" name="Straight Arrow Connector 196"/>
            <p:cNvCxnSpPr>
              <a:stCxn id="193" idx="4"/>
              <a:endCxn id="195" idx="1"/>
            </p:cNvCxnSpPr>
            <p:nvPr/>
          </p:nvCxnSpPr>
          <p:spPr>
            <a:xfrm rot="16200000" flipH="1">
              <a:off x="2362200" y="2438400"/>
              <a:ext cx="479518" cy="174718"/>
            </a:xfrm>
            <a:prstGeom prst="straightConnector1">
              <a:avLst/>
            </a:prstGeom>
            <a:grp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8" name="Oval 197"/>
            <p:cNvSpPr/>
            <p:nvPr/>
          </p:nvSpPr>
          <p:spPr>
            <a:xfrm>
              <a:off x="3200400" y="2971800"/>
              <a:ext cx="152400" cy="1524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99" name="Straight Arrow Connector 198"/>
            <p:cNvCxnSpPr>
              <a:stCxn id="192" idx="5"/>
              <a:endCxn id="194" idx="0"/>
            </p:cNvCxnSpPr>
            <p:nvPr/>
          </p:nvCxnSpPr>
          <p:spPr>
            <a:xfrm rot="16200000" flipH="1">
              <a:off x="2187482" y="1501682"/>
              <a:ext cx="403318" cy="98518"/>
            </a:xfrm>
            <a:prstGeom prst="straightConnector1">
              <a:avLst/>
            </a:prstGeom>
            <a:grp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0" name="Straight Arrow Connector 199"/>
            <p:cNvCxnSpPr>
              <a:stCxn id="195" idx="6"/>
              <a:endCxn id="198" idx="2"/>
            </p:cNvCxnSpPr>
            <p:nvPr/>
          </p:nvCxnSpPr>
          <p:spPr>
            <a:xfrm>
              <a:off x="2819400" y="2819400"/>
              <a:ext cx="381000" cy="228600"/>
            </a:xfrm>
            <a:prstGeom prst="straightConnector1">
              <a:avLst/>
            </a:prstGeom>
            <a:grp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01" name="Rectangle 200"/>
          <p:cNvSpPr/>
          <p:nvPr/>
        </p:nvSpPr>
        <p:spPr>
          <a:xfrm>
            <a:off x="1981200" y="1524000"/>
            <a:ext cx="1447800" cy="20574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of Graph Generation</a:t>
            </a:r>
            <a:endParaRPr lang="en-US" dirty="0"/>
          </a:p>
        </p:txBody>
      </p:sp>
      <p:pic>
        <p:nvPicPr>
          <p:cNvPr id="4" name="Picture 3"/>
          <p:cNvPicPr/>
          <p:nvPr/>
        </p:nvPicPr>
        <p:blipFill>
          <a:blip r:embed="rId3" cstate="print"/>
          <a:srcRect/>
          <a:stretch>
            <a:fillRect/>
          </a:stretch>
        </p:blipFill>
        <p:spPr bwMode="auto">
          <a:xfrm>
            <a:off x="5029200" y="1219200"/>
            <a:ext cx="1029332" cy="1243265"/>
          </a:xfrm>
          <a:prstGeom prst="rect">
            <a:avLst/>
          </a:prstGeom>
          <a:noFill/>
          <a:ln w="9525">
            <a:noFill/>
            <a:miter lim="800000"/>
            <a:headEnd/>
            <a:tailEnd/>
          </a:ln>
        </p:spPr>
      </p:pic>
      <p:pic>
        <p:nvPicPr>
          <p:cNvPr id="5" name="Picture 4"/>
          <p:cNvPicPr/>
          <p:nvPr/>
        </p:nvPicPr>
        <p:blipFill>
          <a:blip r:embed="rId4" cstate="print"/>
          <a:srcRect/>
          <a:stretch>
            <a:fillRect/>
          </a:stretch>
        </p:blipFill>
        <p:spPr bwMode="auto">
          <a:xfrm>
            <a:off x="6172200" y="1219200"/>
            <a:ext cx="1028700" cy="1219200"/>
          </a:xfrm>
          <a:prstGeom prst="rect">
            <a:avLst/>
          </a:prstGeom>
          <a:noFill/>
          <a:ln w="9525">
            <a:noFill/>
            <a:miter lim="800000"/>
            <a:headEnd/>
            <a:tailEnd/>
          </a:ln>
        </p:spPr>
      </p:pic>
      <p:pic>
        <p:nvPicPr>
          <p:cNvPr id="6" name="Picture 5"/>
          <p:cNvPicPr/>
          <p:nvPr/>
        </p:nvPicPr>
        <p:blipFill>
          <a:blip r:embed="rId5" cstate="print"/>
          <a:srcRect/>
          <a:stretch>
            <a:fillRect/>
          </a:stretch>
        </p:blipFill>
        <p:spPr bwMode="auto">
          <a:xfrm>
            <a:off x="5181600" y="2667000"/>
            <a:ext cx="1013860" cy="1167575"/>
          </a:xfrm>
          <a:prstGeom prst="rect">
            <a:avLst/>
          </a:prstGeom>
          <a:noFill/>
          <a:ln w="9525">
            <a:noFill/>
            <a:miter lim="800000"/>
            <a:headEnd/>
            <a:tailEnd/>
          </a:ln>
        </p:spPr>
      </p:pic>
      <p:pic>
        <p:nvPicPr>
          <p:cNvPr id="7" name="Picture 6"/>
          <p:cNvPicPr/>
          <p:nvPr/>
        </p:nvPicPr>
        <p:blipFill>
          <a:blip r:embed="rId6" cstate="print"/>
          <a:srcRect/>
          <a:stretch>
            <a:fillRect/>
          </a:stretch>
        </p:blipFill>
        <p:spPr bwMode="auto">
          <a:xfrm>
            <a:off x="6324600" y="2667000"/>
            <a:ext cx="1041444" cy="1219200"/>
          </a:xfrm>
          <a:prstGeom prst="rect">
            <a:avLst/>
          </a:prstGeom>
          <a:noFill/>
          <a:ln w="9525">
            <a:noFill/>
            <a:miter lim="800000"/>
            <a:headEnd/>
            <a:tailEnd/>
          </a:ln>
        </p:spPr>
      </p:pic>
      <p:pic>
        <p:nvPicPr>
          <p:cNvPr id="8" name="Picture 7"/>
          <p:cNvPicPr/>
          <p:nvPr/>
        </p:nvPicPr>
        <p:blipFill>
          <a:blip r:embed="rId7" cstate="print"/>
          <a:srcRect/>
          <a:stretch>
            <a:fillRect/>
          </a:stretch>
        </p:blipFill>
        <p:spPr bwMode="auto">
          <a:xfrm>
            <a:off x="5181600" y="3993928"/>
            <a:ext cx="945292" cy="1263872"/>
          </a:xfrm>
          <a:prstGeom prst="rect">
            <a:avLst/>
          </a:prstGeom>
          <a:noFill/>
          <a:ln w="9525">
            <a:noFill/>
            <a:miter lim="800000"/>
            <a:headEnd/>
            <a:tailEnd/>
          </a:ln>
        </p:spPr>
      </p:pic>
      <p:pic>
        <p:nvPicPr>
          <p:cNvPr id="9" name="Picture 8"/>
          <p:cNvPicPr/>
          <p:nvPr/>
        </p:nvPicPr>
        <p:blipFill>
          <a:blip r:embed="rId8" cstate="print"/>
          <a:srcRect/>
          <a:stretch>
            <a:fillRect/>
          </a:stretch>
        </p:blipFill>
        <p:spPr bwMode="auto">
          <a:xfrm>
            <a:off x="3962400" y="1219200"/>
            <a:ext cx="984216" cy="1236803"/>
          </a:xfrm>
          <a:prstGeom prst="rect">
            <a:avLst/>
          </a:prstGeom>
          <a:noFill/>
          <a:ln w="9525">
            <a:noFill/>
            <a:miter lim="800000"/>
            <a:headEnd/>
            <a:tailEnd/>
          </a:ln>
        </p:spPr>
      </p:pic>
      <p:pic>
        <p:nvPicPr>
          <p:cNvPr id="10" name="Picture 9"/>
          <p:cNvPicPr/>
          <p:nvPr/>
        </p:nvPicPr>
        <p:blipFill>
          <a:blip r:embed="rId9" cstate="print"/>
          <a:srcRect/>
          <a:stretch>
            <a:fillRect/>
          </a:stretch>
        </p:blipFill>
        <p:spPr bwMode="auto">
          <a:xfrm>
            <a:off x="3962400" y="2590800"/>
            <a:ext cx="1000897" cy="1263872"/>
          </a:xfrm>
          <a:prstGeom prst="rect">
            <a:avLst/>
          </a:prstGeom>
          <a:noFill/>
          <a:ln w="9525">
            <a:noFill/>
            <a:miter lim="800000"/>
            <a:headEnd/>
            <a:tailEnd/>
          </a:ln>
        </p:spPr>
      </p:pic>
      <p:pic>
        <p:nvPicPr>
          <p:cNvPr id="11" name="Picture 10"/>
          <p:cNvPicPr/>
          <p:nvPr/>
        </p:nvPicPr>
        <p:blipFill>
          <a:blip r:embed="rId10" cstate="print"/>
          <a:srcRect/>
          <a:stretch>
            <a:fillRect/>
          </a:stretch>
        </p:blipFill>
        <p:spPr bwMode="auto">
          <a:xfrm>
            <a:off x="3962400" y="3962400"/>
            <a:ext cx="990600" cy="1295400"/>
          </a:xfrm>
          <a:prstGeom prst="rect">
            <a:avLst/>
          </a:prstGeom>
          <a:noFill/>
          <a:ln w="9525">
            <a:noFill/>
            <a:miter lim="800000"/>
            <a:headEnd/>
            <a:tailEnd/>
          </a:ln>
        </p:spPr>
      </p:pic>
      <p:pic>
        <p:nvPicPr>
          <p:cNvPr id="12" name="Picture 11"/>
          <p:cNvPicPr/>
          <p:nvPr/>
        </p:nvPicPr>
        <p:blipFill>
          <a:blip r:embed="rId11" cstate="print"/>
          <a:srcRect/>
          <a:stretch>
            <a:fillRect/>
          </a:stretch>
        </p:blipFill>
        <p:spPr bwMode="auto">
          <a:xfrm>
            <a:off x="6324600" y="3993928"/>
            <a:ext cx="990600" cy="1219200"/>
          </a:xfrm>
          <a:prstGeom prst="rect">
            <a:avLst/>
          </a:prstGeom>
          <a:noFill/>
          <a:ln w="9525">
            <a:noFill/>
            <a:miter lim="800000"/>
            <a:headEnd/>
            <a:tailEnd/>
          </a:ln>
        </p:spPr>
      </p:pic>
      <p:pic>
        <p:nvPicPr>
          <p:cNvPr id="13" name="Picture 12"/>
          <p:cNvPicPr/>
          <p:nvPr/>
        </p:nvPicPr>
        <p:blipFill>
          <a:blip r:embed="rId12" cstate="print"/>
          <a:srcRect/>
          <a:stretch>
            <a:fillRect/>
          </a:stretch>
        </p:blipFill>
        <p:spPr bwMode="auto">
          <a:xfrm>
            <a:off x="7467600" y="1219200"/>
            <a:ext cx="1066800" cy="1295400"/>
          </a:xfrm>
          <a:prstGeom prst="rect">
            <a:avLst/>
          </a:prstGeom>
          <a:noFill/>
          <a:ln w="9525">
            <a:noFill/>
            <a:miter lim="800000"/>
            <a:headEnd/>
            <a:tailEnd/>
          </a:ln>
        </p:spPr>
      </p:pic>
      <p:pic>
        <p:nvPicPr>
          <p:cNvPr id="14" name="Picture 13"/>
          <p:cNvPicPr/>
          <p:nvPr/>
        </p:nvPicPr>
        <p:blipFill>
          <a:blip r:embed="rId13" cstate="print"/>
          <a:srcRect/>
          <a:stretch>
            <a:fillRect/>
          </a:stretch>
        </p:blipFill>
        <p:spPr bwMode="auto">
          <a:xfrm>
            <a:off x="7467600" y="2667000"/>
            <a:ext cx="1066800" cy="1219200"/>
          </a:xfrm>
          <a:prstGeom prst="rect">
            <a:avLst/>
          </a:prstGeom>
          <a:noFill/>
          <a:ln w="9525">
            <a:noFill/>
            <a:miter lim="800000"/>
            <a:headEnd/>
            <a:tailEnd/>
          </a:ln>
        </p:spPr>
      </p:pic>
      <p:pic>
        <p:nvPicPr>
          <p:cNvPr id="15" name="Picture 14"/>
          <p:cNvPicPr/>
          <p:nvPr/>
        </p:nvPicPr>
        <p:blipFill>
          <a:blip r:embed="rId14" cstate="print"/>
          <a:srcRect/>
          <a:stretch>
            <a:fillRect/>
          </a:stretch>
        </p:blipFill>
        <p:spPr bwMode="auto">
          <a:xfrm>
            <a:off x="7543800" y="4038600"/>
            <a:ext cx="990600" cy="1219200"/>
          </a:xfrm>
          <a:prstGeom prst="rect">
            <a:avLst/>
          </a:prstGeom>
          <a:noFill/>
          <a:ln w="9525">
            <a:noFill/>
            <a:miter lim="800000"/>
            <a:headEnd/>
            <a:tailEnd/>
          </a:ln>
        </p:spPr>
      </p:pic>
      <p:pic>
        <p:nvPicPr>
          <p:cNvPr id="16" name="Picture 15"/>
          <p:cNvPicPr/>
          <p:nvPr/>
        </p:nvPicPr>
        <p:blipFill>
          <a:blip r:embed="rId15" cstate="print"/>
          <a:srcRect/>
          <a:stretch>
            <a:fillRect/>
          </a:stretch>
        </p:blipFill>
        <p:spPr bwMode="auto">
          <a:xfrm>
            <a:off x="3962401" y="5410200"/>
            <a:ext cx="990599" cy="1295400"/>
          </a:xfrm>
          <a:prstGeom prst="rect">
            <a:avLst/>
          </a:prstGeom>
          <a:noFill/>
          <a:ln w="9525">
            <a:noFill/>
            <a:miter lim="800000"/>
            <a:headEnd/>
            <a:tailEnd/>
          </a:ln>
        </p:spPr>
      </p:pic>
      <p:pic>
        <p:nvPicPr>
          <p:cNvPr id="17" name="Picture 16"/>
          <p:cNvPicPr/>
          <p:nvPr/>
        </p:nvPicPr>
        <p:blipFill>
          <a:blip r:embed="rId16" cstate="print"/>
          <a:srcRect/>
          <a:stretch>
            <a:fillRect/>
          </a:stretch>
        </p:blipFill>
        <p:spPr bwMode="auto">
          <a:xfrm>
            <a:off x="5181600" y="5410200"/>
            <a:ext cx="1066800" cy="1295400"/>
          </a:xfrm>
          <a:prstGeom prst="rect">
            <a:avLst/>
          </a:prstGeom>
          <a:noFill/>
          <a:ln w="9525">
            <a:noFill/>
            <a:miter lim="800000"/>
            <a:headEnd/>
            <a:tailEnd/>
          </a:ln>
        </p:spPr>
      </p:pic>
      <p:pic>
        <p:nvPicPr>
          <p:cNvPr id="18" name="Picture 17"/>
          <p:cNvPicPr/>
          <p:nvPr/>
        </p:nvPicPr>
        <p:blipFill>
          <a:blip r:embed="rId17" cstate="print"/>
          <a:srcRect/>
          <a:stretch>
            <a:fillRect/>
          </a:stretch>
        </p:blipFill>
        <p:spPr bwMode="auto">
          <a:xfrm>
            <a:off x="6324600" y="5410200"/>
            <a:ext cx="1066800" cy="1295400"/>
          </a:xfrm>
          <a:prstGeom prst="rect">
            <a:avLst/>
          </a:prstGeom>
          <a:noFill/>
          <a:ln w="9525">
            <a:noFill/>
            <a:miter lim="800000"/>
            <a:headEnd/>
            <a:tailEnd/>
          </a:ln>
        </p:spPr>
      </p:pic>
      <p:pic>
        <p:nvPicPr>
          <p:cNvPr id="19" name="Picture 18"/>
          <p:cNvPicPr/>
          <p:nvPr/>
        </p:nvPicPr>
        <p:blipFill>
          <a:blip r:embed="rId18" cstate="print"/>
          <a:srcRect/>
          <a:stretch>
            <a:fillRect/>
          </a:stretch>
        </p:blipFill>
        <p:spPr bwMode="auto">
          <a:xfrm>
            <a:off x="7467600" y="5410201"/>
            <a:ext cx="1143000" cy="1295400"/>
          </a:xfrm>
          <a:prstGeom prst="rect">
            <a:avLst/>
          </a:prstGeom>
          <a:noFill/>
          <a:ln w="9525">
            <a:noFill/>
            <a:miter lim="800000"/>
            <a:headEnd/>
            <a:tailEnd/>
          </a:ln>
        </p:spPr>
      </p:pic>
      <p:pic>
        <p:nvPicPr>
          <p:cNvPr id="6147" name="Picture 3"/>
          <p:cNvPicPr>
            <a:picLocks noChangeAspect="1" noChangeArrowheads="1"/>
          </p:cNvPicPr>
          <p:nvPr/>
        </p:nvPicPr>
        <p:blipFill>
          <a:blip r:embed="rId19" cstate="print"/>
          <a:srcRect/>
          <a:stretch>
            <a:fillRect/>
          </a:stretch>
        </p:blipFill>
        <p:spPr bwMode="auto">
          <a:xfrm>
            <a:off x="152400" y="1371600"/>
            <a:ext cx="2971800" cy="5199353"/>
          </a:xfrm>
          <a:prstGeom prst="rect">
            <a:avLst/>
          </a:prstGeom>
          <a:noFill/>
          <a:ln w="9525">
            <a:noFill/>
            <a:miter lim="800000"/>
            <a:headEnd/>
            <a:tailEnd/>
          </a:ln>
          <a:effectLst/>
        </p:spPr>
      </p:pic>
      <p:sp>
        <p:nvSpPr>
          <p:cNvPr id="22" name="Rectangle 21"/>
          <p:cNvSpPr/>
          <p:nvPr/>
        </p:nvSpPr>
        <p:spPr>
          <a:xfrm>
            <a:off x="2514600" y="5105400"/>
            <a:ext cx="381000" cy="457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pic>
        <p:nvPicPr>
          <p:cNvPr id="6148" name="Picture 4"/>
          <p:cNvPicPr>
            <a:picLocks noChangeAspect="1" noChangeArrowheads="1"/>
          </p:cNvPicPr>
          <p:nvPr/>
        </p:nvPicPr>
        <p:blipFill>
          <a:blip r:embed="rId20" cstate="print"/>
          <a:srcRect/>
          <a:stretch>
            <a:fillRect/>
          </a:stretch>
        </p:blipFill>
        <p:spPr bwMode="auto">
          <a:xfrm>
            <a:off x="2590800" y="5791200"/>
            <a:ext cx="838200" cy="937118"/>
          </a:xfrm>
          <a:prstGeom prst="rect">
            <a:avLst/>
          </a:prstGeom>
          <a:noFill/>
          <a:ln w="9525">
            <a:noFill/>
            <a:miter lim="800000"/>
            <a:headEnd/>
            <a:tailEnd/>
          </a:ln>
          <a:effectLst/>
        </p:spPr>
      </p:pic>
      <p:sp>
        <p:nvSpPr>
          <p:cNvPr id="23" name="Rectangle 22"/>
          <p:cNvSpPr/>
          <p:nvPr/>
        </p:nvSpPr>
        <p:spPr>
          <a:xfrm>
            <a:off x="7391400" y="1143000"/>
            <a:ext cx="1219200" cy="5562600"/>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custDataLst>
      <p:tags r:id="rId1"/>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Demonstration</a:t>
            </a:r>
            <a:endParaRPr lang="en-US" dirty="0"/>
          </a:p>
        </p:txBody>
      </p:sp>
      <p:pic>
        <p:nvPicPr>
          <p:cNvPr id="27650" name="Picture 2"/>
          <p:cNvPicPr>
            <a:picLocks noChangeAspect="1" noChangeArrowheads="1"/>
          </p:cNvPicPr>
          <p:nvPr/>
        </p:nvPicPr>
        <p:blipFill>
          <a:blip r:embed="rId2" cstate="print"/>
          <a:srcRect/>
          <a:stretch>
            <a:fillRect/>
          </a:stretch>
        </p:blipFill>
        <p:spPr bwMode="auto">
          <a:xfrm>
            <a:off x="1066800" y="1143000"/>
            <a:ext cx="7048500" cy="563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pic>
        <p:nvPicPr>
          <p:cNvPr id="3" name="Picture 2"/>
          <p:cNvPicPr>
            <a:picLocks noChangeAspect="1" noChangeArrowheads="1"/>
          </p:cNvPicPr>
          <p:nvPr/>
        </p:nvPicPr>
        <p:blipFill>
          <a:blip r:embed="rId2" cstate="print"/>
          <a:srcRect/>
          <a:stretch>
            <a:fillRect/>
          </a:stretch>
        </p:blipFill>
        <p:spPr bwMode="auto">
          <a:xfrm>
            <a:off x="990600" y="1371600"/>
            <a:ext cx="1825108" cy="3200400"/>
          </a:xfrm>
          <a:prstGeom prst="rect">
            <a:avLst/>
          </a:prstGeom>
          <a:noFill/>
          <a:ln w="9525">
            <a:noFill/>
            <a:miter lim="800000"/>
            <a:headEnd/>
            <a:tailEnd/>
          </a:ln>
          <a:effectLst/>
        </p:spPr>
      </p:pic>
      <p:pic>
        <p:nvPicPr>
          <p:cNvPr id="4" name="Picture 3"/>
          <p:cNvPicPr>
            <a:picLocks noChangeAspect="1" noChangeArrowheads="1"/>
          </p:cNvPicPr>
          <p:nvPr/>
        </p:nvPicPr>
        <p:blipFill>
          <a:blip r:embed="rId3" cstate="print"/>
          <a:srcRect/>
          <a:stretch>
            <a:fillRect/>
          </a:stretch>
        </p:blipFill>
        <p:spPr bwMode="auto">
          <a:xfrm>
            <a:off x="6247944" y="1371600"/>
            <a:ext cx="1829256" cy="3200400"/>
          </a:xfrm>
          <a:prstGeom prst="rect">
            <a:avLst/>
          </a:prstGeom>
          <a:noFill/>
          <a:ln w="9525">
            <a:noFill/>
            <a:miter lim="800000"/>
            <a:headEnd/>
            <a:tailEnd/>
          </a:ln>
          <a:effectLst/>
        </p:spPr>
      </p:pic>
      <p:pic>
        <p:nvPicPr>
          <p:cNvPr id="5" name="Picture 5"/>
          <p:cNvPicPr>
            <a:picLocks noChangeAspect="1" noChangeArrowheads="1"/>
          </p:cNvPicPr>
          <p:nvPr/>
        </p:nvPicPr>
        <p:blipFill>
          <a:blip r:embed="rId4" cstate="print"/>
          <a:srcRect/>
          <a:stretch>
            <a:fillRect/>
          </a:stretch>
        </p:blipFill>
        <p:spPr bwMode="auto">
          <a:xfrm>
            <a:off x="3581401" y="1371600"/>
            <a:ext cx="1853071" cy="3200400"/>
          </a:xfrm>
          <a:prstGeom prst="rect">
            <a:avLst/>
          </a:prstGeom>
          <a:noFill/>
          <a:ln w="9525">
            <a:noFill/>
            <a:miter lim="800000"/>
            <a:headEnd/>
            <a:tailEnd/>
          </a:ln>
          <a:effectLst/>
        </p:spPr>
      </p:pic>
      <p:sp>
        <p:nvSpPr>
          <p:cNvPr id="6" name="TextBox 5"/>
          <p:cNvSpPr txBox="1"/>
          <p:nvPr/>
        </p:nvSpPr>
        <p:spPr>
          <a:xfrm>
            <a:off x="990600" y="4572000"/>
            <a:ext cx="1828800" cy="369332"/>
          </a:xfrm>
          <a:prstGeom prst="rect">
            <a:avLst/>
          </a:prstGeom>
          <a:noFill/>
        </p:spPr>
        <p:txBody>
          <a:bodyPr wrap="square" rtlCol="0">
            <a:spAutoFit/>
          </a:bodyPr>
          <a:lstStyle/>
          <a:p>
            <a:pPr algn="ctr"/>
            <a:r>
              <a:rPr lang="en-US" dirty="0" smtClean="0"/>
              <a:t>Raw GPS</a:t>
            </a:r>
            <a:endParaRPr lang="en-US" dirty="0"/>
          </a:p>
        </p:txBody>
      </p:sp>
      <p:sp>
        <p:nvSpPr>
          <p:cNvPr id="7" name="TextBox 6"/>
          <p:cNvSpPr txBox="1"/>
          <p:nvPr/>
        </p:nvSpPr>
        <p:spPr>
          <a:xfrm>
            <a:off x="3581400" y="4572000"/>
            <a:ext cx="1845722" cy="369332"/>
          </a:xfrm>
          <a:prstGeom prst="rect">
            <a:avLst/>
          </a:prstGeom>
          <a:noFill/>
        </p:spPr>
        <p:txBody>
          <a:bodyPr wrap="square" rtlCol="0">
            <a:spAutoFit/>
          </a:bodyPr>
          <a:lstStyle/>
          <a:p>
            <a:pPr algn="ctr"/>
            <a:r>
              <a:rPr lang="en-US" dirty="0" smtClean="0"/>
              <a:t>Clarified GPS</a:t>
            </a:r>
            <a:endParaRPr lang="en-US" dirty="0"/>
          </a:p>
        </p:txBody>
      </p:sp>
      <p:sp>
        <p:nvSpPr>
          <p:cNvPr id="8" name="TextBox 7"/>
          <p:cNvSpPr txBox="1"/>
          <p:nvPr/>
        </p:nvSpPr>
        <p:spPr>
          <a:xfrm>
            <a:off x="6247944" y="4572000"/>
            <a:ext cx="1828800" cy="369332"/>
          </a:xfrm>
          <a:prstGeom prst="rect">
            <a:avLst/>
          </a:prstGeom>
          <a:noFill/>
        </p:spPr>
        <p:txBody>
          <a:bodyPr wrap="square" rtlCol="0">
            <a:spAutoFit/>
          </a:bodyPr>
          <a:lstStyle/>
          <a:p>
            <a:pPr algn="ctr"/>
            <a:r>
              <a:rPr lang="en-US" dirty="0" smtClean="0"/>
              <a:t>Routable Roads</a:t>
            </a:r>
            <a:endParaRPr lang="en-US" dirty="0"/>
          </a:p>
        </p:txBody>
      </p:sp>
      <p:sp>
        <p:nvSpPr>
          <p:cNvPr id="9" name="Right Arrow 8"/>
          <p:cNvSpPr/>
          <p:nvPr/>
        </p:nvSpPr>
        <p:spPr>
          <a:xfrm>
            <a:off x="2971800" y="2895600"/>
            <a:ext cx="3810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5638800" y="2895600"/>
            <a:ext cx="3810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447800" y="5105400"/>
            <a:ext cx="5071966" cy="1477328"/>
          </a:xfrm>
          <a:prstGeom prst="rect">
            <a:avLst/>
          </a:prstGeom>
          <a:noFill/>
        </p:spPr>
        <p:txBody>
          <a:bodyPr wrap="none" rtlCol="0">
            <a:spAutoFit/>
          </a:bodyPr>
          <a:lstStyle/>
          <a:p>
            <a:pPr marL="342900" indent="-342900">
              <a:buFont typeface="+mj-lt"/>
              <a:buAutoNum type="arabicParenR"/>
            </a:pPr>
            <a:r>
              <a:rPr lang="en-US" dirty="0" smtClean="0"/>
              <a:t>GPS clarification with forces from potential wells</a:t>
            </a:r>
          </a:p>
          <a:p>
            <a:pPr marL="800100" lvl="1" indent="-342900">
              <a:buFont typeface="+mj-lt"/>
              <a:buAutoNum type="alphaLcParenR"/>
            </a:pPr>
            <a:r>
              <a:rPr lang="en-US" dirty="0" smtClean="0"/>
              <a:t>Principled setting of parameters</a:t>
            </a:r>
          </a:p>
          <a:p>
            <a:pPr marL="800100" lvl="1" indent="-342900">
              <a:buFont typeface="+mj-lt"/>
              <a:buAutoNum type="alphaLcParenR"/>
            </a:pPr>
            <a:r>
              <a:rPr lang="en-US" dirty="0" smtClean="0"/>
              <a:t>Efficient implementation</a:t>
            </a:r>
          </a:p>
          <a:p>
            <a:pPr marL="342900" indent="-342900">
              <a:buFont typeface="+mj-lt"/>
              <a:buAutoNum type="arabicParenR"/>
            </a:pPr>
            <a:r>
              <a:rPr lang="en-US" dirty="0" smtClean="0"/>
              <a:t>Merge traces into road network</a:t>
            </a:r>
          </a:p>
          <a:p>
            <a:pPr marL="342900" indent="-342900">
              <a:buFont typeface="+mj-lt"/>
              <a:buAutoNum type="arabicParenR"/>
            </a:pPr>
            <a:r>
              <a:rPr lang="en-US" dirty="0" smtClean="0"/>
              <a:t>Route planner</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Further Work</a:t>
            </a:r>
            <a:endParaRPr lang="en-US" dirty="0"/>
          </a:p>
        </p:txBody>
      </p:sp>
      <p:pic>
        <p:nvPicPr>
          <p:cNvPr id="4" name="Picture 3" descr="C:\Users\jckrumm\Documents\TechFest\TechFest 2010\icp1.bmp"/>
          <p:cNvPicPr>
            <a:picLocks noChangeAspect="1" noChangeArrowheads="1"/>
          </p:cNvPicPr>
          <p:nvPr/>
        </p:nvPicPr>
        <p:blipFill>
          <a:blip r:embed="rId2" cstate="print"/>
          <a:srcRect/>
          <a:stretch>
            <a:fillRect/>
          </a:stretch>
        </p:blipFill>
        <p:spPr bwMode="auto">
          <a:xfrm>
            <a:off x="609600" y="2173069"/>
            <a:ext cx="3006131" cy="2667000"/>
          </a:xfrm>
          <a:prstGeom prst="rect">
            <a:avLst/>
          </a:prstGeom>
          <a:noFill/>
          <a:ln w="127000">
            <a:noFill/>
          </a:ln>
        </p:spPr>
      </p:pic>
      <p:sp>
        <p:nvSpPr>
          <p:cNvPr id="5" name="TextBox 4"/>
          <p:cNvSpPr txBox="1"/>
          <p:nvPr/>
        </p:nvSpPr>
        <p:spPr>
          <a:xfrm>
            <a:off x="609600" y="4840069"/>
            <a:ext cx="3157211" cy="646331"/>
          </a:xfrm>
          <a:prstGeom prst="rect">
            <a:avLst/>
          </a:prstGeom>
          <a:noFill/>
        </p:spPr>
        <p:txBody>
          <a:bodyPr wrap="none" rtlCol="0">
            <a:spAutoFit/>
          </a:bodyPr>
          <a:lstStyle/>
          <a:p>
            <a:r>
              <a:rPr lang="en-US" dirty="0" smtClean="0"/>
              <a:t>Intersection Detector</a:t>
            </a:r>
          </a:p>
          <a:p>
            <a:r>
              <a:rPr lang="en-US" dirty="0" smtClean="0"/>
              <a:t>With Alireza Fathi, Georgia Tech</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5029200" y="1676400"/>
            <a:ext cx="1592343" cy="3200400"/>
          </a:xfrm>
          <a:prstGeom prst="rect">
            <a:avLst/>
          </a:prstGeom>
          <a:noFill/>
          <a:ln w="9525">
            <a:noFill/>
            <a:miter lim="800000"/>
            <a:headEnd/>
            <a:tailEnd/>
          </a:ln>
        </p:spPr>
      </p:pic>
      <p:sp>
        <p:nvSpPr>
          <p:cNvPr id="6" name="TextBox 5"/>
          <p:cNvSpPr txBox="1"/>
          <p:nvPr/>
        </p:nvSpPr>
        <p:spPr>
          <a:xfrm>
            <a:off x="5029200" y="4876800"/>
            <a:ext cx="3286349" cy="646331"/>
          </a:xfrm>
          <a:prstGeom prst="rect">
            <a:avLst/>
          </a:prstGeom>
          <a:noFill/>
        </p:spPr>
        <p:txBody>
          <a:bodyPr wrap="none" rtlCol="0">
            <a:spAutoFit/>
          </a:bodyPr>
          <a:lstStyle/>
          <a:p>
            <a:r>
              <a:rPr lang="en-US" dirty="0" smtClean="0"/>
              <a:t>Lane Counting</a:t>
            </a:r>
          </a:p>
          <a:p>
            <a:r>
              <a:rPr lang="en-US" dirty="0" smtClean="0"/>
              <a:t>With James Chen, U. Washington</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Tickets</a:t>
            </a:r>
            <a:endParaRPr lang="en-US" dirty="0"/>
          </a:p>
        </p:txBody>
      </p:sp>
      <p:grpSp>
        <p:nvGrpSpPr>
          <p:cNvPr id="8" name="Group 7"/>
          <p:cNvGrpSpPr/>
          <p:nvPr/>
        </p:nvGrpSpPr>
        <p:grpSpPr>
          <a:xfrm>
            <a:off x="228600" y="4267200"/>
            <a:ext cx="2286000" cy="1371600"/>
            <a:chOff x="1219200" y="2286000"/>
            <a:chExt cx="2286000" cy="1371600"/>
          </a:xfrm>
        </p:grpSpPr>
        <p:sp>
          <p:nvSpPr>
            <p:cNvPr id="4" name="Rectangle 5"/>
            <p:cNvSpPr>
              <a:spLocks noChangeArrowheads="1"/>
            </p:cNvSpPr>
            <p:nvPr/>
          </p:nvSpPr>
          <p:spPr bwMode="auto">
            <a:xfrm>
              <a:off x="1219200" y="2286000"/>
              <a:ext cx="2286000" cy="1371600"/>
            </a:xfrm>
            <a:prstGeom prst="rect">
              <a:avLst/>
            </a:prstGeom>
            <a:solidFill>
              <a:schemeClr val="bg1"/>
            </a:solidFill>
            <a:ln w="9525">
              <a:solidFill>
                <a:schemeClr val="tx1"/>
              </a:solidFill>
              <a:miter lim="800000"/>
              <a:headEnd/>
              <a:tailEnd/>
            </a:ln>
            <a:effectLst/>
          </p:spPr>
          <p:txBody>
            <a:bodyPr wrap="none" anchor="ctr"/>
            <a:lstStyle/>
            <a:p>
              <a:endParaRPr lang="en-US"/>
            </a:p>
          </p:txBody>
        </p:sp>
        <p:pic>
          <p:nvPicPr>
            <p:cNvPr id="5" name="Picture 10" descr="MCj04126300000[1]"/>
            <p:cNvPicPr>
              <a:picLocks noChangeAspect="1" noChangeArrowheads="1"/>
            </p:cNvPicPr>
            <p:nvPr/>
          </p:nvPicPr>
          <p:blipFill>
            <a:blip r:embed="rId2" cstate="print"/>
            <a:srcRect/>
            <a:stretch>
              <a:fillRect/>
            </a:stretch>
          </p:blipFill>
          <p:spPr bwMode="auto">
            <a:xfrm>
              <a:off x="1752600" y="2625725"/>
              <a:ext cx="1295400" cy="746125"/>
            </a:xfrm>
            <a:prstGeom prst="rect">
              <a:avLst/>
            </a:prstGeom>
            <a:noFill/>
          </p:spPr>
        </p:pic>
        <p:sp>
          <p:nvSpPr>
            <p:cNvPr id="6" name="Text Box 6"/>
            <p:cNvSpPr txBox="1">
              <a:spLocks noChangeArrowheads="1"/>
            </p:cNvSpPr>
            <p:nvPr/>
          </p:nvSpPr>
          <p:spPr bwMode="auto">
            <a:xfrm>
              <a:off x="1219200" y="2332038"/>
              <a:ext cx="2286000" cy="396875"/>
            </a:xfrm>
            <a:prstGeom prst="rect">
              <a:avLst/>
            </a:prstGeom>
            <a:noFill/>
            <a:ln w="9525">
              <a:noFill/>
              <a:miter lim="800000"/>
              <a:headEnd/>
              <a:tailEnd/>
            </a:ln>
            <a:effectLst/>
          </p:spPr>
          <p:txBody>
            <a:bodyPr>
              <a:spAutoFit/>
            </a:bodyPr>
            <a:lstStyle/>
            <a:p>
              <a:pPr algn="ctr"/>
              <a:r>
                <a:rPr lang="en-US" sz="2000">
                  <a:latin typeface="Calibri" pitchFamily="34" charset="0"/>
                </a:rPr>
                <a:t>ACM-GIS Banquet</a:t>
              </a:r>
            </a:p>
          </p:txBody>
        </p:sp>
        <p:sp>
          <p:nvSpPr>
            <p:cNvPr id="7" name="Text Box 7"/>
            <p:cNvSpPr txBox="1">
              <a:spLocks noChangeArrowheads="1"/>
            </p:cNvSpPr>
            <p:nvPr/>
          </p:nvSpPr>
          <p:spPr bwMode="auto">
            <a:xfrm>
              <a:off x="1219200" y="3325813"/>
              <a:ext cx="2251075" cy="274638"/>
            </a:xfrm>
            <a:prstGeom prst="rect">
              <a:avLst/>
            </a:prstGeom>
            <a:noFill/>
            <a:ln w="9525">
              <a:noFill/>
              <a:miter lim="800000"/>
              <a:headEnd/>
              <a:tailEnd/>
            </a:ln>
            <a:effectLst/>
          </p:spPr>
          <p:txBody>
            <a:bodyPr wrap="none">
              <a:spAutoFit/>
            </a:bodyPr>
            <a:lstStyle/>
            <a:p>
              <a:pPr algn="ctr"/>
              <a:r>
                <a:rPr lang="en-US" sz="1200">
                  <a:latin typeface="Calibri" pitchFamily="34" charset="0"/>
                </a:rPr>
                <a:t>Thursday, November 5, 7:30 p.m.</a:t>
              </a:r>
            </a:p>
          </p:txBody>
        </p:sp>
      </p:grpSp>
      <p:grpSp>
        <p:nvGrpSpPr>
          <p:cNvPr id="25" name="Group 24"/>
          <p:cNvGrpSpPr/>
          <p:nvPr/>
        </p:nvGrpSpPr>
        <p:grpSpPr>
          <a:xfrm>
            <a:off x="2362200" y="4191000"/>
            <a:ext cx="3352800" cy="1807016"/>
            <a:chOff x="4114800" y="2590800"/>
            <a:chExt cx="3352800" cy="1807016"/>
          </a:xfrm>
        </p:grpSpPr>
        <p:sp>
          <p:nvSpPr>
            <p:cNvPr id="10" name="Rectangle 9"/>
            <p:cNvSpPr/>
            <p:nvPr/>
          </p:nvSpPr>
          <p:spPr>
            <a:xfrm>
              <a:off x="4419600" y="2639007"/>
              <a:ext cx="3048000" cy="1719072"/>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2"/>
            <p:cNvGrpSpPr/>
            <p:nvPr/>
          </p:nvGrpSpPr>
          <p:grpSpPr>
            <a:xfrm>
              <a:off x="4114800" y="2590800"/>
              <a:ext cx="3348515" cy="1807016"/>
              <a:chOff x="-304800" y="-48207"/>
              <a:chExt cx="3348515" cy="1807016"/>
            </a:xfrm>
          </p:grpSpPr>
          <p:pic>
            <p:nvPicPr>
              <p:cNvPr id="12" name="Picture 8" descr="C:\Users\Kora\AppData\Local\Microsoft\Windows\Temporary Internet Files\Content.IE5\PAHA82HZ\MCj04417430000[1].png"/>
              <p:cNvPicPr>
                <a:picLocks noChangeAspect="1" noChangeArrowheads="1"/>
              </p:cNvPicPr>
              <p:nvPr/>
            </p:nvPicPr>
            <p:blipFill>
              <a:blip r:embed="rId3" cstate="print"/>
              <a:srcRect/>
              <a:stretch>
                <a:fillRect/>
              </a:stretch>
            </p:blipFill>
            <p:spPr bwMode="auto">
              <a:xfrm>
                <a:off x="-304800" y="-48207"/>
                <a:ext cx="1143000" cy="1143000"/>
              </a:xfrm>
              <a:prstGeom prst="rect">
                <a:avLst/>
              </a:prstGeom>
              <a:noFill/>
            </p:spPr>
          </p:pic>
          <p:pic>
            <p:nvPicPr>
              <p:cNvPr id="13" name="Picture 9" descr="C:\Users\Kora\AppData\Local\Microsoft\Windows\Temporary Internet Files\Content.IE5\5TGHNRA5\MCj04417950000[1].png"/>
              <p:cNvPicPr>
                <a:picLocks noChangeAspect="1" noChangeArrowheads="1"/>
              </p:cNvPicPr>
              <p:nvPr/>
            </p:nvPicPr>
            <p:blipFill>
              <a:blip r:embed="rId4" cstate="print"/>
              <a:srcRect/>
              <a:stretch>
                <a:fillRect/>
              </a:stretch>
            </p:blipFill>
            <p:spPr bwMode="auto">
              <a:xfrm>
                <a:off x="1066800" y="609600"/>
                <a:ext cx="1066800" cy="1066800"/>
              </a:xfrm>
              <a:prstGeom prst="rect">
                <a:avLst/>
              </a:prstGeom>
              <a:noFill/>
            </p:spPr>
          </p:pic>
          <p:pic>
            <p:nvPicPr>
              <p:cNvPr id="14" name="Picture 15" descr="feelinggoodwhichfoodsaregood ... "/>
              <p:cNvPicPr>
                <a:picLocks noChangeAspect="1" noChangeArrowheads="1"/>
              </p:cNvPicPr>
              <p:nvPr/>
            </p:nvPicPr>
            <p:blipFill>
              <a:blip r:embed="rId5" cstate="print"/>
              <a:srcRect/>
              <a:stretch>
                <a:fillRect/>
              </a:stretch>
            </p:blipFill>
            <p:spPr bwMode="auto">
              <a:xfrm>
                <a:off x="2057400" y="152400"/>
                <a:ext cx="986315" cy="1447800"/>
              </a:xfrm>
              <a:prstGeom prst="rect">
                <a:avLst/>
              </a:prstGeom>
              <a:noFill/>
            </p:spPr>
          </p:pic>
          <p:sp>
            <p:nvSpPr>
              <p:cNvPr id="15" name="TextBox 14"/>
              <p:cNvSpPr txBox="1"/>
              <p:nvPr/>
            </p:nvSpPr>
            <p:spPr>
              <a:xfrm>
                <a:off x="381000" y="152400"/>
                <a:ext cx="1981200" cy="461665"/>
              </a:xfrm>
              <a:prstGeom prst="rect">
                <a:avLst/>
              </a:prstGeom>
              <a:noFill/>
            </p:spPr>
            <p:txBody>
              <a:bodyPr wrap="square" rtlCol="0">
                <a:spAutoFit/>
              </a:bodyPr>
              <a:lstStyle/>
              <a:p>
                <a:pPr algn="ctr"/>
                <a:r>
                  <a:rPr lang="en-US" sz="2400" dirty="0" smtClean="0">
                    <a:latin typeface="Rockwell Extra Bold" pitchFamily="18" charset="0"/>
                  </a:rPr>
                  <a:t>1 Drink</a:t>
                </a:r>
                <a:endParaRPr lang="en-US" sz="2400" dirty="0">
                  <a:latin typeface="Rockwell Extra Bold" pitchFamily="18" charset="0"/>
                </a:endParaRPr>
              </a:p>
            </p:txBody>
          </p:sp>
          <p:sp>
            <p:nvSpPr>
              <p:cNvPr id="16" name="TextBox 15"/>
              <p:cNvSpPr txBox="1"/>
              <p:nvPr/>
            </p:nvSpPr>
            <p:spPr>
              <a:xfrm>
                <a:off x="12435" y="1020145"/>
                <a:ext cx="1490216" cy="738664"/>
              </a:xfrm>
              <a:prstGeom prst="rect">
                <a:avLst/>
              </a:prstGeom>
              <a:noFill/>
            </p:spPr>
            <p:txBody>
              <a:bodyPr wrap="none" rtlCol="0">
                <a:spAutoFit/>
              </a:bodyPr>
              <a:lstStyle/>
              <a:p>
                <a:r>
                  <a:rPr lang="en-US" sz="1400" dirty="0" smtClean="0"/>
                  <a:t>Banquet</a:t>
                </a:r>
              </a:p>
              <a:p>
                <a:r>
                  <a:rPr lang="en-US" sz="1400" dirty="0" smtClean="0"/>
                  <a:t>Thursday</a:t>
                </a:r>
                <a:br>
                  <a:rPr lang="en-US" sz="1400" dirty="0" smtClean="0"/>
                </a:br>
                <a:r>
                  <a:rPr lang="en-US" sz="1400" dirty="0" smtClean="0"/>
                  <a:t>5 November 2009</a:t>
                </a:r>
                <a:endParaRPr lang="en-US" sz="1400" dirty="0"/>
              </a:p>
            </p:txBody>
          </p:sp>
        </p:grpSp>
      </p:grpSp>
      <p:grpSp>
        <p:nvGrpSpPr>
          <p:cNvPr id="26" name="Group 25"/>
          <p:cNvGrpSpPr/>
          <p:nvPr/>
        </p:nvGrpSpPr>
        <p:grpSpPr>
          <a:xfrm>
            <a:off x="5486400" y="4191000"/>
            <a:ext cx="3352800" cy="1807016"/>
            <a:chOff x="4114800" y="4315407"/>
            <a:chExt cx="3352800" cy="1807016"/>
          </a:xfrm>
        </p:grpSpPr>
        <p:sp>
          <p:nvSpPr>
            <p:cNvPr id="18" name="Rectangle 17"/>
            <p:cNvSpPr/>
            <p:nvPr/>
          </p:nvSpPr>
          <p:spPr>
            <a:xfrm>
              <a:off x="4419600" y="4363614"/>
              <a:ext cx="3048000" cy="1719072"/>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12"/>
            <p:cNvGrpSpPr/>
            <p:nvPr/>
          </p:nvGrpSpPr>
          <p:grpSpPr>
            <a:xfrm>
              <a:off x="4114800" y="4315407"/>
              <a:ext cx="3348515" cy="1807016"/>
              <a:chOff x="-304800" y="-48207"/>
              <a:chExt cx="3348515" cy="1807016"/>
            </a:xfrm>
          </p:grpSpPr>
          <p:pic>
            <p:nvPicPr>
              <p:cNvPr id="20" name="Picture 8" descr="C:\Users\Kora\AppData\Local\Microsoft\Windows\Temporary Internet Files\Content.IE5\PAHA82HZ\MCj04417430000[1].png"/>
              <p:cNvPicPr>
                <a:picLocks noChangeAspect="1" noChangeArrowheads="1"/>
              </p:cNvPicPr>
              <p:nvPr/>
            </p:nvPicPr>
            <p:blipFill>
              <a:blip r:embed="rId3" cstate="print"/>
              <a:srcRect/>
              <a:stretch>
                <a:fillRect/>
              </a:stretch>
            </p:blipFill>
            <p:spPr bwMode="auto">
              <a:xfrm>
                <a:off x="-304800" y="-48207"/>
                <a:ext cx="1143000" cy="1143000"/>
              </a:xfrm>
              <a:prstGeom prst="rect">
                <a:avLst/>
              </a:prstGeom>
              <a:noFill/>
            </p:spPr>
          </p:pic>
          <p:pic>
            <p:nvPicPr>
              <p:cNvPr id="21" name="Picture 9" descr="C:\Users\Kora\AppData\Local\Microsoft\Windows\Temporary Internet Files\Content.IE5\5TGHNRA5\MCj04417950000[1].png"/>
              <p:cNvPicPr>
                <a:picLocks noChangeAspect="1" noChangeArrowheads="1"/>
              </p:cNvPicPr>
              <p:nvPr/>
            </p:nvPicPr>
            <p:blipFill>
              <a:blip r:embed="rId4" cstate="print"/>
              <a:srcRect/>
              <a:stretch>
                <a:fillRect/>
              </a:stretch>
            </p:blipFill>
            <p:spPr bwMode="auto">
              <a:xfrm>
                <a:off x="1066800" y="609600"/>
                <a:ext cx="1066800" cy="1066800"/>
              </a:xfrm>
              <a:prstGeom prst="rect">
                <a:avLst/>
              </a:prstGeom>
              <a:noFill/>
            </p:spPr>
          </p:pic>
          <p:pic>
            <p:nvPicPr>
              <p:cNvPr id="22" name="Picture 15" descr="feelinggoodwhichfoodsaregood ... "/>
              <p:cNvPicPr>
                <a:picLocks noChangeAspect="1" noChangeArrowheads="1"/>
              </p:cNvPicPr>
              <p:nvPr/>
            </p:nvPicPr>
            <p:blipFill>
              <a:blip r:embed="rId5" cstate="print"/>
              <a:srcRect/>
              <a:stretch>
                <a:fillRect/>
              </a:stretch>
            </p:blipFill>
            <p:spPr bwMode="auto">
              <a:xfrm>
                <a:off x="2057400" y="152400"/>
                <a:ext cx="986315" cy="1447800"/>
              </a:xfrm>
              <a:prstGeom prst="rect">
                <a:avLst/>
              </a:prstGeom>
              <a:noFill/>
            </p:spPr>
          </p:pic>
          <p:sp>
            <p:nvSpPr>
              <p:cNvPr id="23" name="TextBox 22"/>
              <p:cNvSpPr txBox="1"/>
              <p:nvPr/>
            </p:nvSpPr>
            <p:spPr>
              <a:xfrm>
                <a:off x="381000" y="152400"/>
                <a:ext cx="1981200" cy="461665"/>
              </a:xfrm>
              <a:prstGeom prst="rect">
                <a:avLst/>
              </a:prstGeom>
              <a:noFill/>
            </p:spPr>
            <p:txBody>
              <a:bodyPr wrap="square" rtlCol="0">
                <a:spAutoFit/>
              </a:bodyPr>
              <a:lstStyle/>
              <a:p>
                <a:pPr algn="ctr"/>
                <a:r>
                  <a:rPr lang="en-US" sz="2400" dirty="0" smtClean="0">
                    <a:latin typeface="Rockwell Extra Bold" pitchFamily="18" charset="0"/>
                  </a:rPr>
                  <a:t>1 Drink</a:t>
                </a:r>
                <a:endParaRPr lang="en-US" sz="2400" dirty="0">
                  <a:latin typeface="Rockwell Extra Bold" pitchFamily="18" charset="0"/>
                </a:endParaRPr>
              </a:p>
            </p:txBody>
          </p:sp>
          <p:sp>
            <p:nvSpPr>
              <p:cNvPr id="24" name="TextBox 23"/>
              <p:cNvSpPr txBox="1"/>
              <p:nvPr/>
            </p:nvSpPr>
            <p:spPr>
              <a:xfrm>
                <a:off x="12435" y="1020145"/>
                <a:ext cx="1490216" cy="738664"/>
              </a:xfrm>
              <a:prstGeom prst="rect">
                <a:avLst/>
              </a:prstGeom>
              <a:noFill/>
            </p:spPr>
            <p:txBody>
              <a:bodyPr wrap="none" rtlCol="0">
                <a:spAutoFit/>
              </a:bodyPr>
              <a:lstStyle/>
              <a:p>
                <a:r>
                  <a:rPr lang="en-US" sz="1400" dirty="0" smtClean="0"/>
                  <a:t>Banquet</a:t>
                </a:r>
              </a:p>
              <a:p>
                <a:r>
                  <a:rPr lang="en-US" sz="1400" dirty="0" smtClean="0"/>
                  <a:t>Thursday</a:t>
                </a:r>
                <a:br>
                  <a:rPr lang="en-US" sz="1400" dirty="0" smtClean="0"/>
                </a:br>
                <a:r>
                  <a:rPr lang="en-US" sz="1400" dirty="0" smtClean="0"/>
                  <a:t>5 November 2009</a:t>
                </a:r>
                <a:endParaRPr lang="en-US" sz="1400" dirty="0"/>
              </a:p>
            </p:txBody>
          </p:sp>
        </p:grpSp>
      </p:grpSp>
      <p:grpSp>
        <p:nvGrpSpPr>
          <p:cNvPr id="35" name="Group 34"/>
          <p:cNvGrpSpPr/>
          <p:nvPr/>
        </p:nvGrpSpPr>
        <p:grpSpPr>
          <a:xfrm>
            <a:off x="2362200" y="1469584"/>
            <a:ext cx="3352800" cy="1807016"/>
            <a:chOff x="-303248" y="-46655"/>
            <a:chExt cx="3352800" cy="1807016"/>
          </a:xfrm>
        </p:grpSpPr>
        <p:sp>
          <p:nvSpPr>
            <p:cNvPr id="28" name="Rectangle 27"/>
            <p:cNvSpPr/>
            <p:nvPr/>
          </p:nvSpPr>
          <p:spPr>
            <a:xfrm>
              <a:off x="1552" y="1552"/>
              <a:ext cx="3048000" cy="1719072"/>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102"/>
            <p:cNvGrpSpPr/>
            <p:nvPr/>
          </p:nvGrpSpPr>
          <p:grpSpPr>
            <a:xfrm>
              <a:off x="-303248" y="-46655"/>
              <a:ext cx="3348515" cy="1807016"/>
              <a:chOff x="-304800" y="-48207"/>
              <a:chExt cx="3348515" cy="1807016"/>
            </a:xfrm>
          </p:grpSpPr>
          <p:pic>
            <p:nvPicPr>
              <p:cNvPr id="30" name="Picture 8" descr="C:\Users\Kora\AppData\Local\Microsoft\Windows\Temporary Internet Files\Content.IE5\PAHA82HZ\MCj04417430000[1].png"/>
              <p:cNvPicPr>
                <a:picLocks noChangeAspect="1" noChangeArrowheads="1"/>
              </p:cNvPicPr>
              <p:nvPr/>
            </p:nvPicPr>
            <p:blipFill>
              <a:blip r:embed="rId3" cstate="print"/>
              <a:srcRect/>
              <a:stretch>
                <a:fillRect/>
              </a:stretch>
            </p:blipFill>
            <p:spPr bwMode="auto">
              <a:xfrm>
                <a:off x="-304800" y="-48207"/>
                <a:ext cx="1143000" cy="1143000"/>
              </a:xfrm>
              <a:prstGeom prst="rect">
                <a:avLst/>
              </a:prstGeom>
              <a:noFill/>
            </p:spPr>
          </p:pic>
          <p:pic>
            <p:nvPicPr>
              <p:cNvPr id="31" name="Picture 9" descr="C:\Users\Kora\AppData\Local\Microsoft\Windows\Temporary Internet Files\Content.IE5\5TGHNRA5\MCj04417950000[1].png"/>
              <p:cNvPicPr>
                <a:picLocks noChangeAspect="1" noChangeArrowheads="1"/>
              </p:cNvPicPr>
              <p:nvPr/>
            </p:nvPicPr>
            <p:blipFill>
              <a:blip r:embed="rId4" cstate="print"/>
              <a:srcRect/>
              <a:stretch>
                <a:fillRect/>
              </a:stretch>
            </p:blipFill>
            <p:spPr bwMode="auto">
              <a:xfrm>
                <a:off x="1066800" y="609600"/>
                <a:ext cx="1066800" cy="1066800"/>
              </a:xfrm>
              <a:prstGeom prst="rect">
                <a:avLst/>
              </a:prstGeom>
              <a:noFill/>
            </p:spPr>
          </p:pic>
          <p:pic>
            <p:nvPicPr>
              <p:cNvPr id="32" name="Picture 15" descr="feelinggoodwhichfoodsaregood ... "/>
              <p:cNvPicPr>
                <a:picLocks noChangeAspect="1" noChangeArrowheads="1"/>
              </p:cNvPicPr>
              <p:nvPr/>
            </p:nvPicPr>
            <p:blipFill>
              <a:blip r:embed="rId5" cstate="print"/>
              <a:srcRect/>
              <a:stretch>
                <a:fillRect/>
              </a:stretch>
            </p:blipFill>
            <p:spPr bwMode="auto">
              <a:xfrm>
                <a:off x="2057400" y="152400"/>
                <a:ext cx="986315" cy="1447800"/>
              </a:xfrm>
              <a:prstGeom prst="rect">
                <a:avLst/>
              </a:prstGeom>
              <a:noFill/>
            </p:spPr>
          </p:pic>
          <p:sp>
            <p:nvSpPr>
              <p:cNvPr id="33" name="TextBox 32"/>
              <p:cNvSpPr txBox="1"/>
              <p:nvPr/>
            </p:nvSpPr>
            <p:spPr>
              <a:xfrm>
                <a:off x="381000" y="152400"/>
                <a:ext cx="1981200" cy="461665"/>
              </a:xfrm>
              <a:prstGeom prst="rect">
                <a:avLst/>
              </a:prstGeom>
              <a:noFill/>
            </p:spPr>
            <p:txBody>
              <a:bodyPr wrap="square" rtlCol="0">
                <a:spAutoFit/>
              </a:bodyPr>
              <a:lstStyle/>
              <a:p>
                <a:pPr algn="ctr"/>
                <a:r>
                  <a:rPr lang="en-US" sz="2400" dirty="0" smtClean="0">
                    <a:latin typeface="Rockwell Extra Bold" pitchFamily="18" charset="0"/>
                  </a:rPr>
                  <a:t>1 Drink</a:t>
                </a:r>
                <a:endParaRPr lang="en-US" sz="2400" dirty="0">
                  <a:latin typeface="Rockwell Extra Bold" pitchFamily="18" charset="0"/>
                </a:endParaRPr>
              </a:p>
            </p:txBody>
          </p:sp>
          <p:sp>
            <p:nvSpPr>
              <p:cNvPr id="34" name="TextBox 33"/>
              <p:cNvSpPr txBox="1"/>
              <p:nvPr/>
            </p:nvSpPr>
            <p:spPr>
              <a:xfrm>
                <a:off x="12435" y="1020145"/>
                <a:ext cx="1490216" cy="738664"/>
              </a:xfrm>
              <a:prstGeom prst="rect">
                <a:avLst/>
              </a:prstGeom>
              <a:noFill/>
            </p:spPr>
            <p:txBody>
              <a:bodyPr wrap="none" rtlCol="0">
                <a:spAutoFit/>
              </a:bodyPr>
              <a:lstStyle/>
              <a:p>
                <a:r>
                  <a:rPr lang="en-US" sz="1400" dirty="0" smtClean="0"/>
                  <a:t>Reception</a:t>
                </a:r>
              </a:p>
              <a:p>
                <a:r>
                  <a:rPr lang="en-US" sz="1400" dirty="0" smtClean="0"/>
                  <a:t>Wednesday</a:t>
                </a:r>
                <a:br>
                  <a:rPr lang="en-US" sz="1400" dirty="0" smtClean="0"/>
                </a:br>
                <a:r>
                  <a:rPr lang="en-US" sz="1400" dirty="0" smtClean="0"/>
                  <a:t>4 November 2009</a:t>
                </a:r>
                <a:endParaRPr lang="en-US" sz="1400" dirty="0"/>
              </a:p>
            </p:txBody>
          </p:sp>
        </p:grpSp>
      </p:grpSp>
      <p:grpSp>
        <p:nvGrpSpPr>
          <p:cNvPr id="36" name="Group 35"/>
          <p:cNvGrpSpPr/>
          <p:nvPr/>
        </p:nvGrpSpPr>
        <p:grpSpPr>
          <a:xfrm>
            <a:off x="5486400" y="1469584"/>
            <a:ext cx="3352800" cy="1807016"/>
            <a:chOff x="-303248" y="-46655"/>
            <a:chExt cx="3352800" cy="1807016"/>
          </a:xfrm>
        </p:grpSpPr>
        <p:sp>
          <p:nvSpPr>
            <p:cNvPr id="37" name="Rectangle 36"/>
            <p:cNvSpPr/>
            <p:nvPr/>
          </p:nvSpPr>
          <p:spPr>
            <a:xfrm>
              <a:off x="1552" y="1552"/>
              <a:ext cx="3048000" cy="1719072"/>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102"/>
            <p:cNvGrpSpPr/>
            <p:nvPr/>
          </p:nvGrpSpPr>
          <p:grpSpPr>
            <a:xfrm>
              <a:off x="-303248" y="-46655"/>
              <a:ext cx="3348515" cy="1807016"/>
              <a:chOff x="-304800" y="-48207"/>
              <a:chExt cx="3348515" cy="1807016"/>
            </a:xfrm>
          </p:grpSpPr>
          <p:pic>
            <p:nvPicPr>
              <p:cNvPr id="39" name="Picture 8" descr="C:\Users\Kora\AppData\Local\Microsoft\Windows\Temporary Internet Files\Content.IE5\PAHA82HZ\MCj04417430000[1].png"/>
              <p:cNvPicPr>
                <a:picLocks noChangeAspect="1" noChangeArrowheads="1"/>
              </p:cNvPicPr>
              <p:nvPr/>
            </p:nvPicPr>
            <p:blipFill>
              <a:blip r:embed="rId3" cstate="print"/>
              <a:srcRect/>
              <a:stretch>
                <a:fillRect/>
              </a:stretch>
            </p:blipFill>
            <p:spPr bwMode="auto">
              <a:xfrm>
                <a:off x="-304800" y="-48207"/>
                <a:ext cx="1143000" cy="1143000"/>
              </a:xfrm>
              <a:prstGeom prst="rect">
                <a:avLst/>
              </a:prstGeom>
              <a:noFill/>
            </p:spPr>
          </p:pic>
          <p:pic>
            <p:nvPicPr>
              <p:cNvPr id="40" name="Picture 9" descr="C:\Users\Kora\AppData\Local\Microsoft\Windows\Temporary Internet Files\Content.IE5\5TGHNRA5\MCj04417950000[1].png"/>
              <p:cNvPicPr>
                <a:picLocks noChangeAspect="1" noChangeArrowheads="1"/>
              </p:cNvPicPr>
              <p:nvPr/>
            </p:nvPicPr>
            <p:blipFill>
              <a:blip r:embed="rId4" cstate="print"/>
              <a:srcRect/>
              <a:stretch>
                <a:fillRect/>
              </a:stretch>
            </p:blipFill>
            <p:spPr bwMode="auto">
              <a:xfrm>
                <a:off x="1066800" y="609600"/>
                <a:ext cx="1066800" cy="1066800"/>
              </a:xfrm>
              <a:prstGeom prst="rect">
                <a:avLst/>
              </a:prstGeom>
              <a:noFill/>
            </p:spPr>
          </p:pic>
          <p:pic>
            <p:nvPicPr>
              <p:cNvPr id="41" name="Picture 15" descr="feelinggoodwhichfoodsaregood ... "/>
              <p:cNvPicPr>
                <a:picLocks noChangeAspect="1" noChangeArrowheads="1"/>
              </p:cNvPicPr>
              <p:nvPr/>
            </p:nvPicPr>
            <p:blipFill>
              <a:blip r:embed="rId5" cstate="print"/>
              <a:srcRect/>
              <a:stretch>
                <a:fillRect/>
              </a:stretch>
            </p:blipFill>
            <p:spPr bwMode="auto">
              <a:xfrm>
                <a:off x="2057400" y="152400"/>
                <a:ext cx="986315" cy="1447800"/>
              </a:xfrm>
              <a:prstGeom prst="rect">
                <a:avLst/>
              </a:prstGeom>
              <a:noFill/>
            </p:spPr>
          </p:pic>
          <p:sp>
            <p:nvSpPr>
              <p:cNvPr id="42" name="TextBox 41"/>
              <p:cNvSpPr txBox="1"/>
              <p:nvPr/>
            </p:nvSpPr>
            <p:spPr>
              <a:xfrm>
                <a:off x="381000" y="152400"/>
                <a:ext cx="1981200" cy="461665"/>
              </a:xfrm>
              <a:prstGeom prst="rect">
                <a:avLst/>
              </a:prstGeom>
              <a:noFill/>
            </p:spPr>
            <p:txBody>
              <a:bodyPr wrap="square" rtlCol="0">
                <a:spAutoFit/>
              </a:bodyPr>
              <a:lstStyle/>
              <a:p>
                <a:pPr algn="ctr"/>
                <a:r>
                  <a:rPr lang="en-US" sz="2400" dirty="0" smtClean="0">
                    <a:latin typeface="Rockwell Extra Bold" pitchFamily="18" charset="0"/>
                  </a:rPr>
                  <a:t>1 Drink</a:t>
                </a:r>
                <a:endParaRPr lang="en-US" sz="2400" dirty="0">
                  <a:latin typeface="Rockwell Extra Bold" pitchFamily="18" charset="0"/>
                </a:endParaRPr>
              </a:p>
            </p:txBody>
          </p:sp>
          <p:sp>
            <p:nvSpPr>
              <p:cNvPr id="43" name="TextBox 42"/>
              <p:cNvSpPr txBox="1"/>
              <p:nvPr/>
            </p:nvSpPr>
            <p:spPr>
              <a:xfrm>
                <a:off x="12435" y="1020145"/>
                <a:ext cx="1490216" cy="738664"/>
              </a:xfrm>
              <a:prstGeom prst="rect">
                <a:avLst/>
              </a:prstGeom>
              <a:noFill/>
            </p:spPr>
            <p:txBody>
              <a:bodyPr wrap="none" rtlCol="0">
                <a:spAutoFit/>
              </a:bodyPr>
              <a:lstStyle/>
              <a:p>
                <a:r>
                  <a:rPr lang="en-US" sz="1400" dirty="0" smtClean="0"/>
                  <a:t>Reception</a:t>
                </a:r>
              </a:p>
              <a:p>
                <a:r>
                  <a:rPr lang="en-US" sz="1400" dirty="0" smtClean="0"/>
                  <a:t>Wednesday</a:t>
                </a:r>
                <a:br>
                  <a:rPr lang="en-US" sz="1400" dirty="0" smtClean="0"/>
                </a:br>
                <a:r>
                  <a:rPr lang="en-US" sz="1400" dirty="0" smtClean="0"/>
                  <a:t>4 November 2009</a:t>
                </a:r>
                <a:endParaRPr lang="en-US" sz="1400" dirty="0"/>
              </a:p>
            </p:txBody>
          </p:sp>
        </p:grpSp>
      </p:grpSp>
      <p:sp>
        <p:nvSpPr>
          <p:cNvPr id="44" name="TextBox 43"/>
          <p:cNvSpPr txBox="1"/>
          <p:nvPr/>
        </p:nvSpPr>
        <p:spPr>
          <a:xfrm>
            <a:off x="304800" y="1905000"/>
            <a:ext cx="2209800" cy="923330"/>
          </a:xfrm>
          <a:prstGeom prst="rect">
            <a:avLst/>
          </a:prstGeom>
          <a:noFill/>
        </p:spPr>
        <p:txBody>
          <a:bodyPr wrap="square" rtlCol="0">
            <a:spAutoFit/>
          </a:bodyPr>
          <a:lstStyle/>
          <a:p>
            <a:r>
              <a:rPr lang="en-US" dirty="0" smtClean="0"/>
              <a:t>Drink tickets for Wednesday (today) reception</a:t>
            </a:r>
            <a:endParaRPr lang="en-US" dirty="0"/>
          </a:p>
        </p:txBody>
      </p:sp>
      <p:sp>
        <p:nvSpPr>
          <p:cNvPr id="45" name="TextBox 44"/>
          <p:cNvSpPr txBox="1"/>
          <p:nvPr/>
        </p:nvSpPr>
        <p:spPr>
          <a:xfrm>
            <a:off x="228600" y="5791200"/>
            <a:ext cx="2362200" cy="923330"/>
          </a:xfrm>
          <a:prstGeom prst="rect">
            <a:avLst/>
          </a:prstGeom>
          <a:noFill/>
        </p:spPr>
        <p:txBody>
          <a:bodyPr wrap="square" rtlCol="0">
            <a:spAutoFit/>
          </a:bodyPr>
          <a:lstStyle/>
          <a:p>
            <a:r>
              <a:rPr lang="en-US" dirty="0" smtClean="0"/>
              <a:t>Banquet and drink tickets for Thursday (tomorrow) banquet</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Lunches on Your Own</a:t>
            </a:r>
            <a:endParaRPr lang="en-US" dirty="0"/>
          </a:p>
        </p:txBody>
      </p:sp>
      <p:pic>
        <p:nvPicPr>
          <p:cNvPr id="37890" name="Picture 2"/>
          <p:cNvPicPr>
            <a:picLocks noChangeAspect="1" noChangeArrowheads="1"/>
          </p:cNvPicPr>
          <p:nvPr/>
        </p:nvPicPr>
        <p:blipFill>
          <a:blip r:embed="rId2" cstate="print"/>
          <a:srcRect/>
          <a:stretch>
            <a:fillRect/>
          </a:stretch>
        </p:blipFill>
        <p:spPr bwMode="auto">
          <a:xfrm>
            <a:off x="2590800" y="1600200"/>
            <a:ext cx="6381750" cy="5105400"/>
          </a:xfrm>
          <a:prstGeom prst="rect">
            <a:avLst/>
          </a:prstGeom>
          <a:noFill/>
          <a:ln w="9525">
            <a:noFill/>
            <a:miter lim="800000"/>
            <a:headEnd/>
            <a:tailEnd/>
          </a:ln>
        </p:spPr>
      </p:pic>
      <p:sp>
        <p:nvSpPr>
          <p:cNvPr id="4" name="TextBox 3"/>
          <p:cNvSpPr txBox="1"/>
          <p:nvPr/>
        </p:nvSpPr>
        <p:spPr>
          <a:xfrm>
            <a:off x="152400" y="2667000"/>
            <a:ext cx="2066656" cy="369332"/>
          </a:xfrm>
          <a:prstGeom prst="rect">
            <a:avLst/>
          </a:prstGeom>
          <a:noFill/>
        </p:spPr>
        <p:txBody>
          <a:bodyPr wrap="none" rtlCol="0">
            <a:spAutoFit/>
          </a:bodyPr>
          <a:lstStyle/>
          <a:p>
            <a:r>
              <a:rPr lang="en-US" dirty="0" smtClean="0"/>
              <a:t>Hyatt (you are here)</a:t>
            </a:r>
            <a:endParaRPr lang="en-US" dirty="0"/>
          </a:p>
        </p:txBody>
      </p:sp>
      <p:sp>
        <p:nvSpPr>
          <p:cNvPr id="5" name="TextBox 4"/>
          <p:cNvSpPr txBox="1"/>
          <p:nvPr/>
        </p:nvSpPr>
        <p:spPr>
          <a:xfrm>
            <a:off x="228600" y="4419600"/>
            <a:ext cx="2109295" cy="369332"/>
          </a:xfrm>
          <a:prstGeom prst="rect">
            <a:avLst/>
          </a:prstGeom>
          <a:noFill/>
        </p:spPr>
        <p:txBody>
          <a:bodyPr wrap="none" rtlCol="0">
            <a:spAutoFit/>
          </a:bodyPr>
          <a:lstStyle/>
          <a:p>
            <a:r>
              <a:rPr lang="en-US" dirty="0" smtClean="0"/>
              <a:t>Food (Bellevue Way)</a:t>
            </a:r>
            <a:endParaRPr lang="en-US" dirty="0"/>
          </a:p>
        </p:txBody>
      </p:sp>
      <p:sp>
        <p:nvSpPr>
          <p:cNvPr id="6" name="Oval 5"/>
          <p:cNvSpPr/>
          <p:nvPr/>
        </p:nvSpPr>
        <p:spPr>
          <a:xfrm>
            <a:off x="5867400" y="3048000"/>
            <a:ext cx="381000" cy="2286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a:stCxn id="4" idx="3"/>
            <a:endCxn id="6" idx="2"/>
          </p:cNvCxnSpPr>
          <p:nvPr/>
        </p:nvCxnSpPr>
        <p:spPr>
          <a:xfrm>
            <a:off x="2219056" y="2851666"/>
            <a:ext cx="3648344" cy="31063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rot="21368206">
            <a:off x="5149338" y="4448175"/>
            <a:ext cx="381000" cy="2667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a:stCxn id="5" idx="3"/>
            <a:endCxn id="9" idx="2"/>
          </p:cNvCxnSpPr>
          <p:nvPr/>
        </p:nvCxnSpPr>
        <p:spPr>
          <a:xfrm>
            <a:off x="2337895" y="4604266"/>
            <a:ext cx="2811876" cy="119024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Giveaway</a:t>
            </a:r>
            <a:endParaRPr lang="en-US" dirty="0"/>
          </a:p>
        </p:txBody>
      </p:sp>
      <p:pic>
        <p:nvPicPr>
          <p:cNvPr id="3075" name="Picture 3"/>
          <p:cNvPicPr>
            <a:picLocks noChangeAspect="1" noChangeArrowheads="1"/>
          </p:cNvPicPr>
          <p:nvPr/>
        </p:nvPicPr>
        <p:blipFill>
          <a:blip r:embed="rId2" cstate="print"/>
          <a:srcRect/>
          <a:stretch>
            <a:fillRect/>
          </a:stretch>
        </p:blipFill>
        <p:spPr bwMode="auto">
          <a:xfrm>
            <a:off x="1199997" y="1459468"/>
            <a:ext cx="1524000" cy="2237656"/>
          </a:xfrm>
          <a:prstGeom prst="rect">
            <a:avLst/>
          </a:prstGeom>
          <a:noFill/>
          <a:ln w="9525">
            <a:noFill/>
            <a:miter lim="800000"/>
            <a:headEnd/>
            <a:tailEnd/>
          </a:ln>
        </p:spPr>
      </p:pic>
      <p:sp>
        <p:nvSpPr>
          <p:cNvPr id="5" name="TextBox 4"/>
          <p:cNvSpPr txBox="1"/>
          <p:nvPr/>
        </p:nvSpPr>
        <p:spPr>
          <a:xfrm>
            <a:off x="3714597" y="1840468"/>
            <a:ext cx="3981603" cy="923330"/>
          </a:xfrm>
          <a:prstGeom prst="rect">
            <a:avLst/>
          </a:prstGeom>
          <a:noFill/>
        </p:spPr>
        <p:txBody>
          <a:bodyPr wrap="none" rtlCol="0">
            <a:spAutoFit/>
          </a:bodyPr>
          <a:lstStyle/>
          <a:p>
            <a:pPr>
              <a:buFont typeface="Arial" pitchFamily="34" charset="0"/>
              <a:buChar char="•"/>
            </a:pPr>
            <a:r>
              <a:rPr lang="en-US" dirty="0" smtClean="0"/>
              <a:t> 5 copies</a:t>
            </a:r>
          </a:p>
          <a:p>
            <a:pPr>
              <a:buFont typeface="Arial" pitchFamily="34" charset="0"/>
              <a:buChar char="•"/>
            </a:pPr>
            <a:r>
              <a:rPr lang="en-US" dirty="0" smtClean="0"/>
              <a:t> </a:t>
            </a:r>
            <a:r>
              <a:rPr lang="en-US" dirty="0" smtClean="0"/>
              <a:t>Blue star on name badge</a:t>
            </a:r>
            <a:endParaRPr lang="en-US" dirty="0" smtClean="0"/>
          </a:p>
          <a:p>
            <a:pPr>
              <a:buFont typeface="Arial" pitchFamily="34" charset="0"/>
              <a:buChar char="•"/>
            </a:pPr>
            <a:r>
              <a:rPr lang="en-US" dirty="0" smtClean="0"/>
              <a:t> Pick up at conference registration table</a:t>
            </a:r>
            <a:endParaRPr lang="en-US" dirty="0"/>
          </a:p>
        </p:txBody>
      </p:sp>
      <p:sp>
        <p:nvSpPr>
          <p:cNvPr id="7" name="5-Point Star 6"/>
          <p:cNvSpPr/>
          <p:nvPr/>
        </p:nvSpPr>
        <p:spPr>
          <a:xfrm>
            <a:off x="2952597" y="1840468"/>
            <a:ext cx="533400" cy="533400"/>
          </a:xfrm>
          <a:prstGeom prst="star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5-Point Star 7"/>
          <p:cNvSpPr/>
          <p:nvPr/>
        </p:nvSpPr>
        <p:spPr>
          <a:xfrm>
            <a:off x="2876397" y="4659868"/>
            <a:ext cx="533400" cy="5334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531" name="Picture 3"/>
          <p:cNvPicPr>
            <a:picLocks noChangeAspect="1" noChangeArrowheads="1"/>
          </p:cNvPicPr>
          <p:nvPr/>
        </p:nvPicPr>
        <p:blipFill>
          <a:blip r:embed="rId3" cstate="print"/>
          <a:srcRect/>
          <a:stretch>
            <a:fillRect/>
          </a:stretch>
        </p:blipFill>
        <p:spPr bwMode="auto">
          <a:xfrm>
            <a:off x="1199997" y="4431268"/>
            <a:ext cx="1509486" cy="1828800"/>
          </a:xfrm>
          <a:prstGeom prst="rect">
            <a:avLst/>
          </a:prstGeom>
          <a:noFill/>
          <a:ln w="9525">
            <a:noFill/>
            <a:miter lim="800000"/>
            <a:headEnd/>
            <a:tailEnd/>
          </a:ln>
        </p:spPr>
      </p:pic>
      <p:sp>
        <p:nvSpPr>
          <p:cNvPr id="10" name="TextBox 9"/>
          <p:cNvSpPr txBox="1"/>
          <p:nvPr/>
        </p:nvSpPr>
        <p:spPr>
          <a:xfrm>
            <a:off x="1171422" y="3697843"/>
            <a:ext cx="1620636" cy="369332"/>
          </a:xfrm>
          <a:prstGeom prst="rect">
            <a:avLst/>
          </a:prstGeom>
          <a:noFill/>
        </p:spPr>
        <p:txBody>
          <a:bodyPr wrap="none" rtlCol="0">
            <a:spAutoFit/>
          </a:bodyPr>
          <a:lstStyle/>
          <a:p>
            <a:r>
              <a:rPr lang="en-US" dirty="0" smtClean="0"/>
              <a:t>MapPoint 2009</a:t>
            </a:r>
            <a:endParaRPr lang="en-US" dirty="0"/>
          </a:p>
        </p:txBody>
      </p:sp>
      <p:sp>
        <p:nvSpPr>
          <p:cNvPr id="11" name="TextBox 10"/>
          <p:cNvSpPr txBox="1"/>
          <p:nvPr/>
        </p:nvSpPr>
        <p:spPr>
          <a:xfrm>
            <a:off x="1199997" y="6260068"/>
            <a:ext cx="1620636" cy="369332"/>
          </a:xfrm>
          <a:prstGeom prst="rect">
            <a:avLst/>
          </a:prstGeom>
          <a:noFill/>
        </p:spPr>
        <p:txBody>
          <a:bodyPr wrap="none" rtlCol="0">
            <a:spAutoFit/>
          </a:bodyPr>
          <a:lstStyle/>
          <a:p>
            <a:r>
              <a:rPr lang="en-US" dirty="0" smtClean="0"/>
              <a:t>MapPoint 2010</a:t>
            </a:r>
            <a:endParaRPr lang="en-US" dirty="0"/>
          </a:p>
        </p:txBody>
      </p:sp>
      <p:sp>
        <p:nvSpPr>
          <p:cNvPr id="12" name="TextBox 11"/>
          <p:cNvSpPr txBox="1"/>
          <p:nvPr/>
        </p:nvSpPr>
        <p:spPr>
          <a:xfrm>
            <a:off x="3790797" y="4583668"/>
            <a:ext cx="3196773" cy="923330"/>
          </a:xfrm>
          <a:prstGeom prst="rect">
            <a:avLst/>
          </a:prstGeom>
          <a:noFill/>
        </p:spPr>
        <p:txBody>
          <a:bodyPr wrap="none" rtlCol="0">
            <a:spAutoFit/>
          </a:bodyPr>
          <a:lstStyle/>
          <a:p>
            <a:pPr>
              <a:buFont typeface="Arial" pitchFamily="34" charset="0"/>
              <a:buChar char="•"/>
            </a:pPr>
            <a:r>
              <a:rPr lang="en-US" dirty="0" smtClean="0"/>
              <a:t> 5 copies</a:t>
            </a:r>
          </a:p>
          <a:p>
            <a:pPr>
              <a:buFont typeface="Arial" pitchFamily="34" charset="0"/>
              <a:buChar char="•"/>
            </a:pPr>
            <a:r>
              <a:rPr lang="en-US" dirty="0" smtClean="0"/>
              <a:t> </a:t>
            </a:r>
            <a:r>
              <a:rPr lang="en-US" dirty="0" smtClean="0"/>
              <a:t>Red star on name badge</a:t>
            </a:r>
            <a:endParaRPr lang="en-US" dirty="0" smtClean="0"/>
          </a:p>
          <a:p>
            <a:pPr>
              <a:buFont typeface="Arial" pitchFamily="34" charset="0"/>
              <a:buChar char="•"/>
            </a:pPr>
            <a:r>
              <a:rPr lang="en-US" dirty="0" smtClean="0"/>
              <a:t> </a:t>
            </a:r>
            <a:r>
              <a:rPr lang="en-US" dirty="0" smtClean="0"/>
              <a:t>Give me your mailing address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Idea</a:t>
            </a:r>
            <a:endParaRPr lang="en-US" dirty="0"/>
          </a:p>
        </p:txBody>
      </p:sp>
      <p:sp>
        <p:nvSpPr>
          <p:cNvPr id="4" name="TextBox 3"/>
          <p:cNvSpPr txBox="1"/>
          <p:nvPr/>
        </p:nvSpPr>
        <p:spPr>
          <a:xfrm>
            <a:off x="1696886" y="5943600"/>
            <a:ext cx="5750228" cy="523220"/>
          </a:xfrm>
          <a:prstGeom prst="rect">
            <a:avLst/>
          </a:prstGeom>
          <a:noFill/>
        </p:spPr>
        <p:txBody>
          <a:bodyPr wrap="none" rtlCol="0">
            <a:spAutoFit/>
          </a:bodyPr>
          <a:lstStyle/>
          <a:p>
            <a:r>
              <a:rPr lang="en-US" sz="2800" dirty="0" smtClean="0"/>
              <a:t>Create road map data from GPS traces</a:t>
            </a:r>
            <a:endParaRPr lang="en-US" sz="2800" dirty="0"/>
          </a:p>
        </p:txBody>
      </p:sp>
      <p:pic>
        <p:nvPicPr>
          <p:cNvPr id="2050" name="Picture 2"/>
          <p:cNvPicPr>
            <a:picLocks noChangeAspect="1" noChangeArrowheads="1"/>
          </p:cNvPicPr>
          <p:nvPr/>
        </p:nvPicPr>
        <p:blipFill>
          <a:blip r:embed="rId2" cstate="print"/>
          <a:srcRect/>
          <a:stretch>
            <a:fillRect/>
          </a:stretch>
        </p:blipFill>
        <p:spPr bwMode="auto">
          <a:xfrm>
            <a:off x="3352800" y="1600200"/>
            <a:ext cx="2971800" cy="2724150"/>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228600" y="1600200"/>
            <a:ext cx="2971800" cy="2724150"/>
          </a:xfrm>
          <a:prstGeom prst="rect">
            <a:avLst/>
          </a:prstGeom>
          <a:noFill/>
          <a:ln w="9525">
            <a:noFill/>
            <a:miter lim="800000"/>
            <a:headEnd/>
            <a:tailEnd/>
          </a:ln>
        </p:spPr>
      </p:pic>
      <p:sp>
        <p:nvSpPr>
          <p:cNvPr id="7" name="TextBox 6"/>
          <p:cNvSpPr txBox="1"/>
          <p:nvPr/>
        </p:nvSpPr>
        <p:spPr>
          <a:xfrm>
            <a:off x="1066800" y="4419600"/>
            <a:ext cx="1279004" cy="369332"/>
          </a:xfrm>
          <a:prstGeom prst="rect">
            <a:avLst/>
          </a:prstGeom>
          <a:noFill/>
        </p:spPr>
        <p:txBody>
          <a:bodyPr wrap="none" rtlCol="0">
            <a:spAutoFit/>
          </a:bodyPr>
          <a:lstStyle/>
          <a:p>
            <a:r>
              <a:rPr lang="en-US" dirty="0" smtClean="0"/>
              <a:t>From this …</a:t>
            </a:r>
            <a:endParaRPr lang="en-US" dirty="0"/>
          </a:p>
        </p:txBody>
      </p:sp>
      <p:sp>
        <p:nvSpPr>
          <p:cNvPr id="8" name="TextBox 7"/>
          <p:cNvSpPr txBox="1"/>
          <p:nvPr/>
        </p:nvSpPr>
        <p:spPr>
          <a:xfrm>
            <a:off x="4114800" y="4419600"/>
            <a:ext cx="987130" cy="369332"/>
          </a:xfrm>
          <a:prstGeom prst="rect">
            <a:avLst/>
          </a:prstGeom>
          <a:noFill/>
        </p:spPr>
        <p:txBody>
          <a:bodyPr wrap="none" rtlCol="0">
            <a:spAutoFit/>
          </a:bodyPr>
          <a:lstStyle/>
          <a:p>
            <a:r>
              <a:rPr lang="en-US" dirty="0" smtClean="0"/>
              <a:t>… to this</a:t>
            </a:r>
            <a:endParaRPr lang="en-US" dirty="0"/>
          </a:p>
        </p:txBody>
      </p:sp>
      <p:pic>
        <p:nvPicPr>
          <p:cNvPr id="2053" name="Picture 5" descr="Hey Mesa - Pizza Fusion delivers!">
            <a:hlinkClick r:id="rId4"/>
          </p:cNvPr>
          <p:cNvPicPr>
            <a:picLocks noChangeAspect="1" noChangeArrowheads="1"/>
          </p:cNvPicPr>
          <p:nvPr/>
        </p:nvPicPr>
        <p:blipFill>
          <a:blip r:embed="rId5" cstate="print"/>
          <a:srcRect/>
          <a:stretch>
            <a:fillRect/>
          </a:stretch>
        </p:blipFill>
        <p:spPr bwMode="auto">
          <a:xfrm>
            <a:off x="6477000" y="1600200"/>
            <a:ext cx="2505075" cy="1668215"/>
          </a:xfrm>
          <a:prstGeom prst="rect">
            <a:avLst/>
          </a:prstGeom>
          <a:noFill/>
        </p:spPr>
      </p:pic>
      <p:sp>
        <p:nvSpPr>
          <p:cNvPr id="10" name="TextBox 9"/>
          <p:cNvSpPr txBox="1"/>
          <p:nvPr/>
        </p:nvSpPr>
        <p:spPr>
          <a:xfrm>
            <a:off x="6477000" y="3352800"/>
            <a:ext cx="2452502" cy="646331"/>
          </a:xfrm>
          <a:prstGeom prst="rect">
            <a:avLst/>
          </a:prstGeom>
          <a:noFill/>
        </p:spPr>
        <p:txBody>
          <a:bodyPr wrap="square" rtlCol="0">
            <a:spAutoFit/>
          </a:bodyPr>
          <a:lstStyle/>
          <a:p>
            <a:r>
              <a:rPr lang="en-US" dirty="0" err="1" smtClean="0"/>
              <a:t>Crowdsource</a:t>
            </a:r>
            <a:r>
              <a:rPr lang="en-US" dirty="0" smtClean="0"/>
              <a:t> GPS traces from everyday vehicles</a:t>
            </a:r>
            <a:endParaRPr lang="en-US"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Idea</a:t>
            </a:r>
            <a:endParaRPr lang="en-US" dirty="0"/>
          </a:p>
        </p:txBody>
      </p:sp>
      <p:pic>
        <p:nvPicPr>
          <p:cNvPr id="3" name="Picture 2"/>
          <p:cNvPicPr>
            <a:picLocks noChangeAspect="1" noChangeArrowheads="1"/>
          </p:cNvPicPr>
          <p:nvPr/>
        </p:nvPicPr>
        <p:blipFill>
          <a:blip r:embed="rId2" cstate="print"/>
          <a:srcRect/>
          <a:stretch>
            <a:fillRect/>
          </a:stretch>
        </p:blipFill>
        <p:spPr bwMode="auto">
          <a:xfrm>
            <a:off x="533400" y="2069068"/>
            <a:ext cx="1738198" cy="3048000"/>
          </a:xfrm>
          <a:prstGeom prst="rect">
            <a:avLst/>
          </a:prstGeom>
          <a:noFill/>
          <a:ln w="9525">
            <a:noFill/>
            <a:miter lim="800000"/>
            <a:headEnd/>
            <a:tailEnd/>
          </a:ln>
          <a:effectLst/>
        </p:spPr>
      </p:pic>
      <p:pic>
        <p:nvPicPr>
          <p:cNvPr id="4" name="Picture 2" descr="C:\Users\jckrumm\Documents\Projects\Maps from GPS\Map from GPS with Lili\Presentations\ACM-GIS 2009\msft_map.bmp"/>
          <p:cNvPicPr>
            <a:picLocks noChangeAspect="1" noChangeArrowheads="1"/>
          </p:cNvPicPr>
          <p:nvPr/>
        </p:nvPicPr>
        <p:blipFill>
          <a:blip r:embed="rId3" cstate="print"/>
          <a:srcRect/>
          <a:stretch>
            <a:fillRect/>
          </a:stretch>
        </p:blipFill>
        <p:spPr bwMode="auto">
          <a:xfrm>
            <a:off x="2362200" y="2069068"/>
            <a:ext cx="1676400" cy="3042139"/>
          </a:xfrm>
          <a:prstGeom prst="rect">
            <a:avLst/>
          </a:prstGeom>
          <a:noFill/>
        </p:spPr>
      </p:pic>
      <p:sp>
        <p:nvSpPr>
          <p:cNvPr id="5" name="TextBox 4"/>
          <p:cNvSpPr txBox="1"/>
          <p:nvPr/>
        </p:nvSpPr>
        <p:spPr>
          <a:xfrm>
            <a:off x="1696886" y="5943600"/>
            <a:ext cx="5750228" cy="523220"/>
          </a:xfrm>
          <a:prstGeom prst="rect">
            <a:avLst/>
          </a:prstGeom>
          <a:noFill/>
        </p:spPr>
        <p:txBody>
          <a:bodyPr wrap="none" rtlCol="0">
            <a:spAutoFit/>
          </a:bodyPr>
          <a:lstStyle/>
          <a:p>
            <a:r>
              <a:rPr lang="en-US" sz="2800" dirty="0" smtClean="0"/>
              <a:t>Create road map data from GPS traces</a:t>
            </a:r>
            <a:endParaRPr lang="en-US" sz="2800" dirty="0"/>
          </a:p>
        </p:txBody>
      </p:sp>
      <p:sp>
        <p:nvSpPr>
          <p:cNvPr id="6" name="TextBox 5"/>
          <p:cNvSpPr txBox="1"/>
          <p:nvPr/>
        </p:nvSpPr>
        <p:spPr>
          <a:xfrm>
            <a:off x="762000" y="5117068"/>
            <a:ext cx="1279004" cy="369332"/>
          </a:xfrm>
          <a:prstGeom prst="rect">
            <a:avLst/>
          </a:prstGeom>
          <a:noFill/>
        </p:spPr>
        <p:txBody>
          <a:bodyPr wrap="none" rtlCol="0">
            <a:spAutoFit/>
          </a:bodyPr>
          <a:lstStyle/>
          <a:p>
            <a:r>
              <a:rPr lang="en-US" dirty="0" smtClean="0"/>
              <a:t>From this …</a:t>
            </a:r>
            <a:endParaRPr lang="en-US" dirty="0"/>
          </a:p>
        </p:txBody>
      </p:sp>
      <p:sp>
        <p:nvSpPr>
          <p:cNvPr id="7" name="TextBox 6"/>
          <p:cNvSpPr txBox="1"/>
          <p:nvPr/>
        </p:nvSpPr>
        <p:spPr>
          <a:xfrm>
            <a:off x="2667000" y="5117068"/>
            <a:ext cx="987130" cy="369332"/>
          </a:xfrm>
          <a:prstGeom prst="rect">
            <a:avLst/>
          </a:prstGeom>
          <a:noFill/>
        </p:spPr>
        <p:txBody>
          <a:bodyPr wrap="none" rtlCol="0">
            <a:spAutoFit/>
          </a:bodyPr>
          <a:lstStyle/>
          <a:p>
            <a:r>
              <a:rPr lang="en-US" dirty="0" smtClean="0"/>
              <a:t>… to this</a:t>
            </a:r>
            <a:endParaRPr lang="en-US" dirty="0"/>
          </a:p>
        </p:txBody>
      </p:sp>
      <p:pic>
        <p:nvPicPr>
          <p:cNvPr id="8" name="Picture 5" descr="Hey Mesa - Pizza Fusion delivers!">
            <a:hlinkClick r:id="rId4"/>
          </p:cNvPr>
          <p:cNvPicPr>
            <a:picLocks noChangeAspect="1" noChangeArrowheads="1"/>
          </p:cNvPicPr>
          <p:nvPr/>
        </p:nvPicPr>
        <p:blipFill>
          <a:blip r:embed="rId5" cstate="print"/>
          <a:srcRect/>
          <a:stretch>
            <a:fillRect/>
          </a:stretch>
        </p:blipFill>
        <p:spPr bwMode="auto">
          <a:xfrm>
            <a:off x="5495925" y="2020669"/>
            <a:ext cx="2505075" cy="1668215"/>
          </a:xfrm>
          <a:prstGeom prst="rect">
            <a:avLst/>
          </a:prstGeom>
          <a:noFill/>
        </p:spPr>
      </p:pic>
      <p:sp>
        <p:nvSpPr>
          <p:cNvPr id="9" name="TextBox 8"/>
          <p:cNvSpPr txBox="1"/>
          <p:nvPr/>
        </p:nvSpPr>
        <p:spPr>
          <a:xfrm>
            <a:off x="5495925" y="3773269"/>
            <a:ext cx="2452502" cy="646331"/>
          </a:xfrm>
          <a:prstGeom prst="rect">
            <a:avLst/>
          </a:prstGeom>
          <a:noFill/>
        </p:spPr>
        <p:txBody>
          <a:bodyPr wrap="square" rtlCol="0">
            <a:spAutoFit/>
          </a:bodyPr>
          <a:lstStyle/>
          <a:p>
            <a:r>
              <a:rPr lang="en-US" dirty="0" err="1" smtClean="0"/>
              <a:t>Crowdsource</a:t>
            </a:r>
            <a:r>
              <a:rPr lang="en-US" dirty="0" smtClean="0"/>
              <a:t> GPS traces from everyday vehicles</a:t>
            </a:r>
            <a:endParaRPr lang="en-US" dirty="0"/>
          </a:p>
        </p:txBody>
      </p:sp>
      <p:sp>
        <p:nvSpPr>
          <p:cNvPr id="10" name="TextBox 9"/>
          <p:cNvSpPr txBox="1"/>
          <p:nvPr/>
        </p:nvSpPr>
        <p:spPr>
          <a:xfrm>
            <a:off x="2819400" y="1676400"/>
            <a:ext cx="614271" cy="369332"/>
          </a:xfrm>
          <a:prstGeom prst="rect">
            <a:avLst/>
          </a:prstGeom>
          <a:noFill/>
        </p:spPr>
        <p:txBody>
          <a:bodyPr wrap="none" rtlCol="0">
            <a:spAutoFit/>
          </a:bodyPr>
          <a:lstStyle/>
          <a:p>
            <a:r>
              <a:rPr lang="en-US" dirty="0" smtClean="0"/>
              <a:t>Map</a:t>
            </a:r>
            <a:endParaRPr lang="en-US" dirty="0"/>
          </a:p>
        </p:txBody>
      </p:sp>
      <p:sp>
        <p:nvSpPr>
          <p:cNvPr id="11" name="TextBox 10"/>
          <p:cNvSpPr txBox="1"/>
          <p:nvPr/>
        </p:nvSpPr>
        <p:spPr>
          <a:xfrm>
            <a:off x="838200" y="1676400"/>
            <a:ext cx="1007007" cy="369332"/>
          </a:xfrm>
          <a:prstGeom prst="rect">
            <a:avLst/>
          </a:prstGeom>
          <a:noFill/>
        </p:spPr>
        <p:txBody>
          <a:bodyPr wrap="none" rtlCol="0">
            <a:spAutoFit/>
          </a:bodyPr>
          <a:lstStyle/>
          <a:p>
            <a:r>
              <a:rPr lang="en-US" dirty="0" smtClean="0"/>
              <a:t>Raw GPS</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 Data: Useful but Expensive</a:t>
            </a:r>
            <a:endParaRPr lang="en-US" dirty="0"/>
          </a:p>
        </p:txBody>
      </p:sp>
      <p:pic>
        <p:nvPicPr>
          <p:cNvPr id="1028" name="Picture 4" descr="http://driversed.com/courseware/images/map_distr.jpg"/>
          <p:cNvPicPr>
            <a:picLocks noChangeAspect="1" noChangeArrowheads="1"/>
          </p:cNvPicPr>
          <p:nvPr/>
        </p:nvPicPr>
        <p:blipFill>
          <a:blip r:embed="rId2" cstate="print"/>
          <a:srcRect/>
          <a:stretch>
            <a:fillRect/>
          </a:stretch>
        </p:blipFill>
        <p:spPr bwMode="auto">
          <a:xfrm>
            <a:off x="609600" y="1447800"/>
            <a:ext cx="3200400" cy="232029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32" name="Picture 8" descr="http://demo.tagora.fr/navteq/minisite/NL/images/bg_menu_contenu_page2.jpg"/>
          <p:cNvPicPr>
            <a:picLocks noChangeAspect="1" noChangeArrowheads="1"/>
          </p:cNvPicPr>
          <p:nvPr/>
        </p:nvPicPr>
        <p:blipFill>
          <a:blip r:embed="rId3" cstate="print"/>
          <a:srcRect l="5412" r="8000"/>
          <a:stretch>
            <a:fillRect/>
          </a:stretch>
        </p:blipFill>
        <p:spPr bwMode="auto">
          <a:xfrm>
            <a:off x="4953000" y="1447800"/>
            <a:ext cx="3657600" cy="1905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34" name="Picture 10" descr="slideshow image"/>
          <p:cNvPicPr>
            <a:picLocks noChangeAspect="1" noChangeArrowheads="1"/>
          </p:cNvPicPr>
          <p:nvPr/>
        </p:nvPicPr>
        <p:blipFill>
          <a:blip r:embed="rId4" cstate="print"/>
          <a:srcRect/>
          <a:stretch>
            <a:fillRect/>
          </a:stretch>
        </p:blipFill>
        <p:spPr bwMode="auto">
          <a:xfrm>
            <a:off x="5105400" y="4196735"/>
            <a:ext cx="3276600" cy="212786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36" name="Picture 12" descr="http://www.paknav.com/images/navigation2.jpg"/>
          <p:cNvPicPr>
            <a:picLocks noChangeAspect="1" noChangeArrowheads="1"/>
          </p:cNvPicPr>
          <p:nvPr/>
        </p:nvPicPr>
        <p:blipFill>
          <a:blip r:embed="rId5" cstate="print"/>
          <a:srcRect/>
          <a:stretch>
            <a:fillRect/>
          </a:stretch>
        </p:blipFill>
        <p:spPr bwMode="auto">
          <a:xfrm>
            <a:off x="609600" y="4302457"/>
            <a:ext cx="3200400" cy="202214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TextBox 9"/>
          <p:cNvSpPr txBox="1"/>
          <p:nvPr/>
        </p:nvSpPr>
        <p:spPr>
          <a:xfrm>
            <a:off x="1600200" y="3733800"/>
            <a:ext cx="1426031" cy="369332"/>
          </a:xfrm>
          <a:prstGeom prst="rect">
            <a:avLst/>
          </a:prstGeom>
          <a:noFill/>
        </p:spPr>
        <p:txBody>
          <a:bodyPr wrap="none" rtlCol="0">
            <a:spAutoFit/>
          </a:bodyPr>
          <a:lstStyle/>
          <a:p>
            <a:r>
              <a:rPr lang="en-US" dirty="0" smtClean="0"/>
              <a:t>Printed maps</a:t>
            </a:r>
            <a:endParaRPr lang="en-US" dirty="0"/>
          </a:p>
        </p:txBody>
      </p:sp>
      <p:sp>
        <p:nvSpPr>
          <p:cNvPr id="11" name="TextBox 10"/>
          <p:cNvSpPr txBox="1"/>
          <p:nvPr/>
        </p:nvSpPr>
        <p:spPr>
          <a:xfrm>
            <a:off x="6400800" y="6324600"/>
            <a:ext cx="1070421" cy="369332"/>
          </a:xfrm>
          <a:prstGeom prst="rect">
            <a:avLst/>
          </a:prstGeom>
          <a:noFill/>
        </p:spPr>
        <p:txBody>
          <a:bodyPr wrap="none" rtlCol="0">
            <a:spAutoFit/>
          </a:bodyPr>
          <a:lstStyle/>
          <a:p>
            <a:r>
              <a:rPr lang="en-US" dirty="0" smtClean="0"/>
              <a:t>Tele Atlas</a:t>
            </a:r>
            <a:endParaRPr lang="en-US" dirty="0"/>
          </a:p>
        </p:txBody>
      </p:sp>
      <p:sp>
        <p:nvSpPr>
          <p:cNvPr id="12" name="TextBox 11"/>
          <p:cNvSpPr txBox="1"/>
          <p:nvPr/>
        </p:nvSpPr>
        <p:spPr>
          <a:xfrm>
            <a:off x="1524000" y="6324600"/>
            <a:ext cx="1338059" cy="369332"/>
          </a:xfrm>
          <a:prstGeom prst="rect">
            <a:avLst/>
          </a:prstGeom>
          <a:noFill/>
        </p:spPr>
        <p:txBody>
          <a:bodyPr wrap="none" rtlCol="0">
            <a:spAutoFit/>
          </a:bodyPr>
          <a:lstStyle/>
          <a:p>
            <a:r>
              <a:rPr lang="en-US" dirty="0" smtClean="0"/>
              <a:t>Digital maps</a:t>
            </a:r>
            <a:endParaRPr lang="en-US" dirty="0"/>
          </a:p>
        </p:txBody>
      </p:sp>
      <p:sp>
        <p:nvSpPr>
          <p:cNvPr id="13" name="TextBox 12"/>
          <p:cNvSpPr txBox="1"/>
          <p:nvPr/>
        </p:nvSpPr>
        <p:spPr>
          <a:xfrm>
            <a:off x="6248400" y="3352800"/>
            <a:ext cx="857542" cy="369332"/>
          </a:xfrm>
          <a:prstGeom prst="rect">
            <a:avLst/>
          </a:prstGeom>
          <a:noFill/>
        </p:spPr>
        <p:txBody>
          <a:bodyPr wrap="none" rtlCol="0">
            <a:spAutoFit/>
          </a:bodyPr>
          <a:lstStyle/>
          <a:p>
            <a:r>
              <a:rPr lang="en-US" dirty="0" err="1" smtClean="0"/>
              <a:t>Navteq</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Roads Change</a:t>
            </a:r>
            <a:endParaRPr lang="en-US" dirty="0"/>
          </a:p>
        </p:txBody>
      </p:sp>
      <p:sp>
        <p:nvSpPr>
          <p:cNvPr id="5" name="TextBox 4"/>
          <p:cNvSpPr txBox="1"/>
          <p:nvPr/>
        </p:nvSpPr>
        <p:spPr>
          <a:xfrm>
            <a:off x="1897570" y="6324600"/>
            <a:ext cx="1814279" cy="369332"/>
          </a:xfrm>
          <a:prstGeom prst="rect">
            <a:avLst/>
          </a:prstGeom>
          <a:noFill/>
        </p:spPr>
        <p:txBody>
          <a:bodyPr wrap="none" rtlCol="0">
            <a:spAutoFit/>
          </a:bodyPr>
          <a:lstStyle/>
          <a:p>
            <a:r>
              <a:rPr lang="en-US" dirty="0" smtClean="0"/>
              <a:t>October 29, 2009</a:t>
            </a:r>
            <a:endParaRPr lang="en-US" dirty="0"/>
          </a:p>
        </p:txBody>
      </p:sp>
      <p:sp>
        <p:nvSpPr>
          <p:cNvPr id="6" name="TextBox 5"/>
          <p:cNvSpPr txBox="1"/>
          <p:nvPr/>
        </p:nvSpPr>
        <p:spPr>
          <a:xfrm>
            <a:off x="5867400" y="1828800"/>
            <a:ext cx="2743200" cy="1200329"/>
          </a:xfrm>
          <a:prstGeom prst="rect">
            <a:avLst/>
          </a:prstGeom>
          <a:noFill/>
        </p:spPr>
        <p:txBody>
          <a:bodyPr wrap="square" rtlCol="0">
            <a:spAutoFit/>
          </a:bodyPr>
          <a:lstStyle/>
          <a:p>
            <a:pPr>
              <a:buFont typeface="Arial" pitchFamily="34" charset="0"/>
              <a:buChar char="•"/>
            </a:pPr>
            <a:r>
              <a:rPr lang="en-US" dirty="0" smtClean="0"/>
              <a:t> Road closures</a:t>
            </a:r>
          </a:p>
          <a:p>
            <a:pPr>
              <a:buFont typeface="Arial" pitchFamily="34" charset="0"/>
              <a:buChar char="•"/>
            </a:pPr>
            <a:r>
              <a:rPr lang="en-US" dirty="0" smtClean="0"/>
              <a:t> New roads</a:t>
            </a:r>
          </a:p>
          <a:p>
            <a:pPr>
              <a:buFont typeface="Arial" pitchFamily="34" charset="0"/>
              <a:buChar char="•"/>
            </a:pPr>
            <a:r>
              <a:rPr lang="en-US" dirty="0" smtClean="0"/>
              <a:t> Road changes, </a:t>
            </a:r>
            <a:r>
              <a:rPr lang="en-US" i="1" dirty="0" smtClean="0"/>
              <a:t>e.g.</a:t>
            </a:r>
            <a:r>
              <a:rPr lang="en-US" dirty="0" smtClean="0"/>
              <a:t> from two-way to one-way</a:t>
            </a:r>
            <a:endParaRPr lang="en-US" dirty="0"/>
          </a:p>
        </p:txBody>
      </p:sp>
      <p:pic>
        <p:nvPicPr>
          <p:cNvPr id="4098" name="Picture 2" descr="http://www.michaeldavisworld.com/cgi/wp/wp-content/uploads/2009/03/757968_one_way_5.jpg"/>
          <p:cNvPicPr>
            <a:picLocks noChangeAspect="1" noChangeArrowheads="1"/>
          </p:cNvPicPr>
          <p:nvPr/>
        </p:nvPicPr>
        <p:blipFill>
          <a:blip r:embed="rId2" cstate="print"/>
          <a:srcRect/>
          <a:stretch>
            <a:fillRect/>
          </a:stretch>
        </p:blipFill>
        <p:spPr bwMode="auto">
          <a:xfrm>
            <a:off x="6019800" y="4038600"/>
            <a:ext cx="2857500" cy="2143125"/>
          </a:xfrm>
          <a:prstGeom prst="rect">
            <a:avLst/>
          </a:prstGeom>
          <a:noFill/>
        </p:spPr>
      </p:pic>
      <p:pic>
        <p:nvPicPr>
          <p:cNvPr id="1026" name="Picture 2"/>
          <p:cNvPicPr>
            <a:picLocks noChangeAspect="1" noChangeArrowheads="1"/>
          </p:cNvPicPr>
          <p:nvPr/>
        </p:nvPicPr>
        <p:blipFill>
          <a:blip r:embed="rId3" cstate="print"/>
          <a:srcRect/>
          <a:stretch>
            <a:fillRect/>
          </a:stretch>
        </p:blipFill>
        <p:spPr bwMode="auto">
          <a:xfrm>
            <a:off x="157162" y="1219200"/>
            <a:ext cx="5176838" cy="4867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4|5.6|12.4|2.8|13.1|5.2|5.8|3.4|3.6|8.5|4|0.6|2.8|0.4|18.8"/>
</p:tagLst>
</file>

<file path=ppt/tags/tag2.xml><?xml version="1.0" encoding="utf-8"?>
<p:tagLst xmlns:a="http://schemas.openxmlformats.org/drawingml/2006/main" xmlns:r="http://schemas.openxmlformats.org/officeDocument/2006/relationships" xmlns:p="http://schemas.openxmlformats.org/presentationml/2006/main">
  <p:tag name="TIMING" val="|4.4|16.3|1.6|44.1|10.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7365</TotalTime>
  <Words>821</Words>
  <Application>Microsoft Office PowerPoint</Application>
  <PresentationFormat>On-screen Show (4:3)</PresentationFormat>
  <Paragraphs>170</Paragraphs>
  <Slides>26</Slides>
  <Notes>0</Notes>
  <HiddenSlides>1</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From GPS Traces to a Routable Road Map</vt:lpstr>
      <vt:lpstr>Local Arrangements</vt:lpstr>
      <vt:lpstr>Tickets</vt:lpstr>
      <vt:lpstr>Lunches on Your Own</vt:lpstr>
      <vt:lpstr>Giveaway</vt:lpstr>
      <vt:lpstr>Basic Idea</vt:lpstr>
      <vt:lpstr>Basic Idea</vt:lpstr>
      <vt:lpstr>Road Data: Useful but Expensive</vt:lpstr>
      <vt:lpstr>Roads Change</vt:lpstr>
      <vt:lpstr>GPS Data</vt:lpstr>
      <vt:lpstr>Goal – Routable Road Network</vt:lpstr>
      <vt:lpstr>Why Is This Hard?</vt:lpstr>
      <vt:lpstr>Overview</vt:lpstr>
      <vt:lpstr>Clarifying GPS Traces</vt:lpstr>
      <vt:lpstr>1: Pull Toward Other Traces</vt:lpstr>
      <vt:lpstr>2: Keep Point Near Home</vt:lpstr>
      <vt:lpstr>Sum Forces</vt:lpstr>
      <vt:lpstr>Clarifying GPS Traces</vt:lpstr>
      <vt:lpstr>Parameter Selection</vt:lpstr>
      <vt:lpstr>GPS Clarification Results</vt:lpstr>
      <vt:lpstr>Making it Scale</vt:lpstr>
      <vt:lpstr>Generating Map Graph</vt:lpstr>
      <vt:lpstr>Results of Graph Generation</vt:lpstr>
      <vt:lpstr>Demonstration</vt:lpstr>
      <vt:lpstr>Summary</vt:lpstr>
      <vt:lpstr>Further Work</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GPS Traces to a Routable Road Map</dc:title>
  <dc:creator>John Krumm</dc:creator>
  <cp:lastModifiedBy>John Krumm</cp:lastModifiedBy>
  <cp:revision>93</cp:revision>
  <dcterms:created xsi:type="dcterms:W3CDTF">2006-08-16T00:00:00Z</dcterms:created>
  <dcterms:modified xsi:type="dcterms:W3CDTF">2009-11-02T17:05:51Z</dcterms:modified>
</cp:coreProperties>
</file>