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648" r:id="rId1"/>
    <p:sldMasterId id="2147483751" r:id="rId2"/>
  </p:sldMasterIdLst>
  <p:notesMasterIdLst>
    <p:notesMasterId r:id="rId103"/>
  </p:notesMasterIdLst>
  <p:handoutMasterIdLst>
    <p:handoutMasterId r:id="rId104"/>
  </p:handoutMasterIdLst>
  <p:sldIdLst>
    <p:sldId id="976" r:id="rId3"/>
    <p:sldId id="1552" r:id="rId4"/>
    <p:sldId id="1766" r:id="rId5"/>
    <p:sldId id="1767" r:id="rId6"/>
    <p:sldId id="1772" r:id="rId7"/>
    <p:sldId id="1783" r:id="rId8"/>
    <p:sldId id="1399" r:id="rId9"/>
    <p:sldId id="1740" r:id="rId10"/>
    <p:sldId id="1741" r:id="rId11"/>
    <p:sldId id="1652" r:id="rId12"/>
    <p:sldId id="1653" r:id="rId13"/>
    <p:sldId id="1744" r:id="rId14"/>
    <p:sldId id="1745" r:id="rId15"/>
    <p:sldId id="1865" r:id="rId16"/>
    <p:sldId id="1819" r:id="rId17"/>
    <p:sldId id="1868" r:id="rId18"/>
    <p:sldId id="1861" r:id="rId19"/>
    <p:sldId id="1794" r:id="rId20"/>
    <p:sldId id="1771" r:id="rId21"/>
    <p:sldId id="1760" r:id="rId22"/>
    <p:sldId id="1782" r:id="rId23"/>
    <p:sldId id="1858" r:id="rId24"/>
    <p:sldId id="1836" r:id="rId25"/>
    <p:sldId id="1840" r:id="rId26"/>
    <p:sldId id="1839" r:id="rId27"/>
    <p:sldId id="1838" r:id="rId28"/>
    <p:sldId id="1837" r:id="rId29"/>
    <p:sldId id="1834" r:id="rId30"/>
    <p:sldId id="1832" r:id="rId31"/>
    <p:sldId id="1842" r:id="rId32"/>
    <p:sldId id="1843" r:id="rId33"/>
    <p:sldId id="1845" r:id="rId34"/>
    <p:sldId id="1851" r:id="rId35"/>
    <p:sldId id="1852" r:id="rId36"/>
    <p:sldId id="1853" r:id="rId37"/>
    <p:sldId id="1854" r:id="rId38"/>
    <p:sldId id="1856" r:id="rId39"/>
    <p:sldId id="1857" r:id="rId40"/>
    <p:sldId id="1859" r:id="rId41"/>
    <p:sldId id="1872" r:id="rId42"/>
    <p:sldId id="1873" r:id="rId43"/>
    <p:sldId id="1870" r:id="rId44"/>
    <p:sldId id="1763" r:id="rId45"/>
    <p:sldId id="1660" r:id="rId46"/>
    <p:sldId id="1666" r:id="rId47"/>
    <p:sldId id="1667" r:id="rId48"/>
    <p:sldId id="1668" r:id="rId49"/>
    <p:sldId id="1669" r:id="rId50"/>
    <p:sldId id="1670" r:id="rId51"/>
    <p:sldId id="1671" r:id="rId52"/>
    <p:sldId id="1862" r:id="rId53"/>
    <p:sldId id="1674" r:id="rId54"/>
    <p:sldId id="1679" r:id="rId55"/>
    <p:sldId id="1698" r:id="rId56"/>
    <p:sldId id="1863" r:id="rId57"/>
    <p:sldId id="1701" r:id="rId58"/>
    <p:sldId id="1702" r:id="rId59"/>
    <p:sldId id="1864" r:id="rId60"/>
    <p:sldId id="1704" r:id="rId61"/>
    <p:sldId id="1706" r:id="rId62"/>
    <p:sldId id="1871" r:id="rId63"/>
    <p:sldId id="1785" r:id="rId64"/>
    <p:sldId id="1795" r:id="rId65"/>
    <p:sldId id="1875" r:id="rId66"/>
    <p:sldId id="1781" r:id="rId67"/>
    <p:sldId id="1796" r:id="rId68"/>
    <p:sldId id="1797" r:id="rId69"/>
    <p:sldId id="1798" r:id="rId70"/>
    <p:sldId id="1799" r:id="rId71"/>
    <p:sldId id="1800" r:id="rId72"/>
    <p:sldId id="1806" r:id="rId73"/>
    <p:sldId id="1805" r:id="rId74"/>
    <p:sldId id="1804" r:id="rId75"/>
    <p:sldId id="1801" r:id="rId76"/>
    <p:sldId id="1803" r:id="rId77"/>
    <p:sldId id="1802" r:id="rId78"/>
    <p:sldId id="1807" r:id="rId79"/>
    <p:sldId id="1808" r:id="rId80"/>
    <p:sldId id="1809" r:id="rId81"/>
    <p:sldId id="1813" r:id="rId82"/>
    <p:sldId id="1812" r:id="rId83"/>
    <p:sldId id="1811" r:id="rId84"/>
    <p:sldId id="1818" r:id="rId85"/>
    <p:sldId id="1817" r:id="rId86"/>
    <p:sldId id="1816" r:id="rId87"/>
    <p:sldId id="1815" r:id="rId88"/>
    <p:sldId id="1810" r:id="rId89"/>
    <p:sldId id="1814" r:id="rId90"/>
    <p:sldId id="1876" r:id="rId91"/>
    <p:sldId id="1820" r:id="rId92"/>
    <p:sldId id="1821" r:id="rId93"/>
    <p:sldId id="1822" r:id="rId94"/>
    <p:sldId id="1823" r:id="rId95"/>
    <p:sldId id="1824" r:id="rId96"/>
    <p:sldId id="1825" r:id="rId97"/>
    <p:sldId id="1826" r:id="rId98"/>
    <p:sldId id="1827" r:id="rId99"/>
    <p:sldId id="1828" r:id="rId100"/>
    <p:sldId id="1829" r:id="rId101"/>
    <p:sldId id="1830" r:id="rId102"/>
  </p:sldIdLst>
  <p:sldSz cx="9144000" cy="6858000" type="screen4x3"/>
  <p:notesSz cx="7023100" cy="9309100"/>
  <p:embeddedFontLst>
    <p:embeddedFont>
      <p:font typeface="Cambria Math" panose="02040503050406030204" pitchFamily="18" charset="0"/>
      <p:regular r:id="rId105"/>
    </p:embeddedFont>
    <p:embeddedFont>
      <p:font typeface="Comic Sans MS" panose="030F0702030302020204" pitchFamily="66" charset="0"/>
      <p:regular r:id="rId106"/>
      <p:bold r:id="rId107"/>
      <p:italic r:id="rId108"/>
      <p:boldItalic r:id="rId109"/>
    </p:embeddedFont>
    <p:embeddedFont>
      <p:font typeface="Calibri" panose="020F0502020204030204" pitchFamily="34" charset="0"/>
      <p:regular r:id="rId110"/>
      <p:bold r:id="rId111"/>
      <p:italic r:id="rId112"/>
      <p:boldItalic r:id="rId113"/>
    </p:embeddedFont>
    <p:embeddedFont>
      <p:font typeface="Consolas" panose="020B0609020204030204" pitchFamily="49" charset="0"/>
      <p:regular r:id="rId114"/>
      <p:bold r:id="rId115"/>
      <p:italic r:id="rId116"/>
      <p:boldItalic r:id="rId117"/>
    </p:embeddedFont>
    <p:embeddedFont>
      <p:font typeface="Gill Sans MT" panose="020B0502020104020203" pitchFamily="34" charset="0"/>
      <p:regular r:id="rId118"/>
      <p:bold r:id="rId119"/>
      <p:italic r:id="rId120"/>
      <p:boldItalic r:id="rId121"/>
    </p:embeddedFont>
    <p:embeddedFont>
      <p:font typeface="cmmi10" panose="020B0604020202020204"/>
      <p:regular r:id="rId122"/>
    </p:embeddedFont>
    <p:embeddedFont>
      <p:font typeface="Tahoma" panose="020B0604030504040204" pitchFamily="34" charset="0"/>
      <p:regular r:id="rId123"/>
      <p:bold r:id="rId124"/>
    </p:embeddedFont>
    <p:embeddedFont>
      <p:font typeface="MT Extra" panose="05050102010205020202" pitchFamily="18" charset="2"/>
      <p:regular r:id="rId125"/>
    </p:embeddedFont>
    <p:embeddedFont>
      <p:font typeface="Segoe UI Light" panose="020B0502040204020203" pitchFamily="34" charset="0"/>
      <p:regular r:id="rId126"/>
      <p:italic r:id="rId127"/>
    </p:embeddedFont>
    <p:embeddedFont>
      <p:font typeface="cmsy10" panose="020B0604020202020204"/>
      <p:regular r:id="rId128"/>
    </p:embeddedFont>
  </p:embeddedFontLst>
  <p:custDataLst>
    <p:tags r:id="rId129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08000"/>
    <a:srgbClr val="009900"/>
    <a:srgbClr val="FF9900"/>
    <a:srgbClr val="FF6600"/>
    <a:srgbClr val="FFFF00"/>
    <a:srgbClr val="FF99FF"/>
    <a:srgbClr val="0099FF"/>
    <a:srgbClr val="FF66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780" autoAdjust="0"/>
    <p:restoredTop sz="72657" autoAdjust="0"/>
  </p:normalViewPr>
  <p:slideViewPr>
    <p:cSldViewPr snapToGrid="0">
      <p:cViewPr varScale="1">
        <p:scale>
          <a:sx n="65" d="100"/>
          <a:sy n="65" d="100"/>
        </p:scale>
        <p:origin x="1670" y="38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285" y="-86"/>
      </p:cViewPr>
      <p:guideLst>
        <p:guide orient="horz" pos="2932"/>
        <p:guide pos="2212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font" Target="fonts/font13.fntdata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font" Target="fonts/font8.fntdata"/><Relationship Id="rId133" Type="http://schemas.openxmlformats.org/officeDocument/2006/relationships/tableStyles" Target="tableStyles.xml"/><Relationship Id="rId16" Type="http://schemas.openxmlformats.org/officeDocument/2006/relationships/slide" Target="slides/slide14.xml"/><Relationship Id="rId107" Type="http://schemas.openxmlformats.org/officeDocument/2006/relationships/font" Target="fonts/font3.fntdata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font" Target="fonts/font19.fntdata"/><Relationship Id="rId128" Type="http://schemas.openxmlformats.org/officeDocument/2006/relationships/font" Target="fonts/font24.fntdata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font" Target="fonts/font1.fntdata"/><Relationship Id="rId113" Type="http://schemas.openxmlformats.org/officeDocument/2006/relationships/font" Target="fonts/font9.fntdata"/><Relationship Id="rId118" Type="http://schemas.openxmlformats.org/officeDocument/2006/relationships/font" Target="fonts/font14.fntdata"/><Relationship Id="rId126" Type="http://schemas.openxmlformats.org/officeDocument/2006/relationships/font" Target="fonts/font22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font" Target="fonts/font17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notesMaster" Target="notesMasters/notesMaster1.xml"/><Relationship Id="rId108" Type="http://schemas.openxmlformats.org/officeDocument/2006/relationships/font" Target="fonts/font4.fntdata"/><Relationship Id="rId116" Type="http://schemas.openxmlformats.org/officeDocument/2006/relationships/font" Target="fonts/font12.fntdata"/><Relationship Id="rId124" Type="http://schemas.openxmlformats.org/officeDocument/2006/relationships/font" Target="fonts/font20.fntdata"/><Relationship Id="rId129" Type="http://schemas.openxmlformats.org/officeDocument/2006/relationships/tags" Target="tags/tag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font" Target="fonts/font7.fntdata"/><Relationship Id="rId13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font" Target="fonts/font2.fntdata"/><Relationship Id="rId114" Type="http://schemas.openxmlformats.org/officeDocument/2006/relationships/font" Target="fonts/font10.fntdata"/><Relationship Id="rId119" Type="http://schemas.openxmlformats.org/officeDocument/2006/relationships/font" Target="fonts/font15.fntdata"/><Relationship Id="rId127" Type="http://schemas.openxmlformats.org/officeDocument/2006/relationships/font" Target="fonts/font23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font" Target="fonts/font18.fntdata"/><Relationship Id="rId13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font" Target="fonts/font5.fntdata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handoutMaster" Target="handoutMasters/handoutMaster1.xml"/><Relationship Id="rId120" Type="http://schemas.openxmlformats.org/officeDocument/2006/relationships/font" Target="fonts/font16.fntdata"/><Relationship Id="rId125" Type="http://schemas.openxmlformats.org/officeDocument/2006/relationships/font" Target="fonts/font21.fntdata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font" Target="fonts/font6.fntdata"/><Relationship Id="rId115" Type="http://schemas.openxmlformats.org/officeDocument/2006/relationships/font" Target="fonts/font11.fntdata"/><Relationship Id="rId131" Type="http://schemas.openxmlformats.org/officeDocument/2006/relationships/viewProps" Target="view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033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0068" y="0"/>
            <a:ext cx="3043032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4584"/>
            <a:ext cx="3043033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0068" y="8844584"/>
            <a:ext cx="3043032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C804160D-1AB6-4612-B7C0-444BA323A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85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033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0068" y="0"/>
            <a:ext cx="3043032" cy="46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7036" y="4421511"/>
            <a:ext cx="5149028" cy="418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0068" y="8844584"/>
            <a:ext cx="3043032" cy="46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4" rIns="93306" bIns="46654" numCol="1" anchor="b" anchorCtr="0" compatLnSpc="1">
            <a:prstTxWarp prst="textNoShape">
              <a:avLst/>
            </a:prstTxWarp>
          </a:bodyPr>
          <a:lstStyle>
            <a:lvl1pPr algn="r" defTabSz="93328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/15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06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46499C-1D18-4228-A5AB-E405494E3CB5}" type="slidenum">
              <a:rPr lang="en-US" smtClean="0">
                <a:solidFill>
                  <a:prstClr val="black"/>
                </a:solidFill>
              </a:rPr>
              <a:pPr/>
              <a:t>0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0141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46499C-1D18-4228-A5AB-E405494E3CB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5858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16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843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18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21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46499C-1D18-4228-A5AB-E405494E3CB5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4041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3DC4-276E-4A7A-B53F-4B6BEA581CB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54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44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350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45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773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46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0408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48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753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52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765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3DC4-276E-4A7A-B53F-4B6BEA581CB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9064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54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0145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57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2275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58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291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3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349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A3DC4-276E-4A7A-B53F-4B6BEA581C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23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46499C-1D18-4228-A5AB-E405494E3CB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3865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6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58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8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21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9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301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5FE0CD-297A-4E4C-9143-A88652F4FA57}" type="slidenum">
              <a:rPr lang="en-US" smtClean="0"/>
              <a:pPr>
                <a:defRPr/>
              </a:pPr>
              <a:t>10</a:t>
            </a:fld>
            <a:r>
              <a:rPr lang="en-US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301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3/30/2009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5597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9E645-D355-4FDE-B443-868FCDFF59F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3/30/2009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1"/>
            <a:ext cx="8363938" cy="6663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800"/>
            <a:ext cx="8363938" cy="946413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sz="4000" spc="-100" baseline="0">
                <a:latin typeface="Segoe UI Light" pitchFamily="34" charset="0"/>
              </a:defRPr>
            </a:lvl1pPr>
            <a:lvl2pPr marL="0" indent="0">
              <a:spcBef>
                <a:spcPts val="0"/>
              </a:spcBef>
              <a:spcAft>
                <a:spcPts val="400"/>
              </a:spcAft>
              <a:buNone/>
              <a:defRPr sz="2000" spc="-50" baseline="0"/>
            </a:lvl2pPr>
            <a:lvl3pPr marL="0" indent="0">
              <a:spcBef>
                <a:spcPts val="0"/>
              </a:spcBef>
              <a:spcAft>
                <a:spcPts val="400"/>
              </a:spcAft>
              <a:buNone/>
              <a:defRPr sz="2000"/>
            </a:lvl3pPr>
            <a:lvl4pPr marL="0" indent="0">
              <a:spcBef>
                <a:spcPts val="0"/>
              </a:spcBef>
              <a:spcAft>
                <a:spcPts val="4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400"/>
              </a:spcAft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5647692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65597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9E645-D355-4FDE-B443-868FCDFF59F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7661B-1E0D-4001-BF89-AF1DFB53F9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3/30/2009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0D9DFD6-4969-45EA-B86D-E0000C936B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914400"/>
            <a:ext cx="8369300" cy="0"/>
          </a:xfrm>
          <a:prstGeom prst="line">
            <a:avLst/>
          </a:prstGeom>
          <a:noFill/>
          <a:ln w="50800">
            <a:solidFill>
              <a:srgbClr val="008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54" r:id="rId3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3/30/2009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0D9DFD6-4969-45EA-B86D-E0000C936B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914400"/>
            <a:ext cx="8369300" cy="0"/>
          </a:xfrm>
          <a:prstGeom prst="line">
            <a:avLst/>
          </a:prstGeom>
          <a:noFill/>
          <a:ln w="50800">
            <a:solidFill>
              <a:srgbClr val="008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jpg"/><Relationship Id="rId5" Type="http://schemas.openxmlformats.org/officeDocument/2006/relationships/image" Target="../media/image1.gi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../clipboard/media/image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s_masthead_lt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049108"/>
            <a:ext cx="2619269" cy="80889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246183" y="85998"/>
            <a:ext cx="97067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/>
              <a:t>Applications of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3000" dirty="0" smtClean="0">
                <a:solidFill>
                  <a:srgbClr val="009900"/>
                </a:solidFill>
              </a:rPr>
              <a:t>Program Synthesis (aka,</a:t>
            </a:r>
            <a:r>
              <a:rPr lang="en-US" sz="3200" dirty="0" smtClean="0">
                <a:solidFill>
                  <a:srgbClr val="009900"/>
                </a:solidFill>
              </a:rPr>
              <a:t> domain-specific search)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/>
              <a:t>to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chemeClr val="accent2"/>
                </a:solidFill>
              </a:rPr>
              <a:t>End-user Programming</a:t>
            </a:r>
            <a:r>
              <a:rPr lang="en-US" sz="3200" dirty="0" smtClean="0">
                <a:solidFill>
                  <a:srgbClr val="009900"/>
                </a:solidFill>
              </a:rPr>
              <a:t>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/>
              <a:t>&amp;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chemeClr val="accent2"/>
                </a:solidFill>
              </a:rPr>
              <a:t>Intelligent Tutoring Systems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9900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3200" dirty="0" smtClean="0">
              <a:solidFill>
                <a:srgbClr val="009900"/>
              </a:solidFill>
            </a:endParaRPr>
          </a:p>
          <a:p>
            <a:pPr algn="ctr">
              <a:spcBef>
                <a:spcPts val="0"/>
              </a:spcBef>
            </a:pPr>
            <a:endParaRPr lang="en-US" sz="800" dirty="0" smtClean="0">
              <a:solidFill>
                <a:srgbClr val="3333C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773" y="5522153"/>
            <a:ext cx="3449553" cy="17247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60659" y="3777124"/>
            <a:ext cx="6294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00"/>
              </a:spcBef>
            </a:pPr>
            <a:r>
              <a:rPr lang="en-US" sz="2400" dirty="0" smtClean="0"/>
              <a:t>Invited Talk @ GECCO (GP Track) 2014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2825" y="4774524"/>
            <a:ext cx="8880231" cy="871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Comic Sans MS"/>
              </a:rPr>
              <a:t>Sumit Gulwani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kern="0" dirty="0" smtClean="0">
                <a:solidFill>
                  <a:schemeClr val="tx2"/>
                </a:solidFill>
                <a:latin typeface="Comic Sans MS"/>
              </a:rPr>
              <a:t>Microsoft Research, Redmond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252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166" y="1037490"/>
            <a:ext cx="9126416" cy="50292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Goal</a:t>
            </a:r>
            <a:r>
              <a:rPr lang="en-US" u="sng" dirty="0"/>
              <a:t>: </a:t>
            </a:r>
            <a:r>
              <a:rPr lang="en-US" dirty="0">
                <a:solidFill>
                  <a:srgbClr val="C00000"/>
                </a:solidFill>
              </a:rPr>
              <a:t>Given input-output pairs: (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i</a:t>
            </a:r>
            <a:r>
              <a:rPr lang="en-US" baseline="-25000" dirty="0" smtClean="0">
                <a:solidFill>
                  <a:srgbClr val="C00000"/>
                </a:solidFill>
                <a:latin typeface="Comic Sans MS"/>
              </a:rPr>
              <a:t>1</a:t>
            </a:r>
            <a:r>
              <a:rPr lang="en-US" dirty="0" smtClean="0">
                <a:solidFill>
                  <a:srgbClr val="C00000"/>
                </a:solidFill>
              </a:rPr>
              <a:t>,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o</a:t>
            </a:r>
            <a:r>
              <a:rPr lang="en-US" baseline="-25000" dirty="0" smtClean="0">
                <a:solidFill>
                  <a:srgbClr val="C00000"/>
                </a:solidFill>
                <a:latin typeface="Comic Sans MS"/>
              </a:rPr>
              <a:t>1</a:t>
            </a:r>
            <a:r>
              <a:rPr lang="en-US" dirty="0" smtClean="0">
                <a:solidFill>
                  <a:srgbClr val="C00000"/>
                </a:solidFill>
              </a:rPr>
              <a:t>), 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i</a:t>
            </a:r>
            <a:r>
              <a:rPr lang="en-US" baseline="-25000" dirty="0" smtClean="0">
                <a:solidFill>
                  <a:srgbClr val="C00000"/>
                </a:solidFill>
                <a:latin typeface="Comic Sans MS"/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,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o</a:t>
            </a:r>
            <a:r>
              <a:rPr lang="en-US" baseline="-25000" dirty="0" smtClean="0">
                <a:solidFill>
                  <a:srgbClr val="C00000"/>
                </a:solidFill>
                <a:latin typeface="Comic Sans MS"/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), 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i</a:t>
            </a:r>
            <a:r>
              <a:rPr lang="en-US" baseline="-25000" dirty="0" smtClean="0">
                <a:solidFill>
                  <a:srgbClr val="C00000"/>
                </a:solidFill>
                <a:latin typeface="Comic Sans MS"/>
              </a:rPr>
              <a:t>3</a:t>
            </a:r>
            <a:r>
              <a:rPr lang="en-US" dirty="0" smtClean="0">
                <a:solidFill>
                  <a:srgbClr val="C00000"/>
                </a:solidFill>
              </a:rPr>
              <a:t>,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o</a:t>
            </a:r>
            <a:r>
              <a:rPr lang="en-US" baseline="-25000" dirty="0" smtClean="0">
                <a:solidFill>
                  <a:srgbClr val="C00000"/>
                </a:solidFill>
                <a:latin typeface="Comic Sans MS"/>
              </a:rPr>
              <a:t>3</a:t>
            </a:r>
            <a:r>
              <a:rPr lang="en-US" dirty="0" smtClean="0">
                <a:solidFill>
                  <a:srgbClr val="C00000"/>
                </a:solidFill>
              </a:rPr>
              <a:t>), 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i</a:t>
            </a:r>
            <a:r>
              <a:rPr lang="en-US" baseline="-25000" dirty="0" smtClean="0">
                <a:solidFill>
                  <a:srgbClr val="C00000"/>
                </a:solidFill>
                <a:latin typeface="Comic Sans MS"/>
              </a:rPr>
              <a:t>4</a:t>
            </a:r>
            <a:r>
              <a:rPr lang="en-US" dirty="0" smtClean="0">
                <a:solidFill>
                  <a:srgbClr val="C00000"/>
                </a:solidFill>
              </a:rPr>
              <a:t>,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o</a:t>
            </a:r>
            <a:r>
              <a:rPr lang="en-US" baseline="-25000" dirty="0" smtClean="0">
                <a:solidFill>
                  <a:srgbClr val="C00000"/>
                </a:solidFill>
                <a:latin typeface="Comic Sans MS"/>
              </a:rPr>
              <a:t>4</a:t>
            </a:r>
            <a:r>
              <a:rPr lang="en-US" dirty="0" smtClean="0">
                <a:solidFill>
                  <a:srgbClr val="C00000"/>
                </a:solidFill>
              </a:rPr>
              <a:t>), find P </a:t>
            </a:r>
            <a:r>
              <a:rPr lang="en-US" dirty="0">
                <a:solidFill>
                  <a:srgbClr val="C00000"/>
                </a:solidFill>
              </a:rPr>
              <a:t>such </a:t>
            </a:r>
            <a:r>
              <a:rPr lang="en-US" dirty="0" smtClean="0">
                <a:solidFill>
                  <a:srgbClr val="C00000"/>
                </a:solidFill>
              </a:rPr>
              <a:t>that 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P(i</a:t>
            </a:r>
            <a:r>
              <a:rPr lang="en-US" baseline="-25000" dirty="0" smtClean="0">
                <a:solidFill>
                  <a:srgbClr val="C00000"/>
                </a:solidFill>
                <a:latin typeface="Comic Sans MS"/>
              </a:rPr>
              <a:t>1</a:t>
            </a:r>
            <a:r>
              <a:rPr lang="en-US" dirty="0" smtClean="0">
                <a:solidFill>
                  <a:srgbClr val="C00000"/>
                </a:solidFill>
              </a:rPr>
              <a:t>)=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o</a:t>
            </a:r>
            <a:r>
              <a:rPr lang="en-US" baseline="-25000" dirty="0" smtClean="0">
                <a:solidFill>
                  <a:srgbClr val="C00000"/>
                </a:solidFill>
                <a:latin typeface="Comic Sans MS"/>
              </a:rPr>
              <a:t>1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P(i</a:t>
            </a:r>
            <a:r>
              <a:rPr lang="en-US" baseline="-25000" dirty="0" smtClean="0">
                <a:solidFill>
                  <a:srgbClr val="C00000"/>
                </a:solidFill>
                <a:latin typeface="Comic Sans MS"/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)=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o</a:t>
            </a:r>
            <a:r>
              <a:rPr lang="en-US" baseline="-25000" dirty="0" smtClean="0">
                <a:solidFill>
                  <a:srgbClr val="C00000"/>
                </a:solidFill>
                <a:latin typeface="Comic Sans MS"/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P(i</a:t>
            </a:r>
            <a:r>
              <a:rPr lang="en-US" baseline="-25000" dirty="0" smtClean="0">
                <a:solidFill>
                  <a:srgbClr val="C00000"/>
                </a:solidFill>
                <a:latin typeface="Comic Sans MS"/>
              </a:rPr>
              <a:t>3</a:t>
            </a:r>
            <a:r>
              <a:rPr lang="en-US" dirty="0" smtClean="0">
                <a:solidFill>
                  <a:srgbClr val="C00000"/>
                </a:solidFill>
              </a:rPr>
              <a:t>)=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o</a:t>
            </a:r>
            <a:r>
              <a:rPr lang="en-US" baseline="-25000" dirty="0" smtClean="0">
                <a:solidFill>
                  <a:srgbClr val="C00000"/>
                </a:solidFill>
                <a:latin typeface="Comic Sans MS"/>
              </a:rPr>
              <a:t>3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P(i</a:t>
            </a:r>
            <a:r>
              <a:rPr lang="en-US" baseline="-25000" dirty="0" smtClean="0">
                <a:solidFill>
                  <a:srgbClr val="C00000"/>
                </a:solidFill>
                <a:latin typeface="Comic Sans MS"/>
              </a:rPr>
              <a:t>4</a:t>
            </a:r>
            <a:r>
              <a:rPr lang="en-US" dirty="0" smtClean="0">
                <a:solidFill>
                  <a:srgbClr val="C00000"/>
                </a:solidFill>
              </a:rPr>
              <a:t>)=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o</a:t>
            </a:r>
            <a:r>
              <a:rPr lang="en-US" baseline="-25000" dirty="0" smtClean="0">
                <a:solidFill>
                  <a:srgbClr val="C00000"/>
                </a:solidFill>
                <a:latin typeface="Comic Sans MS"/>
              </a:rPr>
              <a:t>4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.</a:t>
            </a:r>
            <a:endParaRPr lang="en-US" baseline="-25000" dirty="0">
              <a:solidFill>
                <a:srgbClr val="C00000"/>
              </a:solidFill>
              <a:latin typeface="Comic Sans MS"/>
            </a:endParaRP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u="sng" dirty="0" smtClean="0"/>
              <a:t>Algorithm: 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008000"/>
                </a:solidFill>
              </a:rPr>
              <a:t>Learn set </a:t>
            </a:r>
            <a:r>
              <a:rPr lang="en-US" dirty="0">
                <a:solidFill>
                  <a:srgbClr val="008000"/>
                </a:solidFill>
                <a:latin typeface="Comic Sans MS"/>
              </a:rPr>
              <a:t>S</a:t>
            </a:r>
            <a:r>
              <a:rPr lang="en-US" baseline="-25000" dirty="0" smtClean="0">
                <a:solidFill>
                  <a:srgbClr val="008000"/>
                </a:solidFill>
                <a:latin typeface="Comic Sans MS"/>
              </a:rPr>
              <a:t>1</a:t>
            </a:r>
            <a:r>
              <a:rPr lang="en-US" dirty="0" smtClean="0">
                <a:solidFill>
                  <a:srgbClr val="008000"/>
                </a:solidFill>
              </a:rPr>
              <a:t> of trace expressions </a:t>
            </a:r>
            <a:r>
              <a:rPr lang="en-US" dirty="0" err="1" smtClean="0">
                <a:solidFill>
                  <a:srgbClr val="008000"/>
                </a:solidFill>
              </a:rPr>
              <a:t>s.t.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cmsy10"/>
              </a:rPr>
              <a:t>8</a:t>
            </a:r>
            <a:r>
              <a:rPr lang="en-US" dirty="0" smtClean="0">
                <a:solidFill>
                  <a:srgbClr val="008000"/>
                </a:solidFill>
              </a:rPr>
              <a:t>e in</a:t>
            </a:r>
            <a:r>
              <a:rPr lang="en-US" dirty="0" smtClean="0">
                <a:solidFill>
                  <a:srgbClr val="008000"/>
                </a:solidFill>
                <a:latin typeface="cmsy10"/>
              </a:rPr>
              <a:t> </a:t>
            </a:r>
            <a:r>
              <a:rPr lang="en-US" dirty="0">
                <a:solidFill>
                  <a:srgbClr val="008000"/>
                </a:solidFill>
                <a:latin typeface="Comic Sans MS"/>
              </a:rPr>
              <a:t>S</a:t>
            </a:r>
            <a:r>
              <a:rPr lang="en-US" baseline="-25000" dirty="0" smtClean="0">
                <a:solidFill>
                  <a:srgbClr val="008000"/>
                </a:solidFill>
                <a:latin typeface="Comic Sans MS"/>
              </a:rPr>
              <a:t>1</a:t>
            </a:r>
            <a:r>
              <a:rPr lang="en-US" dirty="0" smtClean="0">
                <a:solidFill>
                  <a:srgbClr val="008000"/>
                </a:solidFill>
              </a:rPr>
              <a:t>, </a:t>
            </a:r>
            <a:r>
              <a:rPr lang="en-US" dirty="0" smtClean="0">
                <a:solidFill>
                  <a:srgbClr val="008000"/>
                </a:solidFill>
                <a:latin typeface="Comic Sans MS"/>
              </a:rPr>
              <a:t>[[e]] i</a:t>
            </a:r>
            <a:r>
              <a:rPr lang="en-US" baseline="-25000" dirty="0" smtClean="0">
                <a:solidFill>
                  <a:srgbClr val="008000"/>
                </a:solidFill>
                <a:latin typeface="Comic Sans MS"/>
              </a:rPr>
              <a:t>1</a:t>
            </a:r>
            <a:r>
              <a:rPr lang="en-US" dirty="0" smtClean="0">
                <a:solidFill>
                  <a:srgbClr val="008000"/>
                </a:solidFill>
              </a:rPr>
              <a:t> = </a:t>
            </a:r>
            <a:r>
              <a:rPr lang="en-US" dirty="0" smtClean="0">
                <a:solidFill>
                  <a:srgbClr val="008000"/>
                </a:solidFill>
                <a:latin typeface="Comic Sans MS"/>
              </a:rPr>
              <a:t>o</a:t>
            </a:r>
            <a:r>
              <a:rPr lang="en-US" baseline="-25000" dirty="0" smtClean="0">
                <a:solidFill>
                  <a:srgbClr val="008000"/>
                </a:solidFill>
                <a:latin typeface="Comic Sans MS"/>
              </a:rPr>
              <a:t>1</a:t>
            </a:r>
            <a:r>
              <a:rPr lang="en-US" dirty="0" smtClean="0">
                <a:solidFill>
                  <a:srgbClr val="008000"/>
                </a:solidFill>
              </a:rPr>
              <a:t>. </a:t>
            </a:r>
            <a:r>
              <a:rPr lang="en-US" dirty="0" smtClean="0"/>
              <a:t>Similarly compute </a:t>
            </a:r>
            <a:r>
              <a:rPr lang="en-US" dirty="0">
                <a:latin typeface="Comic Sans MS"/>
              </a:rPr>
              <a:t>S</a:t>
            </a:r>
            <a:r>
              <a:rPr lang="en-US" baseline="-25000" dirty="0" smtClean="0">
                <a:latin typeface="Comic Sans MS"/>
              </a:rPr>
              <a:t>2</a:t>
            </a:r>
            <a:r>
              <a:rPr lang="en-US" dirty="0" smtClean="0"/>
              <a:t>, </a:t>
            </a:r>
            <a:r>
              <a:rPr lang="en-US" dirty="0">
                <a:latin typeface="Comic Sans MS"/>
              </a:rPr>
              <a:t>S</a:t>
            </a:r>
            <a:r>
              <a:rPr lang="en-US" baseline="-25000" dirty="0" smtClean="0">
                <a:latin typeface="Comic Sans MS"/>
              </a:rPr>
              <a:t>3</a:t>
            </a:r>
            <a:r>
              <a:rPr lang="en-US" dirty="0" smtClean="0"/>
              <a:t>, </a:t>
            </a:r>
            <a:r>
              <a:rPr lang="en-US" dirty="0" smtClean="0">
                <a:latin typeface="Comic Sans MS"/>
              </a:rPr>
              <a:t>S</a:t>
            </a:r>
            <a:r>
              <a:rPr lang="en-US" baseline="-25000" dirty="0" smtClean="0">
                <a:latin typeface="Comic Sans MS"/>
              </a:rPr>
              <a:t>4</a:t>
            </a:r>
            <a:r>
              <a:rPr lang="en-US" dirty="0" smtClean="0"/>
              <a:t>. Let S = </a:t>
            </a:r>
            <a:r>
              <a:rPr lang="en-US" dirty="0" smtClean="0">
                <a:latin typeface="Comic Sans MS"/>
              </a:rPr>
              <a:t>S</a:t>
            </a:r>
            <a:r>
              <a:rPr lang="en-US" baseline="-25000" dirty="0" smtClean="0">
                <a:latin typeface="Comic Sans MS"/>
              </a:rPr>
              <a:t>1 </a:t>
            </a:r>
            <a:r>
              <a:rPr lang="en-US" dirty="0" smtClean="0">
                <a:latin typeface="cmsy10" pitchFamily="34" charset="0"/>
              </a:rPr>
              <a:t>Å</a:t>
            </a:r>
            <a:r>
              <a:rPr lang="en-US" dirty="0" smtClean="0">
                <a:latin typeface="Comic Sans MS"/>
              </a:rPr>
              <a:t>S</a:t>
            </a:r>
            <a:r>
              <a:rPr lang="en-US" baseline="-25000" dirty="0" smtClean="0">
                <a:latin typeface="Comic Sans MS"/>
              </a:rPr>
              <a:t>2 </a:t>
            </a:r>
            <a:r>
              <a:rPr lang="en-US" dirty="0" smtClean="0">
                <a:latin typeface="cmsy10" pitchFamily="34" charset="0"/>
              </a:rPr>
              <a:t>Å</a:t>
            </a:r>
            <a:r>
              <a:rPr lang="en-US" dirty="0" smtClean="0">
                <a:latin typeface="Comic Sans MS"/>
              </a:rPr>
              <a:t>S</a:t>
            </a:r>
            <a:r>
              <a:rPr lang="en-US" baseline="-25000" dirty="0" smtClean="0">
                <a:latin typeface="Comic Sans MS"/>
              </a:rPr>
              <a:t>3 </a:t>
            </a:r>
            <a:r>
              <a:rPr lang="en-US" dirty="0" smtClean="0">
                <a:latin typeface="cmsy10" pitchFamily="34" charset="0"/>
              </a:rPr>
              <a:t>Å</a:t>
            </a:r>
            <a:r>
              <a:rPr lang="en-US" dirty="0" smtClean="0">
                <a:latin typeface="Comic Sans MS"/>
              </a:rPr>
              <a:t>S</a:t>
            </a:r>
            <a:r>
              <a:rPr lang="en-US" baseline="-25000" dirty="0" smtClean="0">
                <a:latin typeface="Comic Sans MS"/>
              </a:rPr>
              <a:t>4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2(a). If S ≠ </a:t>
            </a:r>
            <a:r>
              <a:rPr lang="en-US" dirty="0" smtClean="0">
                <a:latin typeface="cmsy10"/>
              </a:rPr>
              <a:t>;</a:t>
            </a:r>
            <a:r>
              <a:rPr lang="en-US" dirty="0" smtClean="0"/>
              <a:t> then result is </a:t>
            </a:r>
            <a:r>
              <a:rPr lang="en-US" dirty="0" smtClean="0">
                <a:solidFill>
                  <a:schemeClr val="accent2"/>
                </a:solidFill>
              </a:rPr>
              <a:t>S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Challenge</a:t>
            </a:r>
            <a:r>
              <a:rPr lang="en-US" dirty="0"/>
              <a:t>: Each </a:t>
            </a:r>
            <a:r>
              <a:rPr lang="en-US" dirty="0" smtClean="0"/>
              <a:t>S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r>
              <a:rPr lang="en-US" dirty="0"/>
              <a:t>may have a huge number of expressions.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Key </a:t>
            </a:r>
            <a:r>
              <a:rPr lang="en-US" dirty="0"/>
              <a:t>Idea: We have a DAG based data-structure that allows for succinct representation and manipulation of </a:t>
            </a:r>
            <a:r>
              <a:rPr lang="en-US" dirty="0" smtClean="0"/>
              <a:t>S</a:t>
            </a:r>
            <a:r>
              <a:rPr lang="en-US" baseline="-25000" dirty="0" smtClean="0"/>
              <a:t>i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255" y="317326"/>
            <a:ext cx="8442541" cy="609600"/>
          </a:xfrm>
        </p:spPr>
        <p:txBody>
          <a:bodyPr/>
          <a:lstStyle/>
          <a:p>
            <a:r>
              <a:rPr lang="en-US" dirty="0" smtClean="0"/>
              <a:t>Synthesis Algorithm  for String Transformations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2742695"/>
      </p:ext>
    </p:extLst>
  </p:cSld>
  <p:clrMapOvr>
    <a:masterClrMapping/>
  </p:clrMapOvr>
  <p:transition advTm="471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14" y="1006990"/>
            <a:ext cx="3739281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99</a:t>
            </a:fld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97375" y="304800"/>
            <a:ext cx="7772400" cy="609600"/>
          </a:xfrm>
        </p:spPr>
        <p:txBody>
          <a:bodyPr/>
          <a:lstStyle/>
          <a:p>
            <a:r>
              <a:rPr lang="en-US" dirty="0" err="1" smtClean="0"/>
              <a:t>FlashExtract</a:t>
            </a:r>
            <a:r>
              <a:rPr lang="en-US" dirty="0" smtClean="0"/>
              <a:t>: Text File Instantiation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30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166" y="1037490"/>
            <a:ext cx="9126416" cy="50292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Goal</a:t>
            </a:r>
            <a:r>
              <a:rPr lang="en-US" u="sng" dirty="0"/>
              <a:t>: </a:t>
            </a:r>
            <a:r>
              <a:rPr lang="en-US" dirty="0">
                <a:solidFill>
                  <a:srgbClr val="C00000"/>
                </a:solidFill>
              </a:rPr>
              <a:t>Given input-output pairs: (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i</a:t>
            </a:r>
            <a:r>
              <a:rPr lang="en-US" baseline="-25000" dirty="0" smtClean="0">
                <a:solidFill>
                  <a:srgbClr val="C00000"/>
                </a:solidFill>
                <a:latin typeface="Comic Sans MS"/>
              </a:rPr>
              <a:t>1</a:t>
            </a:r>
            <a:r>
              <a:rPr lang="en-US" dirty="0" smtClean="0">
                <a:solidFill>
                  <a:srgbClr val="C00000"/>
                </a:solidFill>
              </a:rPr>
              <a:t>,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o</a:t>
            </a:r>
            <a:r>
              <a:rPr lang="en-US" baseline="-25000" dirty="0" smtClean="0">
                <a:solidFill>
                  <a:srgbClr val="C00000"/>
                </a:solidFill>
                <a:latin typeface="Comic Sans MS"/>
              </a:rPr>
              <a:t>1</a:t>
            </a:r>
            <a:r>
              <a:rPr lang="en-US" dirty="0" smtClean="0">
                <a:solidFill>
                  <a:srgbClr val="C00000"/>
                </a:solidFill>
              </a:rPr>
              <a:t>), 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i</a:t>
            </a:r>
            <a:r>
              <a:rPr lang="en-US" baseline="-25000" dirty="0" smtClean="0">
                <a:solidFill>
                  <a:srgbClr val="C00000"/>
                </a:solidFill>
                <a:latin typeface="Comic Sans MS"/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,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o</a:t>
            </a:r>
            <a:r>
              <a:rPr lang="en-US" baseline="-25000" dirty="0" smtClean="0">
                <a:solidFill>
                  <a:srgbClr val="C00000"/>
                </a:solidFill>
                <a:latin typeface="Comic Sans MS"/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), 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i</a:t>
            </a:r>
            <a:r>
              <a:rPr lang="en-US" baseline="-25000" dirty="0" smtClean="0">
                <a:solidFill>
                  <a:srgbClr val="C00000"/>
                </a:solidFill>
                <a:latin typeface="Comic Sans MS"/>
              </a:rPr>
              <a:t>3</a:t>
            </a:r>
            <a:r>
              <a:rPr lang="en-US" dirty="0" smtClean="0">
                <a:solidFill>
                  <a:srgbClr val="C00000"/>
                </a:solidFill>
              </a:rPr>
              <a:t>,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o</a:t>
            </a:r>
            <a:r>
              <a:rPr lang="en-US" baseline="-25000" dirty="0" smtClean="0">
                <a:solidFill>
                  <a:srgbClr val="C00000"/>
                </a:solidFill>
                <a:latin typeface="Comic Sans MS"/>
              </a:rPr>
              <a:t>3</a:t>
            </a:r>
            <a:r>
              <a:rPr lang="en-US" dirty="0" smtClean="0">
                <a:solidFill>
                  <a:srgbClr val="C00000"/>
                </a:solidFill>
              </a:rPr>
              <a:t>), 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i</a:t>
            </a:r>
            <a:r>
              <a:rPr lang="en-US" baseline="-25000" dirty="0" smtClean="0">
                <a:solidFill>
                  <a:srgbClr val="C00000"/>
                </a:solidFill>
                <a:latin typeface="Comic Sans MS"/>
              </a:rPr>
              <a:t>4</a:t>
            </a:r>
            <a:r>
              <a:rPr lang="en-US" dirty="0" smtClean="0">
                <a:solidFill>
                  <a:srgbClr val="C00000"/>
                </a:solidFill>
              </a:rPr>
              <a:t>,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o</a:t>
            </a:r>
            <a:r>
              <a:rPr lang="en-US" baseline="-25000" dirty="0" smtClean="0">
                <a:solidFill>
                  <a:srgbClr val="C00000"/>
                </a:solidFill>
                <a:latin typeface="Comic Sans MS"/>
              </a:rPr>
              <a:t>4</a:t>
            </a:r>
            <a:r>
              <a:rPr lang="en-US" dirty="0" smtClean="0">
                <a:solidFill>
                  <a:srgbClr val="C00000"/>
                </a:solidFill>
              </a:rPr>
              <a:t>), find P </a:t>
            </a:r>
            <a:r>
              <a:rPr lang="en-US" dirty="0">
                <a:solidFill>
                  <a:srgbClr val="C00000"/>
                </a:solidFill>
              </a:rPr>
              <a:t>such </a:t>
            </a:r>
            <a:r>
              <a:rPr lang="en-US" dirty="0" smtClean="0">
                <a:solidFill>
                  <a:srgbClr val="C00000"/>
                </a:solidFill>
              </a:rPr>
              <a:t>that 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P(i</a:t>
            </a:r>
            <a:r>
              <a:rPr lang="en-US" baseline="-25000" dirty="0" smtClean="0">
                <a:solidFill>
                  <a:srgbClr val="C00000"/>
                </a:solidFill>
                <a:latin typeface="Comic Sans MS"/>
              </a:rPr>
              <a:t>1</a:t>
            </a:r>
            <a:r>
              <a:rPr lang="en-US" dirty="0" smtClean="0">
                <a:solidFill>
                  <a:srgbClr val="C00000"/>
                </a:solidFill>
              </a:rPr>
              <a:t>)=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o</a:t>
            </a:r>
            <a:r>
              <a:rPr lang="en-US" baseline="-25000" dirty="0" smtClean="0">
                <a:solidFill>
                  <a:srgbClr val="C00000"/>
                </a:solidFill>
                <a:latin typeface="Comic Sans MS"/>
              </a:rPr>
              <a:t>1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P(i</a:t>
            </a:r>
            <a:r>
              <a:rPr lang="en-US" baseline="-25000" dirty="0" smtClean="0">
                <a:solidFill>
                  <a:srgbClr val="C00000"/>
                </a:solidFill>
                <a:latin typeface="Comic Sans MS"/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)=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o</a:t>
            </a:r>
            <a:r>
              <a:rPr lang="en-US" baseline="-25000" dirty="0" smtClean="0">
                <a:solidFill>
                  <a:srgbClr val="C00000"/>
                </a:solidFill>
                <a:latin typeface="Comic Sans MS"/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P(i</a:t>
            </a:r>
            <a:r>
              <a:rPr lang="en-US" baseline="-25000" dirty="0" smtClean="0">
                <a:solidFill>
                  <a:srgbClr val="C00000"/>
                </a:solidFill>
                <a:latin typeface="Comic Sans MS"/>
              </a:rPr>
              <a:t>3</a:t>
            </a:r>
            <a:r>
              <a:rPr lang="en-US" dirty="0" smtClean="0">
                <a:solidFill>
                  <a:srgbClr val="C00000"/>
                </a:solidFill>
              </a:rPr>
              <a:t>)=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o</a:t>
            </a:r>
            <a:r>
              <a:rPr lang="en-US" baseline="-25000" dirty="0" smtClean="0">
                <a:solidFill>
                  <a:srgbClr val="C00000"/>
                </a:solidFill>
                <a:latin typeface="Comic Sans MS"/>
              </a:rPr>
              <a:t>3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P(i</a:t>
            </a:r>
            <a:r>
              <a:rPr lang="en-US" baseline="-25000" dirty="0" smtClean="0">
                <a:solidFill>
                  <a:srgbClr val="C00000"/>
                </a:solidFill>
                <a:latin typeface="Comic Sans MS"/>
              </a:rPr>
              <a:t>4</a:t>
            </a:r>
            <a:r>
              <a:rPr lang="en-US" dirty="0" smtClean="0">
                <a:solidFill>
                  <a:srgbClr val="C00000"/>
                </a:solidFill>
              </a:rPr>
              <a:t>)=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o</a:t>
            </a:r>
            <a:r>
              <a:rPr lang="en-US" baseline="-25000" dirty="0" smtClean="0">
                <a:solidFill>
                  <a:srgbClr val="C00000"/>
                </a:solidFill>
                <a:latin typeface="Comic Sans MS"/>
              </a:rPr>
              <a:t>4</a:t>
            </a:r>
            <a:r>
              <a:rPr lang="en-US" dirty="0" smtClean="0">
                <a:solidFill>
                  <a:srgbClr val="C00000"/>
                </a:solidFill>
                <a:latin typeface="Comic Sans MS"/>
              </a:rPr>
              <a:t>.</a:t>
            </a:r>
            <a:endParaRPr lang="en-US" baseline="-25000" dirty="0">
              <a:solidFill>
                <a:srgbClr val="C00000"/>
              </a:solidFill>
              <a:latin typeface="Comic Sans MS"/>
            </a:endParaRP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u="sng" dirty="0" smtClean="0"/>
              <a:t>Algorithm: 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008000"/>
                </a:solidFill>
              </a:rPr>
              <a:t>Learn set </a:t>
            </a:r>
            <a:r>
              <a:rPr lang="en-US" dirty="0">
                <a:solidFill>
                  <a:srgbClr val="008000"/>
                </a:solidFill>
                <a:latin typeface="Comic Sans MS"/>
              </a:rPr>
              <a:t>S</a:t>
            </a:r>
            <a:r>
              <a:rPr lang="en-US" baseline="-25000" dirty="0" smtClean="0">
                <a:solidFill>
                  <a:srgbClr val="008000"/>
                </a:solidFill>
                <a:latin typeface="Comic Sans MS"/>
              </a:rPr>
              <a:t>1</a:t>
            </a:r>
            <a:r>
              <a:rPr lang="en-US" dirty="0" smtClean="0">
                <a:solidFill>
                  <a:srgbClr val="008000"/>
                </a:solidFill>
              </a:rPr>
              <a:t> of trace expressions </a:t>
            </a:r>
            <a:r>
              <a:rPr lang="en-US" dirty="0" err="1" smtClean="0">
                <a:solidFill>
                  <a:srgbClr val="008000"/>
                </a:solidFill>
              </a:rPr>
              <a:t>s.t.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cmsy10"/>
              </a:rPr>
              <a:t>8</a:t>
            </a:r>
            <a:r>
              <a:rPr lang="en-US" dirty="0" smtClean="0">
                <a:solidFill>
                  <a:srgbClr val="008000"/>
                </a:solidFill>
              </a:rPr>
              <a:t>e in</a:t>
            </a:r>
            <a:r>
              <a:rPr lang="en-US" dirty="0" smtClean="0">
                <a:solidFill>
                  <a:srgbClr val="008000"/>
                </a:solidFill>
                <a:latin typeface="cmsy10"/>
              </a:rPr>
              <a:t> </a:t>
            </a:r>
            <a:r>
              <a:rPr lang="en-US" dirty="0">
                <a:solidFill>
                  <a:srgbClr val="008000"/>
                </a:solidFill>
                <a:latin typeface="Comic Sans MS"/>
              </a:rPr>
              <a:t>S</a:t>
            </a:r>
            <a:r>
              <a:rPr lang="en-US" baseline="-25000" dirty="0" smtClean="0">
                <a:solidFill>
                  <a:srgbClr val="008000"/>
                </a:solidFill>
                <a:latin typeface="Comic Sans MS"/>
              </a:rPr>
              <a:t>1</a:t>
            </a:r>
            <a:r>
              <a:rPr lang="en-US" dirty="0" smtClean="0">
                <a:solidFill>
                  <a:srgbClr val="008000"/>
                </a:solidFill>
              </a:rPr>
              <a:t>, </a:t>
            </a:r>
            <a:r>
              <a:rPr lang="en-US" dirty="0" smtClean="0">
                <a:solidFill>
                  <a:srgbClr val="008000"/>
                </a:solidFill>
                <a:latin typeface="Comic Sans MS"/>
              </a:rPr>
              <a:t>[[e]] i</a:t>
            </a:r>
            <a:r>
              <a:rPr lang="en-US" baseline="-25000" dirty="0" smtClean="0">
                <a:solidFill>
                  <a:srgbClr val="008000"/>
                </a:solidFill>
                <a:latin typeface="Comic Sans MS"/>
              </a:rPr>
              <a:t>1</a:t>
            </a:r>
            <a:r>
              <a:rPr lang="en-US" dirty="0" smtClean="0">
                <a:solidFill>
                  <a:srgbClr val="008000"/>
                </a:solidFill>
              </a:rPr>
              <a:t> = </a:t>
            </a:r>
            <a:r>
              <a:rPr lang="en-US" dirty="0" smtClean="0">
                <a:solidFill>
                  <a:srgbClr val="008000"/>
                </a:solidFill>
                <a:latin typeface="Comic Sans MS"/>
              </a:rPr>
              <a:t>o</a:t>
            </a:r>
            <a:r>
              <a:rPr lang="en-US" baseline="-25000" dirty="0" smtClean="0">
                <a:solidFill>
                  <a:srgbClr val="008000"/>
                </a:solidFill>
                <a:latin typeface="Comic Sans MS"/>
              </a:rPr>
              <a:t>1</a:t>
            </a:r>
            <a:r>
              <a:rPr lang="en-US" dirty="0" smtClean="0">
                <a:solidFill>
                  <a:srgbClr val="008000"/>
                </a:solidFill>
              </a:rPr>
              <a:t>. </a:t>
            </a:r>
            <a:r>
              <a:rPr lang="en-US" dirty="0" smtClean="0"/>
              <a:t>Similarly compute </a:t>
            </a:r>
            <a:r>
              <a:rPr lang="en-US" dirty="0">
                <a:latin typeface="Comic Sans MS"/>
              </a:rPr>
              <a:t>S</a:t>
            </a:r>
            <a:r>
              <a:rPr lang="en-US" baseline="-25000" dirty="0" smtClean="0">
                <a:latin typeface="Comic Sans MS"/>
              </a:rPr>
              <a:t>2</a:t>
            </a:r>
            <a:r>
              <a:rPr lang="en-US" dirty="0" smtClean="0"/>
              <a:t>, </a:t>
            </a:r>
            <a:r>
              <a:rPr lang="en-US" dirty="0">
                <a:latin typeface="Comic Sans MS"/>
              </a:rPr>
              <a:t>S</a:t>
            </a:r>
            <a:r>
              <a:rPr lang="en-US" baseline="-25000" dirty="0" smtClean="0">
                <a:latin typeface="Comic Sans MS"/>
              </a:rPr>
              <a:t>3</a:t>
            </a:r>
            <a:r>
              <a:rPr lang="en-US" dirty="0" smtClean="0"/>
              <a:t>, </a:t>
            </a:r>
            <a:r>
              <a:rPr lang="en-US" dirty="0" smtClean="0">
                <a:latin typeface="Comic Sans MS"/>
              </a:rPr>
              <a:t>S</a:t>
            </a:r>
            <a:r>
              <a:rPr lang="en-US" baseline="-25000" dirty="0" smtClean="0">
                <a:latin typeface="Comic Sans MS"/>
              </a:rPr>
              <a:t>4</a:t>
            </a:r>
            <a:r>
              <a:rPr lang="en-US" dirty="0" smtClean="0"/>
              <a:t>. Let S = </a:t>
            </a:r>
            <a:r>
              <a:rPr lang="en-US" dirty="0" smtClean="0">
                <a:latin typeface="Comic Sans MS"/>
              </a:rPr>
              <a:t>S</a:t>
            </a:r>
            <a:r>
              <a:rPr lang="en-US" baseline="-25000" dirty="0" smtClean="0">
                <a:latin typeface="Comic Sans MS"/>
              </a:rPr>
              <a:t>1 </a:t>
            </a:r>
            <a:r>
              <a:rPr lang="en-US" dirty="0" smtClean="0">
                <a:latin typeface="cmsy10" pitchFamily="34" charset="0"/>
              </a:rPr>
              <a:t>Å</a:t>
            </a:r>
            <a:r>
              <a:rPr lang="en-US" dirty="0" smtClean="0">
                <a:latin typeface="Comic Sans MS"/>
              </a:rPr>
              <a:t>S</a:t>
            </a:r>
            <a:r>
              <a:rPr lang="en-US" baseline="-25000" dirty="0" smtClean="0">
                <a:latin typeface="Comic Sans MS"/>
              </a:rPr>
              <a:t>2 </a:t>
            </a:r>
            <a:r>
              <a:rPr lang="en-US" dirty="0" smtClean="0">
                <a:latin typeface="cmsy10" pitchFamily="34" charset="0"/>
              </a:rPr>
              <a:t>Å</a:t>
            </a:r>
            <a:r>
              <a:rPr lang="en-US" dirty="0" smtClean="0">
                <a:latin typeface="Comic Sans MS"/>
              </a:rPr>
              <a:t>S</a:t>
            </a:r>
            <a:r>
              <a:rPr lang="en-US" baseline="-25000" dirty="0" smtClean="0">
                <a:latin typeface="Comic Sans MS"/>
              </a:rPr>
              <a:t>3 </a:t>
            </a:r>
            <a:r>
              <a:rPr lang="en-US" dirty="0" smtClean="0">
                <a:latin typeface="cmsy10" pitchFamily="34" charset="0"/>
              </a:rPr>
              <a:t>Å</a:t>
            </a:r>
            <a:r>
              <a:rPr lang="en-US" dirty="0" smtClean="0">
                <a:latin typeface="Comic Sans MS"/>
              </a:rPr>
              <a:t>S</a:t>
            </a:r>
            <a:r>
              <a:rPr lang="en-US" baseline="-25000" dirty="0" smtClean="0">
                <a:latin typeface="Comic Sans MS"/>
              </a:rPr>
              <a:t>4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2(a). If S ≠ </a:t>
            </a:r>
            <a:r>
              <a:rPr lang="en-US" dirty="0" smtClean="0">
                <a:latin typeface="cmsy10"/>
              </a:rPr>
              <a:t>;</a:t>
            </a:r>
            <a:r>
              <a:rPr lang="en-US" dirty="0" smtClean="0"/>
              <a:t> then result is </a:t>
            </a:r>
            <a:r>
              <a:rPr lang="en-US" dirty="0" smtClean="0">
                <a:solidFill>
                  <a:schemeClr val="accent2"/>
                </a:solidFill>
              </a:rPr>
              <a:t>S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2(b). Else find a smallest partition, say {</a:t>
            </a:r>
            <a:r>
              <a:rPr lang="en-US" dirty="0" smtClean="0">
                <a:latin typeface="Comic Sans MS"/>
              </a:rPr>
              <a:t>S</a:t>
            </a:r>
            <a:r>
              <a:rPr lang="en-US" baseline="-25000" dirty="0" smtClean="0">
                <a:latin typeface="Comic Sans MS"/>
              </a:rPr>
              <a:t>1</a:t>
            </a:r>
            <a:r>
              <a:rPr lang="en-US" dirty="0" smtClean="0"/>
              <a:t>,</a:t>
            </a:r>
            <a:r>
              <a:rPr lang="en-US" dirty="0" smtClean="0">
                <a:latin typeface="Comic Sans MS"/>
              </a:rPr>
              <a:t>S</a:t>
            </a:r>
            <a:r>
              <a:rPr lang="en-US" baseline="-25000" dirty="0" smtClean="0">
                <a:latin typeface="Comic Sans MS"/>
              </a:rPr>
              <a:t>2</a:t>
            </a:r>
            <a:r>
              <a:rPr lang="en-US" dirty="0" smtClean="0"/>
              <a:t>}, {</a:t>
            </a:r>
            <a:r>
              <a:rPr lang="en-US" dirty="0" smtClean="0">
                <a:latin typeface="Comic Sans MS"/>
              </a:rPr>
              <a:t>S</a:t>
            </a:r>
            <a:r>
              <a:rPr lang="en-US" baseline="-25000" dirty="0" smtClean="0">
                <a:latin typeface="Comic Sans MS"/>
              </a:rPr>
              <a:t>3</a:t>
            </a:r>
            <a:r>
              <a:rPr lang="en-US" dirty="0" smtClean="0"/>
              <a:t>,</a:t>
            </a:r>
            <a:r>
              <a:rPr lang="en-US" dirty="0" smtClean="0">
                <a:latin typeface="Comic Sans MS"/>
              </a:rPr>
              <a:t>S</a:t>
            </a:r>
            <a:r>
              <a:rPr lang="en-US" baseline="-25000" dirty="0" smtClean="0">
                <a:latin typeface="Comic Sans MS"/>
              </a:rPr>
              <a:t>4</a:t>
            </a:r>
            <a:r>
              <a:rPr lang="en-US" dirty="0" smtClean="0"/>
              <a:t>}, </a:t>
            </a:r>
            <a:r>
              <a:rPr lang="en-US" dirty="0" err="1" smtClean="0"/>
              <a:t>s.t.</a:t>
            </a:r>
            <a:r>
              <a:rPr lang="en-US" dirty="0" smtClean="0"/>
              <a:t> 	</a:t>
            </a:r>
            <a:r>
              <a:rPr lang="en-US" dirty="0">
                <a:latin typeface="Comic Sans MS"/>
              </a:rPr>
              <a:t>S</a:t>
            </a:r>
            <a:r>
              <a:rPr lang="en-US" baseline="-25000" dirty="0" smtClean="0">
                <a:latin typeface="Comic Sans MS"/>
              </a:rPr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cmsy10" pitchFamily="34" charset="0"/>
              </a:rPr>
              <a:t>Å</a:t>
            </a:r>
            <a:r>
              <a:rPr lang="en-US" dirty="0">
                <a:latin typeface="Comic Sans MS"/>
              </a:rPr>
              <a:t>S</a:t>
            </a:r>
            <a:r>
              <a:rPr lang="en-US" baseline="-25000" dirty="0" smtClean="0">
                <a:latin typeface="Comic Sans MS"/>
              </a:rPr>
              <a:t>2</a:t>
            </a:r>
            <a:r>
              <a:rPr lang="en-US" dirty="0" smtClean="0"/>
              <a:t> ≠ </a:t>
            </a:r>
            <a:r>
              <a:rPr lang="en-US" dirty="0">
                <a:latin typeface="cmsy10"/>
              </a:rPr>
              <a:t>;</a:t>
            </a:r>
            <a:r>
              <a:rPr lang="en-US" dirty="0"/>
              <a:t> </a:t>
            </a:r>
            <a:r>
              <a:rPr lang="en-US" dirty="0" smtClean="0"/>
              <a:t> and </a:t>
            </a:r>
            <a:r>
              <a:rPr lang="en-US" dirty="0">
                <a:latin typeface="Comic Sans MS"/>
              </a:rPr>
              <a:t>S</a:t>
            </a:r>
            <a:r>
              <a:rPr lang="en-US" baseline="-25000" dirty="0" smtClean="0">
                <a:latin typeface="Comic Sans MS"/>
              </a:rPr>
              <a:t>3</a:t>
            </a:r>
            <a:r>
              <a:rPr lang="en-US" dirty="0" smtClean="0"/>
              <a:t> </a:t>
            </a:r>
            <a:r>
              <a:rPr lang="en-US" dirty="0" smtClean="0">
                <a:latin typeface="cmsy10" pitchFamily="34" charset="0"/>
              </a:rPr>
              <a:t>Å</a:t>
            </a:r>
            <a:r>
              <a:rPr lang="en-US" dirty="0">
                <a:latin typeface="Comic Sans MS"/>
              </a:rPr>
              <a:t>S</a:t>
            </a:r>
            <a:r>
              <a:rPr lang="en-US" baseline="-25000" dirty="0" smtClean="0">
                <a:latin typeface="Comic Sans MS"/>
              </a:rPr>
              <a:t>4</a:t>
            </a:r>
            <a:r>
              <a:rPr lang="en-US" dirty="0" smtClean="0"/>
              <a:t> </a:t>
            </a:r>
            <a:r>
              <a:rPr lang="en-US" dirty="0"/>
              <a:t>≠ </a:t>
            </a:r>
            <a:r>
              <a:rPr lang="en-US" dirty="0" smtClean="0">
                <a:latin typeface="cmsy10"/>
              </a:rPr>
              <a:t>;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5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3</a:t>
            </a:r>
            <a:r>
              <a:rPr lang="en-US" dirty="0" smtClean="0">
                <a:solidFill>
                  <a:srgbClr val="008000"/>
                </a:solidFill>
              </a:rPr>
              <a:t>. Learn </a:t>
            </a:r>
            <a:r>
              <a:rPr lang="en-US" dirty="0" err="1" smtClean="0">
                <a:solidFill>
                  <a:srgbClr val="008000"/>
                </a:solidFill>
              </a:rPr>
              <a:t>boolean</a:t>
            </a:r>
            <a:r>
              <a:rPr lang="en-US" dirty="0" smtClean="0">
                <a:solidFill>
                  <a:srgbClr val="008000"/>
                </a:solidFill>
              </a:rPr>
              <a:t> formulas </a:t>
            </a:r>
            <a:r>
              <a:rPr lang="en-US" dirty="0" smtClean="0">
                <a:solidFill>
                  <a:srgbClr val="008000"/>
                </a:solidFill>
                <a:latin typeface="Comic Sans MS"/>
              </a:rPr>
              <a:t>b</a:t>
            </a:r>
            <a:r>
              <a:rPr lang="en-US" baseline="-25000" dirty="0" smtClean="0">
                <a:solidFill>
                  <a:srgbClr val="008000"/>
                </a:solidFill>
                <a:latin typeface="Comic Sans MS"/>
              </a:rPr>
              <a:t>1</a:t>
            </a:r>
            <a:r>
              <a:rPr lang="en-US" dirty="0" smtClean="0">
                <a:solidFill>
                  <a:srgbClr val="008000"/>
                </a:solidFill>
              </a:rPr>
              <a:t>, </a:t>
            </a:r>
            <a:r>
              <a:rPr lang="en-US" dirty="0" smtClean="0">
                <a:solidFill>
                  <a:srgbClr val="008000"/>
                </a:solidFill>
                <a:latin typeface="Comic Sans MS"/>
              </a:rPr>
              <a:t>b</a:t>
            </a:r>
            <a:r>
              <a:rPr lang="en-US" baseline="-25000" dirty="0" smtClean="0">
                <a:solidFill>
                  <a:srgbClr val="008000"/>
                </a:solidFill>
                <a:latin typeface="Comic Sans MS"/>
              </a:rPr>
              <a:t>2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s.t.</a:t>
            </a:r>
            <a:endParaRPr lang="en-US" dirty="0">
              <a:solidFill>
                <a:srgbClr val="008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8000"/>
                </a:solidFill>
                <a:latin typeface="Comic Sans MS"/>
              </a:rPr>
              <a:t>b</a:t>
            </a:r>
            <a:r>
              <a:rPr lang="en-US" baseline="-25000" dirty="0" smtClean="0">
                <a:solidFill>
                  <a:srgbClr val="008000"/>
                </a:solidFill>
                <a:latin typeface="Comic Sans MS"/>
              </a:rPr>
              <a:t>1</a:t>
            </a:r>
            <a:r>
              <a:rPr lang="en-US" dirty="0" smtClean="0">
                <a:solidFill>
                  <a:srgbClr val="008000"/>
                </a:solidFill>
              </a:rPr>
              <a:t> maps </a:t>
            </a:r>
            <a:r>
              <a:rPr lang="en-US" dirty="0" smtClean="0">
                <a:solidFill>
                  <a:srgbClr val="008000"/>
                </a:solidFill>
                <a:latin typeface="Comic Sans MS"/>
              </a:rPr>
              <a:t>i</a:t>
            </a:r>
            <a:r>
              <a:rPr lang="en-US" baseline="-25000" dirty="0" smtClean="0">
                <a:solidFill>
                  <a:srgbClr val="008000"/>
                </a:solidFill>
                <a:latin typeface="Comic Sans MS"/>
              </a:rPr>
              <a:t>1</a:t>
            </a:r>
            <a:r>
              <a:rPr lang="en-US" dirty="0" smtClean="0">
                <a:solidFill>
                  <a:srgbClr val="008000"/>
                </a:solidFill>
              </a:rPr>
              <a:t>, </a:t>
            </a:r>
            <a:r>
              <a:rPr lang="en-US" dirty="0" smtClean="0">
                <a:solidFill>
                  <a:srgbClr val="008000"/>
                </a:solidFill>
                <a:latin typeface="Comic Sans MS"/>
              </a:rPr>
              <a:t>i</a:t>
            </a:r>
            <a:r>
              <a:rPr lang="en-US" baseline="-25000" dirty="0">
                <a:solidFill>
                  <a:srgbClr val="008000"/>
                </a:solidFill>
                <a:latin typeface="Comic Sans MS"/>
              </a:rPr>
              <a:t>2</a:t>
            </a:r>
            <a:r>
              <a:rPr lang="en-US" dirty="0" smtClean="0">
                <a:solidFill>
                  <a:srgbClr val="008000"/>
                </a:solidFill>
              </a:rPr>
              <a:t> to true, and </a:t>
            </a:r>
            <a:r>
              <a:rPr lang="en-US" dirty="0" smtClean="0">
                <a:solidFill>
                  <a:srgbClr val="008000"/>
                </a:solidFill>
                <a:latin typeface="Comic Sans MS"/>
              </a:rPr>
              <a:t>b</a:t>
            </a:r>
            <a:r>
              <a:rPr lang="en-US" baseline="-25000" dirty="0" smtClean="0">
                <a:solidFill>
                  <a:srgbClr val="008000"/>
                </a:solidFill>
                <a:latin typeface="Comic Sans MS"/>
              </a:rPr>
              <a:t>2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maps </a:t>
            </a:r>
            <a:r>
              <a:rPr lang="en-US" dirty="0" smtClean="0">
                <a:solidFill>
                  <a:srgbClr val="008000"/>
                </a:solidFill>
                <a:latin typeface="Comic Sans MS"/>
              </a:rPr>
              <a:t>i</a:t>
            </a:r>
            <a:r>
              <a:rPr lang="en-US" baseline="-25000" dirty="0">
                <a:solidFill>
                  <a:srgbClr val="008000"/>
                </a:solidFill>
                <a:latin typeface="Comic Sans MS"/>
              </a:rPr>
              <a:t>3</a:t>
            </a:r>
            <a:r>
              <a:rPr lang="en-US" dirty="0" smtClean="0">
                <a:solidFill>
                  <a:srgbClr val="008000"/>
                </a:solidFill>
              </a:rPr>
              <a:t>, </a:t>
            </a:r>
            <a:r>
              <a:rPr lang="en-US" dirty="0" smtClean="0">
                <a:solidFill>
                  <a:srgbClr val="008000"/>
                </a:solidFill>
                <a:latin typeface="Comic Sans MS"/>
              </a:rPr>
              <a:t>i</a:t>
            </a:r>
            <a:r>
              <a:rPr lang="en-US" baseline="-25000" dirty="0" smtClean="0">
                <a:solidFill>
                  <a:srgbClr val="008000"/>
                </a:solidFill>
                <a:latin typeface="Comic Sans MS"/>
              </a:rPr>
              <a:t>4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to </a:t>
            </a:r>
            <a:r>
              <a:rPr lang="en-US" dirty="0" smtClean="0">
                <a:solidFill>
                  <a:srgbClr val="008000"/>
                </a:solidFill>
              </a:rPr>
              <a:t>true.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4. Result is: </a:t>
            </a:r>
            <a:r>
              <a:rPr lang="en-US" sz="2400" dirty="0" smtClean="0">
                <a:solidFill>
                  <a:schemeClr val="accent2"/>
                </a:solidFill>
              </a:rPr>
              <a:t>Switch((</a:t>
            </a:r>
            <a:r>
              <a:rPr lang="en-US" sz="2400" dirty="0" smtClean="0">
                <a:solidFill>
                  <a:schemeClr val="accent2"/>
                </a:solidFill>
                <a:latin typeface="Comic Sans MS"/>
              </a:rPr>
              <a:t>b</a:t>
            </a:r>
            <a:r>
              <a:rPr lang="en-US" sz="2400" baseline="-25000" dirty="0" smtClean="0">
                <a:solidFill>
                  <a:schemeClr val="accent2"/>
                </a:solidFill>
                <a:latin typeface="Comic Sans MS"/>
              </a:rPr>
              <a:t>1</a:t>
            </a:r>
            <a:r>
              <a:rPr lang="en-US" sz="2400" dirty="0" smtClean="0">
                <a:solidFill>
                  <a:schemeClr val="accent2"/>
                </a:solidFill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Comic Sans MS"/>
              </a:rPr>
              <a:t>S</a:t>
            </a:r>
            <a:r>
              <a:rPr lang="en-US" sz="2400" baseline="-25000" dirty="0" smtClean="0">
                <a:solidFill>
                  <a:schemeClr val="accent2"/>
                </a:solidFill>
                <a:latin typeface="Comic Sans MS"/>
              </a:rPr>
              <a:t>1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cmsy10" pitchFamily="34" charset="0"/>
              </a:rPr>
              <a:t>Å</a:t>
            </a:r>
            <a:r>
              <a:rPr lang="en-US" dirty="0">
                <a:solidFill>
                  <a:schemeClr val="accent2"/>
                </a:solidFill>
                <a:latin typeface="Comic Sans MS"/>
              </a:rPr>
              <a:t>S</a:t>
            </a:r>
            <a:r>
              <a:rPr lang="en-US" baseline="-25000" dirty="0" smtClean="0">
                <a:solidFill>
                  <a:schemeClr val="accent2"/>
                </a:solidFill>
                <a:latin typeface="Comic Sans MS"/>
              </a:rPr>
              <a:t>2</a:t>
            </a:r>
            <a:r>
              <a:rPr lang="en-US" sz="2400" dirty="0" smtClean="0">
                <a:solidFill>
                  <a:schemeClr val="accent2"/>
                </a:solidFill>
                <a:latin typeface="Comic Sans MS"/>
              </a:rPr>
              <a:t>), (b</a:t>
            </a:r>
            <a:r>
              <a:rPr lang="en-US" sz="2400" baseline="-25000" dirty="0" smtClean="0">
                <a:solidFill>
                  <a:schemeClr val="accent2"/>
                </a:solidFill>
                <a:latin typeface="Comic Sans MS"/>
              </a:rPr>
              <a:t>2</a:t>
            </a:r>
            <a:r>
              <a:rPr lang="en-US" sz="2400" dirty="0" smtClean="0">
                <a:solidFill>
                  <a:schemeClr val="accent2"/>
                </a:solidFill>
                <a:latin typeface="Comic Sans MS"/>
              </a:rPr>
              <a:t>,S</a:t>
            </a:r>
            <a:r>
              <a:rPr lang="en-US" baseline="-25000" dirty="0" smtClean="0">
                <a:solidFill>
                  <a:schemeClr val="accent2"/>
                </a:solidFill>
                <a:latin typeface="Comic Sans MS"/>
              </a:rPr>
              <a:t>3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cmsy10" pitchFamily="34" charset="0"/>
              </a:rPr>
              <a:t>Å</a:t>
            </a:r>
            <a:r>
              <a:rPr lang="en-US" dirty="0">
                <a:solidFill>
                  <a:schemeClr val="accent2"/>
                </a:solidFill>
                <a:latin typeface="Comic Sans MS"/>
              </a:rPr>
              <a:t>S</a:t>
            </a:r>
            <a:r>
              <a:rPr lang="en-US" sz="2400" baseline="-25000" dirty="0" smtClean="0">
                <a:solidFill>
                  <a:schemeClr val="accent2"/>
                </a:solidFill>
                <a:latin typeface="Comic Sans MS"/>
              </a:rPr>
              <a:t>4</a:t>
            </a:r>
            <a:r>
              <a:rPr lang="en-US" sz="2400" dirty="0" smtClean="0">
                <a:solidFill>
                  <a:schemeClr val="accent2"/>
                </a:solidFill>
                <a:latin typeface="Comic Sans MS"/>
              </a:rPr>
              <a:t>))</a:t>
            </a:r>
            <a:endParaRPr lang="en-US" sz="2400" baseline="-25000" dirty="0">
              <a:solidFill>
                <a:schemeClr val="accent2"/>
              </a:solidFill>
              <a:latin typeface="Comic Sans M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63255" y="304800"/>
            <a:ext cx="8442541" cy="609600"/>
          </a:xfrm>
        </p:spPr>
        <p:txBody>
          <a:bodyPr/>
          <a:lstStyle/>
          <a:p>
            <a:r>
              <a:rPr lang="en-US" dirty="0" smtClean="0"/>
              <a:t>Synthesis Algorithm  for String Transformations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5166" y="5972906"/>
            <a:ext cx="8686803" cy="830997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Search Methodology 2</a:t>
            </a:r>
            <a:r>
              <a:rPr lang="en-US" sz="2400" dirty="0" smtClean="0"/>
              <a:t>: Reduce learning of an expression to learning of sub-expressions (Divide-and-Conquer!)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4324494"/>
      </p:ext>
    </p:extLst>
  </p:cSld>
  <p:clrMapOvr>
    <a:masterClrMapping/>
  </p:clrMapOvr>
  <p:transition advTm="471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142999"/>
            <a:ext cx="7772400" cy="568843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General Principles</a:t>
            </a:r>
          </a:p>
          <a:p>
            <a:r>
              <a:rPr lang="en-US" dirty="0" smtClean="0"/>
              <a:t>Prefer shorter programs.</a:t>
            </a:r>
          </a:p>
          <a:p>
            <a:pPr lvl="1"/>
            <a:r>
              <a:rPr lang="en-US" dirty="0" smtClean="0"/>
              <a:t>Fewer number of conditionals.</a:t>
            </a:r>
          </a:p>
          <a:p>
            <a:pPr lvl="1"/>
            <a:r>
              <a:rPr lang="en-US" dirty="0" smtClean="0"/>
              <a:t>Shorter string expression, regular expressions.</a:t>
            </a:r>
            <a:endParaRPr lang="en-US" dirty="0"/>
          </a:p>
          <a:p>
            <a:r>
              <a:rPr lang="en-US" dirty="0" smtClean="0"/>
              <a:t>Prefer programs with less number of constants.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Strategies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Baseline: </a:t>
            </a:r>
            <a:r>
              <a:rPr lang="en-US" dirty="0" smtClean="0"/>
              <a:t>Pick any minimal sized program using minimal number of constants.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Machine Learning: </a:t>
            </a:r>
            <a:r>
              <a:rPr lang="en-US" dirty="0" smtClean="0"/>
              <a:t>Programs are scored using a weighted combination of program features.</a:t>
            </a:r>
          </a:p>
          <a:p>
            <a:pPr lvl="1"/>
            <a:r>
              <a:rPr lang="en-US" dirty="0" smtClean="0"/>
              <a:t>Weights are learned using training data.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79329"/>
      </p:ext>
    </p:extLst>
  </p:cSld>
  <p:clrMapOvr>
    <a:masterClrMapping/>
  </p:clrMapOvr>
  <p:transition advTm="363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34909" y="304800"/>
            <a:ext cx="9383843" cy="609600"/>
          </a:xfrm>
        </p:spPr>
        <p:txBody>
          <a:bodyPr/>
          <a:lstStyle/>
          <a:p>
            <a:r>
              <a:rPr lang="en-US" sz="2700" dirty="0" smtClean="0"/>
              <a:t>Experimental Comparison of various Ranking Strategies</a:t>
            </a:r>
            <a:endParaRPr lang="en-US" sz="27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597177"/>
              </p:ext>
            </p:extLst>
          </p:nvPr>
        </p:nvGraphicFramePr>
        <p:xfrm>
          <a:off x="1511507" y="4622072"/>
          <a:ext cx="6795541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3915"/>
                <a:gridCol w="514162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Strategy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Average # of examples required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Baseline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4.17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Learning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1.48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972" y="6126450"/>
            <a:ext cx="8979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Technical Report: “</a:t>
            </a:r>
            <a:r>
              <a:rPr lang="en-US" i="1" dirty="0" smtClean="0">
                <a:solidFill>
                  <a:srgbClr val="C00000"/>
                </a:solidFill>
              </a:rPr>
              <a:t>Predicting a correct program in Programming by Example”; </a:t>
            </a:r>
            <a:r>
              <a:rPr lang="en-US" dirty="0" smtClean="0">
                <a:solidFill>
                  <a:srgbClr val="C00000"/>
                </a:solidFill>
              </a:rPr>
              <a:t>Singh, Gulwani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97" y="990648"/>
            <a:ext cx="8138160" cy="342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98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8014" y="1142999"/>
            <a:ext cx="8760638" cy="4568253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Problem Definition</a:t>
            </a:r>
            <a:r>
              <a:rPr lang="en-US" dirty="0" smtClean="0"/>
              <a:t>: Identify a vertical domain of tasks that users struggle with. </a:t>
            </a:r>
          </a:p>
          <a:p>
            <a:endParaRPr lang="en-US" sz="1000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Domain-Specific Language (DSL)</a:t>
            </a:r>
            <a:r>
              <a:rPr lang="en-US" dirty="0" smtClean="0"/>
              <a:t>: Design a DSL that can succinctly describe tasks in that domain.</a:t>
            </a:r>
          </a:p>
          <a:p>
            <a:endParaRPr lang="en-US" sz="1000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Synthesis Algorithm</a:t>
            </a:r>
            <a:r>
              <a:rPr lang="en-US" dirty="0" smtClean="0"/>
              <a:t>: Develop an algorithm that can efficiently translate intent into likely concepts in DSL.</a:t>
            </a:r>
          </a:p>
          <a:p>
            <a:endParaRPr lang="en-US" sz="1000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Machine Learning</a:t>
            </a:r>
            <a:r>
              <a:rPr lang="en-US" dirty="0" smtClean="0"/>
              <a:t>: Rank the various concepts.</a:t>
            </a:r>
          </a:p>
          <a:p>
            <a:endParaRPr lang="en-US" sz="1000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User Interface</a:t>
            </a:r>
            <a:r>
              <a:rPr lang="en-US" dirty="0" smtClean="0"/>
              <a:t>: Provide an appropriate interaction mechanism to resolve ambiguities.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7854" y="304800"/>
            <a:ext cx="8190186" cy="609600"/>
          </a:xfrm>
        </p:spPr>
        <p:txBody>
          <a:bodyPr/>
          <a:lstStyle/>
          <a:p>
            <a:r>
              <a:rPr lang="en-US" dirty="0" smtClean="0"/>
              <a:t>Generic Methodology for End User Programming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938" y="5929525"/>
            <a:ext cx="9223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CACM 2012: “Spreadsheet Data Manipulation using Examples”, Gulwani, Harris, Singh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0298173"/>
      </p:ext>
    </p:extLst>
  </p:cSld>
  <p:clrMapOvr>
    <a:masterClrMapping/>
  </p:clrMapOvr>
  <p:transition advTm="581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70339" y="1002324"/>
            <a:ext cx="9636369" cy="5738445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Extraction</a:t>
            </a:r>
          </a:p>
          <a:p>
            <a:r>
              <a:rPr lang="en-US" sz="2200" dirty="0" err="1"/>
              <a:t>FlashRelate</a:t>
            </a:r>
            <a:r>
              <a:rPr lang="en-US" sz="2200" dirty="0"/>
              <a:t>: Extract data from </a:t>
            </a:r>
            <a:r>
              <a:rPr lang="en-US" sz="2200" dirty="0" smtClean="0"/>
              <a:t>spreadsheets</a:t>
            </a:r>
          </a:p>
          <a:p>
            <a:r>
              <a:rPr lang="en-US" sz="2200" dirty="0" err="1" smtClean="0"/>
              <a:t>FlashExtract</a:t>
            </a:r>
            <a:r>
              <a:rPr lang="en-US" sz="2200" dirty="0" smtClean="0"/>
              <a:t>: Extract data from text files, web pages </a:t>
            </a:r>
            <a:r>
              <a:rPr lang="en-US" sz="1800" dirty="0">
                <a:solidFill>
                  <a:srgbClr val="C00000"/>
                </a:solidFill>
              </a:rPr>
              <a:t>[</a:t>
            </a:r>
            <a:r>
              <a:rPr lang="en-US" sz="1800" dirty="0" smtClean="0">
                <a:solidFill>
                  <a:srgbClr val="C00000"/>
                </a:solidFill>
              </a:rPr>
              <a:t>PLDI 2014]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u="sng" dirty="0" smtClean="0"/>
              <a:t>Transformation</a:t>
            </a:r>
          </a:p>
          <a:p>
            <a:r>
              <a:rPr lang="en-US" sz="2000" dirty="0" smtClean="0"/>
              <a:t>Flash Fill: Excel feature for Syntactic String Transformations </a:t>
            </a:r>
            <a:r>
              <a:rPr lang="en-US" sz="1800" dirty="0">
                <a:solidFill>
                  <a:srgbClr val="C00000"/>
                </a:solidFill>
              </a:rPr>
              <a:t>[</a:t>
            </a:r>
            <a:r>
              <a:rPr lang="en-US" sz="1800" dirty="0" smtClean="0">
                <a:solidFill>
                  <a:srgbClr val="C00000"/>
                </a:solidFill>
              </a:rPr>
              <a:t>POPL 2011]</a:t>
            </a:r>
          </a:p>
          <a:p>
            <a:r>
              <a:rPr lang="en-US" sz="2200" dirty="0" smtClean="0"/>
              <a:t>Semantic String Transformations </a:t>
            </a:r>
            <a:r>
              <a:rPr lang="en-US" sz="1800" dirty="0">
                <a:solidFill>
                  <a:srgbClr val="C00000"/>
                </a:solidFill>
              </a:rPr>
              <a:t>[</a:t>
            </a:r>
            <a:r>
              <a:rPr lang="en-US" sz="1800" dirty="0" smtClean="0">
                <a:solidFill>
                  <a:srgbClr val="C00000"/>
                </a:solidFill>
              </a:rPr>
              <a:t>VLDB 2012]</a:t>
            </a:r>
          </a:p>
          <a:p>
            <a:r>
              <a:rPr lang="en-US" sz="2200" dirty="0" smtClean="0"/>
              <a:t>Number Transformations </a:t>
            </a:r>
            <a:r>
              <a:rPr lang="en-US" sz="1800" dirty="0">
                <a:solidFill>
                  <a:srgbClr val="C00000"/>
                </a:solidFill>
              </a:rPr>
              <a:t>[</a:t>
            </a:r>
            <a:r>
              <a:rPr lang="en-US" sz="1800" dirty="0" smtClean="0">
                <a:solidFill>
                  <a:srgbClr val="C00000"/>
                </a:solidFill>
              </a:rPr>
              <a:t>CAV 2013]</a:t>
            </a:r>
          </a:p>
          <a:p>
            <a:endParaRPr lang="en-US" sz="1000" dirty="0" smtClean="0"/>
          </a:p>
          <a:p>
            <a:pPr marL="0" indent="0">
              <a:buNone/>
            </a:pPr>
            <a:r>
              <a:rPr lang="en-US" u="sng" dirty="0" smtClean="0"/>
              <a:t>Querying</a:t>
            </a:r>
            <a:endParaRPr lang="en-US" u="sng" dirty="0"/>
          </a:p>
          <a:p>
            <a:r>
              <a:rPr lang="en-US" sz="2200" dirty="0" err="1" smtClean="0"/>
              <a:t>NLyze</a:t>
            </a:r>
            <a:r>
              <a:rPr lang="en-US" sz="2200" dirty="0" smtClean="0"/>
              <a:t>: an Excel programming-by-natural-</a:t>
            </a:r>
            <a:r>
              <a:rPr lang="en-US" sz="2200" dirty="0" err="1" smtClean="0"/>
              <a:t>lang</a:t>
            </a:r>
            <a:r>
              <a:rPr lang="en-US" sz="2200" dirty="0" smtClean="0"/>
              <a:t> add-in </a:t>
            </a:r>
            <a:r>
              <a:rPr lang="en-US" sz="1800" dirty="0">
                <a:solidFill>
                  <a:srgbClr val="C00000"/>
                </a:solidFill>
              </a:rPr>
              <a:t>[</a:t>
            </a:r>
            <a:r>
              <a:rPr lang="en-US" sz="1800" dirty="0" smtClean="0">
                <a:solidFill>
                  <a:srgbClr val="C00000"/>
                </a:solidFill>
              </a:rPr>
              <a:t>SIGMOD 2014</a:t>
            </a:r>
            <a:r>
              <a:rPr lang="en-US" sz="1800" dirty="0">
                <a:solidFill>
                  <a:srgbClr val="C00000"/>
                </a:solidFill>
              </a:rPr>
              <a:t>]</a:t>
            </a:r>
            <a:endParaRPr lang="en-US" sz="1800" dirty="0" smtClean="0">
              <a:solidFill>
                <a:srgbClr val="C00000"/>
              </a:solidFill>
            </a:endParaRPr>
          </a:p>
          <a:p>
            <a:pPr lvl="1"/>
            <a:endParaRPr lang="en-US" sz="1000" dirty="0"/>
          </a:p>
          <a:p>
            <a:pPr marL="0" indent="0">
              <a:buNone/>
            </a:pPr>
            <a:r>
              <a:rPr lang="en-US" u="sng" dirty="0" smtClean="0"/>
              <a:t>Formatting</a:t>
            </a:r>
          </a:p>
          <a:p>
            <a:r>
              <a:rPr lang="en-US" sz="2200" dirty="0"/>
              <a:t>Table re-formatting </a:t>
            </a:r>
            <a:r>
              <a:rPr lang="en-US" sz="1800" dirty="0">
                <a:solidFill>
                  <a:srgbClr val="C00000"/>
                </a:solidFill>
              </a:rPr>
              <a:t>[</a:t>
            </a:r>
            <a:r>
              <a:rPr lang="en-US" sz="1800" dirty="0" smtClean="0">
                <a:solidFill>
                  <a:srgbClr val="C00000"/>
                </a:solidFill>
              </a:rPr>
              <a:t>PLDI 2011</a:t>
            </a:r>
            <a:r>
              <a:rPr lang="en-US" sz="1800" dirty="0">
                <a:solidFill>
                  <a:srgbClr val="C00000"/>
                </a:solidFill>
              </a:rPr>
              <a:t>]</a:t>
            </a:r>
            <a:endParaRPr lang="en-US" sz="2200" dirty="0" smtClean="0"/>
          </a:p>
          <a:p>
            <a:r>
              <a:rPr lang="en-US" sz="2200" dirty="0" err="1" smtClean="0"/>
              <a:t>FlashFormat</a:t>
            </a:r>
            <a:r>
              <a:rPr lang="en-US" sz="2200" dirty="0" smtClean="0"/>
              <a:t>: a </a:t>
            </a:r>
            <a:r>
              <a:rPr lang="en-US" sz="2200" dirty="0" err="1" smtClean="0"/>
              <a:t>Powerpoint</a:t>
            </a:r>
            <a:r>
              <a:rPr lang="en-US" sz="2200" dirty="0" smtClean="0"/>
              <a:t> add-in </a:t>
            </a:r>
            <a:r>
              <a:rPr lang="en-US" sz="1800" dirty="0">
                <a:solidFill>
                  <a:srgbClr val="C00000"/>
                </a:solidFill>
              </a:rPr>
              <a:t>[</a:t>
            </a:r>
            <a:r>
              <a:rPr lang="en-US" sz="1800" dirty="0" smtClean="0">
                <a:solidFill>
                  <a:srgbClr val="C00000"/>
                </a:solidFill>
              </a:rPr>
              <a:t>AAAI 2014]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Manipulation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6739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-15240" y="2497646"/>
            <a:ext cx="90711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800" dirty="0" err="1" smtClean="0">
                <a:solidFill>
                  <a:srgbClr val="3333CC"/>
                </a:solidFill>
              </a:rPr>
              <a:t>FlashExtract</a:t>
            </a:r>
            <a:r>
              <a:rPr lang="en-US" sz="3800" dirty="0" smtClean="0">
                <a:solidFill>
                  <a:srgbClr val="3333CC"/>
                </a:solidFill>
              </a:rPr>
              <a:t> Demo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2171078"/>
      </p:ext>
    </p:extLst>
  </p:cSld>
  <p:clrMapOvr>
    <a:masterClrMapping/>
  </p:clrMapOvr>
  <p:transition advTm="3324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4833" y="1143000"/>
            <a:ext cx="8203367" cy="1435308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When I receive a new SMS, if the phone is connected to my car’s </a:t>
            </a:r>
            <a:r>
              <a:rPr lang="en-US" dirty="0" err="1"/>
              <a:t>bluetooth</a:t>
            </a:r>
            <a:r>
              <a:rPr lang="en-US" dirty="0"/>
              <a:t>, </a:t>
            </a:r>
            <a:r>
              <a:rPr lang="en-US" dirty="0" smtClean="0"/>
              <a:t>read </a:t>
            </a:r>
            <a:r>
              <a:rPr lang="en-US" dirty="0"/>
              <a:t>the message content and </a:t>
            </a:r>
            <a:r>
              <a:rPr lang="en-US" dirty="0" smtClean="0"/>
              <a:t>reply to the </a:t>
            </a:r>
            <a:r>
              <a:rPr lang="en-US" dirty="0"/>
              <a:t>sender “I’m driving.”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8617" y="304800"/>
            <a:ext cx="8420245" cy="609600"/>
          </a:xfrm>
        </p:spPr>
        <p:txBody>
          <a:bodyPr/>
          <a:lstStyle/>
          <a:p>
            <a:r>
              <a:rPr lang="en-US" dirty="0" smtClean="0"/>
              <a:t>Programming using Natural Language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4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80675" y="969375"/>
                <a:ext cx="8863326" cy="5674492"/>
              </a:xfrm>
            </p:spPr>
            <p:txBody>
              <a:bodyPr/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smtClean="0">
                    <a:solidFill>
                      <a:schemeClr val="accent2"/>
                    </a:solidFill>
                  </a:rPr>
                  <a:t>SmartPhone </a:t>
                </a:r>
                <a:r>
                  <a:rPr lang="en-US" dirty="0">
                    <a:solidFill>
                      <a:schemeClr val="accent2"/>
                    </a:solidFill>
                  </a:rPr>
                  <a:t>Program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8000"/>
                        </a:solidFill>
                        <a:latin typeface="Cambria Math"/>
                      </a:rPr>
                      <m:t>𝑷</m:t>
                    </m:r>
                  </m:oMath>
                </a14:m>
                <a:r>
                  <a:rPr lang="en-US" dirty="0"/>
                  <a:t> :=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8000"/>
                        </a:solidFill>
                        <a:latin typeface="Cambria Math"/>
                      </a:rPr>
                      <m:t>𝐼</m:t>
                    </m:r>
                    <m:r>
                      <a:rPr lang="en-US" i="1" dirty="0">
                        <a:solidFill>
                          <a:srgbClr val="00800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008000"/>
                        </a:solidFill>
                        <a:latin typeface="Cambria Math"/>
                      </a:rPr>
                      <m:t>𝑤h𝑒𝑛</m:t>
                    </m:r>
                    <m:r>
                      <a:rPr lang="en-US" i="1" dirty="0">
                        <a:solidFill>
                          <a:srgbClr val="00800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008000"/>
                        </a:solidFill>
                        <a:latin typeface="Cambria Math"/>
                      </a:rPr>
                      <m:t>𝐸</m:t>
                    </m:r>
                    <m:r>
                      <a:rPr lang="en-US" i="1" dirty="0">
                        <a:solidFill>
                          <a:srgbClr val="00800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008000"/>
                        </a:solidFill>
                        <a:latin typeface="Cambria Math"/>
                      </a:rPr>
                      <m:t>𝑈</m:t>
                    </m:r>
                    <m:r>
                      <a:rPr lang="en-US" i="1" dirty="0">
                        <a:solidFill>
                          <a:srgbClr val="00800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008000"/>
                        </a:solidFill>
                        <a:latin typeface="Cambria Math"/>
                      </a:rPr>
                      <m:t>𝑖𝑓</m:t>
                    </m:r>
                    <m:r>
                      <a:rPr lang="en-US" i="1" dirty="0">
                        <a:solidFill>
                          <a:srgbClr val="00800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008000"/>
                        </a:solidFill>
                        <a:latin typeface="Cambria Math"/>
                      </a:rPr>
                      <m:t>𝐶</m:t>
                    </m:r>
                    <m:r>
                      <a:rPr lang="en-US" i="1" dirty="0">
                        <a:solidFill>
                          <a:srgbClr val="00800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008000"/>
                        </a:solidFill>
                        <a:latin typeface="Cambria Math"/>
                      </a:rPr>
                      <m:t>𝑡h𝑒𝑛</m:t>
                    </m:r>
                    <m:r>
                      <a:rPr lang="en-US" i="1" dirty="0">
                        <a:solidFill>
                          <a:srgbClr val="00800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008000"/>
                        </a:solidFill>
                        <a:latin typeface="Cambria Math"/>
                      </a:rPr>
                      <m:t>𝑀</m:t>
                    </m:r>
                  </m:oMath>
                </a14:m>
                <a:endParaRPr lang="en-US" dirty="0" smtClean="0">
                  <a:solidFill>
                    <a:schemeClr val="accent2"/>
                  </a:solidFill>
                  <a:latin typeface="Comic Sans MS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smtClean="0">
                    <a:solidFill>
                      <a:schemeClr val="accent2"/>
                    </a:solidFill>
                    <a:latin typeface="Comic Sans MS"/>
                  </a:rPr>
                  <a:t>Parameter</a:t>
                </a:r>
                <a:r>
                  <a:rPr lang="en-US" dirty="0" smtClean="0">
                    <a:latin typeface="Comic Sans MS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𝑰</m:t>
                    </m:r>
                  </m:oMath>
                </a14:m>
                <a:r>
                  <a:rPr lang="en-US" dirty="0" smtClean="0">
                    <a:latin typeface="Comic Sans MS"/>
                  </a:rPr>
                  <a:t> :=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𝐼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𝑛𝑝𝑢𝑡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𝑖</m:t>
                    </m:r>
                    <m:r>
                      <a:rPr lang="en-US" i="1" baseline="-25000" dirty="0" smtClean="0">
                        <a:solidFill>
                          <a:srgbClr val="008000"/>
                        </a:solidFill>
                        <a:latin typeface="Cambria Math"/>
                      </a:rPr>
                      <m:t>1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, …, 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𝑖𝑛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) | </m:t>
                    </m:r>
                    <m:r>
                      <a:rPr lang="en-US" b="0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𝜖</m:t>
                    </m:r>
                  </m:oMath>
                </a14:m>
                <a:endParaRPr lang="en-US" dirty="0" smtClean="0">
                  <a:solidFill>
                    <a:srgbClr val="008000"/>
                  </a:solidFill>
                  <a:latin typeface="cmmi10"/>
                </a:endParaRPr>
              </a:p>
              <a:p>
                <a:pPr marL="0" indent="0">
                  <a:buNone/>
                </a:pPr>
                <a:endParaRPr lang="en-US" sz="900" dirty="0" smtClean="0">
                  <a:solidFill>
                    <a:schemeClr val="accent2"/>
                  </a:solidFill>
                  <a:latin typeface="Comic Sans MS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2"/>
                    </a:solidFill>
                    <a:latin typeface="Comic Sans MS"/>
                  </a:rPr>
                  <a:t>Event</a:t>
                </a:r>
                <a:r>
                  <a:rPr lang="en-US" dirty="0" smtClean="0">
                    <a:latin typeface="Comic Sans MS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𝑬</m:t>
                    </m:r>
                  </m:oMath>
                </a14:m>
                <a:r>
                  <a:rPr lang="en-US" dirty="0" smtClean="0">
                    <a:latin typeface="Comic Sans MS"/>
                  </a:rPr>
                  <a:t> :=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≔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𝐸𝑣𝑒𝑛𝑡𝑁𝑎𝑚𝑒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()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|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𝜖</m:t>
                    </m:r>
                  </m:oMath>
                </a14:m>
                <a:endParaRPr lang="en-US" dirty="0" smtClean="0">
                  <a:solidFill>
                    <a:schemeClr val="accent2"/>
                  </a:solidFill>
                  <a:latin typeface="Comic Sans MS"/>
                </a:endParaRPr>
              </a:p>
              <a:p>
                <a:pPr marL="0" indent="0">
                  <a:buNone/>
                </a:pPr>
                <a:endParaRPr lang="en-US" sz="900" dirty="0" smtClean="0">
                  <a:solidFill>
                    <a:schemeClr val="accent2"/>
                  </a:solidFill>
                  <a:latin typeface="Comic Sans MS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2"/>
                    </a:solidFill>
                    <a:latin typeface="Comic Sans MS"/>
                  </a:rPr>
                  <a:t>Side-effect Free Computation</a:t>
                </a:r>
                <a:r>
                  <a:rPr lang="en-US" dirty="0" smtClean="0">
                    <a:latin typeface="Comic Sans MS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𝑼</m:t>
                    </m:r>
                  </m:oMath>
                </a14:m>
                <a:r>
                  <a:rPr lang="en-US" dirty="0" smtClean="0">
                    <a:latin typeface="Comic Sans MS"/>
                  </a:rPr>
                  <a:t> :=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;…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; 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; </m:t>
                    </m:r>
                  </m:oMath>
                </a14:m>
                <a:endParaRPr lang="en-US" dirty="0" smtClean="0">
                  <a:solidFill>
                    <a:schemeClr val="accent2"/>
                  </a:solidFill>
                  <a:latin typeface="Comic Sans MS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2"/>
                    </a:solidFill>
                    <a:latin typeface="Comic Sans MS"/>
                  </a:rPr>
                  <a:t>Utility Function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𝑭</m:t>
                    </m:r>
                  </m:oMath>
                </a14:m>
                <a:r>
                  <a:rPr lang="en-US" dirty="0" smtClean="0">
                    <a:latin typeface="Comic Sans MS"/>
                  </a:rPr>
                  <a:t> :=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/>
                      </a:rPr>
                      <m:t>≔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𝑈𝑡𝑖𝑙𝑖𝑡𝑦𝑁𝑎𝑚𝑒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endParaRPr lang="en-US" b="0" dirty="0" smtClean="0">
                  <a:solidFill>
                    <a:srgbClr val="008000"/>
                  </a:solidFill>
                  <a:latin typeface="Comic Sans MS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2"/>
                    </a:solidFill>
                  </a:rPr>
                  <a:t>Argument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:=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008000"/>
                        </a:solidFill>
                        <a:latin typeface="Cambria Math"/>
                      </a:rPr>
                      <m:t>𝑖</m:t>
                    </m:r>
                    <m:r>
                      <a:rPr lang="en-US" i="1" dirty="0">
                        <a:solidFill>
                          <a:schemeClr val="accent2"/>
                        </a:solidFill>
                        <a:latin typeface="Cambria Math"/>
                      </a:rPr>
                      <m:t>  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 </m:t>
                        </m:r>
                        <m:r>
                          <a:rPr lang="en-US" i="1" dirty="0">
                            <a:solidFill>
                              <a:schemeClr val="accent2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i="1" dirty="0">
                            <a:solidFill>
                              <a:schemeClr val="accent2"/>
                            </a:solidFill>
                            <a:latin typeface="Cambria Math"/>
                          </a:rPr>
                          <m:t>  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chemeClr val="accent2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008000"/>
                        </a:solidFill>
                        <a:latin typeface="Cambria Math"/>
                      </a:rPr>
                      <m:t>𝑥</m:t>
                    </m:r>
                    <m:r>
                      <a:rPr lang="en-US" i="1" dirty="0">
                        <a:solidFill>
                          <a:schemeClr val="accent2"/>
                        </a:solidFill>
                        <a:latin typeface="Cambria Math"/>
                      </a:rPr>
                      <m:t>  </m:t>
                    </m:r>
                    <m:r>
                      <a:rPr lang="en-US" i="1" dirty="0">
                        <a:latin typeface="Cambria Math"/>
                      </a:rPr>
                      <m:t>| </m:t>
                    </m:r>
                    <m:r>
                      <a:rPr lang="en-US" i="1" dirty="0">
                        <a:solidFill>
                          <a:schemeClr val="accent2"/>
                        </a:solidFill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𝑠</m:t>
                    </m:r>
                  </m:oMath>
                </a14:m>
                <a:endParaRPr lang="en-US" sz="1000" dirty="0" smtClean="0">
                  <a:solidFill>
                    <a:srgbClr val="C0000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1200" dirty="0" smtClean="0">
                  <a:solidFill>
                    <a:schemeClr val="accent2"/>
                  </a:solidFill>
                  <a:latin typeface="+mj-lt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smtClean="0">
                    <a:solidFill>
                      <a:schemeClr val="accent2"/>
                    </a:solidFill>
                  </a:rPr>
                  <a:t>Condition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8000"/>
                        </a:solidFill>
                        <a:latin typeface="Cambria Math"/>
                      </a:rPr>
                      <m:t>𝑪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/>
                  <a:t>:=</a:t>
                </a:r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8000"/>
                        </a:solidFill>
                        <a:latin typeface="Cambria Math"/>
                      </a:rPr>
                      <m:t>∧ …∧</m:t>
                    </m:r>
                    <m:sSub>
                      <m:sSubPr>
                        <m:ctrlPr>
                          <a:rPr lang="en-US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solidFill>
                              <a:srgbClr val="008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chemeClr val="accent2"/>
                    </a:solidFill>
                  </a:rPr>
                  <a:t>Predicate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8000"/>
                        </a:solidFill>
                        <a:latin typeface="Cambria Math"/>
                      </a:rPr>
                      <m:t>𝝅</m:t>
                    </m:r>
                  </m:oMath>
                </a14:m>
                <a:r>
                  <a:rPr lang="en-US" dirty="0"/>
                  <a:t> :=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𝑃𝑟𝑒𝑑𝑖𝑐𝑎𝑡𝑒𝑁𝑎𝑚𝑒</m:t>
                    </m:r>
                    <m:d>
                      <m:dPr>
                        <m:ctrlPr>
                          <a:rPr lang="en-US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i="1" dirty="0">
                        <a:solidFill>
                          <a:srgbClr val="008000"/>
                        </a:solidFill>
                        <a:latin typeface="Cambria Math"/>
                      </a:rPr>
                      <m:t>  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  </m:t>
                        </m:r>
                        <m: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b="0" i="1" baseline="-25000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i="1" dirty="0">
                            <a:solidFill>
                              <a:srgbClr val="008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b="0" i="1" baseline="-25000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i="1" dirty="0">
                            <a:solidFill>
                              <a:srgbClr val="008000"/>
                            </a:solidFill>
                            <a:latin typeface="Cambria Math"/>
                          </a:rPr>
                          <m:t>  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  </m:t>
                    </m:r>
                    <m:r>
                      <a:rPr lang="en-US" b="0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𝑎</m:t>
                    </m:r>
                    <m:r>
                      <a:rPr lang="en-US" b="0" i="1" baseline="-25000" dirty="0" smtClean="0">
                        <a:solidFill>
                          <a:srgbClr val="008000"/>
                        </a:solidFill>
                        <a:latin typeface="Cambria Math"/>
                      </a:rPr>
                      <m:t>1</m:t>
                    </m:r>
                    <m:r>
                      <a:rPr lang="en-US" b="0" i="1" dirty="0" smtClean="0">
                        <a:solidFill>
                          <a:srgbClr val="008000"/>
                        </a:solidFill>
                        <a:latin typeface="Cambria Math"/>
                      </a:rPr>
                      <m:t>∈</m:t>
                    </m:r>
                    <m:r>
                      <a:rPr lang="en-US" b="0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𝑎</m:t>
                    </m:r>
                    <m:r>
                      <a:rPr lang="en-US" b="0" i="1" baseline="-25000" dirty="0" smtClean="0">
                        <a:solidFill>
                          <a:srgbClr val="008000"/>
                        </a:solidFill>
                        <a:latin typeface="Cambria Math"/>
                      </a:rPr>
                      <m:t>2</m:t>
                    </m:r>
                  </m:oMath>
                </a14:m>
                <a:endParaRPr lang="en-US" baseline="-25000" dirty="0" smtClean="0">
                  <a:solidFill>
                    <a:srgbClr val="008000"/>
                  </a:solidFill>
                  <a:latin typeface="Comic Sans MS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1200" dirty="0" smtClean="0">
                  <a:solidFill>
                    <a:schemeClr val="accent2"/>
                  </a:solidFill>
                  <a:latin typeface="Comic Sans MS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smtClean="0">
                    <a:solidFill>
                      <a:schemeClr val="accent2"/>
                    </a:solidFill>
                    <a:latin typeface="Comic Sans MS"/>
                  </a:rPr>
                  <a:t>Body</a:t>
                </a:r>
                <a:r>
                  <a:rPr lang="en-US" dirty="0" smtClean="0">
                    <a:latin typeface="Comic Sans MS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𝑴</m:t>
                    </m:r>
                  </m:oMath>
                </a14:m>
                <a:r>
                  <a:rPr lang="en-US" dirty="0" smtClean="0">
                    <a:latin typeface="Comic Sans MS"/>
                  </a:rPr>
                  <a:t> :=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𝑆𝑡𝑚𝑡</m:t>
                    </m:r>
                    <m:r>
                      <a:rPr lang="en-US" i="1" baseline="-25000" dirty="0" smtClean="0">
                        <a:solidFill>
                          <a:srgbClr val="008000"/>
                        </a:solidFill>
                        <a:latin typeface="Cambria Math"/>
                      </a:rPr>
                      <m:t>1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; … </m:t>
                    </m:r>
                    <m:r>
                      <a:rPr lang="en-US" i="1" dirty="0" err="1" smtClean="0">
                        <a:solidFill>
                          <a:srgbClr val="008000"/>
                        </a:solidFill>
                        <a:latin typeface="Cambria Math"/>
                      </a:rPr>
                      <m:t>𝑆𝑡𝑚𝑡</m:t>
                    </m:r>
                    <m:r>
                      <a:rPr lang="en-US" i="1" baseline="-25000" dirty="0" err="1" smtClean="0">
                        <a:solidFill>
                          <a:srgbClr val="00800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;</m:t>
                    </m:r>
                  </m:oMath>
                </a14:m>
                <a:endParaRPr lang="en-US" dirty="0">
                  <a:solidFill>
                    <a:srgbClr val="008000"/>
                  </a:solidFill>
                  <a:latin typeface="Comic Sans MS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smtClean="0">
                    <a:solidFill>
                      <a:schemeClr val="accent2"/>
                    </a:solidFill>
                    <a:latin typeface="Comic Sans MS"/>
                  </a:rPr>
                  <a:t>Statement</a:t>
                </a:r>
                <a:r>
                  <a:rPr lang="en-US" dirty="0" smtClean="0">
                    <a:latin typeface="Comic Sans MS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𝑺𝒕𝒎𝒕</m:t>
                    </m:r>
                  </m:oMath>
                </a14:m>
                <a:r>
                  <a:rPr lang="en-US" dirty="0" smtClean="0">
                    <a:latin typeface="Comic Sans MS"/>
                  </a:rPr>
                  <a:t> :=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>
                    <a:latin typeface="Comic Sans MS"/>
                  </a:rPr>
                  <a:t> |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𝑓𝑜𝑟𝑒𝑎𝑐h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008000"/>
                        </a:solidFill>
                        <a:latin typeface="Cambria Math"/>
                      </a:rPr>
                      <m:t>x</m:t>
                    </m:r>
                    <m:r>
                      <a:rPr lang="en-US" b="0" i="1" dirty="0" smtClean="0">
                        <a:solidFill>
                          <a:srgbClr val="008000"/>
                        </a:solidFill>
                        <a:latin typeface="Cambria Math"/>
                      </a:rPr>
                      <m:t>∈</m:t>
                    </m:r>
                    <m:r>
                      <a:rPr lang="en-US" b="0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𝑎</m:t>
                    </m:r>
                    <m:r>
                      <a:rPr lang="en-US" b="0" i="1" dirty="0" smtClean="0">
                        <a:solidFill>
                          <a:srgbClr val="008000"/>
                        </a:solidFill>
                        <a:latin typeface="Cambria Math"/>
                      </a:rPr>
                      <m:t>  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𝑑𝑜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𝑆</m:t>
                    </m:r>
                    <m:r>
                      <a:rPr lang="en-US" i="1" baseline="-25000" dirty="0" smtClean="0">
                        <a:solidFill>
                          <a:srgbClr val="008000"/>
                        </a:solidFill>
                        <a:latin typeface="Cambria Math"/>
                      </a:rPr>
                      <m:t>1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; … </m:t>
                    </m:r>
                    <m:r>
                      <a:rPr lang="en-US" i="1" dirty="0" err="1" smtClean="0">
                        <a:solidFill>
                          <a:srgbClr val="008000"/>
                        </a:solidFill>
                        <a:latin typeface="Cambria Math"/>
                      </a:rPr>
                      <m:t>𝑆</m:t>
                    </m:r>
                    <m:r>
                      <a:rPr lang="en-US" i="1" baseline="-25000" dirty="0" err="1" smtClean="0">
                        <a:solidFill>
                          <a:srgbClr val="008000"/>
                        </a:solidFill>
                        <a:latin typeface="Cambria Math"/>
                      </a:rPr>
                      <m:t>𝑚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; 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𝑜𝑑</m:t>
                    </m:r>
                  </m:oMath>
                </a14:m>
                <a:endParaRPr lang="en-US" dirty="0" smtClean="0">
                  <a:solidFill>
                    <a:srgbClr val="008000"/>
                  </a:solidFill>
                  <a:latin typeface="Comic Sans MS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smtClean="0">
                    <a:solidFill>
                      <a:schemeClr val="accent2"/>
                    </a:solidFill>
                    <a:latin typeface="Comic Sans MS"/>
                  </a:rPr>
                  <a:t>Atomic Statement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dirty="0" smtClean="0">
                    <a:latin typeface="Comic Sans MS"/>
                  </a:rPr>
                  <a:t> :=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  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|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𝐹</m:t>
                    </m:r>
                  </m:oMath>
                </a14:m>
                <a:endParaRPr lang="en-US" dirty="0" smtClean="0">
                  <a:solidFill>
                    <a:srgbClr val="008000"/>
                  </a:solidFill>
                  <a:latin typeface="Comic Sans MS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smtClean="0">
                    <a:solidFill>
                      <a:schemeClr val="accent2"/>
                    </a:solidFill>
                    <a:latin typeface="Comic Sans MS"/>
                  </a:rPr>
                  <a:t>Action</a:t>
                </a:r>
                <a:r>
                  <a:rPr lang="en-US" dirty="0" smtClean="0">
                    <a:latin typeface="Comic Sans MS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𝑨</m:t>
                    </m:r>
                  </m:oMath>
                </a14:m>
                <a:r>
                  <a:rPr lang="en-US" dirty="0" smtClean="0">
                    <a:latin typeface="Comic Sans MS"/>
                  </a:rPr>
                  <a:t> :=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b="0" i="1" dirty="0" smtClean="0">
                        <a:solidFill>
                          <a:srgbClr val="008000"/>
                        </a:solidFill>
                        <a:latin typeface="Cambria Math"/>
                      </a:rPr>
                      <m:t> ≔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𝐴𝑐𝑡𝑖𝑜𝑛𝑁𝑎𝑚𝑒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dirty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endParaRPr lang="en-US" b="0" dirty="0" smtClean="0">
                  <a:latin typeface="Comic Sans MS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0675" y="969375"/>
                <a:ext cx="8863326" cy="5674492"/>
              </a:xfrm>
              <a:blipFill rotWithShape="0">
                <a:blip r:embed="rId2"/>
                <a:stretch>
                  <a:fillRect l="-1032" t="-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78240" cy="609600"/>
          </a:xfrm>
        </p:spPr>
        <p:txBody>
          <a:bodyPr/>
          <a:lstStyle/>
          <a:p>
            <a:r>
              <a:rPr lang="en-US" dirty="0" smtClean="0"/>
              <a:t>DSL for </a:t>
            </a:r>
            <a:r>
              <a:rPr lang="en-US" dirty="0" err="1" smtClean="0"/>
              <a:t>SmartPhone</a:t>
            </a:r>
            <a:r>
              <a:rPr lang="en-US" dirty="0" smtClean="0"/>
              <a:t>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113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4833" y="1143000"/>
            <a:ext cx="8203367" cy="1435308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When I receive a new SMS, if the phone is connected to my car’s </a:t>
            </a:r>
            <a:r>
              <a:rPr lang="en-US" dirty="0" err="1"/>
              <a:t>bluetooth</a:t>
            </a:r>
            <a:r>
              <a:rPr lang="en-US" dirty="0"/>
              <a:t>, </a:t>
            </a:r>
            <a:r>
              <a:rPr lang="en-US" dirty="0" smtClean="0"/>
              <a:t>read </a:t>
            </a:r>
            <a:r>
              <a:rPr lang="en-US" dirty="0"/>
              <a:t>the message content and </a:t>
            </a:r>
            <a:r>
              <a:rPr lang="en-US" dirty="0" smtClean="0"/>
              <a:t>reply to the </a:t>
            </a:r>
            <a:r>
              <a:rPr lang="en-US" dirty="0"/>
              <a:t>sender “I’m driving.”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using Natural Language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3239" y="3632365"/>
            <a:ext cx="74201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8000"/>
                </a:solidFill>
              </a:rPr>
              <a:t>when</a:t>
            </a:r>
            <a:r>
              <a:rPr lang="en-US" sz="2400" dirty="0">
                <a:solidFill>
                  <a:srgbClr val="008000"/>
                </a:solidFill>
              </a:rPr>
              <a:t> (number, content) := </a:t>
            </a:r>
            <a:r>
              <a:rPr lang="en-US" sz="2400" dirty="0" err="1">
                <a:solidFill>
                  <a:srgbClr val="C00000"/>
                </a:solidFill>
              </a:rPr>
              <a:t>MessageReceived</a:t>
            </a:r>
            <a:r>
              <a:rPr lang="en-US" sz="2400" dirty="0" smtClean="0">
                <a:solidFill>
                  <a:srgbClr val="008000"/>
                </a:solidFill>
              </a:rPr>
              <a:t>()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b="1" dirty="0">
                <a:solidFill>
                  <a:srgbClr val="008000"/>
                </a:solidFill>
              </a:rPr>
              <a:t>if</a:t>
            </a:r>
            <a:r>
              <a:rPr lang="en-US" sz="2400" dirty="0">
                <a:solidFill>
                  <a:srgbClr val="008000"/>
                </a:solidFill>
              </a:rPr>
              <a:t> (</a:t>
            </a:r>
            <a:r>
              <a:rPr lang="en-US" sz="2400" dirty="0" err="1">
                <a:solidFill>
                  <a:srgbClr val="C00000"/>
                </a:solidFill>
              </a:rPr>
              <a:t>IsConnectedToBTDevice</a:t>
            </a:r>
            <a:r>
              <a:rPr lang="en-US" sz="2400" dirty="0">
                <a:solidFill>
                  <a:srgbClr val="008000"/>
                </a:solidFill>
              </a:rPr>
              <a:t>(</a:t>
            </a:r>
            <a:r>
              <a:rPr lang="en-US" sz="2400" dirty="0" err="1">
                <a:solidFill>
                  <a:srgbClr val="C00000"/>
                </a:solidFill>
              </a:rPr>
              <a:t>Car_BT</a:t>
            </a:r>
            <a:r>
              <a:rPr lang="en-US" sz="2400" dirty="0">
                <a:solidFill>
                  <a:srgbClr val="008000"/>
                </a:solidFill>
              </a:rPr>
              <a:t>)</a:t>
            </a:r>
            <a:r>
              <a:rPr lang="en-US" sz="2400" dirty="0"/>
              <a:t> </a:t>
            </a:r>
            <a:r>
              <a:rPr lang="en-US" sz="2400" b="1" dirty="0" smtClean="0">
                <a:solidFill>
                  <a:srgbClr val="008000"/>
                </a:solidFill>
              </a:rPr>
              <a:t>then</a:t>
            </a:r>
            <a:endParaRPr lang="en-US" sz="2400" dirty="0" smtClean="0">
              <a:solidFill>
                <a:srgbClr val="00800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                    Speak</a:t>
            </a:r>
            <a:r>
              <a:rPr lang="en-US" sz="2400" dirty="0" smtClean="0">
                <a:solidFill>
                  <a:srgbClr val="008000"/>
                </a:solidFill>
              </a:rPr>
              <a:t>(content);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                    </a:t>
            </a:r>
            <a:r>
              <a:rPr lang="en-US" sz="2400" dirty="0" err="1" smtClean="0">
                <a:solidFill>
                  <a:srgbClr val="C00000"/>
                </a:solidFill>
              </a:rPr>
              <a:t>SendMessage</a:t>
            </a:r>
            <a:r>
              <a:rPr lang="en-US" sz="2400" dirty="0" smtClean="0">
                <a:solidFill>
                  <a:srgbClr val="008000"/>
                </a:solidFill>
              </a:rPr>
              <a:t>(number</a:t>
            </a:r>
            <a:r>
              <a:rPr lang="en-US" sz="2400" dirty="0">
                <a:solidFill>
                  <a:srgbClr val="008000"/>
                </a:solidFill>
              </a:rPr>
              <a:t>, </a:t>
            </a:r>
            <a:r>
              <a:rPr lang="en-US" sz="2400" dirty="0">
                <a:solidFill>
                  <a:srgbClr val="C00000"/>
                </a:solidFill>
              </a:rPr>
              <a:t>"I'm driving</a:t>
            </a:r>
            <a:r>
              <a:rPr lang="en-US" sz="2400" dirty="0" smtClean="0">
                <a:solidFill>
                  <a:srgbClr val="C00000"/>
                </a:solidFill>
              </a:rPr>
              <a:t>"</a:t>
            </a:r>
            <a:r>
              <a:rPr lang="en-US" sz="2400" dirty="0" smtClean="0">
                <a:solidFill>
                  <a:srgbClr val="008000"/>
                </a:solidFill>
              </a:rPr>
              <a:t>);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3882452" y="2578307"/>
            <a:ext cx="254833" cy="1054057"/>
          </a:xfrm>
          <a:prstGeom prst="downArrow">
            <a:avLst/>
          </a:prstGeom>
          <a:solidFill>
            <a:srgbClr val="00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7285" y="2834078"/>
            <a:ext cx="1543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Synthesis</a:t>
            </a:r>
            <a:endParaRPr lang="en-US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4858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Synthesis</a:t>
            </a:r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-4982" y="1143497"/>
            <a:ext cx="9301382" cy="53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Goal: </a:t>
            </a:r>
            <a:r>
              <a:rPr lang="en-US" dirty="0" smtClean="0"/>
              <a:t>Synthesize a program in the underlying </a:t>
            </a:r>
            <a:r>
              <a:rPr lang="en-US" dirty="0" smtClean="0">
                <a:solidFill>
                  <a:srgbClr val="C00000"/>
                </a:solidFill>
              </a:rPr>
              <a:t>domain-specific language</a:t>
            </a:r>
            <a:r>
              <a:rPr lang="en-US" dirty="0" smtClean="0"/>
              <a:t> (DSL) from </a:t>
            </a:r>
            <a:r>
              <a:rPr lang="en-US" dirty="0" smtClean="0">
                <a:solidFill>
                  <a:srgbClr val="C00000"/>
                </a:solidFill>
              </a:rPr>
              <a:t>user intent</a:t>
            </a:r>
            <a:r>
              <a:rPr lang="en-US" dirty="0" smtClean="0"/>
              <a:t> using some </a:t>
            </a:r>
            <a:r>
              <a:rPr lang="en-US" dirty="0" smtClean="0">
                <a:solidFill>
                  <a:srgbClr val="C00000"/>
                </a:solidFill>
              </a:rPr>
              <a:t>search algorithm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Significance:</a:t>
            </a:r>
          </a:p>
          <a:p>
            <a:pPr lvl="1"/>
            <a:r>
              <a:rPr lang="en-US" dirty="0" smtClean="0"/>
              <a:t>Various computational devices &amp; programming languages/models</a:t>
            </a:r>
          </a:p>
          <a:p>
            <a:pPr lvl="2"/>
            <a:r>
              <a:rPr lang="en-US" dirty="0" smtClean="0"/>
              <a:t>Billions of non-experts have access to these!</a:t>
            </a:r>
          </a:p>
          <a:p>
            <a:pPr lvl="1"/>
            <a:r>
              <a:rPr lang="en-US" dirty="0" smtClean="0"/>
              <a:t>Enabling technology is now available.</a:t>
            </a:r>
          </a:p>
          <a:p>
            <a:pPr lvl="2"/>
            <a:r>
              <a:rPr lang="en-US" dirty="0"/>
              <a:t>Better </a:t>
            </a:r>
            <a:r>
              <a:rPr lang="en-US" dirty="0" smtClean="0"/>
              <a:t>search algorithms</a:t>
            </a:r>
          </a:p>
          <a:p>
            <a:pPr lvl="2"/>
            <a:r>
              <a:rPr lang="en-US" dirty="0" smtClean="0"/>
              <a:t>Faster machines (good application for multi-cores)</a:t>
            </a:r>
          </a:p>
          <a:p>
            <a:endParaRPr lang="en-US" sz="1000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State of the art: </a:t>
            </a:r>
            <a:r>
              <a:rPr lang="en-US" dirty="0" smtClean="0"/>
              <a:t>We can synthesize programs of size 10-20.</a:t>
            </a:r>
          </a:p>
          <a:p>
            <a:pPr marL="0" indent="0">
              <a:buNone/>
            </a:pPr>
            <a:r>
              <a:rPr lang="en-US" dirty="0" smtClean="0"/>
              <a:t> But this itself is a revolutionary capability if we </a:t>
            </a:r>
          </a:p>
          <a:p>
            <a:r>
              <a:rPr lang="en-US" sz="2200" dirty="0" smtClean="0"/>
              <a:t>target the right set of application domains, and </a:t>
            </a:r>
          </a:p>
          <a:p>
            <a:r>
              <a:rPr lang="en-US" sz="2200" dirty="0" smtClean="0"/>
              <a:t>provide the right intent specification mechanism.</a:t>
            </a:r>
          </a:p>
          <a:p>
            <a:pPr lvl="1"/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41909" y="6479121"/>
            <a:ext cx="86448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PPDP 2010 [Invited talk paper]: “Dimensions in Program Synthesis”;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569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8733" y="1083039"/>
            <a:ext cx="9584764" cy="5688435"/>
          </a:xfrm>
        </p:spPr>
        <p:txBody>
          <a:bodyPr/>
          <a:lstStyle/>
          <a:p>
            <a:r>
              <a:rPr lang="en-US" dirty="0" smtClean="0"/>
              <a:t>Script = Components/APIs + Relations/Connections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Rule-based techniques to infer components &amp; some relations.</a:t>
            </a:r>
          </a:p>
          <a:p>
            <a:endParaRPr lang="en-US" dirty="0" smtClean="0"/>
          </a:p>
          <a:p>
            <a:r>
              <a:rPr lang="en-US" dirty="0" smtClean="0"/>
              <a:t>Infer missing relations using type-based synthesis over underlying DSL.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Select among multiple candidates using ranking.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206301" y="304800"/>
            <a:ext cx="9490979" cy="609600"/>
          </a:xfrm>
        </p:spPr>
        <p:txBody>
          <a:bodyPr/>
          <a:lstStyle/>
          <a:p>
            <a:r>
              <a:rPr lang="en-US" sz="2700" dirty="0" smtClean="0"/>
              <a:t>Synthesis Algorithm</a:t>
            </a:r>
            <a:r>
              <a:rPr lang="en-US" sz="2700" dirty="0"/>
              <a:t> </a:t>
            </a:r>
            <a:r>
              <a:rPr lang="en-US" sz="2700" dirty="0" smtClean="0"/>
              <a:t>for Natural Language Programming</a:t>
            </a:r>
            <a:endParaRPr lang="en-US" sz="2700" dirty="0"/>
          </a:p>
        </p:txBody>
      </p:sp>
      <p:sp>
        <p:nvSpPr>
          <p:cNvPr id="5" name="TextBox 4"/>
          <p:cNvSpPr txBox="1"/>
          <p:nvPr/>
        </p:nvSpPr>
        <p:spPr>
          <a:xfrm>
            <a:off x="102296" y="6149811"/>
            <a:ext cx="8778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i="1" dirty="0" err="1" smtClean="0">
                <a:solidFill>
                  <a:srgbClr val="C00000"/>
                </a:solidFill>
              </a:rPr>
              <a:t>MobiSys</a:t>
            </a:r>
            <a:r>
              <a:rPr lang="en-US" i="1" dirty="0" smtClean="0">
                <a:solidFill>
                  <a:srgbClr val="C00000"/>
                </a:solidFill>
              </a:rPr>
              <a:t> 2013: “</a:t>
            </a:r>
            <a:r>
              <a:rPr lang="en-US" i="1" dirty="0" err="1" smtClean="0">
                <a:solidFill>
                  <a:srgbClr val="C00000"/>
                </a:solidFill>
              </a:rPr>
              <a:t>SmartSynth</a:t>
            </a:r>
            <a:r>
              <a:rPr lang="en-US" i="1" dirty="0">
                <a:solidFill>
                  <a:srgbClr val="C00000"/>
                </a:solidFill>
              </a:rPr>
              <a:t>: Synthesizing Smartphone Automation Scripts from Natural </a:t>
            </a:r>
            <a:r>
              <a:rPr lang="en-US" i="1" dirty="0" smtClean="0">
                <a:solidFill>
                  <a:srgbClr val="C00000"/>
                </a:solidFill>
              </a:rPr>
              <a:t>Language</a:t>
            </a:r>
            <a:r>
              <a:rPr lang="en-US" dirty="0" smtClean="0">
                <a:solidFill>
                  <a:srgbClr val="C00000"/>
                </a:solidFill>
              </a:rPr>
              <a:t>”; </a:t>
            </a:r>
            <a:r>
              <a:rPr lang="en-US" dirty="0">
                <a:solidFill>
                  <a:srgbClr val="C00000"/>
                </a:solidFill>
              </a:rPr>
              <a:t>Le, Gulwani, Su</a:t>
            </a:r>
          </a:p>
        </p:txBody>
      </p:sp>
    </p:spTree>
    <p:extLst>
      <p:ext uri="{BB962C8B-B14F-4D97-AF65-F5344CB8AC3E}">
        <p14:creationId xmlns:p14="http://schemas.microsoft.com/office/powerpoint/2010/main" val="2848486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-15240" y="2497646"/>
            <a:ext cx="90711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800" dirty="0" err="1" smtClean="0">
                <a:solidFill>
                  <a:srgbClr val="3333CC"/>
                </a:solidFill>
              </a:rPr>
              <a:t>TouchDevelop</a:t>
            </a:r>
            <a:r>
              <a:rPr lang="en-US" sz="3800" dirty="0" smtClean="0">
                <a:solidFill>
                  <a:srgbClr val="3333CC"/>
                </a:solidFill>
              </a:rPr>
              <a:t> Synthesis Demo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5855412"/>
      </p:ext>
    </p:extLst>
  </p:cSld>
  <p:clrMapOvr>
    <a:masterClrMapping/>
  </p:clrMapOvr>
  <p:transition advTm="3324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063" y="1143000"/>
            <a:ext cx="9015047" cy="5480538"/>
          </a:xfrm>
        </p:spPr>
        <p:txBody>
          <a:bodyPr/>
          <a:lstStyle/>
          <a:p>
            <a:pPr marL="914400" lvl="2" indent="0">
              <a:buNone/>
            </a:pPr>
            <a:endParaRPr lang="en-US" dirty="0" smtClean="0"/>
          </a:p>
          <a:p>
            <a:r>
              <a:rPr lang="en-US" dirty="0"/>
              <a:t>Multi-modal programming models that</a:t>
            </a:r>
          </a:p>
          <a:p>
            <a:pPr lvl="1"/>
            <a:r>
              <a:rPr lang="en-US" dirty="0"/>
              <a:t>Allow different intent forms like examples &amp; natural language</a:t>
            </a:r>
          </a:p>
          <a:p>
            <a:pPr lvl="1"/>
            <a:r>
              <a:rPr lang="en-US" dirty="0"/>
              <a:t>Leverage </a:t>
            </a:r>
            <a:r>
              <a:rPr lang="en-US" dirty="0" smtClean="0"/>
              <a:t>power of different </a:t>
            </a:r>
            <a:r>
              <a:rPr lang="en-US" dirty="0"/>
              <a:t>synthesizers</a:t>
            </a:r>
          </a:p>
          <a:p>
            <a:pPr lvl="1"/>
            <a:r>
              <a:rPr lang="en-US" dirty="0"/>
              <a:t>Support debugging experience including </a:t>
            </a:r>
            <a:r>
              <a:rPr lang="en-US" dirty="0" smtClean="0"/>
              <a:t>active learning, paraphrasing </a:t>
            </a:r>
            <a:r>
              <a:rPr lang="en-US" dirty="0"/>
              <a:t>and editing of synthesized </a:t>
            </a:r>
            <a:r>
              <a:rPr lang="en-US" dirty="0" smtClean="0"/>
              <a:t>programs</a:t>
            </a:r>
          </a:p>
          <a:p>
            <a:pPr lvl="1"/>
            <a:endParaRPr lang="en-US" dirty="0"/>
          </a:p>
          <a:p>
            <a:r>
              <a:rPr lang="en-US" dirty="0"/>
              <a:t>Frameworks for synthesizing synthesizers!</a:t>
            </a:r>
          </a:p>
          <a:p>
            <a:pPr lvl="1"/>
            <a:r>
              <a:rPr lang="en-US" dirty="0" smtClean="0"/>
              <a:t>Synthesis expert </a:t>
            </a:r>
            <a:r>
              <a:rPr lang="en-US" dirty="0"/>
              <a:t>simply defines a DSL using pre-defined components </a:t>
            </a:r>
            <a:r>
              <a:rPr lang="en-US" dirty="0" smtClean="0"/>
              <a:t>equipped with </a:t>
            </a:r>
            <a:r>
              <a:rPr lang="en-US" dirty="0"/>
              <a:t>modular search </a:t>
            </a:r>
            <a:r>
              <a:rPr lang="en-US" dirty="0" smtClean="0"/>
              <a:t>strategies.</a:t>
            </a:r>
            <a:endParaRPr lang="en-US" dirty="0"/>
          </a:p>
          <a:p>
            <a:pPr lvl="2"/>
            <a:r>
              <a:rPr lang="en-US" dirty="0" err="1"/>
              <a:t>FlashExtract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[</a:t>
            </a:r>
            <a:r>
              <a:rPr lang="en-US" dirty="0" smtClean="0">
                <a:solidFill>
                  <a:srgbClr val="C00000"/>
                </a:solidFill>
              </a:rPr>
              <a:t>PLDI 2014]</a:t>
            </a:r>
            <a:endParaRPr lang="en-US" dirty="0">
              <a:solidFill>
                <a:srgbClr val="C00000"/>
              </a:solidFill>
            </a:endParaRPr>
          </a:p>
          <a:p>
            <a:pPr lvl="3"/>
            <a:r>
              <a:rPr lang="en-US" dirty="0"/>
              <a:t>Systematic divide-and-conquer based search</a:t>
            </a:r>
          </a:p>
          <a:p>
            <a:pPr lvl="2"/>
            <a:r>
              <a:rPr lang="en-US" dirty="0"/>
              <a:t>Test-driven Synthesis </a:t>
            </a:r>
            <a:r>
              <a:rPr lang="en-US" dirty="0" smtClean="0">
                <a:solidFill>
                  <a:srgbClr val="C00000"/>
                </a:solidFill>
              </a:rPr>
              <a:t>[PLDI 2014]</a:t>
            </a:r>
            <a:endParaRPr lang="en-US" dirty="0">
              <a:solidFill>
                <a:srgbClr val="C00000"/>
              </a:solidFill>
            </a:endParaRPr>
          </a:p>
          <a:p>
            <a:pPr lvl="3"/>
            <a:r>
              <a:rPr lang="en-US" dirty="0"/>
              <a:t>Heuristic search that leverages </a:t>
            </a:r>
            <a:r>
              <a:rPr lang="en-US" i="1" dirty="0"/>
              <a:t>sequence</a:t>
            </a:r>
            <a:r>
              <a:rPr lang="en-US" dirty="0"/>
              <a:t> of examples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Directions in End User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357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237" y="1143000"/>
            <a:ext cx="4477869" cy="5029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Test Cases: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Wrap(“word”,5)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== “word”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Driven Development (TDD): Example</a:t>
            </a:r>
            <a:r>
              <a:rPr lang="en-US" baseline="30000" dirty="0" smtClean="0"/>
              <a:t>1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840939" y="1167817"/>
            <a:ext cx="440650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b="1" kern="0" dirty="0" smtClean="0"/>
              <a:t>Program:</a:t>
            </a:r>
          </a:p>
          <a:p>
            <a:pPr marL="0" indent="0">
              <a:buFontTx/>
              <a:buNone/>
            </a:pPr>
            <a:endParaRPr lang="en-US" kern="0" dirty="0"/>
          </a:p>
          <a:p>
            <a:pPr marL="0" indent="0">
              <a:buFontTx/>
              <a:buNone/>
            </a:pPr>
            <a:r>
              <a:rPr lang="en-US" kern="0" dirty="0" smtClean="0"/>
              <a:t>Wrap(string s, </a:t>
            </a:r>
            <a:r>
              <a:rPr lang="en-US" kern="0" dirty="0" err="1" smtClean="0"/>
              <a:t>int</a:t>
            </a:r>
            <a:r>
              <a:rPr lang="en-US" kern="0" dirty="0" smtClean="0"/>
              <a:t> </a:t>
            </a:r>
            <a:r>
              <a:rPr lang="en-US" kern="0" dirty="0" err="1" smtClean="0"/>
              <a:t>len</a:t>
            </a:r>
            <a:r>
              <a:rPr lang="en-US" kern="0" dirty="0" smtClean="0"/>
              <a:t>) {</a:t>
            </a:r>
          </a:p>
          <a:p>
            <a:pPr marL="0" indent="0">
              <a:buFontTx/>
              <a:buNone/>
            </a:pPr>
            <a:r>
              <a:rPr lang="en-US" kern="0" dirty="0" smtClean="0">
                <a:solidFill>
                  <a:srgbClr val="C00000"/>
                </a:solidFill>
              </a:rPr>
              <a:t>// do nothing</a:t>
            </a:r>
            <a:endParaRPr lang="en-US" kern="0" dirty="0" smtClean="0"/>
          </a:p>
          <a:p>
            <a:pPr marL="0" indent="0">
              <a:buFontTx/>
              <a:buNone/>
            </a:pPr>
            <a:r>
              <a:rPr lang="en-US" kern="0" dirty="0"/>
              <a:t> </a:t>
            </a:r>
            <a:r>
              <a:rPr lang="en-US" kern="0" dirty="0" smtClean="0"/>
              <a:t>            throw new </a:t>
            </a:r>
            <a:r>
              <a:rPr lang="en-US" kern="0" dirty="0" err="1" smtClean="0"/>
              <a:t>NotImplementedException</a:t>
            </a:r>
            <a:r>
              <a:rPr lang="en-US" kern="0" dirty="0" smtClean="0"/>
              <a:t>();</a:t>
            </a:r>
          </a:p>
          <a:p>
            <a:pPr marL="0" indent="0">
              <a:buFontTx/>
              <a:buNone/>
            </a:pPr>
            <a:r>
              <a:rPr lang="en-US" kern="0" dirty="0"/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85508" y="6049106"/>
            <a:ext cx="941363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1 </a:t>
            </a:r>
            <a:r>
              <a:rPr lang="en-US" sz="1695" dirty="0" smtClean="0"/>
              <a:t>http</a:t>
            </a:r>
            <a:r>
              <a:rPr lang="en-US" sz="1695" dirty="0"/>
              <a:t>://blog.8thlight.com/uncle-bob/2013/05/27/TheTransformationPriorityPremise.html</a:t>
            </a:r>
          </a:p>
        </p:txBody>
      </p:sp>
    </p:spTree>
    <p:extLst>
      <p:ext uri="{BB962C8B-B14F-4D97-AF65-F5344CB8AC3E}">
        <p14:creationId xmlns:p14="http://schemas.microsoft.com/office/powerpoint/2010/main" val="2699592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237" y="1143000"/>
            <a:ext cx="4477869" cy="5029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Test Cases: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Wrap(“word”,5)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== “word”</a:t>
            </a:r>
          </a:p>
          <a:p>
            <a:pPr marL="0" indent="0">
              <a:buNone/>
            </a:pPr>
            <a:r>
              <a:rPr lang="en-US" dirty="0" smtClean="0"/>
              <a:t>2. Wrap(“</a:t>
            </a:r>
            <a:r>
              <a:rPr lang="en-US" dirty="0" err="1" smtClean="0"/>
              <a:t>foobar</a:t>
            </a:r>
            <a:r>
              <a:rPr lang="en-US" dirty="0" smtClean="0"/>
              <a:t>”, 6)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== “</a:t>
            </a:r>
            <a:r>
              <a:rPr lang="en-US" dirty="0" err="1" smtClean="0"/>
              <a:t>foobar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Driven Development (TDD): Example</a:t>
            </a:r>
            <a:r>
              <a:rPr lang="en-US" baseline="30000" dirty="0" smtClean="0"/>
              <a:t>1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840939" y="1167817"/>
            <a:ext cx="440650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b="1" kern="0" dirty="0" smtClean="0"/>
              <a:t>Program:</a:t>
            </a:r>
          </a:p>
          <a:p>
            <a:pPr marL="0" indent="0">
              <a:buFontTx/>
              <a:buNone/>
            </a:pPr>
            <a:endParaRPr lang="en-US" kern="0" dirty="0"/>
          </a:p>
          <a:p>
            <a:pPr marL="0" indent="0">
              <a:buFontTx/>
              <a:buNone/>
            </a:pPr>
            <a:r>
              <a:rPr lang="en-US" kern="0" dirty="0" smtClean="0"/>
              <a:t>Wrap(string s, </a:t>
            </a:r>
            <a:r>
              <a:rPr lang="en-US" kern="0" dirty="0" err="1" smtClean="0"/>
              <a:t>int</a:t>
            </a:r>
            <a:r>
              <a:rPr lang="en-US" kern="0" dirty="0" smtClean="0"/>
              <a:t> </a:t>
            </a:r>
            <a:r>
              <a:rPr lang="en-US" kern="0" dirty="0" err="1" smtClean="0"/>
              <a:t>len</a:t>
            </a:r>
            <a:r>
              <a:rPr lang="en-US" kern="0" dirty="0" smtClean="0"/>
              <a:t>) {</a:t>
            </a:r>
          </a:p>
          <a:p>
            <a:pPr marL="0" indent="0">
              <a:buFontTx/>
              <a:buNone/>
            </a:pPr>
            <a:r>
              <a:rPr lang="en-US" kern="0" dirty="0" smtClean="0">
                <a:solidFill>
                  <a:srgbClr val="C00000"/>
                </a:solidFill>
              </a:rPr>
              <a:t>// return constant “word”</a:t>
            </a:r>
            <a:endParaRPr lang="en-US" kern="0" dirty="0" smtClean="0"/>
          </a:p>
          <a:p>
            <a:pPr marL="0" indent="0">
              <a:buFontTx/>
              <a:buNone/>
            </a:pPr>
            <a:r>
              <a:rPr lang="en-US" kern="0" dirty="0"/>
              <a:t> </a:t>
            </a:r>
            <a:r>
              <a:rPr lang="en-US" kern="0" dirty="0" smtClean="0"/>
              <a:t>            return “word”;</a:t>
            </a:r>
          </a:p>
          <a:p>
            <a:pPr marL="0" indent="0">
              <a:buFontTx/>
              <a:buNone/>
            </a:pPr>
            <a:r>
              <a:rPr lang="en-US" kern="0" dirty="0"/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85508" y="6049106"/>
            <a:ext cx="941363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1 </a:t>
            </a:r>
            <a:r>
              <a:rPr lang="en-US" sz="1695" dirty="0" smtClean="0"/>
              <a:t>http</a:t>
            </a:r>
            <a:r>
              <a:rPr lang="en-US" sz="1695" dirty="0"/>
              <a:t>://blog.8thlight.com/uncle-bob/2013/05/27/TheTransformationPriorityPremise.html</a:t>
            </a:r>
          </a:p>
        </p:txBody>
      </p:sp>
    </p:spTree>
    <p:extLst>
      <p:ext uri="{BB962C8B-B14F-4D97-AF65-F5344CB8AC3E}">
        <p14:creationId xmlns:p14="http://schemas.microsoft.com/office/powerpoint/2010/main" val="1283460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237" y="1143000"/>
            <a:ext cx="4477869" cy="5029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Test Cases: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Wrap(“word”,5)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== “word”</a:t>
            </a:r>
          </a:p>
          <a:p>
            <a:pPr marL="0" indent="0">
              <a:buNone/>
            </a:pPr>
            <a:r>
              <a:rPr lang="en-US" dirty="0" smtClean="0"/>
              <a:t>2. Wrap(“</a:t>
            </a:r>
            <a:r>
              <a:rPr lang="en-US" dirty="0" err="1" smtClean="0"/>
              <a:t>foobar</a:t>
            </a:r>
            <a:r>
              <a:rPr lang="en-US" dirty="0" smtClean="0"/>
              <a:t>”, 6)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== “</a:t>
            </a:r>
            <a:r>
              <a:rPr lang="en-US" dirty="0" err="1" smtClean="0"/>
              <a:t>foobar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r>
              <a:rPr lang="en-US" dirty="0" smtClean="0"/>
              <a:t>3. Wrap(“</a:t>
            </a:r>
            <a:r>
              <a:rPr lang="en-US" dirty="0" err="1" smtClean="0"/>
              <a:t>LongWord</a:t>
            </a:r>
            <a:r>
              <a:rPr lang="en-US" dirty="0" smtClean="0"/>
              <a:t>”, 4)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== “Long</a:t>
            </a:r>
            <a:r>
              <a:rPr lang="en-US" dirty="0" smtClean="0">
                <a:solidFill>
                  <a:srgbClr val="C00000"/>
                </a:solidFill>
              </a:rPr>
              <a:t>\</a:t>
            </a:r>
            <a:r>
              <a:rPr lang="en-US" dirty="0" err="1" smtClean="0">
                <a:solidFill>
                  <a:srgbClr val="C00000"/>
                </a:solidFill>
              </a:rPr>
              <a:t>n</a:t>
            </a:r>
            <a:r>
              <a:rPr lang="en-US" dirty="0" err="1" smtClean="0"/>
              <a:t>Word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Driven Development (TDD): </a:t>
            </a:r>
            <a:r>
              <a:rPr lang="en-US" dirty="0" smtClean="0"/>
              <a:t>Example</a:t>
            </a:r>
            <a:r>
              <a:rPr lang="en-US" baseline="30000" dirty="0" smtClean="0"/>
              <a:t>1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840939" y="1167817"/>
            <a:ext cx="440650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b="1" kern="0" dirty="0" smtClean="0"/>
              <a:t>Program:</a:t>
            </a:r>
          </a:p>
          <a:p>
            <a:pPr marL="0" indent="0">
              <a:buFontTx/>
              <a:buNone/>
            </a:pPr>
            <a:endParaRPr lang="en-US" kern="0" dirty="0"/>
          </a:p>
          <a:p>
            <a:pPr marL="0" indent="0">
              <a:buFontTx/>
              <a:buNone/>
            </a:pPr>
            <a:r>
              <a:rPr lang="en-US" kern="0" dirty="0" smtClean="0"/>
              <a:t>Wrap(string s, </a:t>
            </a:r>
            <a:r>
              <a:rPr lang="en-US" kern="0" dirty="0" err="1" smtClean="0"/>
              <a:t>int</a:t>
            </a:r>
            <a:r>
              <a:rPr lang="en-US" kern="0" dirty="0" smtClean="0"/>
              <a:t> </a:t>
            </a:r>
            <a:r>
              <a:rPr lang="en-US" kern="0" dirty="0" err="1" smtClean="0"/>
              <a:t>len</a:t>
            </a:r>
            <a:r>
              <a:rPr lang="en-US" kern="0" dirty="0" smtClean="0"/>
              <a:t>) {</a:t>
            </a:r>
          </a:p>
          <a:p>
            <a:pPr marL="0" indent="0">
              <a:buFontTx/>
              <a:buNone/>
            </a:pPr>
            <a:r>
              <a:rPr lang="en-US" kern="0" dirty="0" smtClean="0">
                <a:solidFill>
                  <a:srgbClr val="C00000"/>
                </a:solidFill>
              </a:rPr>
              <a:t>// return input string</a:t>
            </a:r>
            <a:endParaRPr lang="en-US" kern="0" dirty="0" smtClean="0"/>
          </a:p>
          <a:p>
            <a:pPr marL="0" indent="0">
              <a:buFontTx/>
              <a:buNone/>
            </a:pPr>
            <a:r>
              <a:rPr lang="en-US" kern="0" dirty="0"/>
              <a:t> </a:t>
            </a:r>
            <a:r>
              <a:rPr lang="en-US" kern="0" dirty="0" smtClean="0"/>
              <a:t>            return s;</a:t>
            </a:r>
          </a:p>
          <a:p>
            <a:pPr marL="0" indent="0">
              <a:buFontTx/>
              <a:buNone/>
            </a:pPr>
            <a:r>
              <a:rPr lang="en-US" kern="0" dirty="0"/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85508" y="6049106"/>
            <a:ext cx="941363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1 </a:t>
            </a:r>
            <a:r>
              <a:rPr lang="en-US" sz="1695" dirty="0" smtClean="0"/>
              <a:t>http</a:t>
            </a:r>
            <a:r>
              <a:rPr lang="en-US" sz="1695" dirty="0"/>
              <a:t>://blog.8thlight.com/uncle-bob/2013/05/27/TheTransformationPriorityPremise.html</a:t>
            </a:r>
          </a:p>
        </p:txBody>
      </p:sp>
    </p:spTree>
    <p:extLst>
      <p:ext uri="{BB962C8B-B14F-4D97-AF65-F5344CB8AC3E}">
        <p14:creationId xmlns:p14="http://schemas.microsoft.com/office/powerpoint/2010/main" val="17417406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237" y="1143000"/>
            <a:ext cx="4477869" cy="5029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Test Cases: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Wrap(“word”,5)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== “word”</a:t>
            </a:r>
          </a:p>
          <a:p>
            <a:pPr marL="0" indent="0">
              <a:buNone/>
            </a:pPr>
            <a:r>
              <a:rPr lang="en-US" dirty="0" smtClean="0"/>
              <a:t>2. Wrap(“</a:t>
            </a:r>
            <a:r>
              <a:rPr lang="en-US" dirty="0" err="1" smtClean="0"/>
              <a:t>foobar</a:t>
            </a:r>
            <a:r>
              <a:rPr lang="en-US" dirty="0" smtClean="0"/>
              <a:t>”, 6)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== “</a:t>
            </a:r>
            <a:r>
              <a:rPr lang="en-US" dirty="0" err="1" smtClean="0"/>
              <a:t>foobar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r>
              <a:rPr lang="en-US" dirty="0" smtClean="0"/>
              <a:t>3. Wrap(“</a:t>
            </a:r>
            <a:r>
              <a:rPr lang="en-US" dirty="0" err="1" smtClean="0"/>
              <a:t>LongWord</a:t>
            </a:r>
            <a:r>
              <a:rPr lang="en-US" dirty="0" smtClean="0"/>
              <a:t>”, 4)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== “Long</a:t>
            </a:r>
            <a:r>
              <a:rPr lang="en-US" dirty="0" smtClean="0">
                <a:solidFill>
                  <a:srgbClr val="C00000"/>
                </a:solidFill>
              </a:rPr>
              <a:t>\</a:t>
            </a:r>
            <a:r>
              <a:rPr lang="en-US" dirty="0" err="1" smtClean="0">
                <a:solidFill>
                  <a:srgbClr val="C00000"/>
                </a:solidFill>
              </a:rPr>
              <a:t>n</a:t>
            </a:r>
            <a:r>
              <a:rPr lang="en-US" dirty="0" err="1" smtClean="0"/>
              <a:t>Word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r>
              <a:rPr lang="en-US" dirty="0" smtClean="0"/>
              <a:t>4. Wrap(“</a:t>
            </a:r>
            <a:r>
              <a:rPr lang="en-US" dirty="0" err="1" smtClean="0"/>
              <a:t>LongerWord</a:t>
            </a:r>
            <a:r>
              <a:rPr lang="en-US" dirty="0" smtClean="0"/>
              <a:t>”, 6)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== “Longer</a:t>
            </a:r>
            <a:r>
              <a:rPr lang="en-US" dirty="0" smtClean="0">
                <a:solidFill>
                  <a:srgbClr val="C00000"/>
                </a:solidFill>
              </a:rPr>
              <a:t>\</a:t>
            </a:r>
            <a:r>
              <a:rPr lang="en-US" dirty="0" err="1" smtClean="0">
                <a:solidFill>
                  <a:srgbClr val="C00000"/>
                </a:solidFill>
              </a:rPr>
              <a:t>n</a:t>
            </a:r>
            <a:r>
              <a:rPr lang="en-US" dirty="0" err="1" smtClean="0"/>
              <a:t>Word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Driven Development (TDD): </a:t>
            </a:r>
            <a:r>
              <a:rPr lang="en-US" dirty="0" smtClean="0"/>
              <a:t>Example</a:t>
            </a:r>
            <a:r>
              <a:rPr lang="en-US" baseline="30000" dirty="0" smtClean="0"/>
              <a:t>1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840939" y="1167817"/>
            <a:ext cx="440650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b="1" kern="0" dirty="0" smtClean="0"/>
              <a:t>Program:</a:t>
            </a:r>
          </a:p>
          <a:p>
            <a:pPr marL="0" indent="0">
              <a:buFontTx/>
              <a:buNone/>
            </a:pPr>
            <a:endParaRPr lang="en-US" kern="0" dirty="0"/>
          </a:p>
          <a:p>
            <a:pPr marL="0" indent="0">
              <a:buFontTx/>
              <a:buNone/>
            </a:pPr>
            <a:r>
              <a:rPr lang="en-US" kern="0" dirty="0" smtClean="0"/>
              <a:t>Wrap(string s, </a:t>
            </a:r>
            <a:r>
              <a:rPr lang="en-US" kern="0" dirty="0" err="1" smtClean="0"/>
              <a:t>int</a:t>
            </a:r>
            <a:r>
              <a:rPr lang="en-US" kern="0" dirty="0" smtClean="0"/>
              <a:t> </a:t>
            </a:r>
            <a:r>
              <a:rPr lang="en-US" kern="0" dirty="0" err="1" smtClean="0"/>
              <a:t>len</a:t>
            </a:r>
            <a:r>
              <a:rPr lang="en-US" kern="0" dirty="0" smtClean="0"/>
              <a:t>) {</a:t>
            </a:r>
          </a:p>
          <a:p>
            <a:pPr marL="0" indent="0">
              <a:buFontTx/>
              <a:buNone/>
            </a:pPr>
            <a:r>
              <a:rPr lang="en-US" kern="0" dirty="0" smtClean="0">
                <a:solidFill>
                  <a:srgbClr val="C00000"/>
                </a:solidFill>
              </a:rPr>
              <a:t>// return input if short</a:t>
            </a:r>
          </a:p>
          <a:p>
            <a:pPr marL="0" indent="0">
              <a:buFontTx/>
              <a:buNone/>
            </a:pPr>
            <a:r>
              <a:rPr lang="en-US" kern="0" dirty="0"/>
              <a:t> </a:t>
            </a:r>
            <a:r>
              <a:rPr lang="en-US" kern="0" dirty="0" smtClean="0"/>
              <a:t>      if (</a:t>
            </a:r>
            <a:r>
              <a:rPr lang="en-US" kern="0" dirty="0" err="1" smtClean="0"/>
              <a:t>s.Len</a:t>
            </a:r>
            <a:r>
              <a:rPr lang="en-US" kern="0" dirty="0" smtClean="0"/>
              <a:t> ≤</a:t>
            </a:r>
            <a:r>
              <a:rPr lang="en-US" kern="0" dirty="0" err="1" smtClean="0"/>
              <a:t>len</a:t>
            </a:r>
            <a:r>
              <a:rPr lang="en-US" kern="0" dirty="0" smtClean="0"/>
              <a:t>)</a:t>
            </a:r>
          </a:p>
          <a:p>
            <a:pPr marL="0" indent="0">
              <a:buFontTx/>
              <a:buNone/>
            </a:pPr>
            <a:r>
              <a:rPr lang="en-US" kern="0" dirty="0"/>
              <a:t> </a:t>
            </a:r>
            <a:r>
              <a:rPr lang="en-US" kern="0" dirty="0" smtClean="0"/>
              <a:t>            return s;</a:t>
            </a:r>
          </a:p>
          <a:p>
            <a:pPr marL="0" indent="0">
              <a:buFontTx/>
              <a:buNone/>
            </a:pPr>
            <a:r>
              <a:rPr lang="en-US" kern="0" dirty="0"/>
              <a:t> </a:t>
            </a:r>
            <a:r>
              <a:rPr lang="en-US" kern="0" dirty="0" smtClean="0"/>
              <a:t>      else </a:t>
            </a:r>
          </a:p>
          <a:p>
            <a:pPr marL="0" indent="0">
              <a:buFontTx/>
              <a:buNone/>
            </a:pPr>
            <a:r>
              <a:rPr lang="en-US" kern="0" dirty="0"/>
              <a:t> </a:t>
            </a:r>
            <a:r>
              <a:rPr lang="en-US" kern="0" dirty="0" smtClean="0"/>
              <a:t>            return “Long</a:t>
            </a:r>
            <a:r>
              <a:rPr lang="en-US" kern="0" dirty="0" smtClean="0">
                <a:solidFill>
                  <a:srgbClr val="C00000"/>
                </a:solidFill>
              </a:rPr>
              <a:t>\</a:t>
            </a:r>
            <a:r>
              <a:rPr lang="en-US" kern="0" dirty="0" err="1" smtClean="0">
                <a:solidFill>
                  <a:srgbClr val="C00000"/>
                </a:solidFill>
              </a:rPr>
              <a:t>n</a:t>
            </a:r>
            <a:r>
              <a:rPr lang="en-US" kern="0" dirty="0" err="1" smtClean="0"/>
              <a:t>Word</a:t>
            </a:r>
            <a:r>
              <a:rPr lang="en-US" kern="0" dirty="0" smtClean="0"/>
              <a:t>” </a:t>
            </a:r>
          </a:p>
          <a:p>
            <a:pPr marL="0" indent="0">
              <a:buFontTx/>
              <a:buNone/>
            </a:pPr>
            <a:r>
              <a:rPr lang="en-US" kern="0" dirty="0"/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85508" y="6049106"/>
            <a:ext cx="941363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1 </a:t>
            </a:r>
            <a:r>
              <a:rPr lang="en-US" sz="1695" dirty="0" smtClean="0"/>
              <a:t>http</a:t>
            </a:r>
            <a:r>
              <a:rPr lang="en-US" sz="1695" dirty="0"/>
              <a:t>://blog.8thlight.com/uncle-bob/2013/05/27/TheTransformationPriorityPremise.html</a:t>
            </a:r>
          </a:p>
        </p:txBody>
      </p:sp>
    </p:spTree>
    <p:extLst>
      <p:ext uri="{BB962C8B-B14F-4D97-AF65-F5344CB8AC3E}">
        <p14:creationId xmlns:p14="http://schemas.microsoft.com/office/powerpoint/2010/main" val="26140720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237" y="1143000"/>
            <a:ext cx="4477869" cy="5029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Test Cases: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Wrap(“word”,5)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== “word”</a:t>
            </a:r>
          </a:p>
          <a:p>
            <a:pPr marL="0" indent="0">
              <a:buNone/>
            </a:pPr>
            <a:r>
              <a:rPr lang="en-US" dirty="0" smtClean="0"/>
              <a:t>2. Wrap(“</a:t>
            </a:r>
            <a:r>
              <a:rPr lang="en-US" dirty="0" err="1" smtClean="0"/>
              <a:t>foobar</a:t>
            </a:r>
            <a:r>
              <a:rPr lang="en-US" dirty="0" smtClean="0"/>
              <a:t>”, 6)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== “</a:t>
            </a:r>
            <a:r>
              <a:rPr lang="en-US" dirty="0" err="1" smtClean="0"/>
              <a:t>foobar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r>
              <a:rPr lang="en-US" dirty="0" smtClean="0"/>
              <a:t>3. Wrap(“</a:t>
            </a:r>
            <a:r>
              <a:rPr lang="en-US" dirty="0" err="1" smtClean="0"/>
              <a:t>LongWord</a:t>
            </a:r>
            <a:r>
              <a:rPr lang="en-US" dirty="0" smtClean="0"/>
              <a:t>”, 4)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== “Long</a:t>
            </a:r>
            <a:r>
              <a:rPr lang="en-US" dirty="0" smtClean="0">
                <a:solidFill>
                  <a:srgbClr val="C00000"/>
                </a:solidFill>
              </a:rPr>
              <a:t>\</a:t>
            </a:r>
            <a:r>
              <a:rPr lang="en-US" dirty="0" err="1" smtClean="0">
                <a:solidFill>
                  <a:srgbClr val="C00000"/>
                </a:solidFill>
              </a:rPr>
              <a:t>n</a:t>
            </a:r>
            <a:r>
              <a:rPr lang="en-US" dirty="0" err="1" smtClean="0"/>
              <a:t>Word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r>
              <a:rPr lang="en-US" dirty="0" smtClean="0"/>
              <a:t>4. Wrap(“</a:t>
            </a:r>
            <a:r>
              <a:rPr lang="en-US" dirty="0" err="1" smtClean="0"/>
              <a:t>LongerWord</a:t>
            </a:r>
            <a:r>
              <a:rPr lang="en-US" dirty="0" smtClean="0"/>
              <a:t>”, 6)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== “Longer</a:t>
            </a:r>
            <a:r>
              <a:rPr lang="en-US" dirty="0" smtClean="0">
                <a:solidFill>
                  <a:srgbClr val="C00000"/>
                </a:solidFill>
              </a:rPr>
              <a:t>\</a:t>
            </a:r>
            <a:r>
              <a:rPr lang="en-US" dirty="0" err="1" smtClean="0">
                <a:solidFill>
                  <a:srgbClr val="C00000"/>
                </a:solidFill>
              </a:rPr>
              <a:t>n</a:t>
            </a:r>
            <a:r>
              <a:rPr lang="en-US" dirty="0" err="1" smtClean="0"/>
              <a:t>Word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r>
              <a:rPr lang="en-US" dirty="0"/>
              <a:t>5. Wrap(“</a:t>
            </a:r>
            <a:r>
              <a:rPr lang="en-US" dirty="0" err="1"/>
              <a:t>LongerWord</a:t>
            </a:r>
            <a:r>
              <a:rPr lang="en-US" dirty="0"/>
              <a:t>”, 2)</a:t>
            </a:r>
          </a:p>
          <a:p>
            <a:pPr marL="0" indent="0">
              <a:buNone/>
            </a:pPr>
            <a:r>
              <a:rPr lang="en-US" dirty="0"/>
              <a:t>      == “Lo</a:t>
            </a:r>
            <a:r>
              <a:rPr lang="en-US" dirty="0">
                <a:solidFill>
                  <a:srgbClr val="C00000"/>
                </a:solidFill>
              </a:rPr>
              <a:t>\</a:t>
            </a:r>
            <a:r>
              <a:rPr lang="en-US" dirty="0" err="1">
                <a:solidFill>
                  <a:srgbClr val="C00000"/>
                </a:solidFill>
              </a:rPr>
              <a:t>n</a:t>
            </a:r>
            <a:r>
              <a:rPr lang="en-US" dirty="0" err="1"/>
              <a:t>ng</a:t>
            </a:r>
            <a:r>
              <a:rPr lang="en-US" dirty="0">
                <a:solidFill>
                  <a:srgbClr val="C00000"/>
                </a:solidFill>
              </a:rPr>
              <a:t>\</a:t>
            </a:r>
            <a:r>
              <a:rPr lang="en-US" dirty="0" err="1">
                <a:solidFill>
                  <a:srgbClr val="C00000"/>
                </a:solidFill>
              </a:rPr>
              <a:t>n</a:t>
            </a:r>
            <a:r>
              <a:rPr lang="en-US" dirty="0" err="1"/>
              <a:t>er</a:t>
            </a:r>
            <a:r>
              <a:rPr lang="en-US" dirty="0">
                <a:solidFill>
                  <a:srgbClr val="C00000"/>
                </a:solidFill>
              </a:rPr>
              <a:t>\</a:t>
            </a:r>
            <a:r>
              <a:rPr lang="en-US" dirty="0" err="1">
                <a:solidFill>
                  <a:srgbClr val="C00000"/>
                </a:solidFill>
              </a:rPr>
              <a:t>n</a:t>
            </a:r>
            <a:r>
              <a:rPr lang="en-US" dirty="0" err="1"/>
              <a:t>Wo</a:t>
            </a:r>
            <a:r>
              <a:rPr lang="en-US" dirty="0">
                <a:solidFill>
                  <a:srgbClr val="C00000"/>
                </a:solidFill>
              </a:rPr>
              <a:t>\</a:t>
            </a:r>
            <a:r>
              <a:rPr lang="en-US" dirty="0" err="1">
                <a:solidFill>
                  <a:srgbClr val="C00000"/>
                </a:solidFill>
              </a:rPr>
              <a:t>n</a:t>
            </a:r>
            <a:r>
              <a:rPr lang="en-US" dirty="0" err="1"/>
              <a:t>rd</a:t>
            </a:r>
            <a:r>
              <a:rPr lang="en-US" dirty="0"/>
              <a:t>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Driven Development (TDD): </a:t>
            </a:r>
            <a:r>
              <a:rPr lang="en-US" dirty="0" smtClean="0"/>
              <a:t>Example</a:t>
            </a:r>
            <a:r>
              <a:rPr lang="en-US" baseline="30000" dirty="0" smtClean="0"/>
              <a:t>1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840939" y="1167817"/>
            <a:ext cx="440650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b="1" kern="0" dirty="0" smtClean="0"/>
              <a:t>Program:</a:t>
            </a:r>
          </a:p>
          <a:p>
            <a:pPr marL="0" indent="0">
              <a:buFontTx/>
              <a:buNone/>
            </a:pPr>
            <a:endParaRPr lang="en-US" kern="0" dirty="0"/>
          </a:p>
          <a:p>
            <a:pPr marL="0" indent="0">
              <a:buFontTx/>
              <a:buNone/>
            </a:pPr>
            <a:r>
              <a:rPr lang="en-US" kern="0" dirty="0" smtClean="0"/>
              <a:t>Wrap(string s, </a:t>
            </a:r>
            <a:r>
              <a:rPr lang="en-US" kern="0" dirty="0" err="1" smtClean="0"/>
              <a:t>int</a:t>
            </a:r>
            <a:r>
              <a:rPr lang="en-US" kern="0" dirty="0" smtClean="0"/>
              <a:t> </a:t>
            </a:r>
            <a:r>
              <a:rPr lang="en-US" kern="0" dirty="0" err="1" smtClean="0"/>
              <a:t>len</a:t>
            </a:r>
            <a:r>
              <a:rPr lang="en-US" kern="0" dirty="0" smtClean="0"/>
              <a:t>) {</a:t>
            </a:r>
          </a:p>
          <a:p>
            <a:pPr marL="0" indent="0">
              <a:buFontTx/>
              <a:buNone/>
            </a:pPr>
            <a:r>
              <a:rPr lang="en-US" kern="0" dirty="0" smtClean="0">
                <a:solidFill>
                  <a:srgbClr val="C00000"/>
                </a:solidFill>
              </a:rPr>
              <a:t>// split string at </a:t>
            </a:r>
            <a:r>
              <a:rPr lang="en-US" kern="0" dirty="0" err="1" smtClean="0">
                <a:solidFill>
                  <a:srgbClr val="C00000"/>
                </a:solidFill>
              </a:rPr>
              <a:t>len</a:t>
            </a:r>
            <a:endParaRPr lang="en-US" kern="0" dirty="0" smtClean="0">
              <a:solidFill>
                <a:srgbClr val="C00000"/>
              </a:solidFill>
            </a:endParaRPr>
          </a:p>
          <a:p>
            <a:pPr marL="0" indent="0">
              <a:buFontTx/>
              <a:buNone/>
            </a:pPr>
            <a:r>
              <a:rPr lang="en-US" kern="0" dirty="0"/>
              <a:t> </a:t>
            </a:r>
            <a:r>
              <a:rPr lang="en-US" kern="0" dirty="0" smtClean="0"/>
              <a:t>      if (</a:t>
            </a:r>
            <a:r>
              <a:rPr lang="en-US" kern="0" dirty="0" err="1" smtClean="0"/>
              <a:t>s.Len</a:t>
            </a:r>
            <a:r>
              <a:rPr lang="en-US" kern="0" dirty="0" smtClean="0"/>
              <a:t> ≤</a:t>
            </a:r>
            <a:r>
              <a:rPr lang="en-US" kern="0" dirty="0" err="1" smtClean="0"/>
              <a:t>len</a:t>
            </a:r>
            <a:r>
              <a:rPr lang="en-US" kern="0" dirty="0" smtClean="0"/>
              <a:t>)</a:t>
            </a:r>
          </a:p>
          <a:p>
            <a:pPr marL="0" indent="0">
              <a:buFontTx/>
              <a:buNone/>
            </a:pPr>
            <a:r>
              <a:rPr lang="en-US" kern="0" dirty="0"/>
              <a:t> </a:t>
            </a:r>
            <a:r>
              <a:rPr lang="en-US" kern="0" dirty="0" smtClean="0"/>
              <a:t>            return s;</a:t>
            </a:r>
          </a:p>
          <a:p>
            <a:pPr marL="0" indent="0">
              <a:buFontTx/>
              <a:buNone/>
            </a:pPr>
            <a:r>
              <a:rPr lang="en-US" kern="0" dirty="0"/>
              <a:t> </a:t>
            </a:r>
            <a:r>
              <a:rPr lang="en-US" kern="0" dirty="0" smtClean="0"/>
              <a:t>      else </a:t>
            </a:r>
          </a:p>
          <a:p>
            <a:pPr marL="0" indent="0">
              <a:buFontTx/>
              <a:buNone/>
            </a:pPr>
            <a:r>
              <a:rPr lang="en-US" kern="0" dirty="0"/>
              <a:t> </a:t>
            </a:r>
            <a:r>
              <a:rPr lang="en-US" kern="0" dirty="0" smtClean="0"/>
              <a:t>            return s[0:len] +  “\n” + s[</a:t>
            </a:r>
            <a:r>
              <a:rPr lang="en-US" kern="0" dirty="0" err="1" smtClean="0"/>
              <a:t>len</a:t>
            </a:r>
            <a:r>
              <a:rPr lang="en-US" kern="0" dirty="0" smtClean="0"/>
              <a:t>:];</a:t>
            </a:r>
          </a:p>
          <a:p>
            <a:pPr marL="0" indent="0">
              <a:buFontTx/>
              <a:buNone/>
            </a:pPr>
            <a:r>
              <a:rPr lang="en-US" kern="0" dirty="0"/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85508" y="6049106"/>
            <a:ext cx="941363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1 </a:t>
            </a:r>
            <a:r>
              <a:rPr lang="en-US" sz="1695" dirty="0" smtClean="0"/>
              <a:t>http</a:t>
            </a:r>
            <a:r>
              <a:rPr lang="en-US" sz="1695" dirty="0"/>
              <a:t>://blog.8thlight.com/uncle-bob/2013/05/27/TheTransformationPriorityPremise.html</a:t>
            </a:r>
          </a:p>
        </p:txBody>
      </p:sp>
    </p:spTree>
    <p:extLst>
      <p:ext uri="{BB962C8B-B14F-4D97-AF65-F5344CB8AC3E}">
        <p14:creationId xmlns:p14="http://schemas.microsoft.com/office/powerpoint/2010/main" val="16515843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237" y="1143000"/>
            <a:ext cx="4477869" cy="5029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Test Cases: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Wrap(“word”,5)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== “word”</a:t>
            </a:r>
          </a:p>
          <a:p>
            <a:pPr marL="0" indent="0">
              <a:buNone/>
            </a:pPr>
            <a:r>
              <a:rPr lang="en-US" dirty="0" smtClean="0"/>
              <a:t>2. Wrap(“</a:t>
            </a:r>
            <a:r>
              <a:rPr lang="en-US" dirty="0" err="1" smtClean="0"/>
              <a:t>foobar</a:t>
            </a:r>
            <a:r>
              <a:rPr lang="en-US" dirty="0" smtClean="0"/>
              <a:t>”, 6)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== “</a:t>
            </a:r>
            <a:r>
              <a:rPr lang="en-US" dirty="0" err="1" smtClean="0"/>
              <a:t>foobar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r>
              <a:rPr lang="en-US" dirty="0" smtClean="0"/>
              <a:t>3. Wrap(“</a:t>
            </a:r>
            <a:r>
              <a:rPr lang="en-US" dirty="0" err="1" smtClean="0"/>
              <a:t>LongWord</a:t>
            </a:r>
            <a:r>
              <a:rPr lang="en-US" dirty="0" smtClean="0"/>
              <a:t>”, 4)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== “Long</a:t>
            </a:r>
            <a:r>
              <a:rPr lang="en-US" dirty="0" smtClean="0">
                <a:solidFill>
                  <a:srgbClr val="C00000"/>
                </a:solidFill>
              </a:rPr>
              <a:t>\</a:t>
            </a:r>
            <a:r>
              <a:rPr lang="en-US" dirty="0" err="1" smtClean="0">
                <a:solidFill>
                  <a:srgbClr val="C00000"/>
                </a:solidFill>
              </a:rPr>
              <a:t>n</a:t>
            </a:r>
            <a:r>
              <a:rPr lang="en-US" dirty="0" err="1" smtClean="0"/>
              <a:t>Word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r>
              <a:rPr lang="en-US" dirty="0" smtClean="0"/>
              <a:t>4. Wrap(“</a:t>
            </a:r>
            <a:r>
              <a:rPr lang="en-US" dirty="0" err="1" smtClean="0"/>
              <a:t>LongerWord</a:t>
            </a:r>
            <a:r>
              <a:rPr lang="en-US" dirty="0" smtClean="0"/>
              <a:t>”, 6)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== “Longer</a:t>
            </a:r>
            <a:r>
              <a:rPr lang="en-US" dirty="0" smtClean="0">
                <a:solidFill>
                  <a:srgbClr val="C00000"/>
                </a:solidFill>
              </a:rPr>
              <a:t>\</a:t>
            </a:r>
            <a:r>
              <a:rPr lang="en-US" dirty="0" err="1" smtClean="0">
                <a:solidFill>
                  <a:srgbClr val="C00000"/>
                </a:solidFill>
              </a:rPr>
              <a:t>n</a:t>
            </a:r>
            <a:r>
              <a:rPr lang="en-US" dirty="0" err="1" smtClean="0"/>
              <a:t>Word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r>
              <a:rPr lang="en-US" dirty="0" smtClean="0"/>
              <a:t>5. Wrap(“</a:t>
            </a:r>
            <a:r>
              <a:rPr lang="en-US" dirty="0" err="1" smtClean="0"/>
              <a:t>LongerWord</a:t>
            </a:r>
            <a:r>
              <a:rPr lang="en-US" dirty="0" smtClean="0"/>
              <a:t>”, 2)</a:t>
            </a:r>
          </a:p>
          <a:p>
            <a:pPr marL="0" indent="0">
              <a:buNone/>
            </a:pPr>
            <a:r>
              <a:rPr lang="en-US" dirty="0" smtClean="0"/>
              <a:t>      == “Lo</a:t>
            </a:r>
            <a:r>
              <a:rPr lang="en-US" dirty="0" smtClean="0">
                <a:solidFill>
                  <a:srgbClr val="C00000"/>
                </a:solidFill>
              </a:rPr>
              <a:t>\</a:t>
            </a:r>
            <a:r>
              <a:rPr lang="en-US" dirty="0" err="1" smtClean="0">
                <a:solidFill>
                  <a:srgbClr val="C00000"/>
                </a:solidFill>
              </a:rPr>
              <a:t>n</a:t>
            </a:r>
            <a:r>
              <a:rPr lang="en-US" dirty="0" err="1" smtClean="0"/>
              <a:t>ng</a:t>
            </a:r>
            <a:r>
              <a:rPr lang="en-US" dirty="0" smtClean="0">
                <a:solidFill>
                  <a:srgbClr val="C00000"/>
                </a:solidFill>
              </a:rPr>
              <a:t>\</a:t>
            </a:r>
            <a:r>
              <a:rPr lang="en-US" dirty="0" err="1" smtClean="0">
                <a:solidFill>
                  <a:srgbClr val="C00000"/>
                </a:solidFill>
              </a:rPr>
              <a:t>n</a:t>
            </a:r>
            <a:r>
              <a:rPr lang="en-US" dirty="0" err="1" smtClean="0"/>
              <a:t>er</a:t>
            </a:r>
            <a:r>
              <a:rPr lang="en-US" dirty="0" smtClean="0">
                <a:solidFill>
                  <a:srgbClr val="C00000"/>
                </a:solidFill>
              </a:rPr>
              <a:t>\</a:t>
            </a:r>
            <a:r>
              <a:rPr lang="en-US" dirty="0" err="1" smtClean="0">
                <a:solidFill>
                  <a:srgbClr val="C00000"/>
                </a:solidFill>
              </a:rPr>
              <a:t>n</a:t>
            </a:r>
            <a:r>
              <a:rPr lang="en-US" dirty="0" err="1" smtClean="0"/>
              <a:t>Wo</a:t>
            </a:r>
            <a:r>
              <a:rPr lang="en-US" dirty="0" smtClean="0">
                <a:solidFill>
                  <a:srgbClr val="C00000"/>
                </a:solidFill>
              </a:rPr>
              <a:t>\</a:t>
            </a:r>
            <a:r>
              <a:rPr lang="en-US" dirty="0" err="1" smtClean="0">
                <a:solidFill>
                  <a:srgbClr val="C00000"/>
                </a:solidFill>
              </a:rPr>
              <a:t>n</a:t>
            </a:r>
            <a:r>
              <a:rPr lang="en-US" dirty="0" err="1" smtClean="0"/>
              <a:t>rd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Driven Development (TDD): </a:t>
            </a:r>
            <a:r>
              <a:rPr lang="en-US" dirty="0" smtClean="0"/>
              <a:t>Example</a:t>
            </a:r>
            <a:r>
              <a:rPr lang="en-US" baseline="30000" dirty="0" smtClean="0"/>
              <a:t>1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840939" y="1167817"/>
            <a:ext cx="440650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b="1" kern="0" dirty="0" smtClean="0"/>
              <a:t>Program:</a:t>
            </a:r>
          </a:p>
          <a:p>
            <a:pPr marL="0" indent="0">
              <a:buFontTx/>
              <a:buNone/>
            </a:pPr>
            <a:endParaRPr lang="en-US" kern="0" dirty="0"/>
          </a:p>
          <a:p>
            <a:pPr marL="0" indent="0">
              <a:buFontTx/>
              <a:buNone/>
            </a:pPr>
            <a:r>
              <a:rPr lang="en-US" kern="0" dirty="0" smtClean="0"/>
              <a:t>Wrap(string s, </a:t>
            </a:r>
            <a:r>
              <a:rPr lang="en-US" kern="0" dirty="0" err="1" smtClean="0"/>
              <a:t>int</a:t>
            </a:r>
            <a:r>
              <a:rPr lang="en-US" kern="0" dirty="0" smtClean="0"/>
              <a:t> </a:t>
            </a:r>
            <a:r>
              <a:rPr lang="en-US" kern="0" dirty="0" err="1" smtClean="0"/>
              <a:t>len</a:t>
            </a:r>
            <a:r>
              <a:rPr lang="en-US" kern="0" dirty="0" smtClean="0"/>
              <a:t>) {</a:t>
            </a:r>
          </a:p>
          <a:p>
            <a:pPr marL="0" indent="0">
              <a:buFontTx/>
              <a:buNone/>
            </a:pPr>
            <a:r>
              <a:rPr lang="en-US" kern="0" dirty="0" smtClean="0">
                <a:solidFill>
                  <a:srgbClr val="C00000"/>
                </a:solidFill>
              </a:rPr>
              <a:t>// wrap word to length </a:t>
            </a:r>
            <a:r>
              <a:rPr lang="en-US" kern="0" dirty="0" err="1" smtClean="0">
                <a:solidFill>
                  <a:srgbClr val="C00000"/>
                </a:solidFill>
              </a:rPr>
              <a:t>len</a:t>
            </a:r>
            <a:endParaRPr lang="en-US" kern="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kern="0" dirty="0"/>
              <a:t> </a:t>
            </a:r>
            <a:r>
              <a:rPr lang="en-US" kern="0" dirty="0" smtClean="0"/>
              <a:t>      if (</a:t>
            </a:r>
            <a:r>
              <a:rPr lang="en-US" kern="0" dirty="0" err="1"/>
              <a:t>s.Len</a:t>
            </a:r>
            <a:r>
              <a:rPr lang="en-US" kern="0" dirty="0"/>
              <a:t> ≤</a:t>
            </a:r>
            <a:r>
              <a:rPr lang="en-US" kern="0" dirty="0" err="1"/>
              <a:t>len</a:t>
            </a:r>
            <a:r>
              <a:rPr lang="en-US" kern="0" dirty="0" smtClean="0"/>
              <a:t>)</a:t>
            </a:r>
          </a:p>
          <a:p>
            <a:pPr marL="0" indent="0">
              <a:buFontTx/>
              <a:buNone/>
            </a:pPr>
            <a:r>
              <a:rPr lang="en-US" kern="0" dirty="0"/>
              <a:t> </a:t>
            </a:r>
            <a:r>
              <a:rPr lang="en-US" kern="0" dirty="0" smtClean="0"/>
              <a:t>            return s;</a:t>
            </a:r>
          </a:p>
          <a:p>
            <a:pPr marL="0" indent="0">
              <a:buFontTx/>
              <a:buNone/>
            </a:pPr>
            <a:r>
              <a:rPr lang="en-US" kern="0" dirty="0"/>
              <a:t> </a:t>
            </a:r>
            <a:r>
              <a:rPr lang="en-US" kern="0" dirty="0" smtClean="0"/>
              <a:t>      else </a:t>
            </a:r>
          </a:p>
          <a:p>
            <a:pPr marL="0" indent="0">
              <a:buFontTx/>
              <a:buNone/>
            </a:pPr>
            <a:r>
              <a:rPr lang="en-US" kern="0" dirty="0"/>
              <a:t> </a:t>
            </a:r>
            <a:r>
              <a:rPr lang="en-US" kern="0" dirty="0" smtClean="0"/>
              <a:t>            return s[0:len] +  “\n” + wrap(s[</a:t>
            </a:r>
            <a:r>
              <a:rPr lang="en-US" kern="0" dirty="0" err="1" smtClean="0"/>
              <a:t>len</a:t>
            </a:r>
            <a:r>
              <a:rPr lang="en-US" kern="0" dirty="0" smtClean="0"/>
              <a:t>:], </a:t>
            </a:r>
            <a:r>
              <a:rPr lang="en-US" kern="0" dirty="0" err="1" smtClean="0"/>
              <a:t>len</a:t>
            </a:r>
            <a:r>
              <a:rPr lang="en-US" kern="0" dirty="0" smtClean="0"/>
              <a:t>);</a:t>
            </a:r>
          </a:p>
          <a:p>
            <a:pPr marL="0" indent="0">
              <a:buFontTx/>
              <a:buNone/>
            </a:pPr>
            <a:r>
              <a:rPr lang="en-US" kern="0" dirty="0"/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85508" y="6049106"/>
            <a:ext cx="941363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1 </a:t>
            </a:r>
            <a:r>
              <a:rPr lang="en-US" sz="1695" dirty="0" smtClean="0"/>
              <a:t>http</a:t>
            </a:r>
            <a:r>
              <a:rPr lang="en-US" sz="1695" dirty="0"/>
              <a:t>://blog.8thlight.com/uncle-bob/2013/05/27/TheTransformationPriorityPremise.html</a:t>
            </a:r>
          </a:p>
        </p:txBody>
      </p:sp>
    </p:spTree>
    <p:extLst>
      <p:ext uri="{BB962C8B-B14F-4D97-AF65-F5344CB8AC3E}">
        <p14:creationId xmlns:p14="http://schemas.microsoft.com/office/powerpoint/2010/main" val="2570296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0" y="914400"/>
            <a:ext cx="8798168" cy="5440201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Google’s Automation of TDD</a:t>
            </a:r>
            <a:r>
              <a:rPr lang="en-US" baseline="30000" dirty="0" smtClean="0"/>
              <a:t>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58614" y="6049106"/>
            <a:ext cx="9413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2 </a:t>
            </a:r>
            <a:r>
              <a:rPr lang="en-US" sz="1800" dirty="0" smtClean="0"/>
              <a:t>http</a:t>
            </a:r>
            <a:r>
              <a:rPr lang="en-US" sz="1800" dirty="0"/>
              <a:t>://googletesting.blogspot.com/2014/04/the-real-test-driven-development.html</a:t>
            </a:r>
          </a:p>
        </p:txBody>
      </p:sp>
    </p:spTree>
    <p:extLst>
      <p:ext uri="{BB962C8B-B14F-4D97-AF65-F5344CB8AC3E}">
        <p14:creationId xmlns:p14="http://schemas.microsoft.com/office/powerpoint/2010/main" val="1122375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2074768" y="1055090"/>
            <a:ext cx="6781800" cy="3276874"/>
          </a:xfrm>
          <a:prstGeom prst="triangle">
            <a:avLst/>
          </a:prstGeom>
          <a:ln w="28575">
            <a:solidFill>
              <a:srgbClr val="FF99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8" name="Text Box 13"/>
          <p:cNvSpPr txBox="1"/>
          <p:nvPr/>
        </p:nvSpPr>
        <p:spPr>
          <a:xfrm>
            <a:off x="2935616" y="3663316"/>
            <a:ext cx="5065386" cy="532206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</a:pPr>
            <a:r>
              <a:rPr lang="en-US" sz="3500" dirty="0" smtClean="0">
                <a:effectLst/>
                <a:ea typeface="Calibri"/>
                <a:cs typeface="Times New Roman"/>
              </a:rPr>
              <a:t>Students and Teachers</a:t>
            </a:r>
            <a:endParaRPr lang="en-US" sz="3500" dirty="0">
              <a:effectLst/>
              <a:ea typeface="Calibri"/>
              <a:cs typeface="Times New Roman"/>
            </a:endParaRPr>
          </a:p>
        </p:txBody>
      </p:sp>
      <p:sp>
        <p:nvSpPr>
          <p:cNvPr id="9" name="Text Box 16"/>
          <p:cNvSpPr txBox="1"/>
          <p:nvPr/>
        </p:nvSpPr>
        <p:spPr>
          <a:xfrm>
            <a:off x="4408641" y="2976137"/>
            <a:ext cx="2112207" cy="646800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</a:pPr>
            <a:r>
              <a:rPr lang="en-US" sz="2800" dirty="0" smtClean="0">
                <a:effectLst/>
                <a:ea typeface="Calibri"/>
                <a:cs typeface="Times New Roman"/>
              </a:rPr>
              <a:t>End-Users</a:t>
            </a:r>
            <a:endParaRPr lang="en-US" sz="2800" dirty="0">
              <a:effectLst/>
              <a:ea typeface="Calibri"/>
              <a:cs typeface="Times New Roman"/>
            </a:endParaRPr>
          </a:p>
        </p:txBody>
      </p:sp>
      <p:sp>
        <p:nvSpPr>
          <p:cNvPr id="10" name="Text Box 10"/>
          <p:cNvSpPr txBox="1"/>
          <p:nvPr/>
        </p:nvSpPr>
        <p:spPr>
          <a:xfrm>
            <a:off x="4939372" y="1582090"/>
            <a:ext cx="954652" cy="594092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</a:pPr>
            <a:r>
              <a:rPr lang="en-US" sz="1300" dirty="0" smtClean="0">
                <a:ea typeface="Calibri"/>
                <a:cs typeface="Times New Roman"/>
              </a:rPr>
              <a:t>Algorithm </a:t>
            </a:r>
          </a:p>
          <a:p>
            <a:pPr marL="0" marR="0">
              <a:spcBef>
                <a:spcPts val="0"/>
              </a:spcBef>
            </a:pPr>
            <a:r>
              <a:rPr lang="en-US" sz="1300" dirty="0" smtClean="0">
                <a:ea typeface="Calibri"/>
                <a:cs typeface="Times New Roman"/>
              </a:rPr>
              <a:t>Designers</a:t>
            </a:r>
            <a:endParaRPr lang="en-US" sz="1300" dirty="0">
              <a:effectLst/>
              <a:ea typeface="Calibri"/>
              <a:cs typeface="Times New Roman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4202502" y="2291435"/>
            <a:ext cx="2491161" cy="562927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 smtClean="0">
                <a:ea typeface="Calibri"/>
                <a:cs typeface="Times New Roman"/>
              </a:rPr>
              <a:t>Software Developers</a:t>
            </a:r>
            <a:endParaRPr lang="en-US" sz="1800" dirty="0">
              <a:effectLst/>
              <a:ea typeface="Calibri"/>
              <a:cs typeface="Times New Roman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408641" y="2092362"/>
            <a:ext cx="2112207" cy="0"/>
          </a:xfrm>
          <a:prstGeom prst="line">
            <a:avLst/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04552" y="3611919"/>
            <a:ext cx="5314879" cy="0"/>
          </a:xfrm>
          <a:prstGeom prst="line">
            <a:avLst/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598768" y="2854362"/>
            <a:ext cx="3733800" cy="0"/>
          </a:xfrm>
          <a:prstGeom prst="line">
            <a:avLst/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le 3"/>
          <p:cNvSpPr txBox="1">
            <a:spLocks/>
          </p:cNvSpPr>
          <p:nvPr/>
        </p:nvSpPr>
        <p:spPr bwMode="auto">
          <a:xfrm>
            <a:off x="355065" y="304800"/>
            <a:ext cx="845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dirty="0" smtClean="0"/>
              <a:t>Potential Users of Synthesis Technology</a:t>
            </a:r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/>
          <a:p>
            <a:pPr>
              <a:defRPr/>
            </a:pPr>
            <a:fld id="{5D07661B-1E0D-4001-BF89-AF1DFB53F9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601500" y="3026140"/>
            <a:ext cx="516274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934923" y="3644602"/>
            <a:ext cx="7167472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1783830" y="2884343"/>
            <a:ext cx="7244822" cy="17992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626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0" y="914400"/>
            <a:ext cx="8798168" cy="5440201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Google’s Automation of TDD</a:t>
            </a:r>
            <a:r>
              <a:rPr lang="en-US" baseline="30000" dirty="0" smtClean="0"/>
              <a:t>2  </a:t>
            </a:r>
            <a:r>
              <a:rPr lang="en-US" dirty="0" smtClean="0"/>
              <a:t>(April </a:t>
            </a:r>
            <a:r>
              <a:rPr lang="en-US" dirty="0"/>
              <a:t>1</a:t>
            </a:r>
            <a:r>
              <a:rPr lang="en-US" dirty="0" smtClean="0"/>
              <a:t> Joke)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58614" y="6049106"/>
            <a:ext cx="9413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2 </a:t>
            </a:r>
            <a:r>
              <a:rPr lang="en-US" sz="1800" dirty="0" smtClean="0"/>
              <a:t>http</a:t>
            </a:r>
            <a:r>
              <a:rPr lang="en-US" sz="1800" dirty="0"/>
              <a:t>://googletesting.blogspot.com/2014/04/the-real-test-driven-development.html</a:t>
            </a:r>
          </a:p>
        </p:txBody>
      </p:sp>
    </p:spTree>
    <p:extLst>
      <p:ext uri="{BB962C8B-B14F-4D97-AF65-F5344CB8AC3E}">
        <p14:creationId xmlns:p14="http://schemas.microsoft.com/office/powerpoint/2010/main" val="3568630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2369" y="1143000"/>
            <a:ext cx="8370277" cy="5029200"/>
          </a:xfrm>
        </p:spPr>
        <p:txBody>
          <a:bodyPr/>
          <a:lstStyle/>
          <a:p>
            <a:r>
              <a:rPr lang="en-US" dirty="0" smtClean="0"/>
              <a:t>User provides a </a:t>
            </a:r>
            <a:r>
              <a:rPr lang="en-US" i="1" dirty="0" smtClean="0"/>
              <a:t>sequence</a:t>
            </a:r>
            <a:r>
              <a:rPr lang="en-US" dirty="0" smtClean="0"/>
              <a:t> of increasingly sophisticated test cases</a:t>
            </a:r>
          </a:p>
          <a:p>
            <a:endParaRPr lang="en-US" dirty="0"/>
          </a:p>
          <a:p>
            <a:r>
              <a:rPr lang="en-US" dirty="0" smtClean="0"/>
              <a:t>Make small change to the existing program to make it pass the next test case.</a:t>
            </a:r>
          </a:p>
          <a:p>
            <a:endParaRPr lang="en-US" dirty="0"/>
          </a:p>
          <a:p>
            <a:r>
              <a:rPr lang="en-US" dirty="0" smtClean="0"/>
              <a:t>Replace single sub-expression on new test case’s path</a:t>
            </a:r>
          </a:p>
          <a:p>
            <a:pPr lvl="1"/>
            <a:r>
              <a:rPr lang="en-US" dirty="0" smtClean="0"/>
              <a:t>Where to modify?</a:t>
            </a:r>
          </a:p>
          <a:p>
            <a:pPr lvl="1"/>
            <a:r>
              <a:rPr lang="en-US" dirty="0" smtClean="0"/>
              <a:t>What to replace with?</a:t>
            </a:r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2369" y="304800"/>
            <a:ext cx="7965831" cy="609600"/>
          </a:xfrm>
        </p:spPr>
        <p:txBody>
          <a:bodyPr/>
          <a:lstStyle/>
          <a:p>
            <a:r>
              <a:rPr lang="en-US" dirty="0" smtClean="0"/>
              <a:t>Our Synthesis Algorithm for TDD Automation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9460" y="6021027"/>
            <a:ext cx="8879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200" dirty="0" smtClean="0">
                <a:solidFill>
                  <a:srgbClr val="C00000"/>
                </a:solidFill>
              </a:rPr>
              <a:t>PLDI 2014: “Test-Driven Synthesis”; </a:t>
            </a:r>
          </a:p>
          <a:p>
            <a:pPr>
              <a:spcBef>
                <a:spcPts val="0"/>
              </a:spcBef>
            </a:pPr>
            <a:r>
              <a:rPr lang="en-US" sz="2200" dirty="0" smtClean="0">
                <a:solidFill>
                  <a:srgbClr val="C00000"/>
                </a:solidFill>
              </a:rPr>
              <a:t>Perelman, Gulwani, Grossman, Provost</a:t>
            </a:r>
            <a:endParaRPr lang="en-US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841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237" y="1143000"/>
            <a:ext cx="4477869" cy="5029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Test Cases: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Wrap(“word”,5)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== “word”</a:t>
            </a:r>
          </a:p>
          <a:p>
            <a:pPr marL="0" indent="0">
              <a:buNone/>
            </a:pPr>
            <a:r>
              <a:rPr lang="en-US" dirty="0" smtClean="0"/>
              <a:t>2. Wrap(“</a:t>
            </a:r>
            <a:r>
              <a:rPr lang="en-US" dirty="0" err="1" smtClean="0"/>
              <a:t>foobar</a:t>
            </a:r>
            <a:r>
              <a:rPr lang="en-US" dirty="0" smtClean="0"/>
              <a:t>”, 6)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== “</a:t>
            </a:r>
            <a:r>
              <a:rPr lang="en-US" dirty="0" err="1" smtClean="0"/>
              <a:t>foobar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r>
              <a:rPr lang="en-US" dirty="0" smtClean="0"/>
              <a:t>3. Wrap(“</a:t>
            </a:r>
            <a:r>
              <a:rPr lang="en-US" dirty="0" err="1" smtClean="0"/>
              <a:t>LongWord</a:t>
            </a:r>
            <a:r>
              <a:rPr lang="en-US" dirty="0" smtClean="0"/>
              <a:t>”, 4)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== “Long</a:t>
            </a:r>
            <a:r>
              <a:rPr lang="en-US" dirty="0" smtClean="0">
                <a:solidFill>
                  <a:srgbClr val="C00000"/>
                </a:solidFill>
              </a:rPr>
              <a:t>\</a:t>
            </a:r>
            <a:r>
              <a:rPr lang="en-US" dirty="0" err="1" smtClean="0">
                <a:solidFill>
                  <a:srgbClr val="C00000"/>
                </a:solidFill>
              </a:rPr>
              <a:t>n</a:t>
            </a:r>
            <a:r>
              <a:rPr lang="en-US" dirty="0" err="1" smtClean="0"/>
              <a:t>Word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r>
              <a:rPr lang="en-US" dirty="0" smtClean="0"/>
              <a:t>4. Wrap(“</a:t>
            </a:r>
            <a:r>
              <a:rPr lang="en-US" dirty="0" err="1" smtClean="0"/>
              <a:t>LongerWord</a:t>
            </a:r>
            <a:r>
              <a:rPr lang="en-US" dirty="0" smtClean="0"/>
              <a:t>”, 6)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== “Longer</a:t>
            </a:r>
            <a:r>
              <a:rPr lang="en-US" dirty="0" smtClean="0">
                <a:solidFill>
                  <a:srgbClr val="C00000"/>
                </a:solidFill>
              </a:rPr>
              <a:t>\</a:t>
            </a:r>
            <a:r>
              <a:rPr lang="en-US" dirty="0" err="1" smtClean="0">
                <a:solidFill>
                  <a:srgbClr val="C00000"/>
                </a:solidFill>
              </a:rPr>
              <a:t>n</a:t>
            </a:r>
            <a:r>
              <a:rPr lang="en-US" dirty="0" err="1" smtClean="0"/>
              <a:t>Word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r>
              <a:rPr lang="en-US" dirty="0"/>
              <a:t>5. </a:t>
            </a:r>
            <a:r>
              <a:rPr lang="en-US" dirty="0">
                <a:solidFill>
                  <a:srgbClr val="009900"/>
                </a:solidFill>
              </a:rPr>
              <a:t>Wrap(“</a:t>
            </a:r>
            <a:r>
              <a:rPr lang="en-US" dirty="0" err="1">
                <a:solidFill>
                  <a:srgbClr val="009900"/>
                </a:solidFill>
              </a:rPr>
              <a:t>LongerWord</a:t>
            </a:r>
            <a:r>
              <a:rPr lang="en-US" dirty="0">
                <a:solidFill>
                  <a:srgbClr val="009900"/>
                </a:solidFill>
              </a:rPr>
              <a:t>”, 2)</a:t>
            </a:r>
          </a:p>
          <a:p>
            <a:pPr marL="0" indent="0">
              <a:buNone/>
            </a:pPr>
            <a:r>
              <a:rPr lang="en-US" dirty="0">
                <a:solidFill>
                  <a:srgbClr val="009900"/>
                </a:solidFill>
              </a:rPr>
              <a:t>      == “Lo</a:t>
            </a:r>
            <a:r>
              <a:rPr lang="en-US" dirty="0">
                <a:solidFill>
                  <a:srgbClr val="C00000"/>
                </a:solidFill>
              </a:rPr>
              <a:t>\</a:t>
            </a:r>
            <a:r>
              <a:rPr lang="en-US" dirty="0" err="1">
                <a:solidFill>
                  <a:srgbClr val="C00000"/>
                </a:solidFill>
              </a:rPr>
              <a:t>n</a:t>
            </a:r>
            <a:r>
              <a:rPr lang="en-US" dirty="0" err="1">
                <a:solidFill>
                  <a:srgbClr val="009900"/>
                </a:solidFill>
              </a:rPr>
              <a:t>ng</a:t>
            </a:r>
            <a:r>
              <a:rPr lang="en-US" dirty="0">
                <a:solidFill>
                  <a:srgbClr val="C00000"/>
                </a:solidFill>
              </a:rPr>
              <a:t>\</a:t>
            </a:r>
            <a:r>
              <a:rPr lang="en-US" dirty="0" err="1">
                <a:solidFill>
                  <a:srgbClr val="C00000"/>
                </a:solidFill>
              </a:rPr>
              <a:t>n</a:t>
            </a:r>
            <a:r>
              <a:rPr lang="en-US" dirty="0" err="1">
                <a:solidFill>
                  <a:srgbClr val="009900"/>
                </a:solidFill>
              </a:rPr>
              <a:t>er</a:t>
            </a:r>
            <a:r>
              <a:rPr lang="en-US" dirty="0">
                <a:solidFill>
                  <a:srgbClr val="C00000"/>
                </a:solidFill>
              </a:rPr>
              <a:t>\</a:t>
            </a:r>
            <a:r>
              <a:rPr lang="en-US" dirty="0" err="1">
                <a:solidFill>
                  <a:srgbClr val="C00000"/>
                </a:solidFill>
              </a:rPr>
              <a:t>n</a:t>
            </a:r>
            <a:r>
              <a:rPr lang="en-US" dirty="0" err="1">
                <a:solidFill>
                  <a:srgbClr val="009900"/>
                </a:solidFill>
              </a:rPr>
              <a:t>Wo</a:t>
            </a:r>
            <a:r>
              <a:rPr lang="en-US" dirty="0">
                <a:solidFill>
                  <a:srgbClr val="C00000"/>
                </a:solidFill>
              </a:rPr>
              <a:t>\</a:t>
            </a:r>
            <a:r>
              <a:rPr lang="en-US" dirty="0" err="1">
                <a:solidFill>
                  <a:srgbClr val="C00000"/>
                </a:solidFill>
              </a:rPr>
              <a:t>n</a:t>
            </a:r>
            <a:r>
              <a:rPr lang="en-US" dirty="0" err="1">
                <a:solidFill>
                  <a:srgbClr val="009900"/>
                </a:solidFill>
              </a:rPr>
              <a:t>rd</a:t>
            </a:r>
            <a:r>
              <a:rPr lang="en-US" dirty="0">
                <a:solidFill>
                  <a:srgbClr val="009900"/>
                </a:solidFill>
              </a:rPr>
              <a:t>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9900"/>
                </a:solidFill>
              </a:rPr>
              <a:t>Where to modify to fit the next test case?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840939" y="1167817"/>
            <a:ext cx="440650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b="1" kern="0" dirty="0" smtClean="0"/>
              <a:t>Program:</a:t>
            </a:r>
          </a:p>
          <a:p>
            <a:pPr marL="0" indent="0">
              <a:buFontTx/>
              <a:buNone/>
            </a:pPr>
            <a:endParaRPr lang="en-US" kern="0" dirty="0"/>
          </a:p>
          <a:p>
            <a:pPr marL="0" indent="0">
              <a:buFontTx/>
              <a:buNone/>
            </a:pPr>
            <a:r>
              <a:rPr lang="en-US" kern="0" dirty="0" smtClean="0"/>
              <a:t>Wrap(string s, </a:t>
            </a:r>
            <a:r>
              <a:rPr lang="en-US" kern="0" dirty="0" err="1" smtClean="0"/>
              <a:t>int</a:t>
            </a:r>
            <a:r>
              <a:rPr lang="en-US" kern="0" dirty="0" smtClean="0"/>
              <a:t> </a:t>
            </a:r>
            <a:r>
              <a:rPr lang="en-US" kern="0" dirty="0" err="1" smtClean="0"/>
              <a:t>len</a:t>
            </a:r>
            <a:r>
              <a:rPr lang="en-US" kern="0" dirty="0" smtClean="0"/>
              <a:t>) {</a:t>
            </a:r>
          </a:p>
          <a:p>
            <a:pPr marL="0" indent="0">
              <a:buFontTx/>
              <a:buNone/>
            </a:pPr>
            <a:r>
              <a:rPr lang="en-US" kern="0" dirty="0" smtClean="0">
                <a:solidFill>
                  <a:srgbClr val="C00000"/>
                </a:solidFill>
              </a:rPr>
              <a:t>// split string at </a:t>
            </a:r>
            <a:r>
              <a:rPr lang="en-US" kern="0" dirty="0" err="1" smtClean="0">
                <a:solidFill>
                  <a:srgbClr val="C00000"/>
                </a:solidFill>
              </a:rPr>
              <a:t>len</a:t>
            </a:r>
            <a:endParaRPr lang="en-US" kern="0" dirty="0" smtClean="0">
              <a:solidFill>
                <a:srgbClr val="C00000"/>
              </a:solidFill>
            </a:endParaRPr>
          </a:p>
          <a:p>
            <a:pPr marL="0" indent="0">
              <a:buFontTx/>
              <a:buNone/>
            </a:pPr>
            <a:r>
              <a:rPr lang="en-US" kern="0" dirty="0"/>
              <a:t> </a:t>
            </a:r>
            <a:r>
              <a:rPr lang="en-US" kern="0" dirty="0" smtClean="0"/>
              <a:t>      if (</a:t>
            </a:r>
            <a:r>
              <a:rPr lang="en-US" kern="0" dirty="0" err="1" smtClean="0"/>
              <a:t>s.Len</a:t>
            </a:r>
            <a:r>
              <a:rPr lang="en-US" kern="0" dirty="0" smtClean="0"/>
              <a:t> ≤</a:t>
            </a:r>
            <a:r>
              <a:rPr lang="en-US" kern="0" dirty="0" err="1" smtClean="0"/>
              <a:t>len</a:t>
            </a:r>
            <a:r>
              <a:rPr lang="en-US" kern="0" dirty="0" smtClean="0"/>
              <a:t>)</a:t>
            </a:r>
          </a:p>
          <a:p>
            <a:pPr marL="0" indent="0">
              <a:buFontTx/>
              <a:buNone/>
            </a:pPr>
            <a:r>
              <a:rPr lang="en-US" kern="0" dirty="0"/>
              <a:t> </a:t>
            </a:r>
            <a:r>
              <a:rPr lang="en-US" kern="0" dirty="0" smtClean="0"/>
              <a:t>            return s;</a:t>
            </a:r>
          </a:p>
          <a:p>
            <a:pPr marL="0" indent="0">
              <a:buFontTx/>
              <a:buNone/>
            </a:pPr>
            <a:r>
              <a:rPr lang="en-US" kern="0" dirty="0"/>
              <a:t> </a:t>
            </a:r>
            <a:r>
              <a:rPr lang="en-US" kern="0" dirty="0" smtClean="0"/>
              <a:t>      else </a:t>
            </a:r>
          </a:p>
          <a:p>
            <a:pPr marL="0" indent="0">
              <a:buFontTx/>
              <a:buNone/>
            </a:pPr>
            <a:r>
              <a:rPr lang="en-US" kern="0" dirty="0"/>
              <a:t> </a:t>
            </a:r>
            <a:r>
              <a:rPr lang="en-US" kern="0" dirty="0" smtClean="0"/>
              <a:t>            return s[0:len] +  “\n” + s[</a:t>
            </a:r>
            <a:r>
              <a:rPr lang="en-US" kern="0" dirty="0" err="1" smtClean="0"/>
              <a:t>len</a:t>
            </a:r>
            <a:r>
              <a:rPr lang="en-US" kern="0" dirty="0" smtClean="0"/>
              <a:t>:];</a:t>
            </a:r>
          </a:p>
          <a:p>
            <a:pPr marL="0" indent="0">
              <a:buFontTx/>
              <a:buNone/>
            </a:pPr>
            <a:r>
              <a:rPr lang="en-US" kern="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61714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237" y="1143000"/>
            <a:ext cx="4477869" cy="5029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Test Cases: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Wrap(“word”,5)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== “word”</a:t>
            </a:r>
          </a:p>
          <a:p>
            <a:pPr marL="0" indent="0">
              <a:buNone/>
            </a:pPr>
            <a:r>
              <a:rPr lang="en-US" dirty="0" smtClean="0"/>
              <a:t>2. Wrap(“</a:t>
            </a:r>
            <a:r>
              <a:rPr lang="en-US" dirty="0" err="1" smtClean="0"/>
              <a:t>foobar</a:t>
            </a:r>
            <a:r>
              <a:rPr lang="en-US" dirty="0" smtClean="0"/>
              <a:t>”, 6)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== “</a:t>
            </a:r>
            <a:r>
              <a:rPr lang="en-US" dirty="0" err="1" smtClean="0"/>
              <a:t>foobar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r>
              <a:rPr lang="en-US" dirty="0" smtClean="0"/>
              <a:t>3. Wrap(“</a:t>
            </a:r>
            <a:r>
              <a:rPr lang="en-US" dirty="0" err="1" smtClean="0"/>
              <a:t>LongWord</a:t>
            </a:r>
            <a:r>
              <a:rPr lang="en-US" dirty="0" smtClean="0"/>
              <a:t>”, 4)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== “Long</a:t>
            </a:r>
            <a:r>
              <a:rPr lang="en-US" dirty="0" smtClean="0">
                <a:solidFill>
                  <a:srgbClr val="C00000"/>
                </a:solidFill>
              </a:rPr>
              <a:t>\</a:t>
            </a:r>
            <a:r>
              <a:rPr lang="en-US" dirty="0" err="1" smtClean="0">
                <a:solidFill>
                  <a:srgbClr val="C00000"/>
                </a:solidFill>
              </a:rPr>
              <a:t>n</a:t>
            </a:r>
            <a:r>
              <a:rPr lang="en-US" dirty="0" err="1" smtClean="0"/>
              <a:t>Word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r>
              <a:rPr lang="en-US" dirty="0" smtClean="0"/>
              <a:t>4. Wrap(“</a:t>
            </a:r>
            <a:r>
              <a:rPr lang="en-US" dirty="0" err="1" smtClean="0"/>
              <a:t>LongerWord</a:t>
            </a:r>
            <a:r>
              <a:rPr lang="en-US" dirty="0" smtClean="0"/>
              <a:t>”, 6)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== “Longer</a:t>
            </a:r>
            <a:r>
              <a:rPr lang="en-US" dirty="0" smtClean="0">
                <a:solidFill>
                  <a:srgbClr val="C00000"/>
                </a:solidFill>
              </a:rPr>
              <a:t>\</a:t>
            </a:r>
            <a:r>
              <a:rPr lang="en-US" dirty="0" err="1" smtClean="0">
                <a:solidFill>
                  <a:srgbClr val="C00000"/>
                </a:solidFill>
              </a:rPr>
              <a:t>n</a:t>
            </a:r>
            <a:r>
              <a:rPr lang="en-US" dirty="0" err="1" smtClean="0"/>
              <a:t>Word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r>
              <a:rPr lang="en-US" dirty="0"/>
              <a:t>5. </a:t>
            </a:r>
            <a:r>
              <a:rPr lang="en-US" dirty="0">
                <a:solidFill>
                  <a:srgbClr val="009900"/>
                </a:solidFill>
              </a:rPr>
              <a:t>Wrap(“</a:t>
            </a:r>
            <a:r>
              <a:rPr lang="en-US" dirty="0" err="1">
                <a:solidFill>
                  <a:srgbClr val="009900"/>
                </a:solidFill>
              </a:rPr>
              <a:t>LongerWord</a:t>
            </a:r>
            <a:r>
              <a:rPr lang="en-US" dirty="0">
                <a:solidFill>
                  <a:srgbClr val="009900"/>
                </a:solidFill>
              </a:rPr>
              <a:t>”, 2)</a:t>
            </a:r>
          </a:p>
          <a:p>
            <a:pPr marL="0" indent="0">
              <a:buNone/>
            </a:pPr>
            <a:r>
              <a:rPr lang="en-US" dirty="0">
                <a:solidFill>
                  <a:srgbClr val="009900"/>
                </a:solidFill>
              </a:rPr>
              <a:t>      == “Lo</a:t>
            </a:r>
            <a:r>
              <a:rPr lang="en-US" dirty="0">
                <a:solidFill>
                  <a:srgbClr val="C00000"/>
                </a:solidFill>
              </a:rPr>
              <a:t>\</a:t>
            </a:r>
            <a:r>
              <a:rPr lang="en-US" dirty="0" err="1">
                <a:solidFill>
                  <a:srgbClr val="C00000"/>
                </a:solidFill>
              </a:rPr>
              <a:t>n</a:t>
            </a:r>
            <a:r>
              <a:rPr lang="en-US" dirty="0" err="1">
                <a:solidFill>
                  <a:srgbClr val="009900"/>
                </a:solidFill>
              </a:rPr>
              <a:t>ng</a:t>
            </a:r>
            <a:r>
              <a:rPr lang="en-US" dirty="0">
                <a:solidFill>
                  <a:srgbClr val="C00000"/>
                </a:solidFill>
              </a:rPr>
              <a:t>\</a:t>
            </a:r>
            <a:r>
              <a:rPr lang="en-US" dirty="0" err="1">
                <a:solidFill>
                  <a:srgbClr val="C00000"/>
                </a:solidFill>
              </a:rPr>
              <a:t>n</a:t>
            </a:r>
            <a:r>
              <a:rPr lang="en-US" dirty="0" err="1">
                <a:solidFill>
                  <a:srgbClr val="009900"/>
                </a:solidFill>
              </a:rPr>
              <a:t>er</a:t>
            </a:r>
            <a:r>
              <a:rPr lang="en-US" dirty="0">
                <a:solidFill>
                  <a:srgbClr val="C00000"/>
                </a:solidFill>
              </a:rPr>
              <a:t>\</a:t>
            </a:r>
            <a:r>
              <a:rPr lang="en-US" dirty="0" err="1">
                <a:solidFill>
                  <a:srgbClr val="C00000"/>
                </a:solidFill>
              </a:rPr>
              <a:t>n</a:t>
            </a:r>
            <a:r>
              <a:rPr lang="en-US" dirty="0" err="1">
                <a:solidFill>
                  <a:srgbClr val="009900"/>
                </a:solidFill>
              </a:rPr>
              <a:t>Wo</a:t>
            </a:r>
            <a:r>
              <a:rPr lang="en-US" dirty="0">
                <a:solidFill>
                  <a:srgbClr val="C00000"/>
                </a:solidFill>
              </a:rPr>
              <a:t>\</a:t>
            </a:r>
            <a:r>
              <a:rPr lang="en-US" dirty="0" err="1">
                <a:solidFill>
                  <a:srgbClr val="C00000"/>
                </a:solidFill>
              </a:rPr>
              <a:t>n</a:t>
            </a:r>
            <a:r>
              <a:rPr lang="en-US" dirty="0" err="1">
                <a:solidFill>
                  <a:srgbClr val="009900"/>
                </a:solidFill>
              </a:rPr>
              <a:t>rd</a:t>
            </a:r>
            <a:r>
              <a:rPr lang="en-US" dirty="0">
                <a:solidFill>
                  <a:srgbClr val="009900"/>
                </a:solidFill>
              </a:rPr>
              <a:t>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9900"/>
                </a:solidFill>
              </a:rPr>
              <a:t>Where to modify to fit the next test case?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840939" y="1167817"/>
            <a:ext cx="440650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b="1" kern="0" dirty="0" smtClean="0"/>
              <a:t>Program:</a:t>
            </a:r>
          </a:p>
          <a:p>
            <a:pPr marL="0" indent="0">
              <a:buFontTx/>
              <a:buNone/>
            </a:pPr>
            <a:endParaRPr lang="en-US" kern="0" dirty="0"/>
          </a:p>
          <a:p>
            <a:pPr marL="0" indent="0">
              <a:buFontTx/>
              <a:buNone/>
            </a:pPr>
            <a:r>
              <a:rPr lang="en-US" kern="0" dirty="0" smtClean="0"/>
              <a:t>Wrap(string s, </a:t>
            </a:r>
            <a:r>
              <a:rPr lang="en-US" kern="0" dirty="0" err="1" smtClean="0"/>
              <a:t>int</a:t>
            </a:r>
            <a:r>
              <a:rPr lang="en-US" kern="0" dirty="0" smtClean="0"/>
              <a:t> </a:t>
            </a:r>
            <a:r>
              <a:rPr lang="en-US" kern="0" dirty="0" err="1" smtClean="0"/>
              <a:t>len</a:t>
            </a:r>
            <a:r>
              <a:rPr lang="en-US" kern="0" dirty="0" smtClean="0"/>
              <a:t>) {</a:t>
            </a:r>
          </a:p>
          <a:p>
            <a:pPr marL="0" indent="0">
              <a:buFontTx/>
              <a:buNone/>
            </a:pPr>
            <a:r>
              <a:rPr lang="en-US" kern="0" dirty="0" smtClean="0">
                <a:solidFill>
                  <a:srgbClr val="C00000"/>
                </a:solidFill>
              </a:rPr>
              <a:t>// split string at </a:t>
            </a:r>
            <a:r>
              <a:rPr lang="en-US" kern="0" dirty="0" err="1" smtClean="0">
                <a:solidFill>
                  <a:srgbClr val="C00000"/>
                </a:solidFill>
              </a:rPr>
              <a:t>len</a:t>
            </a:r>
            <a:endParaRPr lang="en-US" kern="0" dirty="0" smtClean="0">
              <a:solidFill>
                <a:srgbClr val="C00000"/>
              </a:solidFill>
            </a:endParaRPr>
          </a:p>
          <a:p>
            <a:pPr marL="0" indent="0">
              <a:buFontTx/>
              <a:buNone/>
            </a:pPr>
            <a:r>
              <a:rPr lang="en-US" kern="0" dirty="0"/>
              <a:t> </a:t>
            </a:r>
            <a:r>
              <a:rPr lang="en-US" kern="0" dirty="0" smtClean="0"/>
              <a:t>      if (</a:t>
            </a:r>
            <a:r>
              <a:rPr lang="en-US" kern="0" dirty="0" err="1" smtClean="0"/>
              <a:t>s.Len</a:t>
            </a:r>
            <a:r>
              <a:rPr lang="en-US" kern="0" dirty="0" smtClean="0"/>
              <a:t> ≤</a:t>
            </a:r>
            <a:r>
              <a:rPr lang="en-US" kern="0" dirty="0" err="1" smtClean="0"/>
              <a:t>len</a:t>
            </a:r>
            <a:r>
              <a:rPr lang="en-US" kern="0" dirty="0" smtClean="0"/>
              <a:t>)</a:t>
            </a:r>
          </a:p>
          <a:p>
            <a:pPr marL="0" indent="0">
              <a:buFontTx/>
              <a:buNone/>
            </a:pPr>
            <a:r>
              <a:rPr lang="en-US" kern="0" dirty="0"/>
              <a:t> </a:t>
            </a:r>
            <a:r>
              <a:rPr lang="en-US" kern="0" dirty="0" smtClean="0"/>
              <a:t>            return s;</a:t>
            </a:r>
          </a:p>
          <a:p>
            <a:pPr marL="0" indent="0">
              <a:buFontTx/>
              <a:buNone/>
            </a:pPr>
            <a:r>
              <a:rPr lang="en-US" kern="0" dirty="0"/>
              <a:t> </a:t>
            </a:r>
            <a:r>
              <a:rPr lang="en-US" kern="0" dirty="0" smtClean="0"/>
              <a:t>      else </a:t>
            </a:r>
          </a:p>
          <a:p>
            <a:pPr marL="0" indent="0">
              <a:buFontTx/>
              <a:buNone/>
            </a:pPr>
            <a:r>
              <a:rPr lang="en-US" kern="0" dirty="0"/>
              <a:t> </a:t>
            </a:r>
            <a:r>
              <a:rPr lang="en-US" kern="0" dirty="0" smtClean="0"/>
              <a:t>            return </a:t>
            </a:r>
            <a:r>
              <a:rPr lang="en-US" kern="0" dirty="0" smtClean="0">
                <a:solidFill>
                  <a:srgbClr val="009900"/>
                </a:solidFill>
              </a:rPr>
              <a:t>s[0:len] +  “\n” + s[</a:t>
            </a:r>
            <a:r>
              <a:rPr lang="en-US" kern="0" dirty="0" err="1" smtClean="0">
                <a:solidFill>
                  <a:srgbClr val="009900"/>
                </a:solidFill>
              </a:rPr>
              <a:t>len</a:t>
            </a:r>
            <a:r>
              <a:rPr lang="en-US" kern="0" dirty="0" smtClean="0">
                <a:solidFill>
                  <a:srgbClr val="009900"/>
                </a:solidFill>
              </a:rPr>
              <a:t>:];</a:t>
            </a:r>
          </a:p>
          <a:p>
            <a:pPr marL="0" indent="0">
              <a:buFontTx/>
              <a:buNone/>
            </a:pPr>
            <a:r>
              <a:rPr lang="en-US" kern="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93830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237" y="1143000"/>
            <a:ext cx="4477869" cy="5029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Test Cases: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Wrap(“word”,5)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== “word”</a:t>
            </a:r>
          </a:p>
          <a:p>
            <a:pPr marL="0" indent="0">
              <a:buNone/>
            </a:pPr>
            <a:r>
              <a:rPr lang="en-US" dirty="0" smtClean="0"/>
              <a:t>2. Wrap(“</a:t>
            </a:r>
            <a:r>
              <a:rPr lang="en-US" dirty="0" err="1" smtClean="0"/>
              <a:t>foobar</a:t>
            </a:r>
            <a:r>
              <a:rPr lang="en-US" dirty="0" smtClean="0"/>
              <a:t>”, 6)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== “</a:t>
            </a:r>
            <a:r>
              <a:rPr lang="en-US" dirty="0" err="1" smtClean="0"/>
              <a:t>foobar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r>
              <a:rPr lang="en-US" dirty="0" smtClean="0"/>
              <a:t>3. Wrap(“</a:t>
            </a:r>
            <a:r>
              <a:rPr lang="en-US" dirty="0" err="1" smtClean="0"/>
              <a:t>LongWord</a:t>
            </a:r>
            <a:r>
              <a:rPr lang="en-US" dirty="0" smtClean="0"/>
              <a:t>”, 4)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== “Long</a:t>
            </a:r>
            <a:r>
              <a:rPr lang="en-US" dirty="0" smtClean="0">
                <a:solidFill>
                  <a:srgbClr val="C00000"/>
                </a:solidFill>
              </a:rPr>
              <a:t>\</a:t>
            </a:r>
            <a:r>
              <a:rPr lang="en-US" dirty="0" err="1" smtClean="0">
                <a:solidFill>
                  <a:srgbClr val="C00000"/>
                </a:solidFill>
              </a:rPr>
              <a:t>n</a:t>
            </a:r>
            <a:r>
              <a:rPr lang="en-US" dirty="0" err="1" smtClean="0"/>
              <a:t>Word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r>
              <a:rPr lang="en-US" dirty="0" smtClean="0"/>
              <a:t>4. Wrap(“</a:t>
            </a:r>
            <a:r>
              <a:rPr lang="en-US" dirty="0" err="1" smtClean="0"/>
              <a:t>LongerWord</a:t>
            </a:r>
            <a:r>
              <a:rPr lang="en-US" dirty="0" smtClean="0"/>
              <a:t>”, 6)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== “Longer</a:t>
            </a:r>
            <a:r>
              <a:rPr lang="en-US" dirty="0" smtClean="0">
                <a:solidFill>
                  <a:srgbClr val="C00000"/>
                </a:solidFill>
              </a:rPr>
              <a:t>\</a:t>
            </a:r>
            <a:r>
              <a:rPr lang="en-US" dirty="0" err="1" smtClean="0">
                <a:solidFill>
                  <a:srgbClr val="C00000"/>
                </a:solidFill>
              </a:rPr>
              <a:t>n</a:t>
            </a:r>
            <a:r>
              <a:rPr lang="en-US" dirty="0" err="1" smtClean="0"/>
              <a:t>Word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r>
              <a:rPr lang="en-US" dirty="0"/>
              <a:t>5. </a:t>
            </a:r>
            <a:r>
              <a:rPr lang="en-US" dirty="0">
                <a:solidFill>
                  <a:srgbClr val="009900"/>
                </a:solidFill>
              </a:rPr>
              <a:t>Wrap(“</a:t>
            </a:r>
            <a:r>
              <a:rPr lang="en-US" dirty="0" err="1">
                <a:solidFill>
                  <a:srgbClr val="009900"/>
                </a:solidFill>
              </a:rPr>
              <a:t>LongerWord</a:t>
            </a:r>
            <a:r>
              <a:rPr lang="en-US" dirty="0">
                <a:solidFill>
                  <a:srgbClr val="009900"/>
                </a:solidFill>
              </a:rPr>
              <a:t>”, 2)</a:t>
            </a:r>
          </a:p>
          <a:p>
            <a:pPr marL="0" indent="0">
              <a:buNone/>
            </a:pPr>
            <a:r>
              <a:rPr lang="en-US" dirty="0">
                <a:solidFill>
                  <a:srgbClr val="009900"/>
                </a:solidFill>
              </a:rPr>
              <a:t>      == “Lo</a:t>
            </a:r>
            <a:r>
              <a:rPr lang="en-US" dirty="0">
                <a:solidFill>
                  <a:srgbClr val="C00000"/>
                </a:solidFill>
              </a:rPr>
              <a:t>\</a:t>
            </a:r>
            <a:r>
              <a:rPr lang="en-US" dirty="0" err="1">
                <a:solidFill>
                  <a:srgbClr val="C00000"/>
                </a:solidFill>
              </a:rPr>
              <a:t>n</a:t>
            </a:r>
            <a:r>
              <a:rPr lang="en-US" dirty="0" err="1">
                <a:solidFill>
                  <a:srgbClr val="009900"/>
                </a:solidFill>
              </a:rPr>
              <a:t>ng</a:t>
            </a:r>
            <a:r>
              <a:rPr lang="en-US" dirty="0">
                <a:solidFill>
                  <a:srgbClr val="C00000"/>
                </a:solidFill>
              </a:rPr>
              <a:t>\</a:t>
            </a:r>
            <a:r>
              <a:rPr lang="en-US" dirty="0" err="1">
                <a:solidFill>
                  <a:srgbClr val="C00000"/>
                </a:solidFill>
              </a:rPr>
              <a:t>n</a:t>
            </a:r>
            <a:r>
              <a:rPr lang="en-US" dirty="0" err="1">
                <a:solidFill>
                  <a:srgbClr val="009900"/>
                </a:solidFill>
              </a:rPr>
              <a:t>er</a:t>
            </a:r>
            <a:r>
              <a:rPr lang="en-US" dirty="0">
                <a:solidFill>
                  <a:srgbClr val="C00000"/>
                </a:solidFill>
              </a:rPr>
              <a:t>\</a:t>
            </a:r>
            <a:r>
              <a:rPr lang="en-US" dirty="0" err="1">
                <a:solidFill>
                  <a:srgbClr val="C00000"/>
                </a:solidFill>
              </a:rPr>
              <a:t>n</a:t>
            </a:r>
            <a:r>
              <a:rPr lang="en-US" dirty="0" err="1">
                <a:solidFill>
                  <a:srgbClr val="009900"/>
                </a:solidFill>
              </a:rPr>
              <a:t>Wo</a:t>
            </a:r>
            <a:r>
              <a:rPr lang="en-US" dirty="0">
                <a:solidFill>
                  <a:srgbClr val="C00000"/>
                </a:solidFill>
              </a:rPr>
              <a:t>\</a:t>
            </a:r>
            <a:r>
              <a:rPr lang="en-US" dirty="0" err="1">
                <a:solidFill>
                  <a:srgbClr val="C00000"/>
                </a:solidFill>
              </a:rPr>
              <a:t>n</a:t>
            </a:r>
            <a:r>
              <a:rPr lang="en-US" dirty="0" err="1">
                <a:solidFill>
                  <a:srgbClr val="009900"/>
                </a:solidFill>
              </a:rPr>
              <a:t>rd</a:t>
            </a:r>
            <a:r>
              <a:rPr lang="en-US" dirty="0">
                <a:solidFill>
                  <a:srgbClr val="009900"/>
                </a:solidFill>
              </a:rPr>
              <a:t>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9900"/>
                </a:solidFill>
              </a:rPr>
              <a:t>Where to modify to fit the next test case?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840939" y="1167817"/>
            <a:ext cx="440650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b="1" kern="0" dirty="0" smtClean="0"/>
              <a:t>Program:</a:t>
            </a:r>
          </a:p>
          <a:p>
            <a:pPr marL="0" indent="0">
              <a:buFontTx/>
              <a:buNone/>
            </a:pPr>
            <a:endParaRPr lang="en-US" kern="0" dirty="0"/>
          </a:p>
          <a:p>
            <a:pPr marL="0" indent="0">
              <a:buFontTx/>
              <a:buNone/>
            </a:pPr>
            <a:r>
              <a:rPr lang="en-US" kern="0" dirty="0" smtClean="0"/>
              <a:t>Wrap(string s, </a:t>
            </a:r>
            <a:r>
              <a:rPr lang="en-US" kern="0" dirty="0" err="1" smtClean="0"/>
              <a:t>int</a:t>
            </a:r>
            <a:r>
              <a:rPr lang="en-US" kern="0" dirty="0" smtClean="0"/>
              <a:t> </a:t>
            </a:r>
            <a:r>
              <a:rPr lang="en-US" kern="0" dirty="0" err="1" smtClean="0"/>
              <a:t>len</a:t>
            </a:r>
            <a:r>
              <a:rPr lang="en-US" kern="0" dirty="0" smtClean="0"/>
              <a:t>) {</a:t>
            </a:r>
          </a:p>
          <a:p>
            <a:pPr marL="0" indent="0">
              <a:buFontTx/>
              <a:buNone/>
            </a:pPr>
            <a:r>
              <a:rPr lang="en-US" kern="0" dirty="0" smtClean="0">
                <a:solidFill>
                  <a:srgbClr val="C00000"/>
                </a:solidFill>
              </a:rPr>
              <a:t>// split string at </a:t>
            </a:r>
            <a:r>
              <a:rPr lang="en-US" kern="0" dirty="0" err="1" smtClean="0">
                <a:solidFill>
                  <a:srgbClr val="C00000"/>
                </a:solidFill>
              </a:rPr>
              <a:t>len</a:t>
            </a:r>
            <a:endParaRPr lang="en-US" kern="0" dirty="0" smtClean="0">
              <a:solidFill>
                <a:srgbClr val="C00000"/>
              </a:solidFill>
            </a:endParaRPr>
          </a:p>
          <a:p>
            <a:pPr marL="0" indent="0">
              <a:buFontTx/>
              <a:buNone/>
            </a:pPr>
            <a:r>
              <a:rPr lang="en-US" kern="0" dirty="0"/>
              <a:t> </a:t>
            </a:r>
            <a:r>
              <a:rPr lang="en-US" kern="0" dirty="0" smtClean="0"/>
              <a:t>      if (</a:t>
            </a:r>
            <a:r>
              <a:rPr lang="en-US" kern="0" dirty="0" err="1" smtClean="0"/>
              <a:t>s.Len</a:t>
            </a:r>
            <a:r>
              <a:rPr lang="en-US" kern="0" dirty="0" smtClean="0"/>
              <a:t> ≤</a:t>
            </a:r>
            <a:r>
              <a:rPr lang="en-US" kern="0" dirty="0" err="1" smtClean="0"/>
              <a:t>len</a:t>
            </a:r>
            <a:r>
              <a:rPr lang="en-US" kern="0" dirty="0" smtClean="0"/>
              <a:t>)</a:t>
            </a:r>
          </a:p>
          <a:p>
            <a:pPr marL="0" indent="0">
              <a:buFontTx/>
              <a:buNone/>
            </a:pPr>
            <a:r>
              <a:rPr lang="en-US" kern="0" dirty="0"/>
              <a:t> </a:t>
            </a:r>
            <a:r>
              <a:rPr lang="en-US" kern="0" dirty="0" smtClean="0"/>
              <a:t>            return s;</a:t>
            </a:r>
          </a:p>
          <a:p>
            <a:pPr marL="0" indent="0">
              <a:buFontTx/>
              <a:buNone/>
            </a:pPr>
            <a:r>
              <a:rPr lang="en-US" kern="0" dirty="0"/>
              <a:t> </a:t>
            </a:r>
            <a:r>
              <a:rPr lang="en-US" kern="0" dirty="0" smtClean="0"/>
              <a:t>      else </a:t>
            </a:r>
          </a:p>
          <a:p>
            <a:pPr marL="0" indent="0">
              <a:buFontTx/>
              <a:buNone/>
            </a:pPr>
            <a:r>
              <a:rPr lang="en-US" kern="0" dirty="0"/>
              <a:t> </a:t>
            </a:r>
            <a:r>
              <a:rPr lang="en-US" kern="0" dirty="0" smtClean="0"/>
              <a:t>            return </a:t>
            </a:r>
            <a:r>
              <a:rPr lang="en-US" kern="0" dirty="0" smtClean="0">
                <a:solidFill>
                  <a:srgbClr val="009900"/>
                </a:solidFill>
              </a:rPr>
              <a:t>s[0:len]</a:t>
            </a:r>
            <a:r>
              <a:rPr lang="en-US" kern="0" dirty="0" smtClean="0"/>
              <a:t> +  “\n” + s[</a:t>
            </a:r>
            <a:r>
              <a:rPr lang="en-US" kern="0" dirty="0" err="1" smtClean="0"/>
              <a:t>len</a:t>
            </a:r>
            <a:r>
              <a:rPr lang="en-US" kern="0" dirty="0" smtClean="0"/>
              <a:t>:];</a:t>
            </a:r>
          </a:p>
          <a:p>
            <a:pPr marL="0" indent="0">
              <a:buFontTx/>
              <a:buNone/>
            </a:pPr>
            <a:r>
              <a:rPr lang="en-US" kern="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21638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237" y="1143000"/>
            <a:ext cx="4477869" cy="5029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Test Cases: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Wrap(“word”,5)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== “word”</a:t>
            </a:r>
          </a:p>
          <a:p>
            <a:pPr marL="0" indent="0">
              <a:buNone/>
            </a:pPr>
            <a:r>
              <a:rPr lang="en-US" dirty="0" smtClean="0"/>
              <a:t>2. Wrap(“</a:t>
            </a:r>
            <a:r>
              <a:rPr lang="en-US" dirty="0" err="1" smtClean="0"/>
              <a:t>foobar</a:t>
            </a:r>
            <a:r>
              <a:rPr lang="en-US" dirty="0" smtClean="0"/>
              <a:t>”, 6)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== “</a:t>
            </a:r>
            <a:r>
              <a:rPr lang="en-US" dirty="0" err="1" smtClean="0"/>
              <a:t>foobar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r>
              <a:rPr lang="en-US" dirty="0" smtClean="0"/>
              <a:t>3. Wrap(“</a:t>
            </a:r>
            <a:r>
              <a:rPr lang="en-US" dirty="0" err="1" smtClean="0"/>
              <a:t>LongWord</a:t>
            </a:r>
            <a:r>
              <a:rPr lang="en-US" dirty="0" smtClean="0"/>
              <a:t>”, 4)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== “Long</a:t>
            </a:r>
            <a:r>
              <a:rPr lang="en-US" dirty="0" smtClean="0">
                <a:solidFill>
                  <a:srgbClr val="C00000"/>
                </a:solidFill>
              </a:rPr>
              <a:t>\</a:t>
            </a:r>
            <a:r>
              <a:rPr lang="en-US" dirty="0" err="1" smtClean="0">
                <a:solidFill>
                  <a:srgbClr val="C00000"/>
                </a:solidFill>
              </a:rPr>
              <a:t>n</a:t>
            </a:r>
            <a:r>
              <a:rPr lang="en-US" dirty="0" err="1" smtClean="0"/>
              <a:t>Word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r>
              <a:rPr lang="en-US" dirty="0" smtClean="0"/>
              <a:t>4. Wrap(“</a:t>
            </a:r>
            <a:r>
              <a:rPr lang="en-US" dirty="0" err="1" smtClean="0"/>
              <a:t>LongerWord</a:t>
            </a:r>
            <a:r>
              <a:rPr lang="en-US" dirty="0" smtClean="0"/>
              <a:t>”, 6)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== “Longer</a:t>
            </a:r>
            <a:r>
              <a:rPr lang="en-US" dirty="0" smtClean="0">
                <a:solidFill>
                  <a:srgbClr val="C00000"/>
                </a:solidFill>
              </a:rPr>
              <a:t>\</a:t>
            </a:r>
            <a:r>
              <a:rPr lang="en-US" dirty="0" err="1" smtClean="0">
                <a:solidFill>
                  <a:srgbClr val="C00000"/>
                </a:solidFill>
              </a:rPr>
              <a:t>n</a:t>
            </a:r>
            <a:r>
              <a:rPr lang="en-US" dirty="0" err="1" smtClean="0"/>
              <a:t>Word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r>
              <a:rPr lang="en-US" dirty="0"/>
              <a:t>5. </a:t>
            </a:r>
            <a:r>
              <a:rPr lang="en-US" dirty="0">
                <a:solidFill>
                  <a:srgbClr val="009900"/>
                </a:solidFill>
              </a:rPr>
              <a:t>Wrap(“</a:t>
            </a:r>
            <a:r>
              <a:rPr lang="en-US" dirty="0" err="1">
                <a:solidFill>
                  <a:srgbClr val="009900"/>
                </a:solidFill>
              </a:rPr>
              <a:t>LongerWord</a:t>
            </a:r>
            <a:r>
              <a:rPr lang="en-US" dirty="0">
                <a:solidFill>
                  <a:srgbClr val="009900"/>
                </a:solidFill>
              </a:rPr>
              <a:t>”, 2)</a:t>
            </a:r>
          </a:p>
          <a:p>
            <a:pPr marL="0" indent="0">
              <a:buNone/>
            </a:pPr>
            <a:r>
              <a:rPr lang="en-US" dirty="0">
                <a:solidFill>
                  <a:srgbClr val="009900"/>
                </a:solidFill>
              </a:rPr>
              <a:t>      == “Lo</a:t>
            </a:r>
            <a:r>
              <a:rPr lang="en-US" dirty="0">
                <a:solidFill>
                  <a:srgbClr val="C00000"/>
                </a:solidFill>
              </a:rPr>
              <a:t>\</a:t>
            </a:r>
            <a:r>
              <a:rPr lang="en-US" dirty="0" err="1">
                <a:solidFill>
                  <a:srgbClr val="C00000"/>
                </a:solidFill>
              </a:rPr>
              <a:t>n</a:t>
            </a:r>
            <a:r>
              <a:rPr lang="en-US" dirty="0" err="1">
                <a:solidFill>
                  <a:srgbClr val="009900"/>
                </a:solidFill>
              </a:rPr>
              <a:t>ng</a:t>
            </a:r>
            <a:r>
              <a:rPr lang="en-US" dirty="0">
                <a:solidFill>
                  <a:srgbClr val="C00000"/>
                </a:solidFill>
              </a:rPr>
              <a:t>\</a:t>
            </a:r>
            <a:r>
              <a:rPr lang="en-US" dirty="0" err="1">
                <a:solidFill>
                  <a:srgbClr val="C00000"/>
                </a:solidFill>
              </a:rPr>
              <a:t>n</a:t>
            </a:r>
            <a:r>
              <a:rPr lang="en-US" dirty="0" err="1">
                <a:solidFill>
                  <a:srgbClr val="009900"/>
                </a:solidFill>
              </a:rPr>
              <a:t>er</a:t>
            </a:r>
            <a:r>
              <a:rPr lang="en-US" dirty="0">
                <a:solidFill>
                  <a:srgbClr val="C00000"/>
                </a:solidFill>
              </a:rPr>
              <a:t>\</a:t>
            </a:r>
            <a:r>
              <a:rPr lang="en-US" dirty="0" err="1">
                <a:solidFill>
                  <a:srgbClr val="C00000"/>
                </a:solidFill>
              </a:rPr>
              <a:t>n</a:t>
            </a:r>
            <a:r>
              <a:rPr lang="en-US" dirty="0" err="1">
                <a:solidFill>
                  <a:srgbClr val="009900"/>
                </a:solidFill>
              </a:rPr>
              <a:t>Wo</a:t>
            </a:r>
            <a:r>
              <a:rPr lang="en-US" dirty="0">
                <a:solidFill>
                  <a:srgbClr val="C00000"/>
                </a:solidFill>
              </a:rPr>
              <a:t>\</a:t>
            </a:r>
            <a:r>
              <a:rPr lang="en-US" dirty="0" err="1">
                <a:solidFill>
                  <a:srgbClr val="C00000"/>
                </a:solidFill>
              </a:rPr>
              <a:t>n</a:t>
            </a:r>
            <a:r>
              <a:rPr lang="en-US" dirty="0" err="1">
                <a:solidFill>
                  <a:srgbClr val="009900"/>
                </a:solidFill>
              </a:rPr>
              <a:t>rd</a:t>
            </a:r>
            <a:r>
              <a:rPr lang="en-US" dirty="0">
                <a:solidFill>
                  <a:srgbClr val="009900"/>
                </a:solidFill>
              </a:rPr>
              <a:t>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9900"/>
                </a:solidFill>
              </a:rPr>
              <a:t>Where to modify to fit the next test case?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840939" y="1167817"/>
            <a:ext cx="440650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b="1" kern="0" dirty="0" smtClean="0"/>
              <a:t>Program:</a:t>
            </a:r>
          </a:p>
          <a:p>
            <a:pPr marL="0" indent="0">
              <a:buFontTx/>
              <a:buNone/>
            </a:pPr>
            <a:endParaRPr lang="en-US" kern="0" dirty="0"/>
          </a:p>
          <a:p>
            <a:pPr marL="0" indent="0">
              <a:buFontTx/>
              <a:buNone/>
            </a:pPr>
            <a:r>
              <a:rPr lang="en-US" kern="0" dirty="0" smtClean="0"/>
              <a:t>Wrap(string s, </a:t>
            </a:r>
            <a:r>
              <a:rPr lang="en-US" kern="0" dirty="0" err="1" smtClean="0"/>
              <a:t>int</a:t>
            </a:r>
            <a:r>
              <a:rPr lang="en-US" kern="0" dirty="0" smtClean="0"/>
              <a:t> </a:t>
            </a:r>
            <a:r>
              <a:rPr lang="en-US" kern="0" dirty="0" err="1" smtClean="0"/>
              <a:t>len</a:t>
            </a:r>
            <a:r>
              <a:rPr lang="en-US" kern="0" dirty="0" smtClean="0"/>
              <a:t>) {</a:t>
            </a:r>
          </a:p>
          <a:p>
            <a:pPr marL="0" indent="0">
              <a:buFontTx/>
              <a:buNone/>
            </a:pPr>
            <a:r>
              <a:rPr lang="en-US" kern="0" dirty="0" smtClean="0">
                <a:solidFill>
                  <a:srgbClr val="C00000"/>
                </a:solidFill>
              </a:rPr>
              <a:t>// split string at </a:t>
            </a:r>
            <a:r>
              <a:rPr lang="en-US" kern="0" dirty="0" err="1" smtClean="0">
                <a:solidFill>
                  <a:srgbClr val="C00000"/>
                </a:solidFill>
              </a:rPr>
              <a:t>len</a:t>
            </a:r>
            <a:endParaRPr lang="en-US" kern="0" dirty="0" smtClean="0">
              <a:solidFill>
                <a:srgbClr val="C00000"/>
              </a:solidFill>
            </a:endParaRPr>
          </a:p>
          <a:p>
            <a:pPr marL="0" indent="0">
              <a:buFontTx/>
              <a:buNone/>
            </a:pPr>
            <a:r>
              <a:rPr lang="en-US" kern="0" dirty="0"/>
              <a:t> </a:t>
            </a:r>
            <a:r>
              <a:rPr lang="en-US" kern="0" dirty="0" smtClean="0"/>
              <a:t>      if (</a:t>
            </a:r>
            <a:r>
              <a:rPr lang="en-US" kern="0" dirty="0" err="1" smtClean="0"/>
              <a:t>s.Len</a:t>
            </a:r>
            <a:r>
              <a:rPr lang="en-US" kern="0" dirty="0" smtClean="0"/>
              <a:t> ≤</a:t>
            </a:r>
            <a:r>
              <a:rPr lang="en-US" kern="0" dirty="0" err="1" smtClean="0"/>
              <a:t>len</a:t>
            </a:r>
            <a:r>
              <a:rPr lang="en-US" kern="0" dirty="0" smtClean="0"/>
              <a:t>)</a:t>
            </a:r>
          </a:p>
          <a:p>
            <a:pPr marL="0" indent="0">
              <a:buFontTx/>
              <a:buNone/>
            </a:pPr>
            <a:r>
              <a:rPr lang="en-US" kern="0" dirty="0"/>
              <a:t> </a:t>
            </a:r>
            <a:r>
              <a:rPr lang="en-US" kern="0" dirty="0" smtClean="0"/>
              <a:t>            return s;</a:t>
            </a:r>
          </a:p>
          <a:p>
            <a:pPr marL="0" indent="0">
              <a:buFontTx/>
              <a:buNone/>
            </a:pPr>
            <a:r>
              <a:rPr lang="en-US" kern="0" dirty="0"/>
              <a:t> </a:t>
            </a:r>
            <a:r>
              <a:rPr lang="en-US" kern="0" dirty="0" smtClean="0"/>
              <a:t>      else </a:t>
            </a:r>
          </a:p>
          <a:p>
            <a:pPr marL="0" indent="0">
              <a:buFontTx/>
              <a:buNone/>
            </a:pPr>
            <a:r>
              <a:rPr lang="en-US" kern="0" dirty="0"/>
              <a:t> </a:t>
            </a:r>
            <a:r>
              <a:rPr lang="en-US" kern="0" dirty="0" smtClean="0"/>
              <a:t>            return </a:t>
            </a:r>
            <a:r>
              <a:rPr lang="en-US" kern="0" dirty="0" smtClean="0">
                <a:solidFill>
                  <a:srgbClr val="009900"/>
                </a:solidFill>
              </a:rPr>
              <a:t>s</a:t>
            </a:r>
            <a:r>
              <a:rPr lang="en-US" kern="0" dirty="0" smtClean="0"/>
              <a:t>[0:len] +  “\n” + s[</a:t>
            </a:r>
            <a:r>
              <a:rPr lang="en-US" kern="0" dirty="0" err="1" smtClean="0"/>
              <a:t>len</a:t>
            </a:r>
            <a:r>
              <a:rPr lang="en-US" kern="0" dirty="0" smtClean="0"/>
              <a:t>:];</a:t>
            </a:r>
          </a:p>
          <a:p>
            <a:pPr marL="0" indent="0">
              <a:buFontTx/>
              <a:buNone/>
            </a:pPr>
            <a:r>
              <a:rPr lang="en-US" kern="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86887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237" y="1143000"/>
            <a:ext cx="4477869" cy="5029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Test Cases: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Wrap(“word”,5)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== “word”</a:t>
            </a:r>
          </a:p>
          <a:p>
            <a:pPr marL="0" indent="0">
              <a:buNone/>
            </a:pPr>
            <a:r>
              <a:rPr lang="en-US" dirty="0" smtClean="0"/>
              <a:t>2. Wrap(“</a:t>
            </a:r>
            <a:r>
              <a:rPr lang="en-US" dirty="0" err="1" smtClean="0"/>
              <a:t>foobar</a:t>
            </a:r>
            <a:r>
              <a:rPr lang="en-US" dirty="0" smtClean="0"/>
              <a:t>”, 6)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== “</a:t>
            </a:r>
            <a:r>
              <a:rPr lang="en-US" dirty="0" err="1" smtClean="0"/>
              <a:t>foobar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r>
              <a:rPr lang="en-US" dirty="0" smtClean="0"/>
              <a:t>3. Wrap(“</a:t>
            </a:r>
            <a:r>
              <a:rPr lang="en-US" dirty="0" err="1" smtClean="0"/>
              <a:t>LongWord</a:t>
            </a:r>
            <a:r>
              <a:rPr lang="en-US" dirty="0" smtClean="0"/>
              <a:t>”, 4)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== “Long</a:t>
            </a:r>
            <a:r>
              <a:rPr lang="en-US" dirty="0" smtClean="0">
                <a:solidFill>
                  <a:srgbClr val="C00000"/>
                </a:solidFill>
              </a:rPr>
              <a:t>\</a:t>
            </a:r>
            <a:r>
              <a:rPr lang="en-US" dirty="0" err="1" smtClean="0">
                <a:solidFill>
                  <a:srgbClr val="C00000"/>
                </a:solidFill>
              </a:rPr>
              <a:t>n</a:t>
            </a:r>
            <a:r>
              <a:rPr lang="en-US" dirty="0" err="1" smtClean="0"/>
              <a:t>Word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r>
              <a:rPr lang="en-US" dirty="0" smtClean="0"/>
              <a:t>4. Wrap(“</a:t>
            </a:r>
            <a:r>
              <a:rPr lang="en-US" dirty="0" err="1" smtClean="0"/>
              <a:t>LongerWord</a:t>
            </a:r>
            <a:r>
              <a:rPr lang="en-US" dirty="0" smtClean="0"/>
              <a:t>”, 6)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== “Longer</a:t>
            </a:r>
            <a:r>
              <a:rPr lang="en-US" dirty="0" smtClean="0">
                <a:solidFill>
                  <a:srgbClr val="C00000"/>
                </a:solidFill>
              </a:rPr>
              <a:t>\</a:t>
            </a:r>
            <a:r>
              <a:rPr lang="en-US" dirty="0" err="1" smtClean="0">
                <a:solidFill>
                  <a:srgbClr val="C00000"/>
                </a:solidFill>
              </a:rPr>
              <a:t>n</a:t>
            </a:r>
            <a:r>
              <a:rPr lang="en-US" dirty="0" err="1" smtClean="0"/>
              <a:t>Word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r>
              <a:rPr lang="en-US" dirty="0"/>
              <a:t>5. </a:t>
            </a:r>
            <a:r>
              <a:rPr lang="en-US" dirty="0">
                <a:solidFill>
                  <a:srgbClr val="009900"/>
                </a:solidFill>
              </a:rPr>
              <a:t>Wrap(“</a:t>
            </a:r>
            <a:r>
              <a:rPr lang="en-US" dirty="0" err="1">
                <a:solidFill>
                  <a:srgbClr val="009900"/>
                </a:solidFill>
              </a:rPr>
              <a:t>LongerWord</a:t>
            </a:r>
            <a:r>
              <a:rPr lang="en-US" dirty="0">
                <a:solidFill>
                  <a:srgbClr val="009900"/>
                </a:solidFill>
              </a:rPr>
              <a:t>”, 2)</a:t>
            </a:r>
          </a:p>
          <a:p>
            <a:pPr marL="0" indent="0">
              <a:buNone/>
            </a:pPr>
            <a:r>
              <a:rPr lang="en-US" dirty="0">
                <a:solidFill>
                  <a:srgbClr val="009900"/>
                </a:solidFill>
              </a:rPr>
              <a:t>      == “Lo</a:t>
            </a:r>
            <a:r>
              <a:rPr lang="en-US" dirty="0">
                <a:solidFill>
                  <a:srgbClr val="C00000"/>
                </a:solidFill>
              </a:rPr>
              <a:t>\</a:t>
            </a:r>
            <a:r>
              <a:rPr lang="en-US" dirty="0" err="1">
                <a:solidFill>
                  <a:srgbClr val="C00000"/>
                </a:solidFill>
              </a:rPr>
              <a:t>n</a:t>
            </a:r>
            <a:r>
              <a:rPr lang="en-US" dirty="0" err="1">
                <a:solidFill>
                  <a:srgbClr val="009900"/>
                </a:solidFill>
              </a:rPr>
              <a:t>ng</a:t>
            </a:r>
            <a:r>
              <a:rPr lang="en-US" dirty="0">
                <a:solidFill>
                  <a:srgbClr val="C00000"/>
                </a:solidFill>
              </a:rPr>
              <a:t>\</a:t>
            </a:r>
            <a:r>
              <a:rPr lang="en-US" dirty="0" err="1">
                <a:solidFill>
                  <a:srgbClr val="C00000"/>
                </a:solidFill>
              </a:rPr>
              <a:t>n</a:t>
            </a:r>
            <a:r>
              <a:rPr lang="en-US" dirty="0" err="1">
                <a:solidFill>
                  <a:srgbClr val="009900"/>
                </a:solidFill>
              </a:rPr>
              <a:t>er</a:t>
            </a:r>
            <a:r>
              <a:rPr lang="en-US" dirty="0">
                <a:solidFill>
                  <a:srgbClr val="C00000"/>
                </a:solidFill>
              </a:rPr>
              <a:t>\</a:t>
            </a:r>
            <a:r>
              <a:rPr lang="en-US" dirty="0" err="1">
                <a:solidFill>
                  <a:srgbClr val="C00000"/>
                </a:solidFill>
              </a:rPr>
              <a:t>n</a:t>
            </a:r>
            <a:r>
              <a:rPr lang="en-US" dirty="0" err="1">
                <a:solidFill>
                  <a:srgbClr val="009900"/>
                </a:solidFill>
              </a:rPr>
              <a:t>Wo</a:t>
            </a:r>
            <a:r>
              <a:rPr lang="en-US" dirty="0">
                <a:solidFill>
                  <a:srgbClr val="C00000"/>
                </a:solidFill>
              </a:rPr>
              <a:t>\</a:t>
            </a:r>
            <a:r>
              <a:rPr lang="en-US" dirty="0" err="1">
                <a:solidFill>
                  <a:srgbClr val="C00000"/>
                </a:solidFill>
              </a:rPr>
              <a:t>n</a:t>
            </a:r>
            <a:r>
              <a:rPr lang="en-US" dirty="0" err="1">
                <a:solidFill>
                  <a:srgbClr val="009900"/>
                </a:solidFill>
              </a:rPr>
              <a:t>rd</a:t>
            </a:r>
            <a:r>
              <a:rPr lang="en-US" dirty="0">
                <a:solidFill>
                  <a:srgbClr val="009900"/>
                </a:solidFill>
              </a:rPr>
              <a:t>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9900"/>
                </a:solidFill>
              </a:rPr>
              <a:t>Where to modify to fit the next test case?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840939" y="1167817"/>
            <a:ext cx="440650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b="1" kern="0" dirty="0" smtClean="0"/>
              <a:t>Program:</a:t>
            </a:r>
          </a:p>
          <a:p>
            <a:pPr marL="0" indent="0">
              <a:buFontTx/>
              <a:buNone/>
            </a:pPr>
            <a:endParaRPr lang="en-US" kern="0" dirty="0"/>
          </a:p>
          <a:p>
            <a:pPr marL="0" indent="0">
              <a:buFontTx/>
              <a:buNone/>
            </a:pPr>
            <a:r>
              <a:rPr lang="en-US" kern="0" dirty="0" smtClean="0"/>
              <a:t>Wrap(string s, </a:t>
            </a:r>
            <a:r>
              <a:rPr lang="en-US" kern="0" dirty="0" err="1" smtClean="0"/>
              <a:t>int</a:t>
            </a:r>
            <a:r>
              <a:rPr lang="en-US" kern="0" dirty="0" smtClean="0"/>
              <a:t> </a:t>
            </a:r>
            <a:r>
              <a:rPr lang="en-US" kern="0" dirty="0" err="1" smtClean="0"/>
              <a:t>len</a:t>
            </a:r>
            <a:r>
              <a:rPr lang="en-US" kern="0" dirty="0" smtClean="0"/>
              <a:t>) {</a:t>
            </a:r>
          </a:p>
          <a:p>
            <a:pPr marL="0" indent="0">
              <a:buFontTx/>
              <a:buNone/>
            </a:pPr>
            <a:r>
              <a:rPr lang="en-US" kern="0" dirty="0" smtClean="0">
                <a:solidFill>
                  <a:srgbClr val="C00000"/>
                </a:solidFill>
              </a:rPr>
              <a:t>// split string at </a:t>
            </a:r>
            <a:r>
              <a:rPr lang="en-US" kern="0" dirty="0" err="1" smtClean="0">
                <a:solidFill>
                  <a:srgbClr val="C00000"/>
                </a:solidFill>
              </a:rPr>
              <a:t>len</a:t>
            </a:r>
            <a:endParaRPr lang="en-US" kern="0" dirty="0" smtClean="0">
              <a:solidFill>
                <a:srgbClr val="C00000"/>
              </a:solidFill>
            </a:endParaRPr>
          </a:p>
          <a:p>
            <a:pPr marL="0" indent="0">
              <a:buFontTx/>
              <a:buNone/>
            </a:pPr>
            <a:r>
              <a:rPr lang="en-US" kern="0" dirty="0"/>
              <a:t> </a:t>
            </a:r>
            <a:r>
              <a:rPr lang="en-US" kern="0" dirty="0" smtClean="0"/>
              <a:t>      if (</a:t>
            </a:r>
            <a:r>
              <a:rPr lang="en-US" kern="0" dirty="0" err="1" smtClean="0"/>
              <a:t>s.Len</a:t>
            </a:r>
            <a:r>
              <a:rPr lang="en-US" kern="0" dirty="0" smtClean="0"/>
              <a:t> ≤</a:t>
            </a:r>
            <a:r>
              <a:rPr lang="en-US" kern="0" dirty="0" err="1" smtClean="0"/>
              <a:t>len</a:t>
            </a:r>
            <a:r>
              <a:rPr lang="en-US" kern="0" dirty="0" smtClean="0"/>
              <a:t>)</a:t>
            </a:r>
          </a:p>
          <a:p>
            <a:pPr marL="0" indent="0">
              <a:buFontTx/>
              <a:buNone/>
            </a:pPr>
            <a:r>
              <a:rPr lang="en-US" kern="0" dirty="0"/>
              <a:t> </a:t>
            </a:r>
            <a:r>
              <a:rPr lang="en-US" kern="0" dirty="0" smtClean="0"/>
              <a:t>            return s;</a:t>
            </a:r>
          </a:p>
          <a:p>
            <a:pPr marL="0" indent="0">
              <a:buFontTx/>
              <a:buNone/>
            </a:pPr>
            <a:r>
              <a:rPr lang="en-US" kern="0" dirty="0"/>
              <a:t> </a:t>
            </a:r>
            <a:r>
              <a:rPr lang="en-US" kern="0" dirty="0" smtClean="0"/>
              <a:t>      else </a:t>
            </a:r>
          </a:p>
          <a:p>
            <a:pPr marL="0" indent="0">
              <a:buFontTx/>
              <a:buNone/>
            </a:pPr>
            <a:r>
              <a:rPr lang="en-US" kern="0" dirty="0"/>
              <a:t> </a:t>
            </a:r>
            <a:r>
              <a:rPr lang="en-US" kern="0" dirty="0" smtClean="0"/>
              <a:t>            return s[</a:t>
            </a:r>
            <a:r>
              <a:rPr lang="en-US" kern="0" dirty="0" smtClean="0">
                <a:solidFill>
                  <a:srgbClr val="009900"/>
                </a:solidFill>
              </a:rPr>
              <a:t>0</a:t>
            </a:r>
            <a:r>
              <a:rPr lang="en-US" kern="0" dirty="0" smtClean="0"/>
              <a:t>:len] +  “\n” + s[</a:t>
            </a:r>
            <a:r>
              <a:rPr lang="en-US" kern="0" dirty="0" err="1" smtClean="0"/>
              <a:t>len</a:t>
            </a:r>
            <a:r>
              <a:rPr lang="en-US" kern="0" dirty="0" smtClean="0"/>
              <a:t>:];</a:t>
            </a:r>
          </a:p>
          <a:p>
            <a:pPr marL="0" indent="0">
              <a:buFontTx/>
              <a:buNone/>
            </a:pPr>
            <a:r>
              <a:rPr lang="en-US" kern="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48930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237" y="1143000"/>
            <a:ext cx="4477869" cy="5029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Test Cases: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Wrap(“word”,5)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== “word”</a:t>
            </a:r>
          </a:p>
          <a:p>
            <a:pPr marL="0" indent="0">
              <a:buNone/>
            </a:pPr>
            <a:r>
              <a:rPr lang="en-US" dirty="0" smtClean="0"/>
              <a:t>2. Wrap(“</a:t>
            </a:r>
            <a:r>
              <a:rPr lang="en-US" dirty="0" err="1" smtClean="0"/>
              <a:t>foobar</a:t>
            </a:r>
            <a:r>
              <a:rPr lang="en-US" dirty="0" smtClean="0"/>
              <a:t>”, 6)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== “</a:t>
            </a:r>
            <a:r>
              <a:rPr lang="en-US" dirty="0" err="1" smtClean="0"/>
              <a:t>foobar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r>
              <a:rPr lang="en-US" dirty="0" smtClean="0"/>
              <a:t>3. Wrap(“</a:t>
            </a:r>
            <a:r>
              <a:rPr lang="en-US" dirty="0" err="1" smtClean="0"/>
              <a:t>LongWord</a:t>
            </a:r>
            <a:r>
              <a:rPr lang="en-US" dirty="0" smtClean="0"/>
              <a:t>”, 4)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== “Long</a:t>
            </a:r>
            <a:r>
              <a:rPr lang="en-US" dirty="0" smtClean="0">
                <a:solidFill>
                  <a:srgbClr val="C00000"/>
                </a:solidFill>
              </a:rPr>
              <a:t>\</a:t>
            </a:r>
            <a:r>
              <a:rPr lang="en-US" dirty="0" err="1" smtClean="0">
                <a:solidFill>
                  <a:srgbClr val="C00000"/>
                </a:solidFill>
              </a:rPr>
              <a:t>n</a:t>
            </a:r>
            <a:r>
              <a:rPr lang="en-US" dirty="0" err="1" smtClean="0"/>
              <a:t>Word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r>
              <a:rPr lang="en-US" dirty="0" smtClean="0"/>
              <a:t>4. Wrap(“</a:t>
            </a:r>
            <a:r>
              <a:rPr lang="en-US" dirty="0" err="1" smtClean="0"/>
              <a:t>LongerWord</a:t>
            </a:r>
            <a:r>
              <a:rPr lang="en-US" dirty="0" smtClean="0"/>
              <a:t>”, 6)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== “Longer</a:t>
            </a:r>
            <a:r>
              <a:rPr lang="en-US" dirty="0" smtClean="0">
                <a:solidFill>
                  <a:srgbClr val="C00000"/>
                </a:solidFill>
              </a:rPr>
              <a:t>\</a:t>
            </a:r>
            <a:r>
              <a:rPr lang="en-US" dirty="0" err="1" smtClean="0">
                <a:solidFill>
                  <a:srgbClr val="C00000"/>
                </a:solidFill>
              </a:rPr>
              <a:t>n</a:t>
            </a:r>
            <a:r>
              <a:rPr lang="en-US" dirty="0" err="1" smtClean="0"/>
              <a:t>Word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r>
              <a:rPr lang="en-US" dirty="0"/>
              <a:t>5. </a:t>
            </a:r>
            <a:r>
              <a:rPr lang="en-US" dirty="0">
                <a:solidFill>
                  <a:srgbClr val="009900"/>
                </a:solidFill>
              </a:rPr>
              <a:t>Wrap(“</a:t>
            </a:r>
            <a:r>
              <a:rPr lang="en-US" dirty="0" err="1">
                <a:solidFill>
                  <a:srgbClr val="009900"/>
                </a:solidFill>
              </a:rPr>
              <a:t>LongerWord</a:t>
            </a:r>
            <a:r>
              <a:rPr lang="en-US" dirty="0">
                <a:solidFill>
                  <a:srgbClr val="009900"/>
                </a:solidFill>
              </a:rPr>
              <a:t>”, 2)</a:t>
            </a:r>
          </a:p>
          <a:p>
            <a:pPr marL="0" indent="0">
              <a:buNone/>
            </a:pPr>
            <a:r>
              <a:rPr lang="en-US" dirty="0">
                <a:solidFill>
                  <a:srgbClr val="009900"/>
                </a:solidFill>
              </a:rPr>
              <a:t>      == “Lo</a:t>
            </a:r>
            <a:r>
              <a:rPr lang="en-US" dirty="0">
                <a:solidFill>
                  <a:srgbClr val="C00000"/>
                </a:solidFill>
              </a:rPr>
              <a:t>\</a:t>
            </a:r>
            <a:r>
              <a:rPr lang="en-US" dirty="0" err="1">
                <a:solidFill>
                  <a:srgbClr val="C00000"/>
                </a:solidFill>
              </a:rPr>
              <a:t>n</a:t>
            </a:r>
            <a:r>
              <a:rPr lang="en-US" dirty="0" err="1">
                <a:solidFill>
                  <a:srgbClr val="009900"/>
                </a:solidFill>
              </a:rPr>
              <a:t>ng</a:t>
            </a:r>
            <a:r>
              <a:rPr lang="en-US" dirty="0">
                <a:solidFill>
                  <a:srgbClr val="C00000"/>
                </a:solidFill>
              </a:rPr>
              <a:t>\</a:t>
            </a:r>
            <a:r>
              <a:rPr lang="en-US" dirty="0" err="1">
                <a:solidFill>
                  <a:srgbClr val="C00000"/>
                </a:solidFill>
              </a:rPr>
              <a:t>n</a:t>
            </a:r>
            <a:r>
              <a:rPr lang="en-US" dirty="0" err="1">
                <a:solidFill>
                  <a:srgbClr val="009900"/>
                </a:solidFill>
              </a:rPr>
              <a:t>er</a:t>
            </a:r>
            <a:r>
              <a:rPr lang="en-US" dirty="0">
                <a:solidFill>
                  <a:srgbClr val="C00000"/>
                </a:solidFill>
              </a:rPr>
              <a:t>\</a:t>
            </a:r>
            <a:r>
              <a:rPr lang="en-US" dirty="0" err="1">
                <a:solidFill>
                  <a:srgbClr val="C00000"/>
                </a:solidFill>
              </a:rPr>
              <a:t>n</a:t>
            </a:r>
            <a:r>
              <a:rPr lang="en-US" dirty="0" err="1">
                <a:solidFill>
                  <a:srgbClr val="009900"/>
                </a:solidFill>
              </a:rPr>
              <a:t>Wo</a:t>
            </a:r>
            <a:r>
              <a:rPr lang="en-US" dirty="0">
                <a:solidFill>
                  <a:srgbClr val="C00000"/>
                </a:solidFill>
              </a:rPr>
              <a:t>\</a:t>
            </a:r>
            <a:r>
              <a:rPr lang="en-US" dirty="0" err="1">
                <a:solidFill>
                  <a:srgbClr val="C00000"/>
                </a:solidFill>
              </a:rPr>
              <a:t>n</a:t>
            </a:r>
            <a:r>
              <a:rPr lang="en-US" dirty="0" err="1">
                <a:solidFill>
                  <a:srgbClr val="009900"/>
                </a:solidFill>
              </a:rPr>
              <a:t>rd</a:t>
            </a:r>
            <a:r>
              <a:rPr lang="en-US" dirty="0">
                <a:solidFill>
                  <a:srgbClr val="009900"/>
                </a:solidFill>
              </a:rPr>
              <a:t>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9900"/>
                </a:solidFill>
              </a:rPr>
              <a:t>Where to modify to fit the next test case?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840939" y="1167817"/>
            <a:ext cx="440650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b="1" kern="0" dirty="0" smtClean="0"/>
              <a:t>Program:</a:t>
            </a:r>
          </a:p>
          <a:p>
            <a:pPr marL="0" indent="0">
              <a:buFontTx/>
              <a:buNone/>
            </a:pPr>
            <a:endParaRPr lang="en-US" kern="0" dirty="0"/>
          </a:p>
          <a:p>
            <a:pPr marL="0" indent="0">
              <a:buFontTx/>
              <a:buNone/>
            </a:pPr>
            <a:r>
              <a:rPr lang="en-US" kern="0" dirty="0" smtClean="0"/>
              <a:t>Wrap(string s, </a:t>
            </a:r>
            <a:r>
              <a:rPr lang="en-US" kern="0" dirty="0" err="1" smtClean="0"/>
              <a:t>int</a:t>
            </a:r>
            <a:r>
              <a:rPr lang="en-US" kern="0" dirty="0" smtClean="0"/>
              <a:t> </a:t>
            </a:r>
            <a:r>
              <a:rPr lang="en-US" kern="0" dirty="0" err="1" smtClean="0"/>
              <a:t>len</a:t>
            </a:r>
            <a:r>
              <a:rPr lang="en-US" kern="0" dirty="0" smtClean="0"/>
              <a:t>) {</a:t>
            </a:r>
          </a:p>
          <a:p>
            <a:pPr marL="0" indent="0">
              <a:buFontTx/>
              <a:buNone/>
            </a:pPr>
            <a:r>
              <a:rPr lang="en-US" kern="0" dirty="0" smtClean="0">
                <a:solidFill>
                  <a:srgbClr val="C00000"/>
                </a:solidFill>
              </a:rPr>
              <a:t>// split string at </a:t>
            </a:r>
            <a:r>
              <a:rPr lang="en-US" kern="0" dirty="0" err="1" smtClean="0">
                <a:solidFill>
                  <a:srgbClr val="C00000"/>
                </a:solidFill>
              </a:rPr>
              <a:t>len</a:t>
            </a:r>
            <a:endParaRPr lang="en-US" kern="0" dirty="0" smtClean="0">
              <a:solidFill>
                <a:srgbClr val="C00000"/>
              </a:solidFill>
            </a:endParaRPr>
          </a:p>
          <a:p>
            <a:pPr marL="0" indent="0">
              <a:buFontTx/>
              <a:buNone/>
            </a:pPr>
            <a:r>
              <a:rPr lang="en-US" kern="0" dirty="0"/>
              <a:t> </a:t>
            </a:r>
            <a:r>
              <a:rPr lang="en-US" kern="0" dirty="0" smtClean="0"/>
              <a:t>      if (</a:t>
            </a:r>
            <a:r>
              <a:rPr lang="en-US" kern="0" dirty="0" err="1" smtClean="0"/>
              <a:t>s.Len</a:t>
            </a:r>
            <a:r>
              <a:rPr lang="en-US" kern="0" dirty="0" smtClean="0"/>
              <a:t> ≤</a:t>
            </a:r>
            <a:r>
              <a:rPr lang="en-US" kern="0" dirty="0" err="1" smtClean="0"/>
              <a:t>len</a:t>
            </a:r>
            <a:r>
              <a:rPr lang="en-US" kern="0" dirty="0" smtClean="0"/>
              <a:t>)</a:t>
            </a:r>
          </a:p>
          <a:p>
            <a:pPr marL="0" indent="0">
              <a:buFontTx/>
              <a:buNone/>
            </a:pPr>
            <a:r>
              <a:rPr lang="en-US" kern="0" dirty="0"/>
              <a:t> </a:t>
            </a:r>
            <a:r>
              <a:rPr lang="en-US" kern="0" dirty="0" smtClean="0"/>
              <a:t>            return s;</a:t>
            </a:r>
          </a:p>
          <a:p>
            <a:pPr marL="0" indent="0">
              <a:buFontTx/>
              <a:buNone/>
            </a:pPr>
            <a:r>
              <a:rPr lang="en-US" kern="0" dirty="0"/>
              <a:t> </a:t>
            </a:r>
            <a:r>
              <a:rPr lang="en-US" kern="0" dirty="0" smtClean="0"/>
              <a:t>      else </a:t>
            </a:r>
          </a:p>
          <a:p>
            <a:pPr marL="0" indent="0">
              <a:buFontTx/>
              <a:buNone/>
            </a:pPr>
            <a:r>
              <a:rPr lang="en-US" kern="0" dirty="0"/>
              <a:t> </a:t>
            </a:r>
            <a:r>
              <a:rPr lang="en-US" kern="0" dirty="0" smtClean="0"/>
              <a:t>            return s[0:len] +  “\n” + </a:t>
            </a:r>
            <a:r>
              <a:rPr lang="en-US" kern="0" dirty="0" smtClean="0">
                <a:solidFill>
                  <a:srgbClr val="009900"/>
                </a:solidFill>
              </a:rPr>
              <a:t>s[</a:t>
            </a:r>
            <a:r>
              <a:rPr lang="en-US" kern="0" dirty="0" err="1" smtClean="0">
                <a:solidFill>
                  <a:srgbClr val="009900"/>
                </a:solidFill>
              </a:rPr>
              <a:t>len</a:t>
            </a:r>
            <a:r>
              <a:rPr lang="en-US" kern="0" dirty="0" smtClean="0">
                <a:solidFill>
                  <a:srgbClr val="009900"/>
                </a:solidFill>
              </a:rPr>
              <a:t>:]</a:t>
            </a:r>
            <a:r>
              <a:rPr lang="en-US" kern="0" dirty="0" smtClean="0"/>
              <a:t>;</a:t>
            </a:r>
          </a:p>
          <a:p>
            <a:pPr marL="0" indent="0">
              <a:buFontTx/>
              <a:buNone/>
            </a:pPr>
            <a:r>
              <a:rPr lang="en-US" kern="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12476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237" y="1143000"/>
            <a:ext cx="4477869" cy="5029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Test Cases: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Wrap(“word”,5)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== “word”</a:t>
            </a:r>
          </a:p>
          <a:p>
            <a:pPr marL="0" indent="0">
              <a:buNone/>
            </a:pPr>
            <a:r>
              <a:rPr lang="en-US" dirty="0" smtClean="0"/>
              <a:t>2. Wrap(“</a:t>
            </a:r>
            <a:r>
              <a:rPr lang="en-US" dirty="0" err="1" smtClean="0"/>
              <a:t>foobar</a:t>
            </a:r>
            <a:r>
              <a:rPr lang="en-US" dirty="0" smtClean="0"/>
              <a:t>”, 6)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== “</a:t>
            </a:r>
            <a:r>
              <a:rPr lang="en-US" dirty="0" err="1" smtClean="0"/>
              <a:t>foobar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r>
              <a:rPr lang="en-US" dirty="0" smtClean="0"/>
              <a:t>3. Wrap(“</a:t>
            </a:r>
            <a:r>
              <a:rPr lang="en-US" dirty="0" err="1" smtClean="0"/>
              <a:t>LongWord</a:t>
            </a:r>
            <a:r>
              <a:rPr lang="en-US" dirty="0" smtClean="0"/>
              <a:t>”, 4)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== “Long</a:t>
            </a:r>
            <a:r>
              <a:rPr lang="en-US" dirty="0" smtClean="0">
                <a:solidFill>
                  <a:srgbClr val="C00000"/>
                </a:solidFill>
              </a:rPr>
              <a:t>\</a:t>
            </a:r>
            <a:r>
              <a:rPr lang="en-US" dirty="0" err="1" smtClean="0">
                <a:solidFill>
                  <a:srgbClr val="C00000"/>
                </a:solidFill>
              </a:rPr>
              <a:t>n</a:t>
            </a:r>
            <a:r>
              <a:rPr lang="en-US" dirty="0" err="1" smtClean="0"/>
              <a:t>Word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r>
              <a:rPr lang="en-US" dirty="0" smtClean="0"/>
              <a:t>4. Wrap(“</a:t>
            </a:r>
            <a:r>
              <a:rPr lang="en-US" dirty="0" err="1" smtClean="0"/>
              <a:t>LongerWord</a:t>
            </a:r>
            <a:r>
              <a:rPr lang="en-US" dirty="0" smtClean="0"/>
              <a:t>”, 6)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== “Longer</a:t>
            </a:r>
            <a:r>
              <a:rPr lang="en-US" dirty="0" smtClean="0">
                <a:solidFill>
                  <a:srgbClr val="C00000"/>
                </a:solidFill>
              </a:rPr>
              <a:t>\</a:t>
            </a:r>
            <a:r>
              <a:rPr lang="en-US" dirty="0" err="1" smtClean="0">
                <a:solidFill>
                  <a:srgbClr val="C00000"/>
                </a:solidFill>
              </a:rPr>
              <a:t>n</a:t>
            </a:r>
            <a:r>
              <a:rPr lang="en-US" dirty="0" err="1" smtClean="0"/>
              <a:t>Word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r>
              <a:rPr lang="en-US" dirty="0"/>
              <a:t>5. </a:t>
            </a:r>
            <a:r>
              <a:rPr lang="en-US" dirty="0">
                <a:solidFill>
                  <a:srgbClr val="009900"/>
                </a:solidFill>
              </a:rPr>
              <a:t>Wrap(“</a:t>
            </a:r>
            <a:r>
              <a:rPr lang="en-US" dirty="0" err="1">
                <a:solidFill>
                  <a:srgbClr val="009900"/>
                </a:solidFill>
              </a:rPr>
              <a:t>LongerWord</a:t>
            </a:r>
            <a:r>
              <a:rPr lang="en-US" dirty="0">
                <a:solidFill>
                  <a:srgbClr val="009900"/>
                </a:solidFill>
              </a:rPr>
              <a:t>”, 2)</a:t>
            </a:r>
          </a:p>
          <a:p>
            <a:pPr marL="0" indent="0">
              <a:buNone/>
            </a:pPr>
            <a:r>
              <a:rPr lang="en-US" dirty="0">
                <a:solidFill>
                  <a:srgbClr val="009900"/>
                </a:solidFill>
              </a:rPr>
              <a:t>      == “Lo</a:t>
            </a:r>
            <a:r>
              <a:rPr lang="en-US" dirty="0">
                <a:solidFill>
                  <a:srgbClr val="C00000"/>
                </a:solidFill>
              </a:rPr>
              <a:t>\</a:t>
            </a:r>
            <a:r>
              <a:rPr lang="en-US" dirty="0" err="1">
                <a:solidFill>
                  <a:srgbClr val="C00000"/>
                </a:solidFill>
              </a:rPr>
              <a:t>n</a:t>
            </a:r>
            <a:r>
              <a:rPr lang="en-US" dirty="0" err="1">
                <a:solidFill>
                  <a:srgbClr val="009900"/>
                </a:solidFill>
              </a:rPr>
              <a:t>ng</a:t>
            </a:r>
            <a:r>
              <a:rPr lang="en-US" dirty="0">
                <a:solidFill>
                  <a:srgbClr val="C00000"/>
                </a:solidFill>
              </a:rPr>
              <a:t>\</a:t>
            </a:r>
            <a:r>
              <a:rPr lang="en-US" dirty="0" err="1">
                <a:solidFill>
                  <a:srgbClr val="C00000"/>
                </a:solidFill>
              </a:rPr>
              <a:t>n</a:t>
            </a:r>
            <a:r>
              <a:rPr lang="en-US" dirty="0" err="1">
                <a:solidFill>
                  <a:srgbClr val="009900"/>
                </a:solidFill>
              </a:rPr>
              <a:t>er</a:t>
            </a:r>
            <a:r>
              <a:rPr lang="en-US" dirty="0">
                <a:solidFill>
                  <a:srgbClr val="C00000"/>
                </a:solidFill>
              </a:rPr>
              <a:t>\</a:t>
            </a:r>
            <a:r>
              <a:rPr lang="en-US" dirty="0" err="1">
                <a:solidFill>
                  <a:srgbClr val="C00000"/>
                </a:solidFill>
              </a:rPr>
              <a:t>n</a:t>
            </a:r>
            <a:r>
              <a:rPr lang="en-US" dirty="0" err="1">
                <a:solidFill>
                  <a:srgbClr val="009900"/>
                </a:solidFill>
              </a:rPr>
              <a:t>Wo</a:t>
            </a:r>
            <a:r>
              <a:rPr lang="en-US" dirty="0">
                <a:solidFill>
                  <a:srgbClr val="C00000"/>
                </a:solidFill>
              </a:rPr>
              <a:t>\</a:t>
            </a:r>
            <a:r>
              <a:rPr lang="en-US" dirty="0" err="1">
                <a:solidFill>
                  <a:srgbClr val="C00000"/>
                </a:solidFill>
              </a:rPr>
              <a:t>n</a:t>
            </a:r>
            <a:r>
              <a:rPr lang="en-US" dirty="0" err="1">
                <a:solidFill>
                  <a:srgbClr val="009900"/>
                </a:solidFill>
              </a:rPr>
              <a:t>rd</a:t>
            </a:r>
            <a:r>
              <a:rPr lang="en-US" dirty="0">
                <a:solidFill>
                  <a:srgbClr val="009900"/>
                </a:solidFill>
              </a:rPr>
              <a:t>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9900"/>
                </a:solidFill>
              </a:rPr>
              <a:t>Where to modify to fit the next test case?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840939" y="1167817"/>
            <a:ext cx="440650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b="1" kern="0" dirty="0" smtClean="0"/>
              <a:t>Program:</a:t>
            </a:r>
          </a:p>
          <a:p>
            <a:pPr marL="0" indent="0">
              <a:buFontTx/>
              <a:buNone/>
            </a:pPr>
            <a:endParaRPr lang="en-US" kern="0" dirty="0"/>
          </a:p>
          <a:p>
            <a:pPr marL="0" indent="0">
              <a:buFontTx/>
              <a:buNone/>
            </a:pPr>
            <a:r>
              <a:rPr lang="en-US" kern="0" dirty="0" smtClean="0"/>
              <a:t>Wrap(string s, </a:t>
            </a:r>
            <a:r>
              <a:rPr lang="en-US" kern="0" dirty="0" err="1" smtClean="0"/>
              <a:t>int</a:t>
            </a:r>
            <a:r>
              <a:rPr lang="en-US" kern="0" dirty="0" smtClean="0"/>
              <a:t> </a:t>
            </a:r>
            <a:r>
              <a:rPr lang="en-US" kern="0" dirty="0" err="1" smtClean="0"/>
              <a:t>len</a:t>
            </a:r>
            <a:r>
              <a:rPr lang="en-US" kern="0" dirty="0" smtClean="0"/>
              <a:t>) {</a:t>
            </a:r>
          </a:p>
          <a:p>
            <a:pPr marL="0" indent="0">
              <a:buFontTx/>
              <a:buNone/>
            </a:pPr>
            <a:r>
              <a:rPr lang="en-US" kern="0" dirty="0" smtClean="0">
                <a:solidFill>
                  <a:srgbClr val="C00000"/>
                </a:solidFill>
              </a:rPr>
              <a:t>// split string at </a:t>
            </a:r>
            <a:r>
              <a:rPr lang="en-US" kern="0" dirty="0" err="1" smtClean="0">
                <a:solidFill>
                  <a:srgbClr val="C00000"/>
                </a:solidFill>
              </a:rPr>
              <a:t>len</a:t>
            </a:r>
            <a:endParaRPr lang="en-US" kern="0" dirty="0" smtClean="0">
              <a:solidFill>
                <a:srgbClr val="C00000"/>
              </a:solidFill>
            </a:endParaRPr>
          </a:p>
          <a:p>
            <a:pPr marL="0" indent="0">
              <a:buFontTx/>
              <a:buNone/>
            </a:pPr>
            <a:r>
              <a:rPr lang="en-US" kern="0" dirty="0"/>
              <a:t> </a:t>
            </a:r>
            <a:r>
              <a:rPr lang="en-US" kern="0" dirty="0" smtClean="0"/>
              <a:t>      if (</a:t>
            </a:r>
            <a:r>
              <a:rPr lang="en-US" kern="0" dirty="0" err="1" smtClean="0"/>
              <a:t>s.Len</a:t>
            </a:r>
            <a:r>
              <a:rPr lang="en-US" kern="0" dirty="0" smtClean="0"/>
              <a:t> ≤</a:t>
            </a:r>
            <a:r>
              <a:rPr lang="en-US" kern="0" dirty="0" err="1" smtClean="0"/>
              <a:t>len</a:t>
            </a:r>
            <a:r>
              <a:rPr lang="en-US" kern="0" dirty="0" smtClean="0"/>
              <a:t>)</a:t>
            </a:r>
          </a:p>
          <a:p>
            <a:pPr marL="0" indent="0">
              <a:buFontTx/>
              <a:buNone/>
            </a:pPr>
            <a:r>
              <a:rPr lang="en-US" kern="0" dirty="0"/>
              <a:t> </a:t>
            </a:r>
            <a:r>
              <a:rPr lang="en-US" kern="0" dirty="0" smtClean="0"/>
              <a:t>            return s;</a:t>
            </a:r>
          </a:p>
          <a:p>
            <a:pPr marL="0" indent="0">
              <a:buFontTx/>
              <a:buNone/>
            </a:pPr>
            <a:r>
              <a:rPr lang="en-US" kern="0" dirty="0"/>
              <a:t> </a:t>
            </a:r>
            <a:r>
              <a:rPr lang="en-US" kern="0" dirty="0" smtClean="0"/>
              <a:t>      else </a:t>
            </a:r>
          </a:p>
          <a:p>
            <a:pPr marL="0" indent="0">
              <a:buFontTx/>
              <a:buNone/>
            </a:pPr>
            <a:r>
              <a:rPr lang="en-US" kern="0" dirty="0"/>
              <a:t> </a:t>
            </a:r>
            <a:r>
              <a:rPr lang="en-US" kern="0" dirty="0" smtClean="0"/>
              <a:t>            return s[0:len] +  “\n” + </a:t>
            </a:r>
            <a:r>
              <a:rPr lang="en-US" kern="0" dirty="0" smtClean="0">
                <a:solidFill>
                  <a:srgbClr val="009900"/>
                </a:solidFill>
              </a:rPr>
              <a:t>Wrap(s[</a:t>
            </a:r>
            <a:r>
              <a:rPr lang="en-US" kern="0" dirty="0" err="1" smtClean="0">
                <a:solidFill>
                  <a:srgbClr val="009900"/>
                </a:solidFill>
              </a:rPr>
              <a:t>len</a:t>
            </a:r>
            <a:r>
              <a:rPr lang="en-US" kern="0" dirty="0" smtClean="0">
                <a:solidFill>
                  <a:srgbClr val="009900"/>
                </a:solidFill>
              </a:rPr>
              <a:t>:], </a:t>
            </a:r>
            <a:r>
              <a:rPr lang="en-US" kern="0" dirty="0" err="1" smtClean="0">
                <a:solidFill>
                  <a:srgbClr val="009900"/>
                </a:solidFill>
              </a:rPr>
              <a:t>len</a:t>
            </a:r>
            <a:r>
              <a:rPr lang="en-US" kern="0" dirty="0" smtClean="0">
                <a:solidFill>
                  <a:srgbClr val="009900"/>
                </a:solidFill>
              </a:rPr>
              <a:t>);</a:t>
            </a:r>
          </a:p>
          <a:p>
            <a:pPr marL="0" indent="0">
              <a:buFontTx/>
              <a:buNone/>
            </a:pPr>
            <a:r>
              <a:rPr lang="en-US" kern="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46066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2369" y="1143000"/>
            <a:ext cx="8370277" cy="5029200"/>
          </a:xfrm>
        </p:spPr>
        <p:txBody>
          <a:bodyPr/>
          <a:lstStyle/>
          <a:p>
            <a:r>
              <a:rPr lang="en-US" dirty="0" smtClean="0"/>
              <a:t>User provides a </a:t>
            </a:r>
            <a:r>
              <a:rPr lang="en-US" i="1" dirty="0" smtClean="0"/>
              <a:t>sequence</a:t>
            </a:r>
            <a:r>
              <a:rPr lang="en-US" dirty="0" smtClean="0"/>
              <a:t> of increasingly sophisticated test cases</a:t>
            </a:r>
          </a:p>
          <a:p>
            <a:endParaRPr lang="en-US" dirty="0"/>
          </a:p>
          <a:p>
            <a:r>
              <a:rPr lang="en-US" dirty="0" smtClean="0"/>
              <a:t>Make small change to the existing program to make it pass the next test case.</a:t>
            </a:r>
          </a:p>
          <a:p>
            <a:endParaRPr lang="en-US" dirty="0"/>
          </a:p>
          <a:p>
            <a:r>
              <a:rPr lang="en-US" dirty="0" smtClean="0"/>
              <a:t>Replace single sub-expression on new test case’s path</a:t>
            </a:r>
          </a:p>
          <a:p>
            <a:pPr lvl="1"/>
            <a:r>
              <a:rPr lang="en-US" dirty="0" smtClean="0"/>
              <a:t>Where to modify?</a:t>
            </a:r>
          </a:p>
          <a:p>
            <a:pPr lvl="1"/>
            <a:r>
              <a:rPr lang="en-US" dirty="0" smtClean="0"/>
              <a:t>What to replace with?</a:t>
            </a:r>
          </a:p>
          <a:p>
            <a:pPr lvl="2"/>
            <a:r>
              <a:rPr lang="en-US" dirty="0"/>
              <a:t>DSL defines space of expressions</a:t>
            </a:r>
          </a:p>
          <a:p>
            <a:pPr lvl="2"/>
            <a:r>
              <a:rPr lang="en-US" dirty="0"/>
              <a:t>Prefer expressions found in previous program</a:t>
            </a:r>
          </a:p>
          <a:p>
            <a:pPr marL="914400" lvl="2" indent="0">
              <a:buNone/>
            </a:pPr>
            <a:r>
              <a:rPr lang="en-US" dirty="0" smtClean="0"/>
              <a:t>    E.g</a:t>
            </a:r>
            <a:r>
              <a:rPr lang="en-US" dirty="0"/>
              <a:t>., Wrap(s[</a:t>
            </a:r>
            <a:r>
              <a:rPr lang="en-US" dirty="0" err="1"/>
              <a:t>len</a:t>
            </a:r>
            <a:r>
              <a:rPr lang="en-US" dirty="0"/>
              <a:t>:], </a:t>
            </a:r>
            <a:r>
              <a:rPr lang="en-US" dirty="0" err="1"/>
              <a:t>len</a:t>
            </a:r>
            <a:r>
              <a:rPr lang="en-US" dirty="0"/>
              <a:t>) contains s[</a:t>
            </a:r>
            <a:r>
              <a:rPr lang="en-US" dirty="0" err="1"/>
              <a:t>len</a:t>
            </a:r>
            <a:r>
              <a:rPr lang="en-US" dirty="0"/>
              <a:t>:]</a:t>
            </a:r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2369" y="304800"/>
            <a:ext cx="7965831" cy="609600"/>
          </a:xfrm>
        </p:spPr>
        <p:txBody>
          <a:bodyPr/>
          <a:lstStyle/>
          <a:p>
            <a:r>
              <a:rPr lang="en-US" dirty="0" smtClean="0"/>
              <a:t>Our Synthesis Algorithm for TDD Automation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7375" y="6211671"/>
            <a:ext cx="7787056" cy="470484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Search Methodology 3</a:t>
            </a:r>
            <a:r>
              <a:rPr lang="en-US" sz="2400" dirty="0" smtClean="0"/>
              <a:t>: Heuristic Search (AI, GP)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01761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759" y="971898"/>
            <a:ext cx="9091241" cy="5452351"/>
          </a:xfrm>
        </p:spPr>
        <p:txBody>
          <a:bodyPr/>
          <a:lstStyle/>
          <a:p>
            <a:pPr marL="57150" indent="0">
              <a:buNone/>
            </a:pPr>
            <a:r>
              <a:rPr lang="en-US" dirty="0" smtClean="0"/>
              <a:t>Our techniques can synthesize </a:t>
            </a:r>
            <a:r>
              <a:rPr lang="en-US" dirty="0"/>
              <a:t>a wide variety of </a:t>
            </a:r>
            <a:r>
              <a:rPr lang="en-US" dirty="0" smtClean="0"/>
              <a:t>algorithms/programs from logic descriptions.</a:t>
            </a:r>
          </a:p>
          <a:p>
            <a:pPr marL="57150" indent="0">
              <a:buNone/>
            </a:pPr>
            <a:endParaRPr lang="en-US" sz="1000" dirty="0" smtClean="0">
              <a:solidFill>
                <a:schemeClr val="accent6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Bit-vector </a:t>
            </a:r>
            <a:r>
              <a:rPr lang="en-US" dirty="0">
                <a:solidFill>
                  <a:schemeClr val="accent6"/>
                </a:solidFill>
              </a:rPr>
              <a:t>algorithms </a:t>
            </a:r>
            <a:r>
              <a:rPr lang="en-US" dirty="0">
                <a:solidFill>
                  <a:srgbClr val="009900"/>
                </a:solidFill>
              </a:rPr>
              <a:t>(e.g., turn-off rightmost one bit)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[PLDI </a:t>
            </a:r>
            <a:r>
              <a:rPr lang="en-US" dirty="0">
                <a:solidFill>
                  <a:srgbClr val="C00000"/>
                </a:solidFill>
              </a:rPr>
              <a:t>2011, ICSE </a:t>
            </a:r>
            <a:r>
              <a:rPr lang="en-US" dirty="0" smtClean="0">
                <a:solidFill>
                  <a:srgbClr val="C00000"/>
                </a:solidFill>
              </a:rPr>
              <a:t>2010]</a:t>
            </a:r>
            <a:endParaRPr lang="en-US" dirty="0">
              <a:solidFill>
                <a:srgbClr val="C00000"/>
              </a:solidFill>
            </a:endParaRPr>
          </a:p>
          <a:p>
            <a:pPr marL="342900" lvl="1" indent="-342900">
              <a:buFontTx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SIMD algorithms </a:t>
            </a:r>
            <a:r>
              <a:rPr lang="en-US" dirty="0">
                <a:solidFill>
                  <a:srgbClr val="009900"/>
                </a:solidFill>
              </a:rPr>
              <a:t>(e.g., </a:t>
            </a:r>
            <a:r>
              <a:rPr lang="en-US" dirty="0" err="1">
                <a:solidFill>
                  <a:srgbClr val="009900"/>
                </a:solidFill>
              </a:rPr>
              <a:t>vectorization</a:t>
            </a:r>
            <a:r>
              <a:rPr lang="en-US" dirty="0">
                <a:solidFill>
                  <a:srgbClr val="009900"/>
                </a:solidFill>
              </a:rPr>
              <a:t> of </a:t>
            </a:r>
            <a:r>
              <a:rPr lang="en-US" dirty="0" err="1">
                <a:solidFill>
                  <a:srgbClr val="009900"/>
                </a:solidFill>
              </a:rPr>
              <a:t>CountIf</a:t>
            </a:r>
            <a:r>
              <a:rPr lang="en-US" dirty="0" smtClean="0">
                <a:solidFill>
                  <a:srgbClr val="009900"/>
                </a:solidFill>
              </a:rPr>
              <a:t>)</a:t>
            </a:r>
            <a:endParaRPr lang="en-US" dirty="0" smtClean="0">
              <a:solidFill>
                <a:schemeClr val="accent6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[</a:t>
            </a:r>
            <a:r>
              <a:rPr lang="en-US" dirty="0" err="1" smtClean="0">
                <a:solidFill>
                  <a:srgbClr val="C00000"/>
                </a:solidFill>
              </a:rPr>
              <a:t>PPoPP</a:t>
            </a:r>
            <a:r>
              <a:rPr lang="en-US" dirty="0" smtClean="0">
                <a:solidFill>
                  <a:srgbClr val="C00000"/>
                </a:solidFill>
              </a:rPr>
              <a:t> 2013] 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Undergraduate book algorithms </a:t>
            </a:r>
            <a:r>
              <a:rPr lang="en-US" dirty="0" smtClean="0">
                <a:solidFill>
                  <a:srgbClr val="009900"/>
                </a:solidFill>
              </a:rPr>
              <a:t>(e.g., sorting</a:t>
            </a:r>
            <a:r>
              <a:rPr lang="en-US" dirty="0">
                <a:solidFill>
                  <a:srgbClr val="009900"/>
                </a:solidFill>
              </a:rPr>
              <a:t>, </a:t>
            </a:r>
            <a:r>
              <a:rPr lang="en-US" dirty="0" smtClean="0">
                <a:solidFill>
                  <a:srgbClr val="009900"/>
                </a:solidFill>
              </a:rPr>
              <a:t>dynamic </a:t>
            </a:r>
            <a:r>
              <a:rPr lang="en-US" dirty="0" err="1">
                <a:solidFill>
                  <a:srgbClr val="009900"/>
                </a:solidFill>
              </a:rPr>
              <a:t>p</a:t>
            </a:r>
            <a:r>
              <a:rPr lang="en-US" dirty="0" err="1" smtClean="0">
                <a:solidFill>
                  <a:srgbClr val="009900"/>
                </a:solidFill>
              </a:rPr>
              <a:t>rog</a:t>
            </a:r>
            <a:r>
              <a:rPr lang="en-US" dirty="0" smtClean="0">
                <a:solidFill>
                  <a:srgbClr val="009900"/>
                </a:solidFill>
              </a:rPr>
              <a:t>)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[POPL 2010]</a:t>
            </a:r>
            <a:endParaRPr lang="en-US" sz="500" dirty="0" smtClean="0">
              <a:solidFill>
                <a:schemeClr val="accent6"/>
              </a:solidFill>
            </a:endParaRPr>
          </a:p>
          <a:p>
            <a:r>
              <a:rPr lang="en-US" dirty="0">
                <a:solidFill>
                  <a:schemeClr val="accent6"/>
                </a:solidFill>
              </a:rPr>
              <a:t>Program Inverses </a:t>
            </a:r>
            <a:r>
              <a:rPr lang="en-US" dirty="0">
                <a:solidFill>
                  <a:srgbClr val="009900"/>
                </a:solidFill>
              </a:rPr>
              <a:t>(</a:t>
            </a:r>
            <a:r>
              <a:rPr lang="en-US" dirty="0" err="1">
                <a:solidFill>
                  <a:srgbClr val="009900"/>
                </a:solidFill>
              </a:rPr>
              <a:t>e.g</a:t>
            </a:r>
            <a:r>
              <a:rPr lang="en-US" dirty="0">
                <a:solidFill>
                  <a:srgbClr val="009900"/>
                </a:solidFill>
              </a:rPr>
              <a:t>, </a:t>
            </a:r>
            <a:r>
              <a:rPr lang="en-US" dirty="0" err="1">
                <a:solidFill>
                  <a:srgbClr val="009900"/>
                </a:solidFill>
              </a:rPr>
              <a:t>deserializers</a:t>
            </a:r>
            <a:r>
              <a:rPr lang="en-US" dirty="0">
                <a:solidFill>
                  <a:srgbClr val="009900"/>
                </a:solidFill>
              </a:rPr>
              <a:t> from </a:t>
            </a:r>
            <a:r>
              <a:rPr lang="en-US" dirty="0" err="1">
                <a:solidFill>
                  <a:srgbClr val="009900"/>
                </a:solidFill>
              </a:rPr>
              <a:t>serializers</a:t>
            </a:r>
            <a:r>
              <a:rPr lang="en-US" dirty="0" smtClean="0">
                <a:solidFill>
                  <a:srgbClr val="009900"/>
                </a:solidFill>
              </a:rPr>
              <a:t>)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[PLDI 2011]</a:t>
            </a:r>
            <a:endParaRPr lang="en-US" sz="1000" dirty="0" smtClean="0">
              <a:solidFill>
                <a:schemeClr val="accent6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Graph </a:t>
            </a:r>
            <a:r>
              <a:rPr lang="en-US" dirty="0">
                <a:solidFill>
                  <a:schemeClr val="accent6"/>
                </a:solidFill>
              </a:rPr>
              <a:t>Algorithms </a:t>
            </a:r>
            <a:r>
              <a:rPr lang="en-US" dirty="0">
                <a:solidFill>
                  <a:srgbClr val="009900"/>
                </a:solidFill>
              </a:rPr>
              <a:t>(e.g., </a:t>
            </a:r>
            <a:r>
              <a:rPr lang="en-US" dirty="0" smtClean="0">
                <a:solidFill>
                  <a:srgbClr val="009900"/>
                </a:solidFill>
              </a:rPr>
              <a:t>bi-</a:t>
            </a:r>
            <a:r>
              <a:rPr lang="en-US" dirty="0" err="1" smtClean="0">
                <a:solidFill>
                  <a:srgbClr val="009900"/>
                </a:solidFill>
              </a:rPr>
              <a:t>partiteness</a:t>
            </a:r>
            <a:r>
              <a:rPr lang="en-US" dirty="0" smtClean="0">
                <a:solidFill>
                  <a:srgbClr val="009900"/>
                </a:solidFill>
              </a:rPr>
              <a:t> </a:t>
            </a:r>
            <a:r>
              <a:rPr lang="en-US" dirty="0">
                <a:solidFill>
                  <a:srgbClr val="009900"/>
                </a:solidFill>
              </a:rPr>
              <a:t>check)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[OOPSLA 2010]</a:t>
            </a:r>
            <a:endParaRPr lang="en-US" sz="500" dirty="0" smtClean="0">
              <a:solidFill>
                <a:schemeClr val="accent6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9289" y="315817"/>
            <a:ext cx="9075145" cy="609600"/>
          </a:xfrm>
        </p:spPr>
        <p:txBody>
          <a:bodyPr/>
          <a:lstStyle/>
          <a:p>
            <a:r>
              <a:rPr lang="en-US" sz="2600" dirty="0" smtClean="0"/>
              <a:t>Success Story: Algorithm Designer/Software Developer</a:t>
            </a:r>
            <a:endParaRPr lang="en-US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35166" y="5972906"/>
            <a:ext cx="8686803" cy="830997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Search Methodology 1</a:t>
            </a:r>
            <a:r>
              <a:rPr lang="en-US" sz="2400" dirty="0" smtClean="0"/>
              <a:t>: Reduce synthesis problem to solving SAT/SMT constraints.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8288321"/>
      </p:ext>
    </p:extLst>
  </p:cSld>
  <p:clrMapOvr>
    <a:masterClrMapping/>
  </p:clrMapOvr>
  <p:transition advTm="228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6" y="949569"/>
            <a:ext cx="4912927" cy="2883878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2" y="3880339"/>
            <a:ext cx="5356591" cy="3027171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600" y="304800"/>
            <a:ext cx="8662769" cy="609600"/>
          </a:xfrm>
        </p:spPr>
        <p:txBody>
          <a:bodyPr/>
          <a:lstStyle/>
          <a:p>
            <a:r>
              <a:rPr lang="en-US" dirty="0" smtClean="0"/>
              <a:t>Experimental Results (on Pex4Fun coding duels)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76913" y="1852246"/>
            <a:ext cx="3493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Completion time comparable to humans!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509847" y="4278923"/>
            <a:ext cx="3903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Robust to small    </a:t>
            </a:r>
            <a:r>
              <a:rPr lang="en-US" sz="2400" dirty="0" err="1" smtClean="0"/>
              <a:t>reorderings</a:t>
            </a:r>
            <a:r>
              <a:rPr lang="en-US" sz="2400" dirty="0" smtClean="0"/>
              <a:t> of examples but fails on large </a:t>
            </a:r>
            <a:r>
              <a:rPr lang="en-US" sz="2400" dirty="0" err="1" smtClean="0"/>
              <a:t>reorderings</a:t>
            </a:r>
            <a:r>
              <a:rPr lang="en-US" sz="2400" dirty="0" smtClean="0"/>
              <a:t>!</a:t>
            </a:r>
            <a:endParaRPr lang="en-US" sz="2400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7478" y="3868614"/>
            <a:ext cx="9004620" cy="11723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56094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063" y="1143000"/>
            <a:ext cx="9015047" cy="5480538"/>
          </a:xfrm>
        </p:spPr>
        <p:txBody>
          <a:bodyPr/>
          <a:lstStyle/>
          <a:p>
            <a:pPr marL="914400" lvl="2" indent="0">
              <a:buNone/>
            </a:pPr>
            <a:endParaRPr lang="en-US" dirty="0" smtClean="0"/>
          </a:p>
          <a:p>
            <a:r>
              <a:rPr lang="en-US" dirty="0"/>
              <a:t>Multi-modal programming models that</a:t>
            </a:r>
          </a:p>
          <a:p>
            <a:pPr lvl="1"/>
            <a:r>
              <a:rPr lang="en-US" dirty="0"/>
              <a:t>Allow different intent forms like examples &amp; natural language</a:t>
            </a:r>
          </a:p>
          <a:p>
            <a:pPr lvl="1"/>
            <a:r>
              <a:rPr lang="en-US" dirty="0"/>
              <a:t>Leverage </a:t>
            </a:r>
            <a:r>
              <a:rPr lang="en-US" dirty="0" smtClean="0"/>
              <a:t>power of different </a:t>
            </a:r>
            <a:r>
              <a:rPr lang="en-US" dirty="0"/>
              <a:t>synthesizers</a:t>
            </a:r>
          </a:p>
          <a:p>
            <a:pPr lvl="1"/>
            <a:r>
              <a:rPr lang="en-US" dirty="0"/>
              <a:t>Support debugging experience including </a:t>
            </a:r>
            <a:r>
              <a:rPr lang="en-US" dirty="0" smtClean="0"/>
              <a:t>active learning, paraphrasing </a:t>
            </a:r>
            <a:r>
              <a:rPr lang="en-US" dirty="0"/>
              <a:t>and editing of synthesized </a:t>
            </a:r>
            <a:r>
              <a:rPr lang="en-US" dirty="0" smtClean="0"/>
              <a:t>programs</a:t>
            </a:r>
          </a:p>
          <a:p>
            <a:pPr lvl="1"/>
            <a:endParaRPr lang="en-US" dirty="0"/>
          </a:p>
          <a:p>
            <a:r>
              <a:rPr lang="en-US" dirty="0"/>
              <a:t>Frameworks for synthesizing synthesizers!</a:t>
            </a:r>
          </a:p>
          <a:p>
            <a:pPr lvl="1"/>
            <a:r>
              <a:rPr lang="en-US" dirty="0" smtClean="0"/>
              <a:t>Synthesis expert </a:t>
            </a:r>
            <a:r>
              <a:rPr lang="en-US" dirty="0"/>
              <a:t>simply defines a DSL using pre-defined components </a:t>
            </a:r>
            <a:r>
              <a:rPr lang="en-US" dirty="0" smtClean="0"/>
              <a:t>equipped with </a:t>
            </a:r>
            <a:r>
              <a:rPr lang="en-US" dirty="0"/>
              <a:t>modular search </a:t>
            </a:r>
            <a:r>
              <a:rPr lang="en-US" dirty="0" smtClean="0"/>
              <a:t>strategies.</a:t>
            </a:r>
            <a:endParaRPr lang="en-US" dirty="0"/>
          </a:p>
          <a:p>
            <a:pPr lvl="2"/>
            <a:r>
              <a:rPr lang="en-US" dirty="0" err="1"/>
              <a:t>FlashExtract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[</a:t>
            </a:r>
            <a:r>
              <a:rPr lang="en-US" dirty="0" smtClean="0">
                <a:solidFill>
                  <a:srgbClr val="C00000"/>
                </a:solidFill>
              </a:rPr>
              <a:t>PLDI 2014]</a:t>
            </a:r>
            <a:endParaRPr lang="en-US" dirty="0">
              <a:solidFill>
                <a:srgbClr val="C00000"/>
              </a:solidFill>
            </a:endParaRPr>
          </a:p>
          <a:p>
            <a:pPr lvl="3"/>
            <a:r>
              <a:rPr lang="en-US" dirty="0"/>
              <a:t>Systematic divide-and-conquer based search</a:t>
            </a:r>
          </a:p>
          <a:p>
            <a:pPr lvl="2"/>
            <a:r>
              <a:rPr lang="en-US" dirty="0"/>
              <a:t>Test-driven Synthesis </a:t>
            </a:r>
            <a:r>
              <a:rPr lang="en-US" dirty="0" smtClean="0">
                <a:solidFill>
                  <a:srgbClr val="C00000"/>
                </a:solidFill>
              </a:rPr>
              <a:t>[PLDI 2014]</a:t>
            </a:r>
            <a:endParaRPr lang="en-US" dirty="0">
              <a:solidFill>
                <a:srgbClr val="C00000"/>
              </a:solidFill>
            </a:endParaRPr>
          </a:p>
          <a:p>
            <a:pPr lvl="3"/>
            <a:r>
              <a:rPr lang="en-US" dirty="0"/>
              <a:t>Heuristic search that leverages </a:t>
            </a:r>
            <a:r>
              <a:rPr lang="en-US" i="1" dirty="0"/>
              <a:t>sequence</a:t>
            </a:r>
            <a:r>
              <a:rPr lang="en-US" dirty="0"/>
              <a:t> of examples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Directions in End-User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390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008666" y="2881069"/>
            <a:ext cx="7167472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sz="1000" dirty="0"/>
          </a:p>
        </p:txBody>
      </p:sp>
      <p:sp>
        <p:nvSpPr>
          <p:cNvPr id="4" name="Isosceles Triangle 3"/>
          <p:cNvSpPr/>
          <p:nvPr/>
        </p:nvSpPr>
        <p:spPr>
          <a:xfrm>
            <a:off x="2074768" y="1055090"/>
            <a:ext cx="6781800" cy="3276874"/>
          </a:xfrm>
          <a:prstGeom prst="triangle">
            <a:avLst/>
          </a:prstGeom>
          <a:ln w="28575">
            <a:solidFill>
              <a:srgbClr val="FF99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8" name="Text Box 13"/>
          <p:cNvSpPr txBox="1"/>
          <p:nvPr/>
        </p:nvSpPr>
        <p:spPr>
          <a:xfrm>
            <a:off x="2935616" y="3663316"/>
            <a:ext cx="5065386" cy="532206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</a:pPr>
            <a:r>
              <a:rPr lang="en-US" sz="3500" dirty="0" smtClean="0">
                <a:effectLst/>
                <a:ea typeface="Calibri"/>
                <a:cs typeface="Times New Roman"/>
              </a:rPr>
              <a:t>Students and Teachers</a:t>
            </a:r>
            <a:endParaRPr lang="en-US" sz="3500" dirty="0">
              <a:effectLst/>
              <a:ea typeface="Calibri"/>
              <a:cs typeface="Times New Roman"/>
            </a:endParaRPr>
          </a:p>
        </p:txBody>
      </p:sp>
      <p:sp>
        <p:nvSpPr>
          <p:cNvPr id="9" name="Text Box 16"/>
          <p:cNvSpPr txBox="1"/>
          <p:nvPr/>
        </p:nvSpPr>
        <p:spPr>
          <a:xfrm>
            <a:off x="4408641" y="2976137"/>
            <a:ext cx="2112207" cy="646800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</a:pPr>
            <a:r>
              <a:rPr lang="en-US" sz="2800" dirty="0" smtClean="0">
                <a:effectLst/>
                <a:ea typeface="Calibri"/>
                <a:cs typeface="Times New Roman"/>
              </a:rPr>
              <a:t>End-Users</a:t>
            </a:r>
            <a:endParaRPr lang="en-US" sz="2800" dirty="0">
              <a:effectLst/>
              <a:ea typeface="Calibri"/>
              <a:cs typeface="Times New Roman"/>
            </a:endParaRPr>
          </a:p>
        </p:txBody>
      </p:sp>
      <p:sp>
        <p:nvSpPr>
          <p:cNvPr id="10" name="Text Box 10"/>
          <p:cNvSpPr txBox="1"/>
          <p:nvPr/>
        </p:nvSpPr>
        <p:spPr>
          <a:xfrm>
            <a:off x="4939372" y="1582090"/>
            <a:ext cx="954652" cy="594092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</a:pPr>
            <a:r>
              <a:rPr lang="en-US" sz="1300" dirty="0" smtClean="0">
                <a:ea typeface="Calibri"/>
                <a:cs typeface="Times New Roman"/>
              </a:rPr>
              <a:t>Algorithm </a:t>
            </a:r>
          </a:p>
          <a:p>
            <a:pPr marL="0" marR="0">
              <a:spcBef>
                <a:spcPts val="0"/>
              </a:spcBef>
            </a:pPr>
            <a:r>
              <a:rPr lang="en-US" sz="1300" dirty="0" smtClean="0">
                <a:ea typeface="Calibri"/>
                <a:cs typeface="Times New Roman"/>
              </a:rPr>
              <a:t>Designers</a:t>
            </a:r>
            <a:endParaRPr lang="en-US" sz="1300" dirty="0">
              <a:effectLst/>
              <a:ea typeface="Calibri"/>
              <a:cs typeface="Times New Roman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4202502" y="2291435"/>
            <a:ext cx="2491161" cy="562927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 smtClean="0">
                <a:ea typeface="Calibri"/>
                <a:cs typeface="Times New Roman"/>
              </a:rPr>
              <a:t>Software Developers</a:t>
            </a:r>
            <a:endParaRPr lang="en-US" sz="1800" dirty="0">
              <a:effectLst/>
              <a:ea typeface="Calibri"/>
              <a:cs typeface="Times New Roman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408641" y="2092362"/>
            <a:ext cx="2112207" cy="0"/>
          </a:xfrm>
          <a:prstGeom prst="line">
            <a:avLst/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04552" y="3611919"/>
            <a:ext cx="5314879" cy="0"/>
          </a:xfrm>
          <a:prstGeom prst="line">
            <a:avLst/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598768" y="2854362"/>
            <a:ext cx="3733800" cy="0"/>
          </a:xfrm>
          <a:prstGeom prst="line">
            <a:avLst/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15"/>
          <p:cNvSpPr txBox="1"/>
          <p:nvPr/>
        </p:nvSpPr>
        <p:spPr>
          <a:xfrm>
            <a:off x="76194" y="2691926"/>
            <a:ext cx="1932472" cy="91227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chemeClr val="accent2"/>
                </a:solidFill>
                <a:effectLst/>
                <a:ea typeface="Calibri"/>
                <a:cs typeface="Times New Roman"/>
              </a:rPr>
              <a:t>Most Transformational Target</a:t>
            </a:r>
            <a:endParaRPr lang="en-US" sz="1600" b="1" dirty="0">
              <a:solidFill>
                <a:schemeClr val="accent2"/>
              </a:solidFill>
              <a:effectLst/>
              <a:ea typeface="Calibri"/>
              <a:cs typeface="Times New Roman"/>
            </a:endParaRPr>
          </a:p>
        </p:txBody>
      </p:sp>
      <p:cxnSp>
        <p:nvCxnSpPr>
          <p:cNvPr id="28" name="Straight Arrow Connector 27"/>
          <p:cNvCxnSpPr>
            <a:stCxn id="42" idx="3"/>
          </p:cNvCxnSpPr>
          <p:nvPr/>
        </p:nvCxnSpPr>
        <p:spPr bwMode="auto">
          <a:xfrm>
            <a:off x="2008666" y="3148062"/>
            <a:ext cx="523519" cy="697107"/>
          </a:xfrm>
          <a:prstGeom prst="straightConnector1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Title 3"/>
          <p:cNvSpPr txBox="1">
            <a:spLocks/>
          </p:cNvSpPr>
          <p:nvPr/>
        </p:nvSpPr>
        <p:spPr bwMode="auto">
          <a:xfrm>
            <a:off x="355065" y="304800"/>
            <a:ext cx="845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dirty="0" smtClean="0"/>
              <a:t>Potential Users of Synthesis Technology</a:t>
            </a:r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/>
          <a:p>
            <a:pPr>
              <a:defRPr/>
            </a:pPr>
            <a:fld id="{5D07661B-1E0D-4001-BF89-AF1DFB53F9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9" name="Straight Arrow Connector 18"/>
          <p:cNvCxnSpPr>
            <a:stCxn id="42" idx="3"/>
          </p:cNvCxnSpPr>
          <p:nvPr/>
        </p:nvCxnSpPr>
        <p:spPr>
          <a:xfrm flipV="1">
            <a:off x="2008666" y="3085568"/>
            <a:ext cx="1279013" cy="62494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4724" y="4782998"/>
            <a:ext cx="8501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Vision for End-users: </a:t>
            </a:r>
            <a:r>
              <a:rPr lang="en-US" sz="2400" dirty="0" smtClean="0"/>
              <a:t>Automate repetitive tasks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Vision for Education:</a:t>
            </a:r>
            <a:r>
              <a:rPr lang="en-US" sz="2400" dirty="0" smtClean="0"/>
              <a:t> </a:t>
            </a:r>
            <a:r>
              <a:rPr lang="en-US" sz="2400" dirty="0"/>
              <a:t>I</a:t>
            </a:r>
            <a:r>
              <a:rPr lang="en-US" sz="2400" dirty="0" smtClean="0"/>
              <a:t>nteractive &amp; personalized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774784" y="3632117"/>
            <a:ext cx="7167472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661431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 animBg="1"/>
      <p:bldP spid="2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59757" y="1055915"/>
            <a:ext cx="7255213" cy="5029200"/>
          </a:xfrm>
        </p:spPr>
        <p:txBody>
          <a:bodyPr/>
          <a:lstStyle/>
          <a:p>
            <a:r>
              <a:rPr lang="en-US" sz="2200" dirty="0" smtClean="0"/>
              <a:t>Both involve automation of domain-specific                    repetitive tasks using search algorithms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sz="2200" dirty="0" smtClean="0">
                <a:solidFill>
                  <a:srgbClr val="008000"/>
                </a:solidFill>
              </a:rPr>
              <a:t>Interactivity between End-User &amp; </a:t>
            </a:r>
            <a:r>
              <a:rPr lang="en-US" sz="2200" dirty="0">
                <a:solidFill>
                  <a:srgbClr val="008000"/>
                </a:solidFill>
              </a:rPr>
              <a:t>C</a:t>
            </a:r>
            <a:r>
              <a:rPr lang="en-US" sz="2200" dirty="0" smtClean="0">
                <a:solidFill>
                  <a:srgbClr val="008000"/>
                </a:solidFill>
              </a:rPr>
              <a:t>omputer           to resolve ambiguities </a:t>
            </a:r>
            <a:r>
              <a:rPr lang="en-US" sz="2200" dirty="0" smtClean="0"/>
              <a:t>is similar to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 </a:t>
            </a:r>
            <a:r>
              <a:rPr lang="en-US" sz="2200" dirty="0" smtClean="0"/>
              <a:t>   </a:t>
            </a:r>
            <a:r>
              <a:rPr lang="en-US" sz="2200" dirty="0" smtClean="0">
                <a:solidFill>
                  <a:schemeClr val="accent2"/>
                </a:solidFill>
              </a:rPr>
              <a:t>Interactivity between Student &amp; Computer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solidFill>
                  <a:schemeClr val="accent2"/>
                </a:solidFill>
              </a:rPr>
              <a:t> </a:t>
            </a:r>
            <a:r>
              <a:rPr lang="en-US" sz="2200" dirty="0" smtClean="0">
                <a:solidFill>
                  <a:schemeClr val="accent2"/>
                </a:solidFill>
              </a:rPr>
              <a:t>   to resolve student’s confusions.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 smtClean="0">
                <a:solidFill>
                  <a:schemeClr val="tx2"/>
                </a:solidFill>
              </a:rPr>
              <a:t>Implications: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8000"/>
                </a:solidFill>
              </a:rPr>
              <a:t>End-User Programming</a:t>
            </a:r>
            <a:r>
              <a:rPr lang="en-US" dirty="0" smtClean="0"/>
              <a:t> research can fuel </a:t>
            </a:r>
            <a:r>
              <a:rPr lang="en-US" dirty="0" smtClean="0">
                <a:solidFill>
                  <a:schemeClr val="accent2"/>
                </a:solidFill>
              </a:rPr>
              <a:t>Intelligent Tutoring Systems </a:t>
            </a:r>
            <a:r>
              <a:rPr lang="en-US" dirty="0" smtClean="0"/>
              <a:t>research.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And vice-versa!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566057" y="12974"/>
            <a:ext cx="9028652" cy="1013295"/>
          </a:xfrm>
        </p:spPr>
        <p:txBody>
          <a:bodyPr/>
          <a:lstStyle/>
          <a:p>
            <a:r>
              <a:rPr lang="en-US" dirty="0" smtClean="0"/>
              <a:t>Connections between </a:t>
            </a:r>
            <a:r>
              <a:rPr lang="en-US" dirty="0" smtClean="0">
                <a:solidFill>
                  <a:srgbClr val="008000"/>
                </a:solidFill>
              </a:rPr>
              <a:t>End-User Programming      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/>
              <a:t>&amp;  </a:t>
            </a:r>
            <a:r>
              <a:rPr lang="en-US" dirty="0" smtClean="0">
                <a:solidFill>
                  <a:schemeClr val="accent2"/>
                </a:solidFill>
              </a:rPr>
              <a:t>Intelligent Tutoring Systems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334" y="-44056"/>
            <a:ext cx="3143689" cy="365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097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36320"/>
            <a:ext cx="8571452" cy="551688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Motivation</a:t>
            </a:r>
          </a:p>
          <a:p>
            <a:r>
              <a:rPr lang="en-US" sz="2200" dirty="0" smtClean="0"/>
              <a:t>Problems similar to a given problem.</a:t>
            </a:r>
          </a:p>
          <a:p>
            <a:pPr lvl="1"/>
            <a:r>
              <a:rPr lang="en-US" dirty="0" smtClean="0"/>
              <a:t>Avoid copyright issues</a:t>
            </a:r>
          </a:p>
          <a:p>
            <a:pPr lvl="1"/>
            <a:r>
              <a:rPr lang="en-US" dirty="0" smtClean="0"/>
              <a:t>Prevent cheating </a:t>
            </a:r>
            <a:r>
              <a:rPr lang="en-US" dirty="0"/>
              <a:t>in </a:t>
            </a:r>
            <a:r>
              <a:rPr lang="en-US" dirty="0" smtClean="0"/>
              <a:t>MOOCs (Unsynchronized instruction)</a:t>
            </a:r>
            <a:endParaRPr lang="en-US" dirty="0"/>
          </a:p>
          <a:p>
            <a:r>
              <a:rPr lang="en-US" sz="2200" dirty="0" smtClean="0"/>
              <a:t>Problems </a:t>
            </a:r>
            <a:r>
              <a:rPr lang="en-US" sz="2200" dirty="0"/>
              <a:t>of a given difficulty level and </a:t>
            </a:r>
            <a:r>
              <a:rPr lang="en-US" sz="2200" dirty="0" smtClean="0"/>
              <a:t>concept usage.</a:t>
            </a:r>
            <a:endParaRPr lang="en-US" sz="2200" dirty="0"/>
          </a:p>
          <a:p>
            <a:pPr lvl="1"/>
            <a:r>
              <a:rPr lang="en-US" dirty="0"/>
              <a:t>Generate progressions </a:t>
            </a:r>
            <a:endParaRPr lang="en-US" dirty="0" smtClean="0"/>
          </a:p>
          <a:p>
            <a:pPr lvl="1"/>
            <a:r>
              <a:rPr lang="en-US" dirty="0" smtClean="0"/>
              <a:t>Generate </a:t>
            </a:r>
            <a:r>
              <a:rPr lang="en-US" dirty="0"/>
              <a:t>personalized </a:t>
            </a:r>
            <a:r>
              <a:rPr lang="en-US" dirty="0" smtClean="0"/>
              <a:t>workflows</a:t>
            </a:r>
          </a:p>
          <a:p>
            <a:pPr marL="0" indent="0">
              <a:buNone/>
            </a:pPr>
            <a:endParaRPr lang="en-US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Key Ideas</a:t>
            </a:r>
          </a:p>
          <a:p>
            <a:r>
              <a:rPr lang="en-US" dirty="0" smtClean="0"/>
              <a:t>Test input generation techniques </a:t>
            </a:r>
            <a:r>
              <a:rPr lang="en-US" sz="2200" dirty="0">
                <a:solidFill>
                  <a:srgbClr val="C00000"/>
                </a:solidFill>
              </a:rPr>
              <a:t>[</a:t>
            </a:r>
            <a:r>
              <a:rPr lang="en-US" sz="2200" dirty="0" smtClean="0">
                <a:solidFill>
                  <a:srgbClr val="C00000"/>
                </a:solidFill>
              </a:rPr>
              <a:t>CHI 2013]</a:t>
            </a:r>
          </a:p>
          <a:p>
            <a:r>
              <a:rPr lang="en-US" dirty="0" smtClean="0"/>
              <a:t>Reverse of solution generation </a:t>
            </a:r>
            <a:r>
              <a:rPr lang="en-US" sz="2200" dirty="0">
                <a:solidFill>
                  <a:srgbClr val="C00000"/>
                </a:solidFill>
              </a:rPr>
              <a:t>[</a:t>
            </a:r>
            <a:r>
              <a:rPr lang="en-US" sz="2200" dirty="0" smtClean="0">
                <a:solidFill>
                  <a:srgbClr val="C00000"/>
                </a:solidFill>
              </a:rPr>
              <a:t>IJCAI 2013]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8000"/>
                </a:solidFill>
              </a:rPr>
              <a:t>Template-based generalization</a:t>
            </a:r>
          </a:p>
          <a:p>
            <a:pPr marL="40005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Synthesis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3167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0" y="996696"/>
                <a:ext cx="9144000" cy="586130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Example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Problem</m:t>
                          </m:r>
                          <m:r>
                            <m:rPr>
                              <m:nor/>
                            </m:rP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m:t>: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C00000"/>
                              </a:solidFill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i="0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+ </m:t>
                                  </m:r>
                                  <m:func>
                                    <m:funcPr>
                                      <m:ctrlPr>
                                        <a:rPr lang="en-US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d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= 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b="0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1000" dirty="0"/>
              </a:p>
              <a:p>
                <a:pPr marL="0" indent="0">
                  <a:buNone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solidFill>
                            <a:schemeClr val="tx1"/>
                          </a:solidFill>
                        </a:rPr>
                        <m:t>Query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chemeClr val="tx1"/>
                          </a:solidFill>
                        </a:rPr>
                        <m:t>: 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±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±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±</m:t>
                      </m:r>
                      <m:sSubSup>
                        <m:sSubSup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500" b="0" i="1" dirty="0" smtClean="0">
                  <a:solidFill>
                    <a:srgbClr val="FF99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                   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≠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solidFill>
                    <a:srgbClr val="FF9900"/>
                  </a:solidFill>
                </a:endParaRP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 smtClean="0"/>
                  <a:t>New problems generated:</a:t>
                </a:r>
              </a:p>
              <a:p>
                <a:pPr marL="0" indent="0">
                  <a:buNone/>
                </a:pPr>
                <a:endParaRPr lang="en-US" sz="5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csc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csc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cot</m:t>
                              </m:r>
                            </m:e>
                            <m:sup>
                              <m: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b="0" dirty="0" smtClean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csc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)(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csc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)=</m:t>
                                      </m:r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cot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sSup>
                                                <m:sSup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b="0" i="0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cos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fName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func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 smtClean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sec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)(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)=</m:t>
                                      </m:r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tan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sSup>
                                                <m:sSup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b="0" i="0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cos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fName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func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dirty="0" smtClean="0">
                  <a:solidFill>
                    <a:srgbClr val="008000"/>
                  </a:solidFill>
                  <a:latin typeface="MT Extra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8000"/>
                    </a:solidFill>
                    <a:latin typeface="+mj-lt"/>
                  </a:rPr>
                  <a:t>			:</a:t>
                </a:r>
                <a:endParaRPr lang="en-US" dirty="0">
                  <a:solidFill>
                    <a:srgbClr val="008000"/>
                  </a:solidFill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)(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)=</m:t>
                                      </m:r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tan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 −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sSup>
                                                <m:sSup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b="0" i="0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sin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fName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func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 </m:t>
                                          </m:r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dirty="0" smtClean="0">
                  <a:solidFill>
                    <a:srgbClr val="008000"/>
                  </a:solidFill>
                  <a:latin typeface="MT Extr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csc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)(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csc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)=</m:t>
                                      </m:r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csc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 −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sSup>
                                                <m:sSup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b="0" i="0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cos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fName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func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dirty="0" smtClean="0">
                  <a:solidFill>
                    <a:srgbClr val="008000"/>
                  </a:solidFill>
                  <a:latin typeface="MT Extra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8000"/>
                    </a:solidFill>
                    <a:latin typeface="+mj-lt"/>
                  </a:rPr>
                  <a:t>			: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rgbClr val="008000"/>
                  </a:solidFill>
                  <a:latin typeface="MT Extra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96696"/>
                <a:ext cx="9144000" cy="5861304"/>
              </a:xfrm>
              <a:blipFill rotWithShape="0">
                <a:blip r:embed="rId3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dirty="0" smtClean="0"/>
              <a:t>Problem Synthesis: Algebra (Trigonometry)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336" y="6140385"/>
            <a:ext cx="8352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AAAI 2012: “</a:t>
            </a:r>
            <a:r>
              <a:rPr lang="en-US" i="1" dirty="0" smtClean="0">
                <a:solidFill>
                  <a:srgbClr val="C00000"/>
                </a:solidFill>
              </a:rPr>
              <a:t>Automatically generating algebra problems</a:t>
            </a:r>
            <a:r>
              <a:rPr lang="en-US" dirty="0" smtClean="0">
                <a:solidFill>
                  <a:srgbClr val="C00000"/>
                </a:solidFill>
              </a:rPr>
              <a:t>”;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Singh, Gulwani, Rajamani.</a:t>
            </a:r>
          </a:p>
        </p:txBody>
      </p:sp>
    </p:spTree>
    <p:extLst>
      <p:ext uri="{BB962C8B-B14F-4D97-AF65-F5344CB8AC3E}">
        <p14:creationId xmlns:p14="http://schemas.microsoft.com/office/powerpoint/2010/main" val="13849956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0" y="996696"/>
                <a:ext cx="9144000" cy="586130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Example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Problem</m:t>
                          </m:r>
                          <m:r>
                            <m:rPr>
                              <m:nor/>
                            </m:rP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m:t>: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C00000"/>
                              </a:solidFill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i="0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+ </m:t>
                                  </m:r>
                                  <m:func>
                                    <m:funcPr>
                                      <m:ctrlPr>
                                        <a:rPr lang="en-US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d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US" b="0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= 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b="0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1000" dirty="0"/>
              </a:p>
              <a:p>
                <a:pPr marL="0" indent="0">
                  <a:buNone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solidFill>
                            <a:schemeClr val="tx1"/>
                          </a:solidFill>
                        </a:rPr>
                        <m:t>Query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chemeClr val="tx1"/>
                          </a:solidFill>
                        </a:rPr>
                        <m:t>: 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±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±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±</m:t>
                      </m:r>
                      <m:sSubSup>
                        <m:sSubSup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6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500" b="0" i="1" dirty="0" smtClean="0">
                  <a:solidFill>
                    <a:srgbClr val="FF99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                   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≠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solidFill>
                    <a:srgbClr val="FF9900"/>
                  </a:solidFill>
                </a:endParaRP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 smtClean="0"/>
                  <a:t>New problems generated:</a:t>
                </a:r>
              </a:p>
              <a:p>
                <a:pPr marL="0" indent="0">
                  <a:buNone/>
                </a:pPr>
                <a:endParaRPr lang="en-US" sz="5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csc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csc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cot</m:t>
                              </m:r>
                            </m:e>
                            <m:sup>
                              <m: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b="0" dirty="0" smtClean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csc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)(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csc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)=</m:t>
                                      </m:r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cot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sSup>
                                                <m:sSup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b="0" i="0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cos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fName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func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 smtClean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sec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)(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)=</m:t>
                                      </m:r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tan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sSup>
                                                <m:sSup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b="0" i="0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cos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fName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func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dirty="0" smtClean="0">
                  <a:solidFill>
                    <a:srgbClr val="008000"/>
                  </a:solidFill>
                  <a:latin typeface="MT Extra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8000"/>
                    </a:solidFill>
                    <a:latin typeface="+mj-lt"/>
                  </a:rPr>
                  <a:t>			:</a:t>
                </a:r>
                <a:endParaRPr lang="en-US" dirty="0">
                  <a:solidFill>
                    <a:srgbClr val="008000"/>
                  </a:solidFill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tan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)(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)=</m:t>
                                      </m:r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tan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 −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sSup>
                                                <m:sSup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b="0" i="0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sin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fName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func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 </m:t>
                                          </m:r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dirty="0" smtClean="0">
                  <a:solidFill>
                    <a:srgbClr val="008000"/>
                  </a:solidFill>
                  <a:latin typeface="MT Extra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csc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)(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csc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)=</m:t>
                                      </m:r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csc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 −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sSup>
                                                <m:sSup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b="0" i="0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cos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00800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fName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func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dirty="0" smtClean="0">
                  <a:solidFill>
                    <a:srgbClr val="008000"/>
                  </a:solidFill>
                  <a:latin typeface="MT Extra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8000"/>
                    </a:solidFill>
                    <a:latin typeface="+mj-lt"/>
                  </a:rPr>
                  <a:t>			: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rgbClr val="008000"/>
                  </a:solidFill>
                  <a:latin typeface="MT Extra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96696"/>
                <a:ext cx="9144000" cy="5861304"/>
              </a:xfrm>
              <a:blipFill rotWithShape="0">
                <a:blip r:embed="rId3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336" y="6140385"/>
            <a:ext cx="8352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AAAI 2012: “</a:t>
            </a:r>
            <a:r>
              <a:rPr lang="en-US" i="1" dirty="0" smtClean="0">
                <a:solidFill>
                  <a:srgbClr val="C00000"/>
                </a:solidFill>
              </a:rPr>
              <a:t>Automatically generating algebra problems</a:t>
            </a:r>
            <a:r>
              <a:rPr lang="en-US" dirty="0" smtClean="0">
                <a:solidFill>
                  <a:srgbClr val="C00000"/>
                </a:solidFill>
              </a:rPr>
              <a:t>”;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Singh, Gulwani, Rajamani.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Synthesis: Algebra (Trigonometry)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108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30936" y="996696"/>
                <a:ext cx="7772400" cy="586130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Example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Problem</m:t>
                          </m:r>
                          <m:r>
                            <m:rPr>
                              <m:nor/>
                            </m:rP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m:t>: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  </m:t>
                          </m:r>
                          <m:limLow>
                            <m:limLowPr>
                              <m:ctrlPr>
                                <a:rPr lang="pt-BR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BR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pt-B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nary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C00000"/>
                              </a:solidFill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solidFill>
                            <a:schemeClr val="tx1"/>
                          </a:solidFill>
                        </a:rPr>
                        <m:t>Query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chemeClr val="tx1"/>
                          </a:solidFill>
                        </a:rPr>
                        <m:t>: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</m:t>
                      </m:r>
                      <m:func>
                        <m:funcPr>
                          <m:ctrlPr>
                            <a:rPr lang="pt-BR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i="1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i="1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BR" i="1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pt-BR" i="1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i="1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i="1" smtClean="0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FF99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FF9900"/>
                                              </a:solidFill>
                                              <a:latin typeface="Cambria Math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FF9900"/>
                                              </a:solidFill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i="1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9900"/>
                                          </a:solidFill>
                                          <a:latin typeface="Cambria Math"/>
                                        </a:rPr>
                                        <m:t>5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  </m:t>
                          </m:r>
                        </m:e>
                      </m:func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solidFill>
                    <a:srgbClr val="FF9900"/>
                  </a:solidFill>
                </a:endParaRPr>
              </a:p>
              <a:p>
                <a:pPr marL="0" indent="0">
                  <a:buNone/>
                </a:pPr>
                <a:endParaRPr lang="en-US" sz="500" b="0" i="1" dirty="0" smtClean="0">
                  <a:solidFill>
                    <a:srgbClr val="FF99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                   </m:t>
                          </m:r>
                          <m:r>
                            <m:rPr>
                              <m:sty m:val="p"/>
                            </m:rPr>
                            <a:rPr lang="en-US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C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≠0  ∧  </m:t>
                      </m:r>
                      <m:func>
                        <m:funcPr>
                          <m:ctrlPr>
                            <a:rPr lang="en-US" i="1" dirty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gcd</m:t>
                          </m:r>
                        </m:fName>
                        <m:e>
                          <m:d>
                            <m:dPr>
                              <m:ctrlPr>
                                <a:rPr lang="en-US" i="1" dirty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 dirty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 dirty="0">
                          <a:solidFill>
                            <a:srgbClr val="FF990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 dirty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gcd</m:t>
                          </m:r>
                        </m:fName>
                        <m:e>
                          <m:d>
                            <m:dPr>
                              <m:ctrlPr>
                                <a:rPr lang="en-US" i="1" dirty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i="1" dirty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 dirty="0">
                          <a:solidFill>
                            <a:srgbClr val="FF9900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dirty="0" smtClean="0">
                  <a:solidFill>
                    <a:srgbClr val="FF9900"/>
                  </a:solidFill>
                </a:endParaRP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 smtClean="0"/>
                  <a:t>New problems generated:</a:t>
                </a:r>
              </a:p>
              <a:p>
                <a:pPr marL="0" indent="0">
                  <a:buNone/>
                </a:pPr>
                <a:endParaRPr lang="en-US" sz="5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7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              </m:t>
                              </m:r>
                            </m:e>
                          </m:nary>
                          <m:func>
                            <m:funcPr>
                              <m:ctrlP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→∞</m:t>
                                  </m:r>
                                </m:lim>
                              </m:limLow>
                            </m:fName>
                            <m:e>
                              <m:nary>
                                <m:naryPr>
                                  <m:chr m:val="∑"/>
                                  <m:ctrlP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pt-BR" i="1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+1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nary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008000"/>
                                  </a:solidFill>
                                </a:rPr>
                                <m:t> 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 smtClean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:endParaRPr lang="en-US" sz="1000" dirty="0" smtClean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 smtClean="0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nary>
                          <m:r>
                            <a:rPr lang="en-US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              </m:t>
                          </m:r>
                          <m:func>
                            <m:funcPr>
                              <m:ctrlPr>
                                <a:rPr lang="pt-BR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                 </m:t>
                              </m:r>
                              <m:limLow>
                                <m:limLowPr>
                                  <m:ctrlP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→∞</m:t>
                                  </m:r>
                                </m:lim>
                              </m:limLow>
                            </m:fName>
                            <m:e>
                              <m:nary>
                                <m:naryPr>
                                  <m:chr m:val="∑"/>
                                  <m:ctrlP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pt-BR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pt-BR" i="1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5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+3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+3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6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6</m:t>
                                  </m:r>
                                  <m:r>
                                    <a:rPr lang="en-US" i="1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nary>
                              <m:r>
                                <m:rPr>
                                  <m:nor/>
                                </m:rPr>
                                <a:rPr lang="en-US" dirty="0">
                                  <a:solidFill>
                                    <a:srgbClr val="008000"/>
                                  </a:solidFill>
                                </a:rPr>
                                <m:t> 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0936" y="996696"/>
                <a:ext cx="7772400" cy="5861304"/>
              </a:xfrm>
              <a:blipFill rotWithShape="0">
                <a:blip r:embed="rId3"/>
                <a:stretch>
                  <a:fillRect l="-1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Synthesis: Algebra (Limits)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028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30936" y="996696"/>
                <a:ext cx="7772400" cy="586130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Example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Problem</m:t>
                          </m:r>
                          <m:r>
                            <m:rPr>
                              <m:nor/>
                            </m:rP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m:t>: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csc</m:t>
                                  </m:r>
                                </m:fName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) (</m:t>
                                  </m:r>
                                  <m:func>
                                    <m:funcPr>
                                      <m:ctrlPr>
                                        <a:rPr lang="en-US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csc</m:t>
                                      </m:r>
                                    </m:fName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func>
                                        <m:funcPr>
                                          <m:ctrlPr>
                                            <a:rPr lang="en-US" b="0" i="1" dirty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dirty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cot</m:t>
                                          </m:r>
                                        </m:fName>
                                        <m:e>
                                          <m:r>
                                            <a:rPr lang="en-US" b="0" i="1" dirty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dirty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) </m:t>
                                          </m:r>
                                          <m:r>
                                            <a:rPr lang="en-US" b="0" i="1" dirty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𝑑𝑥</m:t>
                                          </m:r>
                                          <m:r>
                                            <a:rPr lang="en-US" b="0" i="1" dirty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= 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b="0" i="1" dirty="0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dirty="0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csc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US" b="0" i="1" dirty="0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func>
                                          <m:r>
                                            <a:rPr lang="en-US" b="0" i="1" dirty="0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b="0" i="1" dirty="0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dirty="0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cot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US" b="0" i="1" dirty="0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func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nary>
                        </m:fName>
                        <m:e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C00000"/>
                              </a:solidFill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1000" dirty="0"/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solidFill>
                            <a:schemeClr val="tx1"/>
                          </a:solidFill>
                        </a:rPr>
                        <m:t>Query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chemeClr val="tx1"/>
                          </a:solidFill>
                        </a:rPr>
                        <m:t>: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dirty="0" smtClean="0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±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dirty="0" smtClean="0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FF99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𝑑𝑥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±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9900"/>
                                  </a:solidFill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FF9900"/>
                  </a:solidFill>
                </a:endParaRPr>
              </a:p>
              <a:p>
                <a:pPr marL="0" indent="0">
                  <a:buNone/>
                </a:pPr>
                <a:endParaRPr lang="en-US" sz="500" b="0" i="1" dirty="0" smtClean="0">
                  <a:solidFill>
                    <a:srgbClr val="FF9900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                   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≠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  ∧  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≠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rgbClr val="FF9900"/>
                  </a:solidFill>
                </a:endParaRP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>
                  <a:buNone/>
                </a:pPr>
                <a:r>
                  <a:rPr lang="en-US" dirty="0" smtClean="0"/>
                  <a:t>New problems generated:</a:t>
                </a:r>
              </a:p>
              <a:p>
                <a:pPr marL="0" indent="0">
                  <a:buNone/>
                </a:pPr>
                <a:endParaRPr lang="en-US" sz="5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i="1" dirty="0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0" i="0" dirty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i="0" dirty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b="0" i="1" dirty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) (</m:t>
                              </m:r>
                              <m:func>
                                <m:funcPr>
                                  <m:ctrlP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b="0" i="1" dirty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+ </m:t>
                              </m:r>
                              <m:func>
                                <m:funcPr>
                                  <m:ctrlP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) 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𝑑𝑥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= </m:t>
                                  </m:r>
                                  <m:func>
                                    <m:funcPr>
                                      <m:ctrlPr>
                                        <a:rPr lang="en-US" b="0" i="1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sec</m:t>
                                      </m:r>
                                    </m:fName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  <m: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− </m:t>
                                  </m:r>
                                  <m:func>
                                    <m:funcPr>
                                      <m:ctrlPr>
                                        <a:rPr lang="en-US" b="0" i="1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nary>
                    </m:oMath>
                  </m:oMathPara>
                </a14:m>
                <a:endParaRPr lang="en-US" dirty="0" smtClean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i="1" dirty="0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0" i="0" dirty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i="0" dirty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sec</m:t>
                              </m:r>
                            </m:fName>
                            <m:e>
                              <m:r>
                                <a:rPr lang="en-US" b="0" i="1" dirty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) (</m:t>
                              </m:r>
                              <m:func>
                                <m:funcPr>
                                  <m:ctrlP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US" b="0" i="1" dirty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+ </m:t>
                              </m:r>
                              <m:func>
                                <m:funcPr>
                                  <m:ctrlP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) 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𝑑𝑥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= </m:t>
                                  </m:r>
                                  <m:func>
                                    <m:funcPr>
                                      <m:ctrlPr>
                                        <a:rPr lang="en-US" b="0" i="1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sec</m:t>
                                      </m:r>
                                    </m:fName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  <m: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b="0" i="1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cot</m:t>
                                      </m:r>
                                    </m:fName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US" b="0" i="1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nary>
                    </m:oMath>
                  </m:oMathPara>
                </a14:m>
                <a:endParaRPr lang="en-US" dirty="0" smtClean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b="0" i="1" dirty="0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cot</m:t>
                              </m:r>
                            </m:fName>
                            <m:e>
                              <m:r>
                                <a:rPr lang="en-US" b="0" i="1" dirty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dirty="0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) (</m:t>
                              </m:r>
                              <m:func>
                                <m:funcPr>
                                  <m:ctrlP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dirty="0" smtClean="0">
                                      <a:solidFill>
                                        <a:srgbClr val="008000"/>
                                      </a:solidFill>
                                      <a:latin typeface="Cambria Math"/>
                                    </a:rPr>
                                    <m:t>+ </m:t>
                                  </m:r>
                                  <m:func>
                                    <m:funcPr>
                                      <m:ctrlPr>
                                        <a:rPr lang="en-US" b="0" i="1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csc</m:t>
                                      </m:r>
                                    </m:fName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b="0" i="1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) </m:t>
                                      </m:r>
                                      <m:r>
                                        <a:rPr lang="en-US" b="0" i="1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𝑑𝑥</m:t>
                                      </m:r>
                                      <m:r>
                                        <a:rPr lang="en-US" b="0" i="1" dirty="0" smtClean="0">
                                          <a:solidFill>
                                            <a:srgbClr val="008000"/>
                                          </a:solidFill>
                                          <a:latin typeface="Cambria Math"/>
                                        </a:rPr>
                                        <m:t>= </m:t>
                                      </m:r>
                                      <m:func>
                                        <m:funcPr>
                                          <m:ctrlPr>
                                            <a:rPr lang="en-US" b="0" i="1" dirty="0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dirty="0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en-US" b="0" i="1" dirty="0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dirty="0" smtClean="0">
                                              <a:solidFill>
                                                <a:srgbClr val="008000"/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b="0" i="1" dirty="0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dirty="0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csc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US" b="0" i="1" dirty="0" smtClean="0">
                                                  <a:solidFill>
                                                    <a:srgbClr val="008000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func>
                                        </m:e>
                                      </m:func>
                                    </m:e>
                                  </m:func>
                                </m:e>
                              </m:func>
                            </m:e>
                          </m:func>
                        </m:e>
                      </m:nary>
                    </m:oMath>
                  </m:oMathPara>
                </a14:m>
                <a:endParaRPr lang="en-US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0936" y="996696"/>
                <a:ext cx="7772400" cy="5861304"/>
              </a:xfrm>
              <a:blipFill rotWithShape="0">
                <a:blip r:embed="rId2"/>
                <a:stretch>
                  <a:fillRect l="-1255" r="-5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Synthesis: Algebra (Integration)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392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-39624" y="996696"/>
                <a:ext cx="9183624" cy="586130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Ex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. </m:t>
                          </m:r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Problem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𝑧𝑥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𝑧𝑦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𝑧𝑥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  <m: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𝑧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𝑥𝑦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𝑦𝑧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𝑥𝑦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𝑧</m:t>
                                            </m:r>
                                            <m: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0" i="1" dirty="0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dirty="0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mr>
                              </m:m>
                            </m:e>
                          </m:d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C00000"/>
                              </a:solidFill>
                            </a:rPr>
                            <m:t> 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=2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𝑥𝑦𝑧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0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700" b="0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</a:rPr>
                            <m:t>Query</m:t>
                          </m:r>
                          <m:r>
                            <a:rPr lang="en-US" i="1" dirty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 dirty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dirty="0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7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b="0" i="1" dirty="0" smtClean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 dirty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solidFill>
                                              <a:srgbClr val="FF9900"/>
                                            </a:solidFill>
                                            <a:latin typeface="Cambria Math"/>
                                          </a:rPr>
                                          <m:t>8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i="1" dirty="0">
                                        <a:solidFill>
                                          <a:srgbClr val="FF99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i="1" dirty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 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FF9900"/>
                              </a:solidFill>
                            </a:rPr>
                            <m:t> </m:t>
                          </m:r>
                        </m:e>
                      </m:func>
                      <m:r>
                        <a:rPr lang="en-US" i="1">
                          <a:solidFill>
                            <a:srgbClr val="FF99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10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9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solidFill>
                            <a:srgbClr val="FF99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rgbClr val="FF9900"/>
                  </a:solidFill>
                </a:endParaRPr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       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≔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𝑤h𝑒𝑟𝑒</m:t>
                      </m:r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∈{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4,0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8,4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FF9900"/>
                              </a:solidFill>
                              <a:latin typeface="Cambria Math"/>
                            </a:rPr>
                            <m:t>5,1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,…} </m:t>
                      </m:r>
                    </m:oMath>
                  </m:oMathPara>
                </a14:m>
                <a:endParaRPr lang="en-US" sz="1000" dirty="0"/>
              </a:p>
              <a:p>
                <a:pPr marL="0" indent="0">
                  <a:buNone/>
                </a:pPr>
                <a:r>
                  <a:rPr lang="en-US" dirty="0" smtClean="0"/>
                  <a:t>New problems generated:</a:t>
                </a:r>
              </a:p>
              <a:p>
                <a:pPr marL="0" indent="0">
                  <a:buNone/>
                </a:pPr>
                <a:endParaRPr lang="en-US" sz="5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00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dirty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 dirty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  <m:t>𝑧</m:t>
                                            </m:r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  <m:t>𝑦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000" b="0" i="1" dirty="0" smtClean="0">
                                                <a:solidFill>
                                                  <a:srgbClr val="008000"/>
                                                </a:solidFill>
                                                <a:latin typeface="Cambria Math"/>
                                              </a:rPr>
                                              <m:t>𝑧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000" i="1" dirty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i="1" dirty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mr>
                              </m:m>
                            </m:e>
                          </m:d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 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2000" dirty="0">
                              <a:solidFill>
                                <a:srgbClr val="008000"/>
                              </a:solidFill>
                            </a:rPr>
                            <m:t> </m:t>
                          </m:r>
                        </m:e>
                      </m:func>
                      <m:r>
                        <a:rPr lang="en-US" sz="2000" i="1">
                          <a:solidFill>
                            <a:srgbClr val="008000"/>
                          </a:solidFill>
                          <a:latin typeface="Cambria Math"/>
                        </a:rPr>
                        <m:t>=2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2000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𝑦𝑧</m:t>
                              </m:r>
                              <m:r>
                                <a:rPr lang="en-US" sz="2000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𝑧𝑥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8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dirty="0" smtClean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:endParaRPr lang="en-US" sz="1000" dirty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20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 dirty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i="1" dirty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𝑥𝑦</m:t>
                                    </m:r>
                                  </m:e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𝑥𝑦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𝑦𝑧</m:t>
                                    </m:r>
                                  </m:e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𝑧𝑥</m:t>
                                    </m:r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𝑦𝑧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𝑧𝑥</m:t>
                                    </m:r>
                                  </m:e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𝑧𝑥</m:t>
                                    </m:r>
                                  </m:e>
                                  <m:e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𝑥𝑦</m:t>
                                    </m:r>
                                    <m:r>
                                      <a:rPr lang="en-US" sz="2000" b="0" i="1" dirty="0" smtClean="0">
                                        <a:solidFill>
                                          <a:srgbClr val="008000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solidFill>
                                              <a:srgbClr val="008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mr>
                              </m:m>
                            </m:e>
                          </m:d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 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US" sz="2000" dirty="0">
                              <a:solidFill>
                                <a:srgbClr val="008000"/>
                              </a:solidFill>
                            </a:rPr>
                            <m:t> </m:t>
                          </m:r>
                        </m:e>
                      </m:func>
                      <m:r>
                        <a:rPr lang="en-US" sz="2000" i="1">
                          <a:solidFill>
                            <a:srgbClr val="008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4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8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dirty="0">
                  <a:solidFill>
                    <a:srgbClr val="00800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9624" y="996696"/>
                <a:ext cx="9183624" cy="5861304"/>
              </a:xfrm>
              <a:blipFill rotWithShape="0">
                <a:blip r:embed="rId3"/>
                <a:stretch>
                  <a:fillRect l="-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Synthesis: Algebra (Determinant)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3355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2074768" y="1055090"/>
            <a:ext cx="6781800" cy="3276874"/>
          </a:xfrm>
          <a:prstGeom prst="triangle">
            <a:avLst/>
          </a:prstGeom>
          <a:ln w="28575">
            <a:solidFill>
              <a:srgbClr val="FF99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8" name="Text Box 13"/>
          <p:cNvSpPr txBox="1"/>
          <p:nvPr/>
        </p:nvSpPr>
        <p:spPr>
          <a:xfrm>
            <a:off x="2935616" y="3663316"/>
            <a:ext cx="5065386" cy="532206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</a:pPr>
            <a:r>
              <a:rPr lang="en-US" sz="3500" dirty="0" smtClean="0">
                <a:effectLst/>
                <a:ea typeface="Calibri"/>
                <a:cs typeface="Times New Roman"/>
              </a:rPr>
              <a:t>Students and Teachers</a:t>
            </a:r>
            <a:endParaRPr lang="en-US" sz="3500" dirty="0">
              <a:effectLst/>
              <a:ea typeface="Calibri"/>
              <a:cs typeface="Times New Roman"/>
            </a:endParaRPr>
          </a:p>
        </p:txBody>
      </p:sp>
      <p:sp>
        <p:nvSpPr>
          <p:cNvPr id="9" name="Text Box 16"/>
          <p:cNvSpPr txBox="1"/>
          <p:nvPr/>
        </p:nvSpPr>
        <p:spPr>
          <a:xfrm>
            <a:off x="4408641" y="2976137"/>
            <a:ext cx="2112207" cy="646800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</a:pPr>
            <a:r>
              <a:rPr lang="en-US" sz="2800" dirty="0" smtClean="0">
                <a:effectLst/>
                <a:ea typeface="Calibri"/>
                <a:cs typeface="Times New Roman"/>
              </a:rPr>
              <a:t>End-Users</a:t>
            </a:r>
            <a:endParaRPr lang="en-US" sz="2800" dirty="0">
              <a:effectLst/>
              <a:ea typeface="Calibri"/>
              <a:cs typeface="Times New Roman"/>
            </a:endParaRPr>
          </a:p>
        </p:txBody>
      </p:sp>
      <p:sp>
        <p:nvSpPr>
          <p:cNvPr id="10" name="Text Box 10"/>
          <p:cNvSpPr txBox="1"/>
          <p:nvPr/>
        </p:nvSpPr>
        <p:spPr>
          <a:xfrm>
            <a:off x="4939372" y="1582090"/>
            <a:ext cx="954652" cy="594092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</a:pPr>
            <a:r>
              <a:rPr lang="en-US" sz="1300" dirty="0" smtClean="0">
                <a:ea typeface="Calibri"/>
                <a:cs typeface="Times New Roman"/>
              </a:rPr>
              <a:t>Algorithm </a:t>
            </a:r>
          </a:p>
          <a:p>
            <a:pPr marL="0" marR="0">
              <a:spcBef>
                <a:spcPts val="0"/>
              </a:spcBef>
            </a:pPr>
            <a:r>
              <a:rPr lang="en-US" sz="1300" dirty="0" smtClean="0">
                <a:ea typeface="Calibri"/>
                <a:cs typeface="Times New Roman"/>
              </a:rPr>
              <a:t>Designers</a:t>
            </a:r>
            <a:endParaRPr lang="en-US" sz="1300" dirty="0">
              <a:effectLst/>
              <a:ea typeface="Calibri"/>
              <a:cs typeface="Times New Roman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4202502" y="2291435"/>
            <a:ext cx="2491161" cy="562927"/>
          </a:xfrm>
          <a:prstGeom prst="rect">
            <a:avLst/>
          </a:prstGeom>
          <a:solidFill>
            <a:schemeClr val="lt1"/>
          </a:solidFill>
          <a:ln w="635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 smtClean="0">
                <a:ea typeface="Calibri"/>
                <a:cs typeface="Times New Roman"/>
              </a:rPr>
              <a:t>Software Developers</a:t>
            </a:r>
            <a:endParaRPr lang="en-US" sz="1800" dirty="0">
              <a:effectLst/>
              <a:ea typeface="Calibri"/>
              <a:cs typeface="Times New Roman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408641" y="2092362"/>
            <a:ext cx="2112207" cy="0"/>
          </a:xfrm>
          <a:prstGeom prst="line">
            <a:avLst/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04552" y="3611919"/>
            <a:ext cx="5314879" cy="0"/>
          </a:xfrm>
          <a:prstGeom prst="line">
            <a:avLst/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598768" y="2854362"/>
            <a:ext cx="3733800" cy="0"/>
          </a:xfrm>
          <a:prstGeom prst="line">
            <a:avLst/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15"/>
          <p:cNvSpPr txBox="1"/>
          <p:nvPr/>
        </p:nvSpPr>
        <p:spPr>
          <a:xfrm>
            <a:off x="76194" y="2691926"/>
            <a:ext cx="1932472" cy="91227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chemeClr val="accent2"/>
                </a:solidFill>
                <a:effectLst/>
                <a:ea typeface="Calibri"/>
                <a:cs typeface="Times New Roman"/>
              </a:rPr>
              <a:t>Most Transformational Target</a:t>
            </a:r>
            <a:endParaRPr lang="en-US" sz="1600" b="1" dirty="0">
              <a:solidFill>
                <a:schemeClr val="accent2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44" name="Title 3"/>
          <p:cNvSpPr txBox="1">
            <a:spLocks/>
          </p:cNvSpPr>
          <p:nvPr/>
        </p:nvSpPr>
        <p:spPr bwMode="auto">
          <a:xfrm>
            <a:off x="355065" y="304800"/>
            <a:ext cx="845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US" dirty="0" smtClean="0"/>
              <a:t>Potential Users of Synthesis Technology</a:t>
            </a:r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/>
          <a:p>
            <a:pPr>
              <a:defRPr/>
            </a:pPr>
            <a:fld id="{5D07661B-1E0D-4001-BF89-AF1DFB53F9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9" name="Straight Arrow Connector 18"/>
          <p:cNvCxnSpPr>
            <a:stCxn id="42" idx="3"/>
          </p:cNvCxnSpPr>
          <p:nvPr/>
        </p:nvCxnSpPr>
        <p:spPr>
          <a:xfrm flipV="1">
            <a:off x="2008666" y="3085568"/>
            <a:ext cx="1279013" cy="62494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4724" y="4782998"/>
            <a:ext cx="8501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Vision for End-users: </a:t>
            </a:r>
            <a:r>
              <a:rPr lang="en-US" sz="2400" dirty="0" smtClean="0"/>
              <a:t>Automate repetitive tasks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74784" y="3632117"/>
            <a:ext cx="7167472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2008666" y="2881069"/>
            <a:ext cx="7167472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059248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1354" y="1025769"/>
            <a:ext cx="8747298" cy="5584371"/>
          </a:xfrm>
        </p:spPr>
        <p:txBody>
          <a:bodyPr/>
          <a:lstStyle/>
          <a:p>
            <a:r>
              <a:rPr lang="en-US" dirty="0" smtClean="0"/>
              <a:t>Enumerate all possible choices for the various holes.</a:t>
            </a:r>
          </a:p>
          <a:p>
            <a:r>
              <a:rPr lang="en-US" dirty="0" smtClean="0"/>
              <a:t>Test the validity of an instantiation using random testing.</a:t>
            </a:r>
          </a:p>
          <a:p>
            <a:r>
              <a:rPr lang="en-US" dirty="0" smtClean="0"/>
              <a:t>Why does this work?</a:t>
            </a:r>
          </a:p>
          <a:p>
            <a:pPr marL="457200" lvl="1" indent="0">
              <a:buNone/>
            </a:pPr>
            <a:r>
              <a:rPr lang="en-US" u="sng" dirty="0" smtClean="0"/>
              <a:t>Background: Classic Polynomial Identity Testing </a:t>
            </a:r>
          </a:p>
          <a:p>
            <a:pPr lvl="1"/>
            <a:r>
              <a:rPr lang="en-US" dirty="0" smtClean="0"/>
              <a:t>Problem: Given two polynomials P1 and P2, determine whether they are equivalent.</a:t>
            </a:r>
          </a:p>
          <a:p>
            <a:pPr lvl="1"/>
            <a:r>
              <a:rPr lang="en-US" dirty="0" smtClean="0"/>
              <a:t>The naïve deterministic algorithm of expanding polynomials to compare them term-wise is exponential.</a:t>
            </a:r>
          </a:p>
          <a:p>
            <a:pPr lvl="1"/>
            <a:r>
              <a:rPr lang="en-US" dirty="0" smtClean="0"/>
              <a:t>A simple randomized test is probabilistically sufficient:</a:t>
            </a:r>
          </a:p>
          <a:p>
            <a:pPr lvl="2"/>
            <a:r>
              <a:rPr lang="en-US" dirty="0" smtClean="0"/>
              <a:t>Choose random values r for polynomial variables x</a:t>
            </a:r>
          </a:p>
          <a:p>
            <a:pPr lvl="2"/>
            <a:r>
              <a:rPr lang="en-US" dirty="0" smtClean="0"/>
              <a:t>If P1(r) ≠ P2(r), then P1 is not equivalent to P2.</a:t>
            </a:r>
          </a:p>
          <a:p>
            <a:pPr lvl="2"/>
            <a:r>
              <a:rPr lang="en-US" dirty="0" smtClean="0"/>
              <a:t>Otherwise P1 is equivalent to P2 with high probability.</a:t>
            </a:r>
          </a:p>
          <a:p>
            <a:pPr marL="457200" lvl="1" indent="0">
              <a:buNone/>
            </a:pPr>
            <a:r>
              <a:rPr lang="en-US" u="sng" dirty="0" smtClean="0"/>
              <a:t>New Result</a:t>
            </a:r>
          </a:p>
          <a:p>
            <a:pPr lvl="1"/>
            <a:r>
              <a:rPr lang="en-US" dirty="0" smtClean="0"/>
              <a:t>Above approach also extends to analytic functions.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678" y="304800"/>
            <a:ext cx="8071338" cy="609600"/>
          </a:xfrm>
        </p:spPr>
        <p:txBody>
          <a:bodyPr/>
          <a:lstStyle/>
          <a:p>
            <a:r>
              <a:rPr lang="en-US" dirty="0" smtClean="0"/>
              <a:t>Synthesis Algorithm for Finding </a:t>
            </a:r>
            <a:r>
              <a:rPr lang="en-US" dirty="0"/>
              <a:t>I</a:t>
            </a:r>
            <a:r>
              <a:rPr lang="en-US" dirty="0" smtClean="0"/>
              <a:t>nstantiations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735406"/>
      </p:ext>
    </p:extLst>
  </p:cSld>
  <p:clrMapOvr>
    <a:masterClrMapping/>
  </p:clrMapOvr>
  <p:transition advTm="29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36320"/>
            <a:ext cx="8571452" cy="551688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Motivation</a:t>
            </a:r>
          </a:p>
          <a:p>
            <a:r>
              <a:rPr lang="en-US" sz="2200" dirty="0" smtClean="0"/>
              <a:t>Problems similar to a given problem.</a:t>
            </a:r>
          </a:p>
          <a:p>
            <a:pPr lvl="1"/>
            <a:r>
              <a:rPr lang="en-US" dirty="0" smtClean="0"/>
              <a:t>Avoid copyright issues</a:t>
            </a:r>
          </a:p>
          <a:p>
            <a:pPr lvl="1"/>
            <a:r>
              <a:rPr lang="en-US" dirty="0" smtClean="0"/>
              <a:t>Prevent cheating </a:t>
            </a:r>
            <a:r>
              <a:rPr lang="en-US" dirty="0"/>
              <a:t>in </a:t>
            </a:r>
            <a:r>
              <a:rPr lang="en-US" dirty="0" smtClean="0"/>
              <a:t>MOOCs (Unsynchronized instruction)</a:t>
            </a:r>
            <a:endParaRPr lang="en-US" dirty="0"/>
          </a:p>
          <a:p>
            <a:r>
              <a:rPr lang="en-US" sz="2200" dirty="0" smtClean="0"/>
              <a:t>Problems </a:t>
            </a:r>
            <a:r>
              <a:rPr lang="en-US" sz="2200" dirty="0"/>
              <a:t>of a given difficulty level and </a:t>
            </a:r>
            <a:r>
              <a:rPr lang="en-US" sz="2200" dirty="0" smtClean="0"/>
              <a:t>concept usage.</a:t>
            </a:r>
            <a:endParaRPr lang="en-US" sz="2200" dirty="0"/>
          </a:p>
          <a:p>
            <a:pPr lvl="1"/>
            <a:r>
              <a:rPr lang="en-US" dirty="0"/>
              <a:t>Generate progressions </a:t>
            </a:r>
            <a:endParaRPr lang="en-US" dirty="0" smtClean="0"/>
          </a:p>
          <a:p>
            <a:pPr lvl="1"/>
            <a:r>
              <a:rPr lang="en-US" dirty="0" smtClean="0"/>
              <a:t>Generate </a:t>
            </a:r>
            <a:r>
              <a:rPr lang="en-US" dirty="0"/>
              <a:t>personalized </a:t>
            </a:r>
            <a:r>
              <a:rPr lang="en-US" dirty="0" smtClean="0"/>
              <a:t>workflows</a:t>
            </a:r>
          </a:p>
          <a:p>
            <a:pPr marL="0" indent="0">
              <a:buNone/>
            </a:pPr>
            <a:endParaRPr lang="en-US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Key Ideas</a:t>
            </a:r>
          </a:p>
          <a:p>
            <a:r>
              <a:rPr lang="en-US" dirty="0" smtClean="0"/>
              <a:t>Test input generation techniques </a:t>
            </a:r>
            <a:r>
              <a:rPr lang="en-US" sz="2200" dirty="0">
                <a:solidFill>
                  <a:srgbClr val="C00000"/>
                </a:solidFill>
              </a:rPr>
              <a:t>[</a:t>
            </a:r>
            <a:r>
              <a:rPr lang="en-US" sz="2200" dirty="0" smtClean="0">
                <a:solidFill>
                  <a:srgbClr val="C00000"/>
                </a:solidFill>
              </a:rPr>
              <a:t>CHI 2013]</a:t>
            </a:r>
          </a:p>
          <a:p>
            <a:r>
              <a:rPr lang="en-US" dirty="0" smtClean="0"/>
              <a:t>Reverse of solution generation </a:t>
            </a:r>
            <a:r>
              <a:rPr lang="en-US" sz="2200" dirty="0">
                <a:solidFill>
                  <a:srgbClr val="C00000"/>
                </a:solidFill>
              </a:rPr>
              <a:t>[</a:t>
            </a:r>
            <a:r>
              <a:rPr lang="en-US" sz="2200" dirty="0" smtClean="0">
                <a:solidFill>
                  <a:srgbClr val="C00000"/>
                </a:solidFill>
              </a:rPr>
              <a:t>IJCAI 2013]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8000"/>
                </a:solidFill>
              </a:rPr>
              <a:t>Template-based generalization</a:t>
            </a:r>
          </a:p>
          <a:p>
            <a:pPr marL="40005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Synthesis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473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54430" y="946328"/>
            <a:ext cx="9397722" cy="4000810"/>
          </a:xfrm>
        </p:spPr>
        <p:txBody>
          <a:bodyPr/>
          <a:lstStyle/>
          <a:p>
            <a:pPr marL="342991" indent="-342991">
              <a:buFont typeface="+mj-lt"/>
              <a:buAutoNum type="arabicPeriod"/>
            </a:pPr>
            <a:r>
              <a:rPr lang="en-US" sz="2100" dirty="0"/>
              <a:t>The principal characterized his pupils as _________ </a:t>
            </a:r>
            <a:r>
              <a:rPr lang="en-US" sz="2100" baseline="-25000" dirty="0"/>
              <a:t> </a:t>
            </a:r>
            <a:r>
              <a:rPr lang="en-US" sz="2100" dirty="0"/>
              <a:t> </a:t>
            </a:r>
            <a:r>
              <a:rPr lang="en-US" sz="2100" dirty="0" smtClean="0"/>
              <a:t>               because </a:t>
            </a:r>
            <a:r>
              <a:rPr lang="en-US" sz="2100" dirty="0"/>
              <a:t>they were pampered and spoiled by their indulgent parents</a:t>
            </a:r>
            <a:r>
              <a:rPr lang="en-US" sz="2100" dirty="0" smtClean="0"/>
              <a:t>.</a:t>
            </a:r>
            <a:endParaRPr lang="en-US" sz="700" dirty="0"/>
          </a:p>
          <a:p>
            <a:pPr marL="342991" indent="-342991">
              <a:buFont typeface="+mj-lt"/>
              <a:buAutoNum type="arabicPeriod"/>
            </a:pPr>
            <a:r>
              <a:rPr lang="en-US" sz="2100" dirty="0"/>
              <a:t>The commentator characterized the electorate as _________  because it was unpredictable and given to constantly shifting moods</a:t>
            </a:r>
            <a:r>
              <a:rPr lang="en-US" sz="2100" dirty="0" smtClean="0"/>
              <a:t>.</a:t>
            </a:r>
            <a:endParaRPr lang="en-US" sz="750" dirty="0"/>
          </a:p>
          <a:p>
            <a:pPr marL="0" indent="0">
              <a:buNone/>
            </a:pPr>
            <a:r>
              <a:rPr lang="en-US" sz="2101" dirty="0"/>
              <a:t>(a) c</a:t>
            </a:r>
            <a:r>
              <a:rPr lang="en-US" sz="2101" dirty="0" smtClean="0"/>
              <a:t>osseted                   (b</a:t>
            </a:r>
            <a:r>
              <a:rPr lang="en-US" sz="2101" dirty="0"/>
              <a:t>) </a:t>
            </a:r>
            <a:r>
              <a:rPr lang="en-US" sz="2101" dirty="0" smtClean="0"/>
              <a:t>disingenuous           (c</a:t>
            </a:r>
            <a:r>
              <a:rPr lang="en-US" sz="2101" dirty="0"/>
              <a:t>) c</a:t>
            </a:r>
            <a:r>
              <a:rPr lang="en-US" sz="2101" dirty="0" smtClean="0"/>
              <a:t>orrosive                               (d</a:t>
            </a:r>
            <a:r>
              <a:rPr lang="en-US" sz="2101" dirty="0"/>
              <a:t>) </a:t>
            </a:r>
            <a:r>
              <a:rPr lang="en-US" sz="2101" dirty="0" smtClean="0"/>
              <a:t>laconic                      (e</a:t>
            </a:r>
            <a:r>
              <a:rPr lang="en-US" sz="2101" dirty="0"/>
              <a:t>) </a:t>
            </a:r>
            <a:r>
              <a:rPr lang="en-US" sz="2101" dirty="0" smtClean="0"/>
              <a:t>mercurial</a:t>
            </a:r>
            <a:endParaRPr lang="en-US" sz="1125" dirty="0"/>
          </a:p>
          <a:p>
            <a:pPr marL="0" indent="0">
              <a:spcBef>
                <a:spcPts val="0"/>
              </a:spcBef>
              <a:buNone/>
            </a:pPr>
            <a:r>
              <a:rPr lang="en-US" sz="2251" dirty="0">
                <a:solidFill>
                  <a:srgbClr val="CC00CC"/>
                </a:solidFill>
              </a:rPr>
              <a:t>One of </a:t>
            </a:r>
            <a:r>
              <a:rPr lang="en-US" sz="2251" dirty="0" smtClean="0">
                <a:solidFill>
                  <a:srgbClr val="CC00CC"/>
                </a:solidFill>
              </a:rPr>
              <a:t>the problems </a:t>
            </a:r>
            <a:r>
              <a:rPr lang="en-US" sz="2251" dirty="0">
                <a:solidFill>
                  <a:srgbClr val="CC00CC"/>
                </a:solidFill>
              </a:rPr>
              <a:t>is a real </a:t>
            </a:r>
            <a:r>
              <a:rPr lang="en-US" sz="2251" dirty="0" smtClean="0">
                <a:solidFill>
                  <a:srgbClr val="CC00CC"/>
                </a:solidFill>
              </a:rPr>
              <a:t>problem from SAT </a:t>
            </a:r>
            <a:r>
              <a:rPr lang="en-US" sz="1700" dirty="0" smtClean="0">
                <a:solidFill>
                  <a:srgbClr val="CC00CC"/>
                </a:solidFill>
              </a:rPr>
              <a:t>(standardized US exam), </a:t>
            </a:r>
            <a:endParaRPr lang="en-US" sz="1700" dirty="0">
              <a:solidFill>
                <a:srgbClr val="CC00CC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51" dirty="0" smtClean="0">
                <a:solidFill>
                  <a:srgbClr val="CC00CC"/>
                </a:solidFill>
              </a:rPr>
              <a:t>while </a:t>
            </a:r>
            <a:r>
              <a:rPr lang="en-US" sz="2251" dirty="0">
                <a:solidFill>
                  <a:srgbClr val="CC00CC"/>
                </a:solidFill>
              </a:rPr>
              <a:t>the other one was automatically </a:t>
            </a:r>
            <a:r>
              <a:rPr lang="en-US" sz="2251" dirty="0" smtClean="0">
                <a:solidFill>
                  <a:srgbClr val="CC00CC"/>
                </a:solidFill>
              </a:rPr>
              <a:t>generated!</a:t>
            </a:r>
          </a:p>
          <a:p>
            <a:pPr marL="0" indent="0">
              <a:spcBef>
                <a:spcPts val="0"/>
              </a:spcBef>
              <a:buNone/>
            </a:pPr>
            <a:endParaRPr lang="en-US" sz="1500" dirty="0">
              <a:solidFill>
                <a:schemeClr val="accent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 smtClean="0"/>
              <a:t>From problem 1, we generate template T</a:t>
            </a:r>
            <a:r>
              <a:rPr lang="en-US" sz="1900" baseline="-25000" dirty="0" smtClean="0"/>
              <a:t>1</a:t>
            </a:r>
            <a:r>
              <a:rPr lang="en-US" sz="2000" dirty="0" smtClean="0"/>
              <a:t>: </a:t>
            </a:r>
            <a:r>
              <a:rPr lang="en-US" sz="2000" dirty="0" smtClean="0">
                <a:solidFill>
                  <a:schemeClr val="accent2"/>
                </a:solidFill>
              </a:rPr>
              <a:t>*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1</a:t>
            </a:r>
            <a:r>
              <a:rPr lang="en-US" sz="2000" dirty="0" smtClean="0">
                <a:solidFill>
                  <a:schemeClr val="accent2"/>
                </a:solidFill>
              </a:rPr>
              <a:t> characterized *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000" dirty="0" smtClean="0">
                <a:solidFill>
                  <a:schemeClr val="accent2"/>
                </a:solidFill>
              </a:rPr>
              <a:t> as *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3</a:t>
            </a:r>
            <a:r>
              <a:rPr lang="en-US" sz="2000" dirty="0" smtClean="0">
                <a:solidFill>
                  <a:schemeClr val="accent2"/>
                </a:solidFill>
              </a:rPr>
              <a:t> because *4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 smtClean="0"/>
              <a:t>We specialize T</a:t>
            </a:r>
            <a:r>
              <a:rPr lang="en-US" sz="1900" baseline="-25000" dirty="0" smtClean="0"/>
              <a:t>1</a:t>
            </a:r>
            <a:r>
              <a:rPr lang="en-US" sz="1900" dirty="0" smtClean="0"/>
              <a:t> to template T</a:t>
            </a:r>
            <a:r>
              <a:rPr lang="en-US" sz="1900" baseline="-25000" dirty="0"/>
              <a:t>2</a:t>
            </a:r>
            <a:r>
              <a:rPr lang="en-US" sz="1900" dirty="0" smtClean="0"/>
              <a:t>: </a:t>
            </a:r>
            <a:r>
              <a:rPr lang="en-US" sz="2000" dirty="0" smtClean="0">
                <a:solidFill>
                  <a:schemeClr val="accent2"/>
                </a:solidFill>
              </a:rPr>
              <a:t>*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1</a:t>
            </a:r>
            <a:r>
              <a:rPr lang="en-US" sz="2000" dirty="0" smtClean="0">
                <a:solidFill>
                  <a:schemeClr val="accent2"/>
                </a:solidFill>
              </a:rPr>
              <a:t> characterized *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2</a:t>
            </a:r>
            <a:r>
              <a:rPr lang="en-US" sz="2000" dirty="0" smtClean="0">
                <a:solidFill>
                  <a:schemeClr val="accent2"/>
                </a:solidFill>
              </a:rPr>
              <a:t> as mercurial because *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 smtClean="0"/>
              <a:t>Problem 2 is an instance of T</a:t>
            </a:r>
            <a:r>
              <a:rPr lang="en-US" sz="1900" baseline="-25000" dirty="0" smtClean="0"/>
              <a:t>2</a:t>
            </a:r>
            <a:r>
              <a:rPr lang="en-US" sz="19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19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9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 smtClean="0"/>
              <a:t>Related projects in End-user programming: </a:t>
            </a:r>
          </a:p>
          <a:p>
            <a:pPr>
              <a:spcBef>
                <a:spcPts val="0"/>
              </a:spcBef>
            </a:pPr>
            <a:r>
              <a:rPr lang="en-US" sz="1900" dirty="0" err="1"/>
              <a:t>LaSEWeb</a:t>
            </a:r>
            <a:r>
              <a:rPr lang="en-US" sz="1900" dirty="0"/>
              <a:t>: Automating search strategies over web data </a:t>
            </a:r>
            <a:r>
              <a:rPr lang="en-US" sz="1800" dirty="0" smtClean="0">
                <a:solidFill>
                  <a:srgbClr val="C00000"/>
                </a:solidFill>
              </a:rPr>
              <a:t>[KDD 2014</a:t>
            </a:r>
            <a:r>
              <a:rPr lang="en-US" sz="1800" dirty="0">
                <a:solidFill>
                  <a:srgbClr val="C00000"/>
                </a:solidFill>
              </a:rPr>
              <a:t>]</a:t>
            </a:r>
            <a:endParaRPr lang="en-US" sz="1900" dirty="0" smtClean="0"/>
          </a:p>
          <a:p>
            <a:pPr>
              <a:spcBef>
                <a:spcPts val="0"/>
              </a:spcBef>
            </a:pPr>
            <a:r>
              <a:rPr lang="en-US" sz="1900" dirty="0" smtClean="0"/>
              <a:t>Bing Code Search: Visual Studio add-in</a:t>
            </a:r>
          </a:p>
          <a:p>
            <a:pPr marL="0" indent="0">
              <a:spcBef>
                <a:spcPts val="0"/>
              </a:spcBef>
              <a:buNone/>
            </a:pPr>
            <a:endParaRPr lang="en-US" sz="19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Synthesis: Sentence Completion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1025611" y="4949722"/>
            <a:ext cx="6771502" cy="474188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n-US" sz="2150" u="sng" kern="0" dirty="0" smtClean="0"/>
              <a:t>Search Methodology 4:</a:t>
            </a:r>
            <a:r>
              <a:rPr lang="en-US" sz="2150" kern="0" dirty="0" smtClean="0"/>
              <a:t> Information Retrieval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n-US" sz="1900" kern="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373395" y="4514651"/>
            <a:ext cx="3113903" cy="407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C00CC"/>
                </a:solidFill>
              </a:rPr>
              <a:t>f</a:t>
            </a:r>
            <a:r>
              <a:rPr lang="en-US" dirty="0" smtClean="0">
                <a:solidFill>
                  <a:srgbClr val="CC00CC"/>
                </a:solidFill>
              </a:rPr>
              <a:t>ound using web search!</a:t>
            </a:r>
            <a:endParaRPr lang="en-US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8768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48659" y="992100"/>
            <a:ext cx="9397334" cy="5364480"/>
          </a:xfrm>
        </p:spPr>
        <p:txBody>
          <a:bodyPr/>
          <a:lstStyle/>
          <a:p>
            <a:pPr marL="0" indent="0">
              <a:spcBef>
                <a:spcPts val="200"/>
              </a:spcBef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Motivation</a:t>
            </a:r>
            <a:endParaRPr lang="en-US" u="sng" dirty="0">
              <a:solidFill>
                <a:schemeClr val="accent2"/>
              </a:solidFill>
            </a:endParaRPr>
          </a:p>
          <a:p>
            <a:pPr>
              <a:spcBef>
                <a:spcPts val="200"/>
              </a:spcBef>
            </a:pPr>
            <a:r>
              <a:rPr lang="en-US" dirty="0" smtClean="0"/>
              <a:t>Makes teachers more effective.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S</a:t>
            </a:r>
            <a:r>
              <a:rPr lang="en-US" dirty="0" smtClean="0"/>
              <a:t>aves them time. 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Provides immediate insights on where students are struggling.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Can enable rich interactive experience for students.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Generation of hints.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Pointer to simpler problems depending on kind of mistake.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Key Ideas</a:t>
            </a:r>
            <a:r>
              <a:rPr lang="en-US" dirty="0" smtClean="0"/>
              <a:t>:</a:t>
            </a:r>
          </a:p>
          <a:p>
            <a:r>
              <a:rPr lang="en-US" dirty="0" smtClean="0"/>
              <a:t>Use PBE techniques to learn buggy procedure in student mind</a:t>
            </a:r>
          </a:p>
          <a:p>
            <a:r>
              <a:rPr lang="en-US" dirty="0" smtClean="0"/>
              <a:t>Counterexamples</a:t>
            </a:r>
            <a:endParaRPr lang="en-US" sz="2200" dirty="0" smtClean="0"/>
          </a:p>
          <a:p>
            <a:endParaRPr lang="en-US" dirty="0" smtClean="0">
              <a:solidFill>
                <a:srgbClr val="0099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Synthesis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620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i="1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i="1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i="1" dirty="0" smtClean="0">
                <a:latin typeface="Gill Sans MT" panose="020B0502020104020203" pitchFamily="34" charset="0"/>
              </a:rPr>
              <a:t>"</a:t>
            </a:r>
            <a:r>
              <a:rPr lang="en-US" i="1" dirty="0">
                <a:latin typeface="Gill Sans MT" panose="020B0502020104020203" pitchFamily="34" charset="0"/>
              </a:rPr>
              <a:t>Not only did it take </a:t>
            </a:r>
            <a:r>
              <a:rPr lang="en-US" b="1" i="1" dirty="0">
                <a:solidFill>
                  <a:schemeClr val="accent2"/>
                </a:solidFill>
                <a:latin typeface="Gill Sans MT" panose="020B0502020104020203" pitchFamily="34" charset="0"/>
              </a:rPr>
              <a:t>1-2 weeks </a:t>
            </a:r>
            <a:r>
              <a:rPr lang="en-US" i="1" dirty="0">
                <a:latin typeface="Gill Sans MT" panose="020B0502020104020203" pitchFamily="34" charset="0"/>
              </a:rPr>
              <a:t>to grade problem, but the comments were </a:t>
            </a:r>
            <a:r>
              <a:rPr lang="en-US" b="1" i="1" dirty="0">
                <a:solidFill>
                  <a:schemeClr val="accent2"/>
                </a:solidFill>
                <a:latin typeface="Gill Sans MT" panose="020B0502020104020203" pitchFamily="34" charset="0"/>
              </a:rPr>
              <a:t>entirely unhelpful </a:t>
            </a:r>
            <a:r>
              <a:rPr lang="en-US" i="1" dirty="0">
                <a:latin typeface="Gill Sans MT" panose="020B0502020104020203" pitchFamily="34" charset="0"/>
              </a:rPr>
              <a:t>in actually helping us fix our errors. …. Apparently they don't read the code -- they just ran their tests and docked points mercilessly. What if I just had </a:t>
            </a:r>
            <a:r>
              <a:rPr lang="en-US" b="1" i="1" dirty="0">
                <a:solidFill>
                  <a:schemeClr val="accent2"/>
                </a:solidFill>
                <a:latin typeface="Gill Sans MT" panose="020B0502020104020203" pitchFamily="34" charset="0"/>
              </a:rPr>
              <a:t>a simple typo</a:t>
            </a:r>
            <a:r>
              <a:rPr lang="en-US" i="1" dirty="0">
                <a:latin typeface="Gill Sans MT" panose="020B0502020104020203" pitchFamily="34" charset="0"/>
              </a:rPr>
              <a:t>, but my </a:t>
            </a:r>
            <a:r>
              <a:rPr lang="en-US" b="1" i="1" dirty="0">
                <a:solidFill>
                  <a:schemeClr val="accent2"/>
                </a:solidFill>
                <a:latin typeface="Gill Sans MT" panose="020B0502020104020203" pitchFamily="34" charset="0"/>
              </a:rPr>
              <a:t>algorithm was fine</a:t>
            </a:r>
            <a:r>
              <a:rPr lang="en-US" i="1" dirty="0">
                <a:latin typeface="Gill Sans MT" panose="020B0502020104020203" pitchFamily="34" charset="0"/>
              </a:rPr>
              <a:t>? </a:t>
            </a:r>
            <a:r>
              <a:rPr lang="en-US" i="1" dirty="0" smtClean="0">
                <a:latin typeface="Gill Sans MT" panose="020B0502020104020203" pitchFamily="34" charset="0"/>
              </a:rPr>
              <a:t>....“</a:t>
            </a:r>
          </a:p>
          <a:p>
            <a:pPr marL="0" indent="0">
              <a:buNone/>
            </a:pPr>
            <a:endParaRPr lang="en-US" i="1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- Student Feedback from MIT 6.00 course, 2013.</a:t>
            </a:r>
            <a:endParaRPr lang="en-US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Counterexamples are not sufficient!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136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48659" y="992100"/>
            <a:ext cx="9397334" cy="5364480"/>
          </a:xfrm>
        </p:spPr>
        <p:txBody>
          <a:bodyPr/>
          <a:lstStyle/>
          <a:p>
            <a:pPr marL="0" indent="0">
              <a:spcBef>
                <a:spcPts val="200"/>
              </a:spcBef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Motivation</a:t>
            </a:r>
            <a:endParaRPr lang="en-US" u="sng" dirty="0">
              <a:solidFill>
                <a:schemeClr val="accent2"/>
              </a:solidFill>
            </a:endParaRPr>
          </a:p>
          <a:p>
            <a:pPr>
              <a:spcBef>
                <a:spcPts val="200"/>
              </a:spcBef>
            </a:pPr>
            <a:r>
              <a:rPr lang="en-US" dirty="0" smtClean="0"/>
              <a:t>Makes teachers more effective.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S</a:t>
            </a:r>
            <a:r>
              <a:rPr lang="en-US" dirty="0" smtClean="0"/>
              <a:t>aves them time. 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Provides immediate insights on where students are struggling.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Can enable rich interactive experience for students.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Generation of hints.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Pointer to simpler problems depending on kind of mistake.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Key Ideas</a:t>
            </a:r>
            <a:r>
              <a:rPr lang="en-US" dirty="0" smtClean="0"/>
              <a:t>:</a:t>
            </a:r>
          </a:p>
          <a:p>
            <a:r>
              <a:rPr lang="en-US" dirty="0" smtClean="0"/>
              <a:t>Use PBE techniques to learn buggy procedure in student mind</a:t>
            </a:r>
          </a:p>
          <a:p>
            <a:r>
              <a:rPr lang="en-US" dirty="0" smtClean="0"/>
              <a:t>Counterexamples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8000"/>
                </a:solidFill>
              </a:rPr>
              <a:t>Nearest correct solution</a:t>
            </a:r>
          </a:p>
          <a:p>
            <a:endParaRPr lang="en-US" dirty="0" smtClean="0">
              <a:solidFill>
                <a:srgbClr val="0099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123652" y="6450435"/>
            <a:ext cx="1905000" cy="381000"/>
          </a:xfrm>
        </p:spPr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Synthesis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247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09600"/>
          </a:xfrm>
        </p:spPr>
        <p:txBody>
          <a:bodyPr/>
          <a:lstStyle/>
          <a:p>
            <a:r>
              <a:rPr lang="en-US" dirty="0" smtClean="0"/>
              <a:t>Feedback Synthesis: Programming (Array Reverse)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05714"/>
            <a:ext cx="4324350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12244"/>
            <a:ext cx="4066101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1608080" y="2742606"/>
            <a:ext cx="662689" cy="3227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55004" y="2722507"/>
            <a:ext cx="1302610" cy="3586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895459" y="4012190"/>
            <a:ext cx="1010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Consolas" pitchFamily="49" charset="0"/>
                <a:ea typeface="Tahoma" pitchFamily="34" charset="0"/>
                <a:cs typeface="Consolas" pitchFamily="49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ea typeface="Tahoma" pitchFamily="34" charset="0"/>
                <a:cs typeface="Consolas" pitchFamily="49" charset="0"/>
              </a:rPr>
              <a:t> = 1</a:t>
            </a:r>
            <a:endParaRPr lang="en-US" b="1" dirty="0">
              <a:solidFill>
                <a:srgbClr val="FF0000"/>
              </a:solidFill>
              <a:latin typeface="Consolas" pitchFamily="49" charset="0"/>
              <a:ea typeface="Tahoma" pitchFamily="34" charset="0"/>
              <a:cs typeface="Consolas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34024" y="4462946"/>
            <a:ext cx="2136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Consolas" pitchFamily="49" charset="0"/>
                <a:ea typeface="Tahoma" pitchFamily="34" charset="0"/>
                <a:cs typeface="Consolas" pitchFamily="49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ea typeface="Tahoma" pitchFamily="34" charset="0"/>
                <a:cs typeface="Consolas" pitchFamily="49" charset="0"/>
              </a:rPr>
              <a:t> &lt;= </a:t>
            </a:r>
            <a:r>
              <a:rPr lang="en-US" b="1" dirty="0" err="1" smtClean="0">
                <a:solidFill>
                  <a:srgbClr val="FF0000"/>
                </a:solidFill>
                <a:latin typeface="Consolas" pitchFamily="49" charset="0"/>
                <a:ea typeface="Tahoma" pitchFamily="34" charset="0"/>
                <a:cs typeface="Consolas" pitchFamily="49" charset="0"/>
              </a:rPr>
              <a:t>a.Length</a:t>
            </a:r>
            <a:endParaRPr lang="en-US" b="1" dirty="0">
              <a:solidFill>
                <a:srgbClr val="FF0000"/>
              </a:solidFill>
              <a:latin typeface="Consolas" pitchFamily="49" charset="0"/>
              <a:ea typeface="Tahoma" pitchFamily="34" charset="0"/>
              <a:cs typeface="Consolas" pitchFamily="49" charset="0"/>
            </a:endParaRPr>
          </a:p>
        </p:txBody>
      </p:sp>
      <p:cxnSp>
        <p:nvCxnSpPr>
          <p:cNvPr id="12" name="Curved Connector 11"/>
          <p:cNvCxnSpPr>
            <a:stCxn id="8" idx="4"/>
            <a:endCxn id="10" idx="0"/>
          </p:cNvCxnSpPr>
          <p:nvPr/>
        </p:nvCxnSpPr>
        <p:spPr>
          <a:xfrm rot="16200000" flipH="1">
            <a:off x="1696754" y="3308060"/>
            <a:ext cx="946800" cy="461459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9" idx="4"/>
            <a:endCxn id="11" idx="0"/>
          </p:cNvCxnSpPr>
          <p:nvPr/>
        </p:nvCxnSpPr>
        <p:spPr>
          <a:xfrm rot="16200000" flipH="1">
            <a:off x="2313368" y="3674097"/>
            <a:ext cx="1381790" cy="195908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260424" y="4261794"/>
            <a:ext cx="777769" cy="3833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702133" y="3402678"/>
            <a:ext cx="1439645" cy="3795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579335" y="5607718"/>
            <a:ext cx="1154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ea typeface="Tahoma" pitchFamily="34" charset="0"/>
                <a:cs typeface="Consolas" pitchFamily="49" charset="0"/>
              </a:rPr>
              <a:t>--back</a:t>
            </a:r>
            <a:endParaRPr lang="en-US" b="1" dirty="0">
              <a:solidFill>
                <a:srgbClr val="FF0000"/>
              </a:solidFill>
              <a:latin typeface="Consolas" pitchFamily="49" charset="0"/>
              <a:ea typeface="Tahoma" pitchFamily="34" charset="0"/>
              <a:cs typeface="Consolas" pitchFamily="49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04024" y="4331059"/>
            <a:ext cx="2136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ea typeface="Tahoma" pitchFamily="34" charset="0"/>
                <a:cs typeface="Consolas" pitchFamily="49" charset="0"/>
              </a:rPr>
              <a:t>front &lt;= back</a:t>
            </a:r>
            <a:endParaRPr lang="en-US" b="1" dirty="0">
              <a:solidFill>
                <a:srgbClr val="FF0000"/>
              </a:solidFill>
              <a:latin typeface="Consolas" pitchFamily="49" charset="0"/>
              <a:ea typeface="Tahoma" pitchFamily="34" charset="0"/>
              <a:cs typeface="Consolas" pitchFamily="49" charset="0"/>
            </a:endParaRPr>
          </a:p>
        </p:txBody>
      </p:sp>
      <p:cxnSp>
        <p:nvCxnSpPr>
          <p:cNvPr id="30" name="Curved Connector 29"/>
          <p:cNvCxnSpPr>
            <a:stCxn id="26" idx="4"/>
            <a:endCxn id="28" idx="0"/>
          </p:cNvCxnSpPr>
          <p:nvPr/>
        </p:nvCxnSpPr>
        <p:spPr>
          <a:xfrm rot="16200000" flipH="1">
            <a:off x="5421749" y="4872711"/>
            <a:ext cx="962567" cy="507446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27" idx="6"/>
            <a:endCxn id="29" idx="0"/>
          </p:cNvCxnSpPr>
          <p:nvPr/>
        </p:nvCxnSpPr>
        <p:spPr>
          <a:xfrm>
            <a:off x="7141778" y="3592432"/>
            <a:ext cx="530439" cy="738627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98450" y="6673718"/>
            <a:ext cx="8896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u="sng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60403" y="6195116"/>
            <a:ext cx="7720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PLDI 2013: “</a:t>
            </a:r>
            <a:r>
              <a:rPr lang="en-US" i="1" dirty="0">
                <a:solidFill>
                  <a:srgbClr val="C00000"/>
                </a:solidFill>
              </a:rPr>
              <a:t>Automated Feedback Generation for Introductory Programming Assignments</a:t>
            </a:r>
            <a:r>
              <a:rPr lang="en-US" i="1" dirty="0" smtClean="0">
                <a:solidFill>
                  <a:srgbClr val="C00000"/>
                </a:solidFill>
              </a:rPr>
              <a:t>”;</a:t>
            </a:r>
            <a:r>
              <a:rPr lang="en-US" dirty="0" smtClean="0">
                <a:solidFill>
                  <a:srgbClr val="C00000"/>
                </a:solidFill>
              </a:rPr>
              <a:t> Singh, Gulwani, Solar-Lezama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882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26" grpId="0" animBg="1"/>
      <p:bldP spid="27" grpId="0" animBg="1"/>
      <p:bldP spid="28" grpId="0"/>
      <p:bldP spid="2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13,365 incorrect attempts for 13 Python problems.</a:t>
            </a:r>
          </a:p>
          <a:p>
            <a:pPr marL="0" indent="0">
              <a:buNone/>
            </a:pPr>
            <a:r>
              <a:rPr lang="en-US" dirty="0" smtClean="0"/>
              <a:t>(obtained from Introductory Programming course at MIT and its MOOC version on the </a:t>
            </a:r>
            <a:r>
              <a:rPr lang="en-US" dirty="0" err="1" smtClean="0"/>
              <a:t>EdX</a:t>
            </a:r>
            <a:r>
              <a:rPr lang="en-US" dirty="0" smtClean="0"/>
              <a:t> platform)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Average time for feedback = 10 </a:t>
            </a:r>
            <a:r>
              <a:rPr lang="en-US" dirty="0" smtClean="0"/>
              <a:t>seconds</a:t>
            </a:r>
          </a:p>
          <a:p>
            <a:r>
              <a:rPr lang="en-US" dirty="0" smtClean="0"/>
              <a:t>Feedback generated for 64% of those attempts.</a:t>
            </a:r>
          </a:p>
          <a:p>
            <a:r>
              <a:rPr lang="en-US" dirty="0" smtClean="0"/>
              <a:t>Reasons for failure to generate feedback</a:t>
            </a:r>
          </a:p>
          <a:p>
            <a:pPr lvl="1"/>
            <a:r>
              <a:rPr lang="en-US" dirty="0" smtClean="0"/>
              <a:t>Completely incorrect solutions</a:t>
            </a:r>
          </a:p>
          <a:p>
            <a:pPr lvl="1"/>
            <a:r>
              <a:rPr lang="en-US" dirty="0" smtClean="0"/>
              <a:t>Big conceptual errors</a:t>
            </a:r>
          </a:p>
          <a:p>
            <a:pPr lvl="1"/>
            <a:r>
              <a:rPr lang="en-US" dirty="0" smtClean="0"/>
              <a:t>Timeout (4 min)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4990" y="6328191"/>
            <a:ext cx="8994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Tool 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accessible at: http://sketch1.csail.mit.edu/python-autofeedback</a:t>
            </a:r>
            <a:r>
              <a:rPr lang="en-US" sz="2400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884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48659" y="992100"/>
            <a:ext cx="9397334" cy="5364480"/>
          </a:xfrm>
        </p:spPr>
        <p:txBody>
          <a:bodyPr/>
          <a:lstStyle/>
          <a:p>
            <a:pPr marL="0" indent="0">
              <a:spcBef>
                <a:spcPts val="200"/>
              </a:spcBef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Motivation</a:t>
            </a:r>
            <a:endParaRPr lang="en-US" u="sng" dirty="0">
              <a:solidFill>
                <a:schemeClr val="accent2"/>
              </a:solidFill>
            </a:endParaRPr>
          </a:p>
          <a:p>
            <a:pPr>
              <a:spcBef>
                <a:spcPts val="200"/>
              </a:spcBef>
            </a:pPr>
            <a:r>
              <a:rPr lang="en-US" dirty="0" smtClean="0"/>
              <a:t>Makes teachers more effective.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S</a:t>
            </a:r>
            <a:r>
              <a:rPr lang="en-US" dirty="0" smtClean="0"/>
              <a:t>aves them time. 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Provides immediate insights on where students are struggling.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Can enable rich interactive experience for students.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Generation of hints.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Pointer to simpler problems depending on kind of mistake.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u="sng" dirty="0" smtClean="0">
                <a:solidFill>
                  <a:schemeClr val="accent2"/>
                </a:solidFill>
              </a:rPr>
              <a:t>Key Ideas</a:t>
            </a:r>
            <a:r>
              <a:rPr lang="en-US" dirty="0" smtClean="0"/>
              <a:t>:</a:t>
            </a:r>
          </a:p>
          <a:p>
            <a:r>
              <a:rPr lang="en-US" dirty="0" smtClean="0"/>
              <a:t>Use PBE techniques to learn buggy procedure in student mind</a:t>
            </a:r>
          </a:p>
          <a:p>
            <a:r>
              <a:rPr lang="en-US" dirty="0" smtClean="0"/>
              <a:t>Counterexamples</a:t>
            </a:r>
          </a:p>
          <a:p>
            <a:r>
              <a:rPr lang="en-US" dirty="0" smtClean="0"/>
              <a:t>Nearest correct solution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8000"/>
                </a:solidFill>
              </a:rPr>
              <a:t>N</a:t>
            </a:r>
            <a:r>
              <a:rPr lang="en-US" dirty="0" smtClean="0">
                <a:solidFill>
                  <a:srgbClr val="008000"/>
                </a:solidFill>
              </a:rPr>
              <a:t>earest problem description </a:t>
            </a:r>
            <a:r>
              <a:rPr lang="en-US" sz="2200" dirty="0" smtClean="0">
                <a:solidFill>
                  <a:srgbClr val="008000"/>
                </a:solidFill>
              </a:rPr>
              <a:t>(corresponding to student solution)</a:t>
            </a:r>
          </a:p>
          <a:p>
            <a:endParaRPr lang="en-US" dirty="0" smtClean="0">
              <a:solidFill>
                <a:srgbClr val="0099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Synthesis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8978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Synthesis: Finite State Automata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94871" y="1023053"/>
            <a:ext cx="87242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Draw a</a:t>
            </a:r>
            <a:r>
              <a:rPr lang="en-US" sz="2200" dirty="0" smtClean="0"/>
              <a:t> </a:t>
            </a:r>
            <a:r>
              <a:rPr lang="en-US" sz="2200" dirty="0"/>
              <a:t>DFA </a:t>
            </a:r>
            <a:r>
              <a:rPr lang="en-US" sz="2200" dirty="0" smtClean="0"/>
              <a:t>that accepts: { </a:t>
            </a:r>
            <a:r>
              <a:rPr lang="en-US" sz="2200" i="1" dirty="0"/>
              <a:t>s</a:t>
            </a:r>
            <a:r>
              <a:rPr lang="en-US" sz="2200" dirty="0"/>
              <a:t> | ‘</a:t>
            </a:r>
            <a:r>
              <a:rPr lang="en-US" sz="2200" i="1" dirty="0" err="1"/>
              <a:t>ab</a:t>
            </a:r>
            <a:r>
              <a:rPr lang="en-US" sz="2200" dirty="0"/>
              <a:t>’ appears in </a:t>
            </a:r>
            <a:r>
              <a:rPr lang="en-US" sz="2200" i="1" dirty="0"/>
              <a:t>s</a:t>
            </a:r>
            <a:r>
              <a:rPr lang="en-US" sz="2200" dirty="0"/>
              <a:t> exactly </a:t>
            </a:r>
            <a:r>
              <a:rPr lang="en-US" sz="2200" i="1" dirty="0"/>
              <a:t>2</a:t>
            </a:r>
            <a:r>
              <a:rPr lang="en-US" sz="2200" dirty="0"/>
              <a:t> times }</a:t>
            </a:r>
          </a:p>
        </p:txBody>
      </p:sp>
      <p:pic>
        <p:nvPicPr>
          <p:cNvPr id="12" name="Picture 11" descr="Screen Shot 2013-05-29 at 11.24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2" y="3223381"/>
            <a:ext cx="4945673" cy="100412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157695" y="3164519"/>
            <a:ext cx="38945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/>
              <a:t>Grade:</a:t>
            </a:r>
            <a:r>
              <a:rPr lang="en-US" dirty="0"/>
              <a:t> 6/10</a:t>
            </a:r>
          </a:p>
          <a:p>
            <a:pPr>
              <a:spcBef>
                <a:spcPts val="0"/>
              </a:spcBef>
            </a:pPr>
            <a:r>
              <a:rPr lang="en-US" b="1" dirty="0"/>
              <a:t>Feedback: </a:t>
            </a:r>
            <a:r>
              <a:rPr lang="en-US" dirty="0"/>
              <a:t>The DFA is incorrect on the string ‘</a:t>
            </a:r>
            <a:r>
              <a:rPr lang="en-US" i="1" dirty="0" err="1"/>
              <a:t>ababb</a:t>
            </a:r>
            <a:r>
              <a:rPr lang="en-US" dirty="0"/>
              <a:t>’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47837" y="1490189"/>
            <a:ext cx="3500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/>
              <a:t>Grade:</a:t>
            </a:r>
            <a:r>
              <a:rPr lang="en-US" dirty="0" smtClean="0"/>
              <a:t> 9/10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Feedback: </a:t>
            </a:r>
            <a:r>
              <a:rPr lang="en-US" dirty="0" smtClean="0"/>
              <a:t>One more state should be made final</a:t>
            </a:r>
          </a:p>
        </p:txBody>
      </p:sp>
      <p:pic>
        <p:nvPicPr>
          <p:cNvPr id="10" name="Picture 9" descr="Screen Shot 2013-05-29 at 11.01.3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8" y="4710490"/>
            <a:ext cx="4260954" cy="104601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01981" y="4660855"/>
            <a:ext cx="4557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/>
              <a:t>Grade:</a:t>
            </a:r>
            <a:r>
              <a:rPr lang="en-US" dirty="0" smtClean="0"/>
              <a:t> 5/10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Feedback: </a:t>
            </a:r>
            <a:r>
              <a:rPr lang="en-US" dirty="0" smtClean="0"/>
              <a:t>The DFA accepts          {</a:t>
            </a:r>
            <a:r>
              <a:rPr lang="en-US" i="1" dirty="0" smtClean="0"/>
              <a:t>s </a:t>
            </a:r>
            <a:r>
              <a:rPr lang="en-US" dirty="0" smtClean="0"/>
              <a:t>| ‘</a:t>
            </a:r>
            <a:r>
              <a:rPr lang="en-US" i="1" dirty="0" err="1"/>
              <a:t>ab</a:t>
            </a:r>
            <a:r>
              <a:rPr lang="en-US" dirty="0"/>
              <a:t>’ appears in </a:t>
            </a:r>
            <a:r>
              <a:rPr lang="en-US" i="1" dirty="0"/>
              <a:t>s</a:t>
            </a:r>
            <a:r>
              <a:rPr lang="en-US" dirty="0"/>
              <a:t> </a:t>
            </a:r>
            <a:r>
              <a:rPr lang="en-US" dirty="0" smtClean="0">
                <a:solidFill>
                  <a:srgbClr val="3366FF"/>
                </a:solidFill>
              </a:rPr>
              <a:t>at least</a:t>
            </a:r>
            <a:r>
              <a:rPr lang="en-US" dirty="0" smtClean="0"/>
              <a:t> </a:t>
            </a:r>
            <a:r>
              <a:rPr lang="en-US" i="1" dirty="0" smtClean="0"/>
              <a:t>2</a:t>
            </a:r>
            <a:r>
              <a:rPr lang="en-US" dirty="0" smtClean="0"/>
              <a:t> times}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419526" y="5754682"/>
            <a:ext cx="1499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Attempt 3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88058" y="2573320"/>
            <a:ext cx="1499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Attempt 1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88058" y="4150208"/>
            <a:ext cx="1499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Attempt 2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02055" y="2554278"/>
            <a:ext cx="5626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Based on nearest correct solution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67006" y="4159766"/>
            <a:ext cx="3461646" cy="397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Based on counterexamples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2823" y="5776287"/>
            <a:ext cx="4745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Based on nearest problem description</a:t>
            </a:r>
            <a:endParaRPr lang="en-US" dirty="0">
              <a:solidFill>
                <a:srgbClr val="0099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83528" y="1476535"/>
            <a:ext cx="880938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8" name="Picture 27" descr="Screen Shot 2013-05-29 at 11.13.0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2" y="1561262"/>
            <a:ext cx="4945672" cy="865652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 bwMode="auto">
          <a:xfrm>
            <a:off x="109758" y="3081752"/>
            <a:ext cx="880938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109758" y="4609125"/>
            <a:ext cx="880938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-60403" y="6230285"/>
            <a:ext cx="7720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IJCAI 2013: “</a:t>
            </a:r>
            <a:r>
              <a:rPr lang="en-US" i="1" dirty="0" smtClean="0">
                <a:solidFill>
                  <a:srgbClr val="C00000"/>
                </a:solidFill>
              </a:rPr>
              <a:t>Automated Grading of DFA Constructions”;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C00000"/>
                </a:solidFill>
              </a:rPr>
              <a:t>Alur, </a:t>
            </a:r>
            <a:r>
              <a:rPr lang="en-US" dirty="0" err="1" smtClean="0">
                <a:solidFill>
                  <a:srgbClr val="C00000"/>
                </a:solidFill>
              </a:rPr>
              <a:t>d’Antoni</a:t>
            </a:r>
            <a:r>
              <a:rPr lang="en-US" dirty="0" smtClean="0">
                <a:solidFill>
                  <a:srgbClr val="C00000"/>
                </a:solidFill>
              </a:rPr>
              <a:t>, Gulwani, Kini, Viswanathan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248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-15240" y="2497646"/>
            <a:ext cx="90711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800" dirty="0" err="1" smtClean="0">
                <a:solidFill>
                  <a:srgbClr val="3333CC"/>
                </a:solidFill>
              </a:rPr>
              <a:t>FlashFill</a:t>
            </a:r>
            <a:r>
              <a:rPr lang="en-US" sz="3800" dirty="0" smtClean="0">
                <a:solidFill>
                  <a:srgbClr val="3333CC"/>
                </a:solidFill>
              </a:rPr>
              <a:t> Demo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273884"/>
      </p:ext>
    </p:extLst>
  </p:cSld>
  <p:clrMapOvr>
    <a:masterClrMapping/>
  </p:clrMapOvr>
  <p:transition advTm="3324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971" y="978110"/>
            <a:ext cx="9099029" cy="5029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800+ attempts to 6 automata problems (obtained from automata course at UIUC) graded by tool and 2 instructors.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 smtClean="0"/>
              <a:t>95% problems graded in &lt;6 seconds each</a:t>
            </a:r>
          </a:p>
          <a:p>
            <a:r>
              <a:rPr lang="en-US" sz="2300" dirty="0" smtClean="0"/>
              <a:t>Out of 131 attempts for one of those problems:</a:t>
            </a:r>
          </a:p>
          <a:p>
            <a:pPr lvl="1"/>
            <a:r>
              <a:rPr lang="en-US" dirty="0" smtClean="0"/>
              <a:t>6 attempts: instructors were </a:t>
            </a:r>
            <a:r>
              <a:rPr lang="en-US" dirty="0" smtClean="0">
                <a:solidFill>
                  <a:schemeClr val="accent2"/>
                </a:solidFill>
              </a:rPr>
              <a:t>incorrect </a:t>
            </a:r>
            <a:r>
              <a:rPr lang="en-US" dirty="0" smtClean="0"/>
              <a:t>(gave full marks to an incorrect attempt) </a:t>
            </a:r>
          </a:p>
          <a:p>
            <a:pPr lvl="1"/>
            <a:r>
              <a:rPr lang="en-US" dirty="0" smtClean="0"/>
              <a:t>20 attempts: instructors were </a:t>
            </a:r>
            <a:r>
              <a:rPr lang="en-US" dirty="0" smtClean="0">
                <a:solidFill>
                  <a:schemeClr val="accent2"/>
                </a:solidFill>
              </a:rPr>
              <a:t>inconsistent </a:t>
            </a:r>
            <a:r>
              <a:rPr lang="en-US" dirty="0" smtClean="0"/>
              <a:t>(gave different marks to syntactically equivalent attempts)</a:t>
            </a:r>
          </a:p>
          <a:p>
            <a:pPr lvl="1"/>
            <a:r>
              <a:rPr lang="en-US" dirty="0" smtClean="0"/>
              <a:t>34 attempts: &gt;= 3 point discrepancy between instructor &amp; tool; in 20 of those, </a:t>
            </a:r>
            <a:r>
              <a:rPr lang="en-US" dirty="0" smtClean="0">
                <a:solidFill>
                  <a:schemeClr val="accent2"/>
                </a:solidFill>
              </a:rPr>
              <a:t>instructor agreed that tool was more fair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Instructors concluded </a:t>
            </a:r>
            <a:r>
              <a:rPr lang="en-US" dirty="0"/>
              <a:t>that </a:t>
            </a:r>
            <a:r>
              <a:rPr lang="en-US" dirty="0" smtClean="0"/>
              <a:t>tool should be </a:t>
            </a:r>
            <a:r>
              <a:rPr lang="en-US" dirty="0"/>
              <a:t>preferred </a:t>
            </a:r>
            <a:r>
              <a:rPr lang="en-US" dirty="0" smtClean="0"/>
              <a:t>over humans for </a:t>
            </a:r>
            <a:r>
              <a:rPr lang="en-US" dirty="0"/>
              <a:t>consistency &amp; scalability.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4990" y="6388151"/>
            <a:ext cx="8994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Tool 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accessible at: http://www.automatatutor.com</a:t>
            </a:r>
            <a:r>
              <a:rPr lang="en-US" sz="2400" dirty="0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8615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6523" y="1143000"/>
            <a:ext cx="8141677" cy="50292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Domain-specific natural language understanding to deal with word </a:t>
            </a:r>
            <a:r>
              <a:rPr lang="en-US" dirty="0" smtClean="0"/>
              <a:t>problems.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Leverage large amounts of student data.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Leverage large populations of students and teachers.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5476" y="304800"/>
            <a:ext cx="8141677" cy="609600"/>
          </a:xfrm>
        </p:spPr>
        <p:txBody>
          <a:bodyPr/>
          <a:lstStyle/>
          <a:p>
            <a:r>
              <a:rPr lang="en-US" dirty="0" smtClean="0"/>
              <a:t>New Directions in Intelligent Tutoring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9387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70336" y="963412"/>
            <a:ext cx="9390181" cy="5677523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/>
              <a:t>Synthesis is a hard problem that can be tamed with proper choices for the various </a:t>
            </a:r>
            <a:r>
              <a:rPr lang="en-US" sz="2200" dirty="0" smtClean="0">
                <a:solidFill>
                  <a:schemeClr val="accent2"/>
                </a:solidFill>
              </a:rPr>
              <a:t>dimensions</a:t>
            </a:r>
            <a:r>
              <a:rPr lang="en-US" sz="2200" dirty="0"/>
              <a:t>.</a:t>
            </a:r>
            <a:endParaRPr lang="en-US" sz="2200" dirty="0" smtClean="0"/>
          </a:p>
          <a:p>
            <a:r>
              <a:rPr lang="en-US" sz="2200" dirty="0">
                <a:solidFill>
                  <a:srgbClr val="CC00CC"/>
                </a:solidFill>
              </a:rPr>
              <a:t>D</a:t>
            </a:r>
            <a:r>
              <a:rPr lang="en-US" sz="2200" dirty="0" smtClean="0">
                <a:solidFill>
                  <a:srgbClr val="CC00CC"/>
                </a:solidFill>
              </a:rPr>
              <a:t>omain-specific language</a:t>
            </a:r>
            <a:r>
              <a:rPr lang="en-US" sz="2200" dirty="0" smtClean="0"/>
              <a:t>: design proper abstractions</a:t>
            </a:r>
          </a:p>
          <a:p>
            <a:r>
              <a:rPr lang="en-US" sz="2200" dirty="0" smtClean="0">
                <a:solidFill>
                  <a:srgbClr val="CC00CC"/>
                </a:solidFill>
              </a:rPr>
              <a:t>Intent specification</a:t>
            </a:r>
            <a:r>
              <a:rPr lang="en-US" sz="2200" dirty="0" smtClean="0"/>
              <a:t>: allow under-specifications &amp; interactivity </a:t>
            </a:r>
          </a:p>
          <a:p>
            <a:r>
              <a:rPr lang="en-US" sz="2200" dirty="0">
                <a:solidFill>
                  <a:srgbClr val="CC00CC"/>
                </a:solidFill>
              </a:rPr>
              <a:t>S</a:t>
            </a:r>
            <a:r>
              <a:rPr lang="en-US" sz="2200" dirty="0" smtClean="0">
                <a:solidFill>
                  <a:srgbClr val="CC00CC"/>
                </a:solidFill>
              </a:rPr>
              <a:t>earch techniques: </a:t>
            </a:r>
            <a:r>
              <a:rPr lang="en-US" sz="2200" dirty="0" smtClean="0"/>
              <a:t>SAT/SMT constraint solving, systematic divide &amp; conquer, heuristic enumerative search, information retrieval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/>
              <a:t>T</a:t>
            </a:r>
            <a:r>
              <a:rPr lang="en-US" sz="2200" dirty="0" smtClean="0"/>
              <a:t>wo important </a:t>
            </a:r>
            <a:r>
              <a:rPr lang="en-US" sz="2200" dirty="0" smtClean="0">
                <a:solidFill>
                  <a:schemeClr val="accent2"/>
                </a:solidFill>
              </a:rPr>
              <a:t>applications</a:t>
            </a:r>
            <a:r>
              <a:rPr lang="en-US" sz="2200" dirty="0" smtClean="0"/>
              <a:t> with large scale societal impact.</a:t>
            </a:r>
          </a:p>
          <a:p>
            <a:r>
              <a:rPr lang="en-US" sz="2200" dirty="0" smtClean="0">
                <a:solidFill>
                  <a:srgbClr val="CC00CC"/>
                </a:solidFill>
              </a:rPr>
              <a:t>End-User Programming: </a:t>
            </a:r>
            <a:r>
              <a:rPr lang="en-US" sz="2200" dirty="0" smtClean="0"/>
              <a:t>data manipulation, programming of smartphones and robots</a:t>
            </a:r>
          </a:p>
          <a:p>
            <a:r>
              <a:rPr lang="en-US" sz="2200" dirty="0" smtClean="0">
                <a:solidFill>
                  <a:srgbClr val="CC00CC"/>
                </a:solidFill>
              </a:rPr>
              <a:t>Intelligent Tutoring Systems: </a:t>
            </a:r>
            <a:r>
              <a:rPr lang="en-US" sz="2200" dirty="0" smtClean="0"/>
              <a:t>problem &amp; feedback synthesis</a:t>
            </a:r>
          </a:p>
          <a:p>
            <a:pPr marL="0" indent="0">
              <a:buNone/>
            </a:pPr>
            <a:endParaRPr lang="en-US" sz="1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References: 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“Spreadsheet Data Manipulation using Examples”; </a:t>
            </a:r>
            <a:r>
              <a:rPr lang="en-US" sz="1800" dirty="0" smtClean="0">
                <a:solidFill>
                  <a:srgbClr val="C00000"/>
                </a:solidFill>
              </a:rPr>
              <a:t>CACM 2012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“Example-based Learning in Computer-aided STEM Education”; </a:t>
            </a:r>
            <a:r>
              <a:rPr lang="en-US" sz="1800" dirty="0" smtClean="0">
                <a:solidFill>
                  <a:srgbClr val="C00000"/>
                </a:solidFill>
              </a:rPr>
              <a:t>CACM 2014</a:t>
            </a:r>
          </a:p>
          <a:p>
            <a:pPr marL="0" indent="0">
              <a:buNone/>
            </a:pPr>
            <a:endParaRPr lang="en-US" sz="22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85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2857" y="2872635"/>
            <a:ext cx="7772400" cy="609600"/>
          </a:xfrm>
        </p:spPr>
        <p:txBody>
          <a:bodyPr/>
          <a:lstStyle/>
          <a:p>
            <a:r>
              <a:rPr lang="en-US" dirty="0" smtClean="0"/>
              <a:t>Backup </a:t>
            </a:r>
            <a:r>
              <a:rPr lang="en-US" dirty="0" smtClean="0"/>
              <a:t>Demo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896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2857" y="2872635"/>
            <a:ext cx="7772400" cy="609600"/>
          </a:xfrm>
        </p:spPr>
        <p:txBody>
          <a:bodyPr/>
          <a:lstStyle/>
          <a:p>
            <a:r>
              <a:rPr lang="en-US" dirty="0" smtClean="0"/>
              <a:t>Flash Fill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251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9436" y="228601"/>
            <a:ext cx="8363938" cy="747897"/>
          </a:xfrm>
        </p:spPr>
        <p:txBody>
          <a:bodyPr/>
          <a:lstStyle/>
          <a:p>
            <a:r>
              <a:rPr lang="en-US" dirty="0" smtClean="0"/>
              <a:t>Flash Fill (Excel 2013 feature) in Action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27" y="1070907"/>
            <a:ext cx="8028122" cy="578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917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722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269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722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101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722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625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722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361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9269" y="984735"/>
            <a:ext cx="8634054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Guarded Expression G  := </a:t>
            </a:r>
            <a:r>
              <a:rPr lang="en-US" dirty="0">
                <a:solidFill>
                  <a:schemeClr val="accent2"/>
                </a:solidFill>
              </a:rPr>
              <a:t>Switch((b</a:t>
            </a:r>
            <a:r>
              <a:rPr lang="en-US" baseline="-25000" dirty="0">
                <a:solidFill>
                  <a:schemeClr val="accent2"/>
                </a:solidFill>
              </a:rPr>
              <a:t>1</a:t>
            </a:r>
            <a:r>
              <a:rPr lang="en-US" dirty="0">
                <a:solidFill>
                  <a:schemeClr val="accent2"/>
                </a:solidFill>
              </a:rPr>
              <a:t>,e</a:t>
            </a:r>
            <a:r>
              <a:rPr lang="en-US" baseline="-25000" dirty="0">
                <a:solidFill>
                  <a:schemeClr val="accent2"/>
                </a:solidFill>
              </a:rPr>
              <a:t>1</a:t>
            </a:r>
            <a:r>
              <a:rPr lang="en-US" dirty="0">
                <a:solidFill>
                  <a:schemeClr val="accent2"/>
                </a:solidFill>
              </a:rPr>
              <a:t>), …, (</a:t>
            </a:r>
            <a:r>
              <a:rPr lang="en-US" dirty="0" err="1">
                <a:solidFill>
                  <a:schemeClr val="accent2"/>
                </a:solidFill>
              </a:rPr>
              <a:t>b</a:t>
            </a:r>
            <a:r>
              <a:rPr lang="en-US" baseline="-25000" dirty="0" err="1">
                <a:solidFill>
                  <a:schemeClr val="accent2"/>
                </a:solidFill>
              </a:rPr>
              <a:t>n</a:t>
            </a:r>
            <a:r>
              <a:rPr lang="en-US" dirty="0" err="1">
                <a:solidFill>
                  <a:schemeClr val="accent2"/>
                </a:solidFill>
              </a:rPr>
              <a:t>,e</a:t>
            </a:r>
            <a:r>
              <a:rPr lang="en-US" baseline="-25000" dirty="0" err="1">
                <a:solidFill>
                  <a:schemeClr val="accent2"/>
                </a:solidFill>
              </a:rPr>
              <a:t>n</a:t>
            </a:r>
            <a:r>
              <a:rPr lang="en-US" dirty="0" smtClean="0">
                <a:solidFill>
                  <a:schemeClr val="accent2"/>
                </a:solidFill>
              </a:rPr>
              <a:t>))</a:t>
            </a:r>
            <a:endParaRPr lang="en-US" sz="1000" dirty="0" smtClean="0"/>
          </a:p>
          <a:p>
            <a:pPr marL="0" indent="0">
              <a:buNone/>
            </a:pPr>
            <a:endParaRPr lang="en-US" sz="700" dirty="0" smtClean="0"/>
          </a:p>
          <a:p>
            <a:pPr marL="0" indent="0">
              <a:buNone/>
            </a:pPr>
            <a:r>
              <a:rPr lang="en-US" dirty="0" smtClean="0"/>
              <a:t>Boolean </a:t>
            </a:r>
            <a:r>
              <a:rPr lang="en-US" dirty="0"/>
              <a:t>Expression b  := </a:t>
            </a:r>
            <a:r>
              <a:rPr lang="en-US" dirty="0">
                <a:solidFill>
                  <a:schemeClr val="accent2"/>
                </a:solidFill>
              </a:rPr>
              <a:t>c</a:t>
            </a:r>
            <a:r>
              <a:rPr lang="en-US" baseline="-25000" dirty="0">
                <a:solidFill>
                  <a:schemeClr val="accent2"/>
                </a:solidFill>
              </a:rPr>
              <a:t>1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  <a:latin typeface="cmsy10"/>
              </a:rPr>
              <a:t>Æ</a:t>
            </a:r>
            <a:r>
              <a:rPr lang="en-US" dirty="0">
                <a:solidFill>
                  <a:schemeClr val="accent2"/>
                </a:solidFill>
              </a:rPr>
              <a:t> … </a:t>
            </a:r>
            <a:r>
              <a:rPr lang="en-US" dirty="0">
                <a:solidFill>
                  <a:schemeClr val="accent2"/>
                </a:solidFill>
                <a:latin typeface="cmsy10"/>
              </a:rPr>
              <a:t>Æ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c</a:t>
            </a:r>
            <a:r>
              <a:rPr lang="en-US" baseline="-25000" dirty="0" err="1" smtClean="0">
                <a:solidFill>
                  <a:schemeClr val="accent2"/>
                </a:solidFill>
              </a:rPr>
              <a:t>n</a:t>
            </a:r>
            <a:endParaRPr lang="en-US" sz="700" baseline="-250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dirty="0"/>
              <a:t>Atomic Predicate c := </a:t>
            </a:r>
            <a:r>
              <a:rPr lang="en-US" dirty="0">
                <a:solidFill>
                  <a:schemeClr val="accent2"/>
                </a:solidFill>
              </a:rPr>
              <a:t>Match(</a:t>
            </a:r>
            <a:r>
              <a:rPr lang="en-US" dirty="0" err="1">
                <a:solidFill>
                  <a:schemeClr val="accent2"/>
                </a:solidFill>
              </a:rPr>
              <a:t>v</a:t>
            </a:r>
            <a:r>
              <a:rPr lang="en-US" baseline="-25000" dirty="0" err="1">
                <a:solidFill>
                  <a:schemeClr val="accent2"/>
                </a:solidFill>
              </a:rPr>
              <a:t>i</a:t>
            </a:r>
            <a:r>
              <a:rPr lang="en-US" dirty="0" err="1">
                <a:solidFill>
                  <a:schemeClr val="accent2"/>
                </a:solidFill>
              </a:rPr>
              <a:t>,k,r</a:t>
            </a:r>
            <a:r>
              <a:rPr lang="en-US" dirty="0">
                <a:solidFill>
                  <a:schemeClr val="accent2"/>
                </a:solidFill>
              </a:rPr>
              <a:t>)</a:t>
            </a:r>
            <a:endParaRPr lang="en-US" baseline="-250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r>
              <a:rPr lang="en-US" dirty="0" smtClean="0"/>
              <a:t>Trace Expression e </a:t>
            </a:r>
            <a:r>
              <a:rPr lang="en-US" dirty="0"/>
              <a:t> </a:t>
            </a:r>
            <a:r>
              <a:rPr lang="en-US" dirty="0" smtClean="0"/>
              <a:t>:= </a:t>
            </a:r>
            <a:r>
              <a:rPr lang="en-US" dirty="0" smtClean="0">
                <a:solidFill>
                  <a:schemeClr val="accent2"/>
                </a:solidFill>
                <a:latin typeface="Comic Sans MS"/>
              </a:rPr>
              <a:t>Concatenate(f</a:t>
            </a:r>
            <a:r>
              <a:rPr lang="en-US" baseline="-25000" dirty="0" smtClean="0">
                <a:solidFill>
                  <a:schemeClr val="accent2"/>
                </a:solidFill>
                <a:latin typeface="Comic Sans MS"/>
              </a:rPr>
              <a:t>1</a:t>
            </a:r>
            <a:r>
              <a:rPr lang="en-US" dirty="0" smtClean="0">
                <a:solidFill>
                  <a:schemeClr val="accent2"/>
                </a:solidFill>
              </a:rPr>
              <a:t>, …, </a:t>
            </a:r>
            <a:r>
              <a:rPr lang="en-US" dirty="0" err="1" smtClean="0">
                <a:solidFill>
                  <a:schemeClr val="accent2"/>
                </a:solidFill>
                <a:latin typeface="Comic Sans MS"/>
              </a:rPr>
              <a:t>f</a:t>
            </a:r>
            <a:r>
              <a:rPr lang="en-US" baseline="-25000" dirty="0" err="1" smtClean="0">
                <a:solidFill>
                  <a:schemeClr val="accent2"/>
                </a:solidFill>
                <a:latin typeface="Comic Sans MS"/>
              </a:rPr>
              <a:t>n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r>
              <a:rPr lang="en-US" dirty="0" smtClean="0"/>
              <a:t>Atomic Expression f  :=  </a:t>
            </a:r>
            <a:r>
              <a:rPr lang="en-US" dirty="0" smtClean="0">
                <a:solidFill>
                  <a:schemeClr val="accent2"/>
                </a:solidFill>
              </a:rPr>
              <a:t>s </a:t>
            </a:r>
            <a:r>
              <a:rPr lang="en-US" dirty="0" smtClean="0"/>
              <a:t>  // Constant String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                             | </a:t>
            </a:r>
            <a:r>
              <a:rPr lang="en-US" dirty="0" err="1" smtClean="0">
                <a:solidFill>
                  <a:schemeClr val="accent2"/>
                </a:solidFill>
              </a:rPr>
              <a:t>SubStr</a:t>
            </a:r>
            <a:r>
              <a:rPr lang="en-US" dirty="0" smtClean="0">
                <a:solidFill>
                  <a:schemeClr val="accent2"/>
                </a:solidFill>
              </a:rPr>
              <a:t>(v</a:t>
            </a:r>
            <a:r>
              <a:rPr lang="en-US" baseline="-25000" dirty="0" smtClean="0">
                <a:solidFill>
                  <a:schemeClr val="accent2"/>
                </a:solidFill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, p</a:t>
            </a:r>
            <a:r>
              <a:rPr lang="en-US" baseline="-25000" dirty="0" smtClean="0">
                <a:solidFill>
                  <a:schemeClr val="accent2"/>
                </a:solidFill>
              </a:rPr>
              <a:t>1</a:t>
            </a:r>
            <a:r>
              <a:rPr lang="en-US" dirty="0" smtClean="0">
                <a:solidFill>
                  <a:schemeClr val="accent2"/>
                </a:solidFill>
              </a:rPr>
              <a:t>, p</a:t>
            </a:r>
            <a:r>
              <a:rPr lang="en-US" baseline="-25000" dirty="0" smtClean="0">
                <a:solidFill>
                  <a:schemeClr val="accent2"/>
                </a:solidFill>
              </a:rPr>
              <a:t>2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</a:p>
          <a:p>
            <a:pPr lvl="1"/>
            <a:endParaRPr lang="en-US" sz="700" dirty="0" smtClean="0"/>
          </a:p>
          <a:p>
            <a:pPr marL="0" indent="0">
              <a:buNone/>
            </a:pPr>
            <a:r>
              <a:rPr lang="en-US" dirty="0" smtClean="0"/>
              <a:t>Index Expression p  := </a:t>
            </a:r>
            <a:r>
              <a:rPr lang="en-US" dirty="0" smtClean="0">
                <a:solidFill>
                  <a:schemeClr val="accent2"/>
                </a:solidFill>
              </a:rPr>
              <a:t>k</a:t>
            </a:r>
            <a:r>
              <a:rPr lang="en-US" dirty="0" smtClean="0"/>
              <a:t>  // Constant Integer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Comic Sans MS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Comic Sans MS"/>
              </a:rPr>
              <a:t>                                | </a:t>
            </a:r>
            <a:r>
              <a:rPr lang="en-US" dirty="0" err="1" smtClean="0">
                <a:solidFill>
                  <a:schemeClr val="accent2"/>
                </a:solidFill>
                <a:latin typeface="Comic Sans MS"/>
              </a:rPr>
              <a:t>Pos</a:t>
            </a:r>
            <a:r>
              <a:rPr lang="en-US" dirty="0" smtClean="0">
                <a:solidFill>
                  <a:schemeClr val="accent2"/>
                </a:solidFill>
                <a:latin typeface="Comic Sans MS"/>
              </a:rPr>
              <a:t>(r</a:t>
            </a:r>
            <a:r>
              <a:rPr lang="en-US" baseline="-25000" dirty="0" smtClean="0">
                <a:solidFill>
                  <a:schemeClr val="accent2"/>
                </a:solidFill>
                <a:latin typeface="Comic Sans MS"/>
              </a:rPr>
              <a:t>1</a:t>
            </a:r>
            <a:r>
              <a:rPr lang="en-US" dirty="0" smtClean="0">
                <a:solidFill>
                  <a:schemeClr val="accent2"/>
                </a:solidFill>
                <a:latin typeface="Comic Sans MS"/>
              </a:rPr>
              <a:t>, r</a:t>
            </a:r>
            <a:r>
              <a:rPr lang="en-US" baseline="-25000" dirty="0" smtClean="0">
                <a:solidFill>
                  <a:schemeClr val="accent2"/>
                </a:solidFill>
                <a:latin typeface="Comic Sans MS"/>
              </a:rPr>
              <a:t>2</a:t>
            </a:r>
            <a:r>
              <a:rPr lang="en-US" dirty="0" smtClean="0">
                <a:solidFill>
                  <a:schemeClr val="accent2"/>
                </a:solidFill>
                <a:latin typeface="Comic Sans MS"/>
              </a:rPr>
              <a:t>, k</a:t>
            </a:r>
            <a:r>
              <a:rPr lang="en-US" dirty="0" smtClean="0">
                <a:solidFill>
                  <a:schemeClr val="accent2"/>
                </a:solidFill>
              </a:rPr>
              <a:t>) </a:t>
            </a:r>
            <a:r>
              <a:rPr lang="en-US" dirty="0" smtClean="0">
                <a:latin typeface="Comic Sans MS"/>
              </a:rPr>
              <a:t>// </a:t>
            </a:r>
            <a:r>
              <a:rPr lang="en-US" dirty="0" err="1" smtClean="0">
                <a:latin typeface="Comic Sans MS"/>
              </a:rPr>
              <a:t>k</a:t>
            </a:r>
            <a:r>
              <a:rPr lang="en-US" baseline="30000" dirty="0" err="1" smtClean="0">
                <a:latin typeface="Comic Sans MS"/>
              </a:rPr>
              <a:t>th</a:t>
            </a:r>
            <a:r>
              <a:rPr lang="en-US" dirty="0" smtClean="0"/>
              <a:t> position in string 		                                       whose left/right side 					         matches with </a:t>
            </a:r>
            <a:r>
              <a:rPr lang="en-US" dirty="0" smtClean="0">
                <a:latin typeface="Comic Sans MS"/>
              </a:rPr>
              <a:t>r</a:t>
            </a:r>
            <a:r>
              <a:rPr lang="en-US" baseline="-25000" dirty="0" smtClean="0">
                <a:latin typeface="Comic Sans MS"/>
              </a:rPr>
              <a:t>1</a:t>
            </a:r>
            <a:r>
              <a:rPr lang="en-US" dirty="0" smtClean="0"/>
              <a:t>/</a:t>
            </a:r>
            <a:r>
              <a:rPr lang="en-US" dirty="0" smtClean="0">
                <a:latin typeface="Comic Sans MS"/>
              </a:rPr>
              <a:t>r</a:t>
            </a:r>
            <a:r>
              <a:rPr lang="en-US" baseline="-25000" dirty="0" smtClean="0">
                <a:latin typeface="Comic Sans MS"/>
              </a:rPr>
              <a:t>2</a:t>
            </a:r>
          </a:p>
          <a:p>
            <a:pPr marL="0" indent="0">
              <a:buNone/>
            </a:pPr>
            <a:r>
              <a:rPr lang="en-US" dirty="0" smtClean="0"/>
              <a:t>Regular Expression r  </a:t>
            </a:r>
            <a:r>
              <a:rPr lang="en-US" dirty="0"/>
              <a:t>:= </a:t>
            </a:r>
            <a:r>
              <a:rPr lang="en-US" dirty="0" err="1" smtClean="0">
                <a:solidFill>
                  <a:schemeClr val="accent2"/>
                </a:solidFill>
                <a:latin typeface="Comic Sans MS"/>
              </a:rPr>
              <a:t>TokenSequence</a:t>
            </a:r>
            <a:r>
              <a:rPr lang="en-US" dirty="0" smtClean="0">
                <a:solidFill>
                  <a:schemeClr val="accent2"/>
                </a:solidFill>
                <a:latin typeface="Comic Sans MS"/>
              </a:rPr>
              <a:t>(T</a:t>
            </a:r>
            <a:r>
              <a:rPr lang="en-US" baseline="-25000" dirty="0" smtClean="0">
                <a:solidFill>
                  <a:schemeClr val="accent2"/>
                </a:solidFill>
                <a:latin typeface="Comic Sans MS"/>
              </a:rPr>
              <a:t>1</a:t>
            </a:r>
            <a:r>
              <a:rPr lang="en-US" dirty="0" smtClean="0">
                <a:solidFill>
                  <a:schemeClr val="accent2"/>
                </a:solidFill>
              </a:rPr>
              <a:t>,…,</a:t>
            </a:r>
            <a:r>
              <a:rPr lang="en-US" dirty="0" err="1" smtClean="0">
                <a:solidFill>
                  <a:schemeClr val="accent2"/>
                </a:solidFill>
                <a:latin typeface="Comic Sans MS"/>
              </a:rPr>
              <a:t>T</a:t>
            </a:r>
            <a:r>
              <a:rPr lang="en-US" baseline="-25000" dirty="0" err="1" smtClean="0">
                <a:solidFill>
                  <a:schemeClr val="accent2"/>
                </a:solidFill>
                <a:latin typeface="Comic Sans MS"/>
              </a:rPr>
              <a:t>n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sz="700" dirty="0" smtClean="0"/>
          </a:p>
          <a:p>
            <a:pPr marL="0" indent="0">
              <a:buNone/>
            </a:pPr>
            <a:endParaRPr lang="en-US" baseline="-25000" dirty="0" smtClean="0">
              <a:latin typeface="Comic Sans MS"/>
            </a:endParaRPr>
          </a:p>
          <a:p>
            <a:pPr marL="0" indent="0">
              <a:buNone/>
            </a:pPr>
            <a:endParaRPr lang="en-US" baseline="-25000" dirty="0" smtClean="0">
              <a:latin typeface="Comic Sans MS"/>
            </a:endParaRPr>
          </a:p>
          <a:p>
            <a:pPr marL="0" indent="0">
              <a:buNone/>
            </a:pPr>
            <a:endParaRPr lang="en-US" sz="15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Syntactic String Transformations: Language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173184"/>
            <a:ext cx="8979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POPL 2011: “</a:t>
            </a:r>
            <a:r>
              <a:rPr lang="en-US" i="1" dirty="0" smtClean="0">
                <a:solidFill>
                  <a:srgbClr val="C00000"/>
                </a:solidFill>
              </a:rPr>
              <a:t>Automating </a:t>
            </a:r>
            <a:r>
              <a:rPr lang="en-US" i="1" dirty="0">
                <a:solidFill>
                  <a:srgbClr val="C00000"/>
                </a:solidFill>
              </a:rPr>
              <a:t>String Processing in Spreadsheets using Input-Output </a:t>
            </a:r>
            <a:r>
              <a:rPr lang="en-US" i="1" dirty="0" smtClean="0">
                <a:solidFill>
                  <a:srgbClr val="C00000"/>
                </a:solidFill>
              </a:rPr>
              <a:t>Examples”; </a:t>
            </a:r>
            <a:r>
              <a:rPr lang="en-US" dirty="0" smtClean="0">
                <a:solidFill>
                  <a:srgbClr val="C00000"/>
                </a:solidFill>
              </a:rPr>
              <a:t>Gulwani;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4979320"/>
      </p:ext>
    </p:extLst>
  </p:cSld>
  <p:clrMapOvr>
    <a:masterClrMapping/>
  </p:clrMapOvr>
  <p:transition advTm="1066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722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520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722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45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722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74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722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85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722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644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722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09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722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952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7220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18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722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169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722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332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0950" y="1083040"/>
            <a:ext cx="7772400" cy="113714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Let w = </a:t>
            </a:r>
            <a:r>
              <a:rPr lang="en-US" dirty="0" err="1" smtClean="0"/>
              <a:t>SubString</a:t>
            </a:r>
            <a:r>
              <a:rPr lang="en-US" dirty="0" smtClean="0"/>
              <a:t>(s, p</a:t>
            </a:r>
            <a:r>
              <a:rPr lang="en-US" baseline="-25000" dirty="0" smtClean="0"/>
              <a:t>,</a:t>
            </a:r>
            <a:r>
              <a:rPr lang="en-US" dirty="0" smtClean="0"/>
              <a:t> p’)</a:t>
            </a:r>
          </a:p>
          <a:p>
            <a:pPr marL="0" indent="0">
              <a:buNone/>
            </a:pPr>
            <a:r>
              <a:rPr lang="en-US" dirty="0" smtClean="0"/>
              <a:t>where p = </a:t>
            </a:r>
            <a:r>
              <a:rPr lang="en-US" dirty="0" err="1" smtClean="0"/>
              <a:t>Pos</a:t>
            </a:r>
            <a:r>
              <a:rPr lang="en-US" dirty="0" smtClean="0"/>
              <a:t>(r</a:t>
            </a:r>
            <a:r>
              <a:rPr lang="en-US" baseline="-25000" dirty="0" smtClean="0"/>
              <a:t>1, </a:t>
            </a:r>
            <a:r>
              <a:rPr lang="en-US" dirty="0" smtClean="0"/>
              <a:t>r</a:t>
            </a:r>
            <a:r>
              <a:rPr lang="en-US" baseline="-25000" dirty="0" smtClean="0"/>
              <a:t>2</a:t>
            </a:r>
            <a:r>
              <a:rPr lang="en-US" dirty="0" smtClean="0"/>
              <a:t>, k) and p’ = </a:t>
            </a:r>
            <a:r>
              <a:rPr lang="en-US" dirty="0" err="1" smtClean="0"/>
              <a:t>Pos</a:t>
            </a:r>
            <a:r>
              <a:rPr lang="en-US" dirty="0" smtClean="0"/>
              <a:t>(r</a:t>
            </a:r>
            <a:r>
              <a:rPr lang="en-US" baseline="-25000" dirty="0" smtClean="0"/>
              <a:t>1</a:t>
            </a:r>
            <a:r>
              <a:rPr lang="en-US" dirty="0" smtClean="0"/>
              <a:t>’, r</a:t>
            </a:r>
            <a:r>
              <a:rPr lang="en-US" baseline="-25000" dirty="0" smtClean="0"/>
              <a:t>2</a:t>
            </a:r>
            <a:r>
              <a:rPr lang="en-US" dirty="0" smtClean="0"/>
              <a:t>’, k’)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Substring Operator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14794" y="3013024"/>
            <a:ext cx="5681272" cy="0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ight Brace 9"/>
          <p:cNvSpPr/>
          <p:nvPr/>
        </p:nvSpPr>
        <p:spPr bwMode="auto">
          <a:xfrm rot="5400000">
            <a:off x="2934599" y="2128802"/>
            <a:ext cx="534098" cy="3075483"/>
          </a:xfrm>
          <a:prstGeom prst="rightBrace">
            <a:avLst>
              <a:gd name="adj1" fmla="val 8333"/>
              <a:gd name="adj2" fmla="val 5052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28013" y="4352635"/>
            <a:ext cx="284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s</a:t>
            </a:r>
            <a:endParaRPr lang="en-US" sz="2400" dirty="0">
              <a:solidFill>
                <a:schemeClr val="accent2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1678898" y="2937101"/>
            <a:ext cx="0" cy="137634"/>
          </a:xfrm>
          <a:prstGeom prst="line">
            <a:avLst/>
          </a:prstGeom>
          <a:noFill/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484023" y="2933735"/>
            <a:ext cx="419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p</a:t>
            </a:r>
            <a:endParaRPr lang="en-US" sz="2400" dirty="0">
              <a:solidFill>
                <a:srgbClr val="0099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4739390" y="2937101"/>
            <a:ext cx="0" cy="137634"/>
          </a:xfrm>
          <a:prstGeom prst="line">
            <a:avLst/>
          </a:prstGeom>
          <a:noFill/>
          <a:ln w="1905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4574498" y="2983044"/>
            <a:ext cx="447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p’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19" name="Left Brace 18"/>
          <p:cNvSpPr/>
          <p:nvPr/>
        </p:nvSpPr>
        <p:spPr bwMode="auto">
          <a:xfrm rot="5400000">
            <a:off x="1233889" y="2348856"/>
            <a:ext cx="193460" cy="666575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0" name="Left Brace 19"/>
          <p:cNvSpPr/>
          <p:nvPr/>
        </p:nvSpPr>
        <p:spPr bwMode="auto">
          <a:xfrm rot="5400000">
            <a:off x="1960423" y="2339174"/>
            <a:ext cx="193460" cy="666575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1" name="Left Brace 20"/>
          <p:cNvSpPr/>
          <p:nvPr/>
        </p:nvSpPr>
        <p:spPr bwMode="auto">
          <a:xfrm rot="5400000">
            <a:off x="4309372" y="2406337"/>
            <a:ext cx="193460" cy="666575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Left Brace 21"/>
          <p:cNvSpPr/>
          <p:nvPr/>
        </p:nvSpPr>
        <p:spPr bwMode="auto">
          <a:xfrm rot="5400000">
            <a:off x="5034659" y="2391567"/>
            <a:ext cx="193460" cy="666575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3" name="Right Brace 22"/>
          <p:cNvSpPr/>
          <p:nvPr/>
        </p:nvSpPr>
        <p:spPr bwMode="auto">
          <a:xfrm rot="5400000">
            <a:off x="2855482" y="1336459"/>
            <a:ext cx="599896" cy="5681272"/>
          </a:xfrm>
          <a:prstGeom prst="rightBrace">
            <a:avLst>
              <a:gd name="adj1" fmla="val 8333"/>
              <a:gd name="adj2" fmla="val 5052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32945" y="3708594"/>
            <a:ext cx="284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w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28252" y="2136988"/>
            <a:ext cx="49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w</a:t>
            </a:r>
            <a:r>
              <a:rPr lang="en-US" sz="2400" baseline="-25000" dirty="0" smtClean="0">
                <a:solidFill>
                  <a:schemeClr val="accent2"/>
                </a:solidFill>
              </a:rPr>
              <a:t>1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41789" y="2143969"/>
            <a:ext cx="578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w</a:t>
            </a:r>
            <a:r>
              <a:rPr lang="en-US" sz="2400" baseline="-25000" dirty="0">
                <a:solidFill>
                  <a:schemeClr val="accent2"/>
                </a:solidFill>
              </a:rPr>
              <a:t>2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60758" y="2154916"/>
            <a:ext cx="578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w</a:t>
            </a:r>
            <a:r>
              <a:rPr lang="en-US" sz="2400" baseline="-25000" dirty="0" smtClean="0">
                <a:solidFill>
                  <a:schemeClr val="accent2"/>
                </a:solidFill>
              </a:rPr>
              <a:t>1</a:t>
            </a:r>
            <a:r>
              <a:rPr lang="en-US" sz="2400" dirty="0" smtClean="0">
                <a:solidFill>
                  <a:schemeClr val="accent2"/>
                </a:solidFill>
              </a:rPr>
              <a:t>’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01036" y="2158959"/>
            <a:ext cx="578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w</a:t>
            </a:r>
            <a:r>
              <a:rPr lang="en-US" sz="2400" baseline="-25000" dirty="0">
                <a:solidFill>
                  <a:schemeClr val="accent2"/>
                </a:solidFill>
              </a:rPr>
              <a:t>2</a:t>
            </a:r>
            <a:r>
              <a:rPr lang="en-US" sz="2400" dirty="0" smtClean="0">
                <a:solidFill>
                  <a:schemeClr val="accent2"/>
                </a:solidFill>
              </a:rPr>
              <a:t>’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84432" y="2376828"/>
            <a:ext cx="247795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r</a:t>
            </a:r>
            <a:r>
              <a:rPr lang="en-US" sz="2400" baseline="-25000" dirty="0" smtClean="0"/>
              <a:t>1 </a:t>
            </a:r>
            <a:r>
              <a:rPr lang="en-US" sz="2400" dirty="0" smtClean="0"/>
              <a:t>matches w</a:t>
            </a:r>
            <a:r>
              <a:rPr lang="en-US" sz="2400" baseline="-25000" dirty="0" smtClean="0"/>
              <a:t>1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r</a:t>
            </a:r>
            <a:r>
              <a:rPr lang="en-US" sz="2400" baseline="-25000" dirty="0" smtClean="0"/>
              <a:t>2 </a:t>
            </a:r>
            <a:r>
              <a:rPr lang="en-US" sz="2400" dirty="0"/>
              <a:t>matches </a:t>
            </a:r>
            <a:r>
              <a:rPr lang="en-US" sz="2400" dirty="0" smtClean="0"/>
              <a:t>w</a:t>
            </a:r>
            <a:r>
              <a:rPr lang="en-US" sz="2400" baseline="-25000" dirty="0" smtClean="0"/>
              <a:t>2</a:t>
            </a:r>
          </a:p>
          <a:p>
            <a:pPr>
              <a:spcBef>
                <a:spcPts val="0"/>
              </a:spcBef>
            </a:pPr>
            <a:endParaRPr lang="en-US" sz="1000" dirty="0"/>
          </a:p>
          <a:p>
            <a:pPr>
              <a:spcBef>
                <a:spcPts val="0"/>
              </a:spcBef>
            </a:pPr>
            <a:r>
              <a:rPr lang="en-US" sz="2400" dirty="0" smtClean="0"/>
              <a:t>r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’</a:t>
            </a:r>
            <a:r>
              <a:rPr lang="en-US" sz="2400" baseline="-25000" dirty="0" smtClean="0"/>
              <a:t> </a:t>
            </a:r>
            <a:r>
              <a:rPr lang="en-US" sz="2400" dirty="0"/>
              <a:t>matches </a:t>
            </a:r>
            <a:r>
              <a:rPr lang="en-US" sz="2400" dirty="0" smtClean="0"/>
              <a:t>w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’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 smtClean="0"/>
              <a:t>r</a:t>
            </a:r>
            <a:r>
              <a:rPr lang="en-US" sz="2400" baseline="-25000" dirty="0"/>
              <a:t>2</a:t>
            </a:r>
            <a:r>
              <a:rPr lang="en-US" sz="2400" dirty="0" smtClean="0"/>
              <a:t>’</a:t>
            </a:r>
            <a:r>
              <a:rPr lang="en-US" sz="2400" baseline="-25000" dirty="0" smtClean="0"/>
              <a:t> </a:t>
            </a:r>
            <a:r>
              <a:rPr lang="en-US" sz="2400" dirty="0"/>
              <a:t>matches </a:t>
            </a:r>
            <a:r>
              <a:rPr lang="en-US" sz="2400" dirty="0" smtClean="0"/>
              <a:t>w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’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0" y="4801806"/>
                <a:ext cx="9062382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400" dirty="0" smtClean="0"/>
                  <a:t>Two special cases:</a:t>
                </a:r>
              </a:p>
              <a:p>
                <a:pPr marL="342900" indent="-3429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r</a:t>
                </a:r>
                <a:r>
                  <a:rPr lang="en-US" sz="2400" baseline="-25000" dirty="0" smtClean="0"/>
                  <a:t>1 </a:t>
                </a:r>
                <a:r>
                  <a:rPr lang="en-US" sz="2400" dirty="0" smtClean="0"/>
                  <a:t>= r</a:t>
                </a:r>
                <a:r>
                  <a:rPr lang="en-US" sz="2400" baseline="-25000" dirty="0" smtClean="0"/>
                  <a:t>2</a:t>
                </a:r>
                <a:r>
                  <a:rPr lang="en-US" sz="2400" dirty="0" smtClean="0"/>
                  <a:t>’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 smtClean="0"/>
                  <a:t> : This describes the substring</a:t>
                </a:r>
              </a:p>
              <a:p>
                <a:pPr marL="342900" indent="-3429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r</a:t>
                </a:r>
                <a:r>
                  <a:rPr lang="en-US" sz="2400" baseline="-25000" dirty="0" smtClean="0"/>
                  <a:t>2 </a:t>
                </a:r>
                <a:r>
                  <a:rPr lang="en-US" sz="2400" dirty="0" smtClean="0"/>
                  <a:t>= r</a:t>
                </a:r>
                <a:r>
                  <a:rPr lang="en-US" sz="2400" baseline="-25000" dirty="0" smtClean="0"/>
                  <a:t>1</a:t>
                </a:r>
                <a:r>
                  <a:rPr lang="en-US" sz="2400" dirty="0" smtClean="0"/>
                  <a:t>’ </a:t>
                </a:r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 smtClean="0"/>
                  <a:t> : This describes boundaries around the substring</a:t>
                </a:r>
              </a:p>
              <a:p>
                <a:pPr marL="342900" indent="-3429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sz="1000" dirty="0" smtClean="0"/>
              </a:p>
              <a:p>
                <a:pPr>
                  <a:spcBef>
                    <a:spcPts val="0"/>
                  </a:spcBef>
                </a:pPr>
                <a:r>
                  <a:rPr lang="en-US" sz="2400" dirty="0" smtClean="0"/>
                  <a:t>The general case allows for the combination of the two and is thus a powerful operator!</a:t>
                </a:r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801806"/>
                <a:ext cx="9062382" cy="2554545"/>
              </a:xfrm>
              <a:prstGeom prst="rect">
                <a:avLst/>
              </a:prstGeom>
              <a:blipFill rotWithShape="0">
                <a:blip r:embed="rId2"/>
                <a:stretch>
                  <a:fillRect l="-1009" t="-1909" r="-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0435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722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825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722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857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722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951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722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34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722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884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722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785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722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723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722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748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722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847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88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2857" y="2872635"/>
            <a:ext cx="7772400" cy="609600"/>
          </a:xfrm>
        </p:spPr>
        <p:txBody>
          <a:bodyPr/>
          <a:lstStyle/>
          <a:p>
            <a:r>
              <a:rPr lang="en-US" dirty="0" err="1" smtClean="0"/>
              <a:t>FlashExtract</a:t>
            </a:r>
            <a:r>
              <a:rPr lang="en-US" dirty="0" smtClean="0"/>
              <a:t>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701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Syntactic String Transformations: Example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2562" y="4130116"/>
            <a:ext cx="89154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accent2"/>
                </a:solidFill>
              </a:rPr>
              <a:t>S</a:t>
            </a:r>
            <a:r>
              <a:rPr lang="en-US" sz="2400" dirty="0" smtClean="0">
                <a:solidFill>
                  <a:schemeClr val="accent2"/>
                </a:solidFill>
              </a:rPr>
              <a:t>witch</a:t>
            </a:r>
            <a:r>
              <a:rPr lang="en-US" sz="2400" dirty="0">
                <a:solidFill>
                  <a:schemeClr val="accent2"/>
                </a:solidFill>
              </a:rPr>
              <a:t>((</a:t>
            </a:r>
            <a:r>
              <a:rPr lang="en-US" sz="2400" dirty="0" smtClean="0">
                <a:solidFill>
                  <a:schemeClr val="accent2"/>
                </a:solidFill>
                <a:latin typeface="Comic Sans MS"/>
              </a:rPr>
              <a:t>b</a:t>
            </a:r>
            <a:r>
              <a:rPr lang="en-US" sz="2400" baseline="-25000" dirty="0" smtClean="0">
                <a:solidFill>
                  <a:schemeClr val="accent2"/>
                </a:solidFill>
                <a:latin typeface="Comic Sans MS"/>
              </a:rPr>
              <a:t>1</a:t>
            </a:r>
            <a:r>
              <a:rPr lang="en-US" sz="2400" dirty="0" smtClean="0">
                <a:solidFill>
                  <a:schemeClr val="accent2"/>
                </a:solidFill>
                <a:latin typeface="Comic Sans MS"/>
              </a:rPr>
              <a:t>, e</a:t>
            </a:r>
            <a:r>
              <a:rPr lang="en-US" sz="2400" baseline="-25000" dirty="0" smtClean="0">
                <a:solidFill>
                  <a:schemeClr val="accent2"/>
                </a:solidFill>
                <a:latin typeface="Comic Sans MS"/>
              </a:rPr>
              <a:t>1</a:t>
            </a:r>
            <a:r>
              <a:rPr lang="en-US" sz="2400" dirty="0" smtClean="0">
                <a:solidFill>
                  <a:schemeClr val="accent2"/>
                </a:solidFill>
              </a:rPr>
              <a:t>), </a:t>
            </a:r>
            <a:r>
              <a:rPr lang="en-US" sz="2400" dirty="0">
                <a:solidFill>
                  <a:schemeClr val="accent2"/>
                </a:solidFill>
              </a:rPr>
              <a:t>(</a:t>
            </a:r>
            <a:r>
              <a:rPr lang="en-US" sz="2400" dirty="0" smtClean="0">
                <a:solidFill>
                  <a:schemeClr val="accent2"/>
                </a:solidFill>
                <a:latin typeface="Comic Sans MS"/>
              </a:rPr>
              <a:t>b</a:t>
            </a:r>
            <a:r>
              <a:rPr lang="en-US" sz="2400" baseline="-25000" dirty="0" smtClean="0">
                <a:solidFill>
                  <a:schemeClr val="accent2"/>
                </a:solidFill>
                <a:latin typeface="Comic Sans MS"/>
              </a:rPr>
              <a:t>2</a:t>
            </a:r>
            <a:r>
              <a:rPr lang="en-US" sz="2400" dirty="0" smtClean="0">
                <a:solidFill>
                  <a:schemeClr val="accent2"/>
                </a:solidFill>
                <a:latin typeface="Comic Sans MS"/>
              </a:rPr>
              <a:t>, e</a:t>
            </a:r>
            <a:r>
              <a:rPr lang="en-US" sz="2400" baseline="-25000" dirty="0" smtClean="0">
                <a:solidFill>
                  <a:schemeClr val="accent2"/>
                </a:solidFill>
                <a:latin typeface="Comic Sans MS"/>
              </a:rPr>
              <a:t>2</a:t>
            </a:r>
            <a:r>
              <a:rPr lang="en-US" sz="2400" dirty="0" smtClean="0">
                <a:solidFill>
                  <a:schemeClr val="accent2"/>
                </a:solidFill>
              </a:rPr>
              <a:t>))</a:t>
            </a:r>
            <a:r>
              <a:rPr lang="en-US" sz="2400" dirty="0" smtClean="0"/>
              <a:t>, where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>
                <a:latin typeface="Comic Sans MS"/>
              </a:rPr>
              <a:t>b</a:t>
            </a:r>
            <a:r>
              <a:rPr lang="en-US" sz="2400" baseline="-25000" dirty="0" smtClean="0">
                <a:latin typeface="Comic Sans MS"/>
              </a:rPr>
              <a:t>1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msy10"/>
              </a:rPr>
              <a:t>´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omic Sans MS"/>
              </a:rPr>
              <a:t>Match(v</a:t>
            </a:r>
            <a:r>
              <a:rPr lang="en-US" sz="2400" baseline="-25000" dirty="0" smtClean="0">
                <a:latin typeface="Comic Sans MS"/>
              </a:rPr>
              <a:t>1</a:t>
            </a:r>
            <a:r>
              <a:rPr lang="en-US" sz="2400" dirty="0" smtClean="0"/>
              <a:t>,NumTok,3</a:t>
            </a:r>
            <a:r>
              <a:rPr lang="en-US" sz="2400" dirty="0"/>
              <a:t>), </a:t>
            </a:r>
            <a:r>
              <a:rPr lang="en-US" sz="2400" dirty="0" smtClean="0"/>
              <a:t>     </a:t>
            </a:r>
            <a:r>
              <a:rPr lang="en-US" sz="2400" dirty="0" smtClean="0">
                <a:latin typeface="Comic Sans MS"/>
              </a:rPr>
              <a:t>b</a:t>
            </a:r>
            <a:r>
              <a:rPr lang="en-US" sz="2400" baseline="-25000" dirty="0" smtClean="0">
                <a:latin typeface="Comic Sans MS"/>
              </a:rPr>
              <a:t>2 </a:t>
            </a:r>
            <a:r>
              <a:rPr lang="en-US" sz="2400" dirty="0" smtClean="0">
                <a:latin typeface="cmsy10"/>
              </a:rPr>
              <a:t>´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msy10"/>
              </a:rPr>
              <a:t>:</a:t>
            </a:r>
            <a:r>
              <a:rPr lang="en-US" sz="2400" dirty="0" smtClean="0">
                <a:latin typeface="Comic Sans MS"/>
              </a:rPr>
              <a:t>Match(v</a:t>
            </a:r>
            <a:r>
              <a:rPr lang="en-US" sz="2400" baseline="-25000" dirty="0" smtClean="0">
                <a:latin typeface="Comic Sans MS"/>
              </a:rPr>
              <a:t>1</a:t>
            </a:r>
            <a:r>
              <a:rPr lang="en-US" sz="2400" dirty="0" smtClean="0"/>
              <a:t>,NumTok,3</a:t>
            </a:r>
            <a:r>
              <a:rPr lang="en-US" sz="2400" dirty="0"/>
              <a:t>),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Comic Sans MS"/>
              </a:rPr>
              <a:t>e</a:t>
            </a:r>
            <a:r>
              <a:rPr lang="en-US" sz="2400" baseline="-25000" dirty="0" smtClean="0">
                <a:latin typeface="Comic Sans MS"/>
              </a:rPr>
              <a:t>1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msy10"/>
              </a:rPr>
              <a:t>´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omic Sans MS"/>
              </a:rPr>
              <a:t>Concatenate(SubStr2(v</a:t>
            </a:r>
            <a:r>
              <a:rPr lang="en-US" sz="2400" baseline="-25000" dirty="0" smtClean="0">
                <a:latin typeface="Comic Sans MS"/>
              </a:rPr>
              <a:t>1</a:t>
            </a:r>
            <a:r>
              <a:rPr lang="en-US" sz="2400" dirty="0" smtClean="0"/>
              <a:t>,NumTok,1), </a:t>
            </a:r>
            <a:r>
              <a:rPr lang="en-US" sz="2400" dirty="0" err="1"/>
              <a:t>ConstStr</a:t>
            </a:r>
            <a:r>
              <a:rPr lang="en-US" sz="2400" dirty="0" smtClean="0"/>
              <a:t>(“-”),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Comic Sans MS"/>
              </a:rPr>
              <a:t>		        SubStr2(v</a:t>
            </a:r>
            <a:r>
              <a:rPr lang="en-US" sz="2400" baseline="-25000" dirty="0" smtClean="0">
                <a:latin typeface="Comic Sans MS"/>
              </a:rPr>
              <a:t>1</a:t>
            </a:r>
            <a:r>
              <a:rPr lang="en-US" sz="2400" dirty="0" smtClean="0"/>
              <a:t>,NumTok,2), </a:t>
            </a:r>
            <a:r>
              <a:rPr lang="en-US" sz="2400" dirty="0" err="1" smtClean="0"/>
              <a:t>ConstStr</a:t>
            </a:r>
            <a:r>
              <a:rPr lang="en-US" sz="2400" dirty="0" smtClean="0"/>
              <a:t>(“-”),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 smtClean="0">
                <a:latin typeface="Comic Sans MS"/>
              </a:rPr>
              <a:t>		        SubStr2(v</a:t>
            </a:r>
            <a:r>
              <a:rPr lang="en-US" sz="2400" baseline="-25000" dirty="0" smtClean="0">
                <a:latin typeface="Comic Sans MS"/>
              </a:rPr>
              <a:t>1</a:t>
            </a:r>
            <a:r>
              <a:rPr lang="en-US" sz="2400" dirty="0" smtClean="0"/>
              <a:t>,NumTok,3</a:t>
            </a:r>
            <a:r>
              <a:rPr lang="en-US" sz="2400" dirty="0"/>
              <a:t>))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Comic Sans MS"/>
              </a:rPr>
              <a:t>e</a:t>
            </a:r>
            <a:r>
              <a:rPr lang="en-US" sz="2400" baseline="-25000" dirty="0" smtClean="0">
                <a:latin typeface="Comic Sans MS"/>
              </a:rPr>
              <a:t>2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msy10"/>
              </a:rPr>
              <a:t>´</a:t>
            </a:r>
            <a:r>
              <a:rPr lang="en-US" sz="2400" dirty="0" smtClean="0"/>
              <a:t> Concatenate(</a:t>
            </a:r>
            <a:r>
              <a:rPr lang="en-US" sz="2400" dirty="0" err="1" smtClean="0"/>
              <a:t>ConstStr</a:t>
            </a:r>
            <a:r>
              <a:rPr lang="en-US" sz="2400" dirty="0"/>
              <a:t>(“425-</a:t>
            </a:r>
            <a:r>
              <a:rPr lang="en-US" sz="2400" dirty="0" smtClean="0"/>
              <a:t>”),</a:t>
            </a:r>
            <a:r>
              <a:rPr lang="en-US" sz="2400" dirty="0" smtClean="0">
                <a:latin typeface="Comic Sans MS"/>
              </a:rPr>
              <a:t>SubStr2(v</a:t>
            </a:r>
            <a:r>
              <a:rPr lang="en-US" sz="2400" baseline="-25000" dirty="0" smtClean="0">
                <a:latin typeface="Comic Sans MS"/>
              </a:rPr>
              <a:t>1</a:t>
            </a:r>
            <a:r>
              <a:rPr lang="en-US" sz="2400" dirty="0" smtClean="0"/>
              <a:t>,NumTok,1),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 smtClean="0"/>
              <a:t>	                   </a:t>
            </a:r>
            <a:r>
              <a:rPr lang="en-US" sz="2400" dirty="0" err="1" smtClean="0"/>
              <a:t>ConstStr</a:t>
            </a:r>
            <a:r>
              <a:rPr lang="en-US" sz="2400" dirty="0" smtClean="0"/>
              <a:t>(“-”),</a:t>
            </a:r>
            <a:r>
              <a:rPr lang="en-US" sz="2400" dirty="0" smtClean="0">
                <a:latin typeface="Comic Sans MS"/>
              </a:rPr>
              <a:t>SubStr2(v</a:t>
            </a:r>
            <a:r>
              <a:rPr lang="en-US" sz="2400" baseline="-25000" dirty="0" smtClean="0">
                <a:latin typeface="Comic Sans MS"/>
              </a:rPr>
              <a:t>1</a:t>
            </a:r>
            <a:r>
              <a:rPr lang="en-US" sz="2400" dirty="0" smtClean="0"/>
              <a:t>,NumTok,2</a:t>
            </a:r>
            <a:r>
              <a:rPr lang="en-US" sz="2400" dirty="0"/>
              <a:t>))</a:t>
            </a:r>
            <a:endParaRPr lang="pt-BR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19807" y="949564"/>
            <a:ext cx="6778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Format phone numbers</a:t>
            </a:r>
            <a:endParaRPr lang="en-US" sz="2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72562" y="1555265"/>
          <a:ext cx="7060223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9869"/>
                <a:gridCol w="371035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Input v</a:t>
                      </a:r>
                      <a:r>
                        <a:rPr lang="en-US" sz="2400" baseline="-25000" dirty="0" smtClean="0"/>
                        <a:t>1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Output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(425)-706-7709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425-706-7709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510.220.5586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510-220-5586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235 7654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425-235-7654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745-8139</a:t>
                      </a:r>
                      <a:endParaRPr lang="en-US" sz="2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425-745-8139</a:t>
                      </a:r>
                      <a:endParaRPr lang="en-US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530460"/>
      </p:ext>
    </p:extLst>
  </p:cSld>
  <p:clrMapOvr>
    <a:masterClrMapping/>
  </p:clrMapOvr>
  <p:transition advTm="632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89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02" y="1064870"/>
            <a:ext cx="2270014" cy="6858000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97375" y="304800"/>
            <a:ext cx="7772400" cy="609600"/>
          </a:xfrm>
        </p:spPr>
        <p:txBody>
          <a:bodyPr/>
          <a:lstStyle/>
          <a:p>
            <a:r>
              <a:rPr lang="en-US" dirty="0" err="1" smtClean="0"/>
              <a:t>FlashExtract</a:t>
            </a:r>
            <a:r>
              <a:rPr lang="en-US" dirty="0" smtClean="0"/>
              <a:t>: Text File Instantiation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61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90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90" y="1053294"/>
            <a:ext cx="2233022" cy="6858000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97375" y="304800"/>
            <a:ext cx="7772400" cy="609600"/>
          </a:xfrm>
        </p:spPr>
        <p:txBody>
          <a:bodyPr/>
          <a:lstStyle/>
          <a:p>
            <a:r>
              <a:rPr lang="en-US" dirty="0" err="1" smtClean="0"/>
              <a:t>FlashExtract</a:t>
            </a:r>
            <a:r>
              <a:rPr lang="en-US" dirty="0" smtClean="0"/>
              <a:t>: Text File Instantiation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190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15" y="1053294"/>
            <a:ext cx="2125579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91</a:t>
            </a:fld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97375" y="304800"/>
            <a:ext cx="7772400" cy="609600"/>
          </a:xfrm>
        </p:spPr>
        <p:txBody>
          <a:bodyPr/>
          <a:lstStyle/>
          <a:p>
            <a:r>
              <a:rPr lang="en-US" dirty="0" err="1" smtClean="0"/>
              <a:t>FlashExtract</a:t>
            </a:r>
            <a:r>
              <a:rPr lang="en-US" dirty="0" smtClean="0"/>
              <a:t>: Text File Instantiation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494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0" y="1053294"/>
            <a:ext cx="2275355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92</a:t>
            </a:fld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97375" y="304800"/>
            <a:ext cx="7772400" cy="609600"/>
          </a:xfrm>
        </p:spPr>
        <p:txBody>
          <a:bodyPr/>
          <a:lstStyle/>
          <a:p>
            <a:r>
              <a:rPr lang="en-US" dirty="0" err="1" smtClean="0"/>
              <a:t>FlashExtract</a:t>
            </a:r>
            <a:r>
              <a:rPr lang="en-US" dirty="0" smtClean="0"/>
              <a:t>: Text File Instantiation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600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47" y="1041718"/>
            <a:ext cx="2283348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93</a:t>
            </a:fld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97375" y="304800"/>
            <a:ext cx="7772400" cy="609600"/>
          </a:xfrm>
        </p:spPr>
        <p:txBody>
          <a:bodyPr/>
          <a:lstStyle/>
          <a:p>
            <a:r>
              <a:rPr lang="en-US" dirty="0" err="1" smtClean="0"/>
              <a:t>FlashExtract</a:t>
            </a:r>
            <a:r>
              <a:rPr lang="en-US" dirty="0" smtClean="0"/>
              <a:t>: Text File Instantiation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408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45" y="1041718"/>
            <a:ext cx="2368402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94</a:t>
            </a:fld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97375" y="304800"/>
            <a:ext cx="7772400" cy="609600"/>
          </a:xfrm>
        </p:spPr>
        <p:txBody>
          <a:bodyPr/>
          <a:lstStyle/>
          <a:p>
            <a:r>
              <a:rPr lang="en-US" dirty="0" err="1" smtClean="0"/>
              <a:t>FlashExtract</a:t>
            </a:r>
            <a:r>
              <a:rPr lang="en-US" dirty="0" smtClean="0"/>
              <a:t>: Text File Instantiation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594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46" y="1018568"/>
            <a:ext cx="2354951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95</a:t>
            </a:fld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97375" y="304800"/>
            <a:ext cx="7772400" cy="609600"/>
          </a:xfrm>
        </p:spPr>
        <p:txBody>
          <a:bodyPr/>
          <a:lstStyle/>
          <a:p>
            <a:r>
              <a:rPr lang="en-US" dirty="0" err="1" smtClean="0"/>
              <a:t>FlashExtract</a:t>
            </a:r>
            <a:r>
              <a:rPr lang="en-US" dirty="0" smtClean="0"/>
              <a:t>: Text File Instantiation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282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96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418" y="1671637"/>
            <a:ext cx="4505325" cy="3514725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97375" y="304800"/>
            <a:ext cx="7772400" cy="609600"/>
          </a:xfrm>
        </p:spPr>
        <p:txBody>
          <a:bodyPr/>
          <a:lstStyle/>
          <a:p>
            <a:r>
              <a:rPr lang="en-US" dirty="0" err="1" smtClean="0"/>
              <a:t>FlashExtract</a:t>
            </a:r>
            <a:r>
              <a:rPr lang="en-US" dirty="0" smtClean="0"/>
              <a:t>: Text File Instantiation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089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46" y="1018568"/>
            <a:ext cx="2354951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97</a:t>
            </a:fld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97375" y="304800"/>
            <a:ext cx="7772400" cy="609600"/>
          </a:xfrm>
        </p:spPr>
        <p:txBody>
          <a:bodyPr/>
          <a:lstStyle/>
          <a:p>
            <a:r>
              <a:rPr lang="en-US" dirty="0" err="1" smtClean="0"/>
              <a:t>FlashExtract</a:t>
            </a:r>
            <a:r>
              <a:rPr lang="en-US" dirty="0" smtClean="0"/>
              <a:t>: Text File Instantiation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838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89" y="1030141"/>
            <a:ext cx="2347208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7661B-1E0D-4001-BF89-AF1DFB53F904}" type="slidenum">
              <a:rPr lang="en-US" smtClean="0"/>
              <a:pPr>
                <a:defRPr/>
              </a:pPr>
              <a:t>98</a:t>
            </a:fld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97375" y="304800"/>
            <a:ext cx="7772400" cy="609600"/>
          </a:xfrm>
        </p:spPr>
        <p:txBody>
          <a:bodyPr/>
          <a:lstStyle/>
          <a:p>
            <a:r>
              <a:rPr lang="en-US" dirty="0" err="1" smtClean="0"/>
              <a:t>FlashExtract</a:t>
            </a:r>
            <a:r>
              <a:rPr lang="en-US" dirty="0" smtClean="0"/>
              <a:t>: Text File Instantiation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0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54"/>
  <p:tag name="DEFAULTHEIGHT" val="200"/>
  <p:tag name="FIRSTSUMITG@PR10562AXNJXY5K9" val="3079"/>
  <p:tag name="FIRSTSUMITG@PWS13125SVWXY5K9" val="3113"/>
  <p:tag name="FIRSTSUMITG@YFGYMLOFUVWXY5M7" val="3493"/>
  <p:tag name="FIRSTSUMITG@OMKLSHNFUVWYY57I" val="4026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7|20.2|4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7|20.2|4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4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8.9|14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8.9|14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18.8|11.4|4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7|20.2|42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7|20.2|42.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110309</TotalTime>
  <Words>4288</Words>
  <Application>Microsoft Office PowerPoint</Application>
  <PresentationFormat>On-screen Show (4:3)</PresentationFormat>
  <Paragraphs>898</Paragraphs>
  <Slides>100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100</vt:i4>
      </vt:variant>
    </vt:vector>
  </HeadingPairs>
  <TitlesOfParts>
    <vt:vector size="115" baseType="lpstr">
      <vt:lpstr>Cambria Math</vt:lpstr>
      <vt:lpstr>Comic Sans MS</vt:lpstr>
      <vt:lpstr>Calibri</vt:lpstr>
      <vt:lpstr>Consolas</vt:lpstr>
      <vt:lpstr>Times New Roman</vt:lpstr>
      <vt:lpstr>Gill Sans MT</vt:lpstr>
      <vt:lpstr>cmmi10</vt:lpstr>
      <vt:lpstr>Arial</vt:lpstr>
      <vt:lpstr>Tahoma</vt:lpstr>
      <vt:lpstr>Wingdings</vt:lpstr>
      <vt:lpstr>MT Extra</vt:lpstr>
      <vt:lpstr>Segoe UI Light</vt:lpstr>
      <vt:lpstr>cmsy10</vt:lpstr>
      <vt:lpstr>Default Design</vt:lpstr>
      <vt:lpstr>2_Default Design</vt:lpstr>
      <vt:lpstr>PowerPoint Presentation</vt:lpstr>
      <vt:lpstr>Program Synthesis</vt:lpstr>
      <vt:lpstr>PowerPoint Presentation</vt:lpstr>
      <vt:lpstr>Success Story: Algorithm Designer/Software Developer</vt:lpstr>
      <vt:lpstr>PowerPoint Presentation</vt:lpstr>
      <vt:lpstr>PowerPoint Presentation</vt:lpstr>
      <vt:lpstr>Syntactic String Transformations: Language</vt:lpstr>
      <vt:lpstr>Substring Operator</vt:lpstr>
      <vt:lpstr>Syntactic String Transformations: Example</vt:lpstr>
      <vt:lpstr>Synthesis Algorithm  for String Transformations</vt:lpstr>
      <vt:lpstr>Synthesis Algorithm  for String Transformations</vt:lpstr>
      <vt:lpstr>Ranking</vt:lpstr>
      <vt:lpstr>Experimental Comparison of various Ranking Strategies</vt:lpstr>
      <vt:lpstr>Generic Methodology for End User Programming</vt:lpstr>
      <vt:lpstr>Data Manipulation</vt:lpstr>
      <vt:lpstr>PowerPoint Presentation</vt:lpstr>
      <vt:lpstr>Programming using Natural Language</vt:lpstr>
      <vt:lpstr>DSL for SmartPhone Programming</vt:lpstr>
      <vt:lpstr>Programming using Natural Language</vt:lpstr>
      <vt:lpstr>Synthesis Algorithm for Natural Language Programming</vt:lpstr>
      <vt:lpstr>PowerPoint Presentation</vt:lpstr>
      <vt:lpstr>New Directions in End User Programming</vt:lpstr>
      <vt:lpstr>Test Driven Development (TDD): Example1</vt:lpstr>
      <vt:lpstr>Test Driven Development (TDD): Example1</vt:lpstr>
      <vt:lpstr>Test Driven Development (TDD): Example1</vt:lpstr>
      <vt:lpstr>Test Driven Development (TDD): Example1</vt:lpstr>
      <vt:lpstr>Test Driven Development (TDD): Example1</vt:lpstr>
      <vt:lpstr>Test Driven Development (TDD): Example1</vt:lpstr>
      <vt:lpstr>Google’s Automation of TDD2</vt:lpstr>
      <vt:lpstr>Google’s Automation of TDD2  (April 1 Joke)</vt:lpstr>
      <vt:lpstr>Our Synthesis Algorithm for TDD Automation</vt:lpstr>
      <vt:lpstr>Where to modify to fit the next test case?</vt:lpstr>
      <vt:lpstr>Where to modify to fit the next test case?</vt:lpstr>
      <vt:lpstr>Where to modify to fit the next test case?</vt:lpstr>
      <vt:lpstr>Where to modify to fit the next test case?</vt:lpstr>
      <vt:lpstr>Where to modify to fit the next test case?</vt:lpstr>
      <vt:lpstr>Where to modify to fit the next test case?</vt:lpstr>
      <vt:lpstr>Where to modify to fit the next test case?</vt:lpstr>
      <vt:lpstr>Our Synthesis Algorithm for TDD Automation</vt:lpstr>
      <vt:lpstr>Experimental Results (on Pex4Fun coding duels)</vt:lpstr>
      <vt:lpstr>New Directions in End-User Programming</vt:lpstr>
      <vt:lpstr>PowerPoint Presentation</vt:lpstr>
      <vt:lpstr>Connections between End-User Programming       &amp;  Intelligent Tutoring Systems</vt:lpstr>
      <vt:lpstr>Problem Synthesis</vt:lpstr>
      <vt:lpstr>Problem Synthesis: Algebra (Trigonometry)</vt:lpstr>
      <vt:lpstr>Problem Synthesis: Algebra (Trigonometry)</vt:lpstr>
      <vt:lpstr>Problem Synthesis: Algebra (Limits)</vt:lpstr>
      <vt:lpstr>Problem Synthesis: Algebra (Integration)</vt:lpstr>
      <vt:lpstr>Problem Synthesis: Algebra (Determinant)</vt:lpstr>
      <vt:lpstr>Synthesis Algorithm for Finding Instantiations</vt:lpstr>
      <vt:lpstr>Problem Synthesis</vt:lpstr>
      <vt:lpstr>Problem Synthesis: Sentence Completion</vt:lpstr>
      <vt:lpstr>Feedback Synthesis</vt:lpstr>
      <vt:lpstr>Counterexamples are not sufficient!</vt:lpstr>
      <vt:lpstr>Feedback Synthesis</vt:lpstr>
      <vt:lpstr>Feedback Synthesis: Programming (Array Reverse)</vt:lpstr>
      <vt:lpstr>Experimental Results</vt:lpstr>
      <vt:lpstr>Feedback Synthesis</vt:lpstr>
      <vt:lpstr>Feedback Synthesis: Finite State Automata</vt:lpstr>
      <vt:lpstr>Experimental Results</vt:lpstr>
      <vt:lpstr>New Directions in Intelligent Tutoring Systems</vt:lpstr>
      <vt:lpstr>Conclusion</vt:lpstr>
      <vt:lpstr>Backup Demo Slides</vt:lpstr>
      <vt:lpstr>Flash Fill Demo</vt:lpstr>
      <vt:lpstr>Flash Fill (Excel 2013 feature) in 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FlashExtract Demo</vt:lpstr>
      <vt:lpstr>FlashExtract: Text File Instantiation</vt:lpstr>
      <vt:lpstr>FlashExtract: Text File Instantiation</vt:lpstr>
      <vt:lpstr>FlashExtract: Text File Instantiation</vt:lpstr>
      <vt:lpstr>FlashExtract: Text File Instantiation</vt:lpstr>
      <vt:lpstr>FlashExtract: Text File Instantiation</vt:lpstr>
      <vt:lpstr>FlashExtract: Text File Instantiation</vt:lpstr>
      <vt:lpstr>FlashExtract: Text File Instantiation</vt:lpstr>
      <vt:lpstr>FlashExtract: Text File Instantiation</vt:lpstr>
      <vt:lpstr>FlashExtract: Text File Instantiation</vt:lpstr>
      <vt:lpstr>FlashExtract: Text File Instantiation</vt:lpstr>
      <vt:lpstr>FlashExtract: Text File Instantiation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Sumit Gulwani</cp:lastModifiedBy>
  <cp:revision>6553</cp:revision>
  <cp:lastPrinted>2011-01-25T02:43:07Z</cp:lastPrinted>
  <dcterms:created xsi:type="dcterms:W3CDTF">1601-01-01T00:00:00Z</dcterms:created>
  <dcterms:modified xsi:type="dcterms:W3CDTF">2014-07-19T22:35:51Z</dcterms:modified>
</cp:coreProperties>
</file>