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751" r:id="rId2"/>
  </p:sldMasterIdLst>
  <p:notesMasterIdLst>
    <p:notesMasterId r:id="rId54"/>
  </p:notesMasterIdLst>
  <p:handoutMasterIdLst>
    <p:handoutMasterId r:id="rId55"/>
  </p:handoutMasterIdLst>
  <p:sldIdLst>
    <p:sldId id="976" r:id="rId3"/>
    <p:sldId id="1552" r:id="rId4"/>
    <p:sldId id="1589" r:id="rId5"/>
    <p:sldId id="1550" r:id="rId6"/>
    <p:sldId id="1551" r:id="rId7"/>
    <p:sldId id="1342" r:id="rId8"/>
    <p:sldId id="1343" r:id="rId9"/>
    <p:sldId id="1344" r:id="rId10"/>
    <p:sldId id="1345" r:id="rId11"/>
    <p:sldId id="1359" r:id="rId12"/>
    <p:sldId id="1361" r:id="rId13"/>
    <p:sldId id="1362" r:id="rId14"/>
    <p:sldId id="1580" r:id="rId15"/>
    <p:sldId id="1399" r:id="rId16"/>
    <p:sldId id="1326" r:id="rId17"/>
    <p:sldId id="1327" r:id="rId18"/>
    <p:sldId id="1592" r:id="rId19"/>
    <p:sldId id="1593" r:id="rId20"/>
    <p:sldId id="1591" r:id="rId21"/>
    <p:sldId id="1581" r:id="rId22"/>
    <p:sldId id="1409" r:id="rId23"/>
    <p:sldId id="1426" r:id="rId24"/>
    <p:sldId id="1410" r:id="rId25"/>
    <p:sldId id="1411" r:id="rId26"/>
    <p:sldId id="1546" r:id="rId27"/>
    <p:sldId id="1422" r:id="rId28"/>
    <p:sldId id="1545" r:id="rId29"/>
    <p:sldId id="1424" r:id="rId30"/>
    <p:sldId id="1582" r:id="rId31"/>
    <p:sldId id="1587" r:id="rId32"/>
    <p:sldId id="1577" r:id="rId33"/>
    <p:sldId id="1578" r:id="rId34"/>
    <p:sldId id="1579" r:id="rId35"/>
    <p:sldId id="1583" r:id="rId36"/>
    <p:sldId id="1559" r:id="rId37"/>
    <p:sldId id="1588" r:id="rId38"/>
    <p:sldId id="1554" r:id="rId39"/>
    <p:sldId id="1557" r:id="rId40"/>
    <p:sldId id="1558" r:id="rId41"/>
    <p:sldId id="1584" r:id="rId42"/>
    <p:sldId id="1562" r:id="rId43"/>
    <p:sldId id="1563" r:id="rId44"/>
    <p:sldId id="1560" r:id="rId45"/>
    <p:sldId id="1561" r:id="rId46"/>
    <p:sldId id="1564" r:id="rId47"/>
    <p:sldId id="1585" r:id="rId48"/>
    <p:sldId id="1574" r:id="rId49"/>
    <p:sldId id="1567" r:id="rId50"/>
    <p:sldId id="1568" r:id="rId51"/>
    <p:sldId id="1594" r:id="rId52"/>
    <p:sldId id="1356" r:id="rId53"/>
  </p:sldIdLst>
  <p:sldSz cx="9144000" cy="6858000" type="screen4x3"/>
  <p:notesSz cx="7023100" cy="9309100"/>
  <p:embeddedFontLst>
    <p:embeddedFont>
      <p:font typeface="Segoe UI Light" pitchFamily="34" charset="0"/>
      <p:regular r:id="rId56"/>
    </p:embeddedFont>
    <p:embeddedFont>
      <p:font typeface="Tahoma" pitchFamily="34" charset="0"/>
      <p:regular r:id="rId57"/>
      <p:bold r:id="rId58"/>
    </p:embeddedFont>
    <p:embeddedFont>
      <p:font typeface="Calibri" pitchFamily="34" charset="0"/>
      <p:regular r:id="rId59"/>
      <p:bold r:id="rId60"/>
      <p:italic r:id="rId61"/>
      <p:boldItalic r:id="rId62"/>
    </p:embeddedFont>
    <p:embeddedFont>
      <p:font typeface="cmmi10" pitchFamily="34" charset="0"/>
      <p:regular r:id="rId63"/>
    </p:embeddedFont>
    <p:embeddedFont>
      <p:font typeface="Consolas" pitchFamily="49" charset="0"/>
      <p:regular r:id="rId64"/>
      <p:bold r:id="rId65"/>
      <p:italic r:id="rId66"/>
      <p:boldItalic r:id="rId67"/>
    </p:embeddedFont>
    <p:embeddedFont>
      <p:font typeface="Comic Sans MS" pitchFamily="66" charset="0"/>
      <p:regular r:id="rId68"/>
      <p:bold r:id="rId69"/>
    </p:embeddedFont>
    <p:embeddedFont>
      <p:font typeface="cmsy10" pitchFamily="34" charset="0"/>
      <p:regular r:id="rId70"/>
    </p:embeddedFont>
    <p:embeddedFont>
      <p:font typeface="MT Extra" pitchFamily="18" charset="2"/>
      <p:regular r:id="rId71"/>
    </p:embeddedFont>
    <p:embeddedFont>
      <p:font typeface="Cambria Math" pitchFamily="18" charset="0"/>
      <p:regular r:id="rId72"/>
    </p:embeddedFont>
  </p:embeddedFontLst>
  <p:custDataLst>
    <p:tags r:id="rId73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FF9900"/>
    <a:srgbClr val="CC00CC"/>
    <a:srgbClr val="FF6600"/>
    <a:srgbClr val="FFFF00"/>
    <a:srgbClr val="FF99FF"/>
    <a:srgbClr val="0099FF"/>
    <a:srgbClr val="FF66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1757" autoAdjust="0"/>
    <p:restoredTop sz="74194" autoAdjust="0"/>
  </p:normalViewPr>
  <p:slideViewPr>
    <p:cSldViewPr snapToGrid="0">
      <p:cViewPr varScale="1">
        <p:scale>
          <a:sx n="69" d="100"/>
          <a:sy n="69" d="100"/>
        </p:scale>
        <p:origin x="-1402" y="-67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06"/>
    </p:cViewPr>
  </p:sorterViewPr>
  <p:notesViewPr>
    <p:cSldViewPr snapToGrid="0">
      <p:cViewPr varScale="1">
        <p:scale>
          <a:sx n="51" d="100"/>
          <a:sy n="51" d="100"/>
        </p:scale>
        <p:origin x="-2285" y="-86"/>
      </p:cViewPr>
      <p:guideLst>
        <p:guide orient="horz" pos="2932"/>
        <p:guide pos="221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mitg\Desktop\talks\excel-charts\fuzzFix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33514214347199"/>
          <c:y val="5.1410689851800362E-2"/>
          <c:w val="0.54301657167205719"/>
          <c:h val="0.70013327609487785"/>
        </c:manualLayout>
      </c:layou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Array Reverse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7"/>
            <c:spPr>
              <a:solidFill>
                <a:schemeClr val="tx1"/>
              </a:solidFill>
            </c:spPr>
          </c:marker>
          <c:cat>
            <c:strRef>
              <c:f>Sheet2!$A$2:$A$6</c:f>
              <c:strCache>
                <c:ptCount val="5"/>
                <c:pt idx="0">
                  <c:v>F1</c:v>
                </c:pt>
                <c:pt idx="1">
                  <c:v>F2</c:v>
                </c:pt>
                <c:pt idx="2">
                  <c:v>F3</c:v>
                </c:pt>
                <c:pt idx="3">
                  <c:v>F4</c:v>
                </c:pt>
                <c:pt idx="4">
                  <c:v>F5</c:v>
                </c:pt>
              </c:strCache>
            </c:strRef>
          </c:cat>
          <c:val>
            <c:numRef>
              <c:f>Sheet2!$B$2:$B$6</c:f>
              <c:numCache>
                <c:formatCode>General</c:formatCode>
                <c:ptCount val="5"/>
                <c:pt idx="0">
                  <c:v>6.9078947368421059E-2</c:v>
                </c:pt>
                <c:pt idx="1">
                  <c:v>0.35197368421052633</c:v>
                </c:pt>
                <c:pt idx="2">
                  <c:v>0.77302631578947367</c:v>
                </c:pt>
                <c:pt idx="3">
                  <c:v>0.82894736842105265</c:v>
                </c:pt>
                <c:pt idx="4">
                  <c:v>0.83552631578947367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Palindrome</c:v>
                </c:pt>
              </c:strCache>
            </c:strRef>
          </c:tx>
          <c:marker>
            <c:symbol val="diamond"/>
            <c:size val="7"/>
            <c:spPr>
              <a:solidFill>
                <a:schemeClr val="accent2"/>
              </a:solidFill>
            </c:spPr>
          </c:marker>
          <c:cat>
            <c:strRef>
              <c:f>Sheet2!$A$2:$A$6</c:f>
              <c:strCache>
                <c:ptCount val="5"/>
                <c:pt idx="0">
                  <c:v>F1</c:v>
                </c:pt>
                <c:pt idx="1">
                  <c:v>F2</c:v>
                </c:pt>
                <c:pt idx="2">
                  <c:v>F3</c:v>
                </c:pt>
                <c:pt idx="3">
                  <c:v>F4</c:v>
                </c:pt>
                <c:pt idx="4">
                  <c:v>F5</c:v>
                </c:pt>
              </c:strCache>
            </c:strRef>
          </c:cat>
          <c:val>
            <c:numRef>
              <c:f>Sheet2!$C$2:$C$6</c:f>
              <c:numCache>
                <c:formatCode>General</c:formatCode>
                <c:ptCount val="5"/>
                <c:pt idx="0">
                  <c:v>0.45348837209302323</c:v>
                </c:pt>
                <c:pt idx="1">
                  <c:v>0.69767441860465118</c:v>
                </c:pt>
                <c:pt idx="2">
                  <c:v>0.7441860465116279</c:v>
                </c:pt>
                <c:pt idx="3">
                  <c:v>0.7441860465116279</c:v>
                </c:pt>
                <c:pt idx="4">
                  <c:v>0.7441860465116279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Max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diamond"/>
            <c:size val="7"/>
            <c:spPr>
              <a:solidFill>
                <a:srgbClr val="FF6600"/>
              </a:solidFill>
            </c:spPr>
          </c:marker>
          <c:cat>
            <c:strRef>
              <c:f>Sheet2!$A$2:$A$6</c:f>
              <c:strCache>
                <c:ptCount val="5"/>
                <c:pt idx="0">
                  <c:v>F1</c:v>
                </c:pt>
                <c:pt idx="1">
                  <c:v>F2</c:v>
                </c:pt>
                <c:pt idx="2">
                  <c:v>F3</c:v>
                </c:pt>
                <c:pt idx="3">
                  <c:v>F4</c:v>
                </c:pt>
                <c:pt idx="4">
                  <c:v>F5</c:v>
                </c:pt>
              </c:strCache>
            </c:strRef>
          </c:cat>
          <c:val>
            <c:numRef>
              <c:f>Sheet2!$D$2:$D$6</c:f>
              <c:numCache>
                <c:formatCode>General</c:formatCode>
                <c:ptCount val="5"/>
                <c:pt idx="0">
                  <c:v>0.17171717171717171</c:v>
                </c:pt>
                <c:pt idx="1">
                  <c:v>0.5757575757575758</c:v>
                </c:pt>
                <c:pt idx="2">
                  <c:v>0.64646464646464652</c:v>
                </c:pt>
                <c:pt idx="3">
                  <c:v>0.68686868686868685</c:v>
                </c:pt>
                <c:pt idx="4">
                  <c:v>0.68686868686868685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Factorial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diamond"/>
            <c:size val="7"/>
            <c:spPr>
              <a:solidFill>
                <a:srgbClr val="008000"/>
              </a:solidFill>
            </c:spPr>
          </c:marker>
          <c:cat>
            <c:strRef>
              <c:f>Sheet2!$A$2:$A$6</c:f>
              <c:strCache>
                <c:ptCount val="5"/>
                <c:pt idx="0">
                  <c:v>F1</c:v>
                </c:pt>
                <c:pt idx="1">
                  <c:v>F2</c:v>
                </c:pt>
                <c:pt idx="2">
                  <c:v>F3</c:v>
                </c:pt>
                <c:pt idx="3">
                  <c:v>F4</c:v>
                </c:pt>
                <c:pt idx="4">
                  <c:v>F5</c:v>
                </c:pt>
              </c:strCache>
            </c:strRef>
          </c:cat>
          <c:val>
            <c:numRef>
              <c:f>Sheet2!$E$2:$E$6</c:f>
              <c:numCache>
                <c:formatCode>General</c:formatCode>
                <c:ptCount val="5"/>
                <c:pt idx="0" formatCode="0.00">
                  <c:v>0.15714285714285714</c:v>
                </c:pt>
                <c:pt idx="1">
                  <c:v>0.2</c:v>
                </c:pt>
                <c:pt idx="2">
                  <c:v>0.3</c:v>
                </c:pt>
                <c:pt idx="3">
                  <c:v>0.5714285714285714</c:v>
                </c:pt>
                <c:pt idx="4">
                  <c:v>0.5714285714285714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isIncreasing</c:v>
                </c:pt>
              </c:strCache>
            </c:strRef>
          </c:tx>
          <c:spPr>
            <a:ln>
              <a:solidFill>
                <a:srgbClr val="CC00CC"/>
              </a:solidFill>
            </a:ln>
          </c:spPr>
          <c:marker>
            <c:symbol val="diamond"/>
            <c:size val="7"/>
            <c:spPr>
              <a:solidFill>
                <a:srgbClr val="CC00CC"/>
              </a:solidFill>
            </c:spPr>
          </c:marker>
          <c:cat>
            <c:strRef>
              <c:f>Sheet2!$A$2:$A$6</c:f>
              <c:strCache>
                <c:ptCount val="5"/>
                <c:pt idx="0">
                  <c:v>F1</c:v>
                </c:pt>
                <c:pt idx="1">
                  <c:v>F2</c:v>
                </c:pt>
                <c:pt idx="2">
                  <c:v>F3</c:v>
                </c:pt>
                <c:pt idx="3">
                  <c:v>F4</c:v>
                </c:pt>
                <c:pt idx="4">
                  <c:v>F5</c:v>
                </c:pt>
              </c:strCache>
            </c:strRef>
          </c:cat>
          <c:val>
            <c:numRef>
              <c:f>Sheet2!$F$2:$F$6</c:f>
              <c:numCache>
                <c:formatCode>General</c:formatCode>
                <c:ptCount val="5"/>
                <c:pt idx="0">
                  <c:v>7.8431372549019607E-2</c:v>
                </c:pt>
                <c:pt idx="1">
                  <c:v>0.60784313725490191</c:v>
                </c:pt>
                <c:pt idx="2">
                  <c:v>0.74509803921568629</c:v>
                </c:pt>
                <c:pt idx="3">
                  <c:v>0.82352941176470584</c:v>
                </c:pt>
                <c:pt idx="4">
                  <c:v>0.82352941176470584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Sheet2!$G$1</c:f>
              <c:strCache>
                <c:ptCount val="1"/>
                <c:pt idx="0">
                  <c:v>Sort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</c:spPr>
          </c:marker>
          <c:cat>
            <c:strRef>
              <c:f>Sheet2!$A$2:$A$6</c:f>
              <c:strCache>
                <c:ptCount val="5"/>
                <c:pt idx="0">
                  <c:v>F1</c:v>
                </c:pt>
                <c:pt idx="1">
                  <c:v>F2</c:v>
                </c:pt>
                <c:pt idx="2">
                  <c:v>F3</c:v>
                </c:pt>
                <c:pt idx="3">
                  <c:v>F4</c:v>
                </c:pt>
                <c:pt idx="4">
                  <c:v>F5</c:v>
                </c:pt>
              </c:strCache>
            </c:strRef>
          </c:cat>
          <c:val>
            <c:numRef>
              <c:f>Sheet2!$G$2:$G$6</c:f>
              <c:numCache>
                <c:formatCode>General</c:formatCode>
                <c:ptCount val="5"/>
                <c:pt idx="0">
                  <c:v>9.45945945945946E-2</c:v>
                </c:pt>
                <c:pt idx="1">
                  <c:v>0.40540540540540543</c:v>
                </c:pt>
                <c:pt idx="2">
                  <c:v>0.47297297297297297</c:v>
                </c:pt>
                <c:pt idx="3">
                  <c:v>0.47297297297297297</c:v>
                </c:pt>
                <c:pt idx="4">
                  <c:v>0.47297297297297297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153280"/>
        <c:axId val="87159936"/>
      </c:lineChart>
      <c:catAx>
        <c:axId val="87153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0" i="0" baseline="0" dirty="0">
                    <a:solidFill>
                      <a:schemeClr val="accent2"/>
                    </a:solidFill>
                    <a:effectLst/>
                  </a:rPr>
                  <a:t>Error Models </a:t>
                </a:r>
                <a:endParaRPr lang="en-US" sz="2400" b="0" dirty="0">
                  <a:solidFill>
                    <a:schemeClr val="accent2"/>
                  </a:solidFill>
                  <a:effectLst/>
                  <a:latin typeface="Mathematica5" pitchFamily="2" charset="2"/>
                </a:endParaRPr>
              </a:p>
            </c:rich>
          </c:tx>
          <c:layout>
            <c:manualLayout>
              <c:xMode val="edge"/>
              <c:yMode val="edge"/>
              <c:x val="0.33839754495133001"/>
              <c:y val="0.87160349319185371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2200">
                <a:latin typeface="+mn-lt"/>
              </a:defRPr>
            </a:pPr>
            <a:endParaRPr lang="en-US"/>
          </a:p>
        </c:txPr>
        <c:crossAx val="87159936"/>
        <c:crosses val="autoZero"/>
        <c:auto val="1"/>
        <c:lblAlgn val="ctr"/>
        <c:lblOffset val="100"/>
        <c:noMultiLvlLbl val="0"/>
      </c:catAx>
      <c:valAx>
        <c:axId val="871599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dirty="0">
                    <a:solidFill>
                      <a:schemeClr val="accent2"/>
                    </a:solidFill>
                  </a:rPr>
                  <a:t>Fraction of Problems fixed</a:t>
                </a:r>
              </a:p>
            </c:rich>
          </c:tx>
          <c:layout>
            <c:manualLayout>
              <c:xMode val="edge"/>
              <c:yMode val="edge"/>
              <c:x val="5.6394334239605716E-3"/>
              <c:y val="1.0621040092288426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200"/>
            </a:pPr>
            <a:endParaRPr lang="en-US"/>
          </a:p>
        </c:txPr>
        <c:crossAx val="87153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581948348878366"/>
          <c:y val="0.12286239397994629"/>
          <c:w val="0.27837953450088376"/>
          <c:h val="0.56718603432661285"/>
        </c:manualLayout>
      </c:layout>
      <c:overlay val="0"/>
      <c:txPr>
        <a:bodyPr/>
        <a:lstStyle/>
        <a:p>
          <a:pPr>
            <a:defRPr sz="2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93738728066135"/>
          <c:y val="4.7517081532363351E-2"/>
          <c:w val="0.58596836295619081"/>
          <c:h val="0.72864444978565035"/>
        </c:manualLayout>
      </c:layout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Array Reverse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7"/>
            <c:spPr>
              <a:solidFill>
                <a:schemeClr val="tx1"/>
              </a:solidFill>
            </c:spPr>
          </c:marker>
          <c:cat>
            <c:strRef>
              <c:f>Sheet3!$A$2:$A$6</c:f>
              <c:strCache>
                <c:ptCount val="5"/>
                <c:pt idx="0">
                  <c:v>F1</c:v>
                </c:pt>
                <c:pt idx="1">
                  <c:v>F2</c:v>
                </c:pt>
                <c:pt idx="2">
                  <c:v>F3</c:v>
                </c:pt>
                <c:pt idx="3">
                  <c:v>F4</c:v>
                </c:pt>
                <c:pt idx="4">
                  <c:v>F5</c:v>
                </c:pt>
              </c:strCache>
            </c:strRef>
          </c:cat>
          <c:val>
            <c:numRef>
              <c:f>Sheet3!$B$2:$B$6</c:f>
              <c:numCache>
                <c:formatCode>General</c:formatCode>
                <c:ptCount val="5"/>
                <c:pt idx="0">
                  <c:v>6.1490566037735848</c:v>
                </c:pt>
                <c:pt idx="1">
                  <c:v>7.117924528301887</c:v>
                </c:pt>
                <c:pt idx="2">
                  <c:v>3.7253537735849056</c:v>
                </c:pt>
                <c:pt idx="3">
                  <c:v>2.3356132075471696</c:v>
                </c:pt>
                <c:pt idx="4">
                  <c:v>2.6985849056603777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Palindrome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diamond"/>
            <c:size val="7"/>
            <c:spPr>
              <a:solidFill>
                <a:srgbClr val="002060"/>
              </a:solidFill>
            </c:spPr>
          </c:marker>
          <c:cat>
            <c:strRef>
              <c:f>Sheet3!$A$2:$A$6</c:f>
              <c:strCache>
                <c:ptCount val="5"/>
                <c:pt idx="0">
                  <c:v>F1</c:v>
                </c:pt>
                <c:pt idx="1">
                  <c:v>F2</c:v>
                </c:pt>
                <c:pt idx="2">
                  <c:v>F3</c:v>
                </c:pt>
                <c:pt idx="3">
                  <c:v>F4</c:v>
                </c:pt>
                <c:pt idx="4">
                  <c:v>F5</c:v>
                </c:pt>
              </c:strCache>
            </c:strRef>
          </c:cat>
          <c:val>
            <c:numRef>
              <c:f>Sheet3!$C$2:$C$6</c:f>
              <c:numCache>
                <c:formatCode>General</c:formatCode>
                <c:ptCount val="5"/>
                <c:pt idx="0">
                  <c:v>3.3405940594059405</c:v>
                </c:pt>
                <c:pt idx="1">
                  <c:v>3.2019801980198022</c:v>
                </c:pt>
                <c:pt idx="2">
                  <c:v>3.2257425742574259</c:v>
                </c:pt>
                <c:pt idx="3">
                  <c:v>3.5247524752475248</c:v>
                </c:pt>
                <c:pt idx="4">
                  <c:v>3.5247524752475248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Max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diamond"/>
            <c:size val="7"/>
            <c:spPr>
              <a:solidFill>
                <a:srgbClr val="FF6600"/>
              </a:solidFill>
            </c:spPr>
          </c:marker>
          <c:cat>
            <c:strRef>
              <c:f>Sheet3!$A$2:$A$6</c:f>
              <c:strCache>
                <c:ptCount val="5"/>
                <c:pt idx="0">
                  <c:v>F1</c:v>
                </c:pt>
                <c:pt idx="1">
                  <c:v>F2</c:v>
                </c:pt>
                <c:pt idx="2">
                  <c:v>F3</c:v>
                </c:pt>
                <c:pt idx="3">
                  <c:v>F4</c:v>
                </c:pt>
                <c:pt idx="4">
                  <c:v>F5</c:v>
                </c:pt>
              </c:strCache>
            </c:strRef>
          </c:cat>
          <c:val>
            <c:numRef>
              <c:f>Sheet3!$D$2:$D$6</c:f>
              <c:numCache>
                <c:formatCode>General</c:formatCode>
                <c:ptCount val="5"/>
                <c:pt idx="0">
                  <c:v>5.8010204081632653</c:v>
                </c:pt>
                <c:pt idx="1">
                  <c:v>5.8278061224489797</c:v>
                </c:pt>
                <c:pt idx="2">
                  <c:v>5.8533163265306118</c:v>
                </c:pt>
                <c:pt idx="3">
                  <c:v>7.4770408163265305</c:v>
                </c:pt>
                <c:pt idx="4">
                  <c:v>7.4770408163265305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Sheet3!$E$1</c:f>
              <c:strCache>
                <c:ptCount val="1"/>
                <c:pt idx="0">
                  <c:v>isIncreasing</c:v>
                </c:pt>
              </c:strCache>
            </c:strRef>
          </c:tx>
          <c:spPr>
            <a:ln>
              <a:solidFill>
                <a:srgbClr val="CC00CC"/>
              </a:solidFill>
            </a:ln>
          </c:spPr>
          <c:marker>
            <c:symbol val="diamond"/>
            <c:size val="7"/>
            <c:spPr>
              <a:solidFill>
                <a:srgbClr val="CC00CC"/>
              </a:solidFill>
            </c:spPr>
          </c:marker>
          <c:cat>
            <c:strRef>
              <c:f>Sheet3!$A$2:$A$6</c:f>
              <c:strCache>
                <c:ptCount val="5"/>
                <c:pt idx="0">
                  <c:v>F1</c:v>
                </c:pt>
                <c:pt idx="1">
                  <c:v>F2</c:v>
                </c:pt>
                <c:pt idx="2">
                  <c:v>F3</c:v>
                </c:pt>
                <c:pt idx="3">
                  <c:v>F4</c:v>
                </c:pt>
                <c:pt idx="4">
                  <c:v>F5</c:v>
                </c:pt>
              </c:strCache>
            </c:strRef>
          </c:cat>
          <c:val>
            <c:numRef>
              <c:f>Sheet3!$E$2:$E$6</c:f>
              <c:numCache>
                <c:formatCode>General</c:formatCode>
                <c:ptCount val="5"/>
                <c:pt idx="0">
                  <c:v>2.4433497536945814</c:v>
                </c:pt>
                <c:pt idx="1">
                  <c:v>2.4926108374384235</c:v>
                </c:pt>
                <c:pt idx="2">
                  <c:v>2.187192118226601</c:v>
                </c:pt>
                <c:pt idx="3">
                  <c:v>3.6699507389162562</c:v>
                </c:pt>
                <c:pt idx="4">
                  <c:v>3.5566502463054186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Sheet3!$F$1</c:f>
              <c:strCache>
                <c:ptCount val="1"/>
                <c:pt idx="0">
                  <c:v>Factorial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diamond"/>
            <c:size val="7"/>
            <c:spPr>
              <a:solidFill>
                <a:srgbClr val="008000"/>
              </a:solidFill>
            </c:spPr>
          </c:marker>
          <c:cat>
            <c:strRef>
              <c:f>Sheet3!$A$2:$A$6</c:f>
              <c:strCache>
                <c:ptCount val="5"/>
                <c:pt idx="0">
                  <c:v>F1</c:v>
                </c:pt>
                <c:pt idx="1">
                  <c:v>F2</c:v>
                </c:pt>
                <c:pt idx="2">
                  <c:v>F3</c:v>
                </c:pt>
                <c:pt idx="3">
                  <c:v>F4</c:v>
                </c:pt>
                <c:pt idx="4">
                  <c:v>F5</c:v>
                </c:pt>
              </c:strCache>
            </c:strRef>
          </c:cat>
          <c:val>
            <c:numRef>
              <c:f>Sheet3!$F$2:$F$6</c:f>
              <c:numCache>
                <c:formatCode>General</c:formatCode>
                <c:ptCount val="5"/>
                <c:pt idx="0">
                  <c:v>4.4594594594594597</c:v>
                </c:pt>
                <c:pt idx="1">
                  <c:v>4.4931999999999999</c:v>
                </c:pt>
                <c:pt idx="2">
                  <c:v>4.4729700000000001</c:v>
                </c:pt>
                <c:pt idx="3">
                  <c:v>4.7195945950000002</c:v>
                </c:pt>
                <c:pt idx="4">
                  <c:v>4.9966216216216219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Sheet3!$G$1</c:f>
              <c:strCache>
                <c:ptCount val="1"/>
                <c:pt idx="0">
                  <c:v>Sort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</c:spPr>
          </c:marker>
          <c:cat>
            <c:strRef>
              <c:f>Sheet3!$A$2:$A$6</c:f>
              <c:strCache>
                <c:ptCount val="5"/>
                <c:pt idx="0">
                  <c:v>F1</c:v>
                </c:pt>
                <c:pt idx="1">
                  <c:v>F2</c:v>
                </c:pt>
                <c:pt idx="2">
                  <c:v>F3</c:v>
                </c:pt>
                <c:pt idx="3">
                  <c:v>F4</c:v>
                </c:pt>
                <c:pt idx="4">
                  <c:v>F5</c:v>
                </c:pt>
              </c:strCache>
            </c:strRef>
          </c:cat>
          <c:val>
            <c:numRef>
              <c:f>Sheet3!$G$2:$G$6</c:f>
              <c:numCache>
                <c:formatCode>General</c:formatCode>
                <c:ptCount val="5"/>
                <c:pt idx="0">
                  <c:v>25.162303664921467</c:v>
                </c:pt>
                <c:pt idx="1">
                  <c:v>31.240837696335078</c:v>
                </c:pt>
                <c:pt idx="2">
                  <c:v>32.460732984293195</c:v>
                </c:pt>
                <c:pt idx="3">
                  <c:v>32.460732984293195</c:v>
                </c:pt>
                <c:pt idx="4">
                  <c:v>32.460732984293195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680960"/>
        <c:axId val="94683520"/>
      </c:lineChart>
      <c:catAx>
        <c:axId val="94680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="0">
                    <a:solidFill>
                      <a:schemeClr val="accent2"/>
                    </a:solidFill>
                  </a:defRPr>
                </a:pPr>
                <a:r>
                  <a:rPr lang="en-US" sz="2400" b="0">
                    <a:solidFill>
                      <a:schemeClr val="accent2"/>
                    </a:solidFill>
                  </a:rPr>
                  <a:t>Error </a:t>
                </a:r>
                <a:r>
                  <a:rPr lang="en-US" sz="2400" b="0" baseline="0">
                    <a:solidFill>
                      <a:schemeClr val="accent2"/>
                    </a:solidFill>
                  </a:rPr>
                  <a:t>Models </a:t>
                </a:r>
                <a:endParaRPr lang="en-US" sz="2400" b="0">
                  <a:solidFill>
                    <a:schemeClr val="accent2"/>
                  </a:solidFill>
                  <a:latin typeface="Mathematica5" pitchFamily="2" charset="2"/>
                </a:endParaRP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2200">
                <a:latin typeface="+mn-lt"/>
              </a:defRPr>
            </a:pPr>
            <a:endParaRPr lang="en-US"/>
          </a:p>
        </c:txPr>
        <c:crossAx val="94683520"/>
        <c:crosses val="autoZero"/>
        <c:auto val="1"/>
        <c:lblAlgn val="ctr"/>
        <c:lblOffset val="100"/>
        <c:noMultiLvlLbl val="0"/>
      </c:catAx>
      <c:valAx>
        <c:axId val="94683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>
                    <a:solidFill>
                      <a:schemeClr val="accent2"/>
                    </a:solidFill>
                  </a:defRPr>
                </a:pPr>
                <a:r>
                  <a:rPr lang="en-US" sz="2400" b="0">
                    <a:solidFill>
                      <a:schemeClr val="accent2"/>
                    </a:solidFill>
                  </a:rPr>
                  <a:t>Running Time (in 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200"/>
            </a:pPr>
            <a:endParaRPr lang="en-US"/>
          </a:p>
        </c:txPr>
        <c:crossAx val="94680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785393540168774"/>
          <c:y val="0.16095251696558813"/>
          <c:w val="0.25425241716580299"/>
          <c:h val="0.554218659073484"/>
        </c:manualLayout>
      </c:layout>
      <c:overlay val="0"/>
      <c:txPr>
        <a:bodyPr/>
        <a:lstStyle/>
        <a:p>
          <a:pPr>
            <a:defRPr sz="2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584"/>
            <a:ext cx="3043033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04160D-1AB6-4612-B7C0-444BA323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36" y="4421511"/>
            <a:ext cx="5149028" cy="418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6499C-1D18-4228-A5AB-E405494E3CB5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nifojuvaleda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97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61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453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92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92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9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9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r>
              <a:rPr lang="en-US" baseline="0" dirty="0" smtClean="0"/>
              <a:t> everywhere draw diagrams</a:t>
            </a:r>
          </a:p>
          <a:p>
            <a:r>
              <a:rPr lang="en-US" baseline="0" dirty="0" smtClean="0"/>
              <a:t>In some cases like geometry, the diagrams have to be very precise</a:t>
            </a:r>
          </a:p>
          <a:p>
            <a:r>
              <a:rPr lang="en-US" baseline="0" dirty="0" smtClean="0"/>
              <a:t>For example, in figure 10.13 on the right, you can see that the three tangents have to be drawn so that they touch the circle </a:t>
            </a:r>
          </a:p>
          <a:p>
            <a:r>
              <a:rPr lang="en-US" baseline="0" dirty="0" smtClean="0"/>
              <a:t>At only one point each. Similarly the line PQ must be perpendicular to the parallel tangents and the angle AOB must be a right angle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someone is drawing this figure, ensuring all these constraints can take a great amount of time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Diagrams can also have repetitive patterns in them. Figure 2.3 is a fairly trivial example of a ladder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6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49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7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3DC4-276E-4A7A-B53F-4B6BEA581CB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6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7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60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152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8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01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01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80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8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1"/>
            <a:ext cx="8363938" cy="666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94641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4000" spc="-100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000" spc="-50" baseline="0"/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730697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54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s_masthead_lt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22222" y="6049108"/>
            <a:ext cx="2619269" cy="8088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534017"/>
            <a:ext cx="91414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dirty="0" smtClean="0">
                <a:solidFill>
                  <a:srgbClr val="009900"/>
                </a:solidFill>
              </a:rPr>
              <a:t>Synthesis from Examples</a:t>
            </a:r>
            <a:endParaRPr lang="en-US" sz="3200" dirty="0">
              <a:solidFill>
                <a:srgbClr val="3333CC"/>
              </a:solidFill>
            </a:endParaRPr>
          </a:p>
          <a:p>
            <a:pPr algn="ctr">
              <a:spcBef>
                <a:spcPts val="0"/>
              </a:spcBef>
            </a:pPr>
            <a:endParaRPr lang="en-US" sz="3200" dirty="0" smtClean="0">
              <a:solidFill>
                <a:srgbClr val="009900"/>
              </a:solidFill>
            </a:endParaRPr>
          </a:p>
          <a:p>
            <a:pPr algn="ctr">
              <a:spcBef>
                <a:spcPts val="0"/>
              </a:spcBef>
            </a:pPr>
            <a:endParaRPr lang="en-US" sz="3200" dirty="0" smtClean="0">
              <a:solidFill>
                <a:srgbClr val="009900"/>
              </a:solidFill>
            </a:endParaRPr>
          </a:p>
          <a:p>
            <a:pPr algn="ctr">
              <a:spcBef>
                <a:spcPts val="0"/>
              </a:spcBef>
            </a:pPr>
            <a:endParaRPr lang="en-US" sz="800" dirty="0" smtClean="0">
              <a:solidFill>
                <a:srgbClr val="3333CC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5510" y="2312753"/>
            <a:ext cx="8880231" cy="1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Comic Sans MS"/>
              </a:rPr>
              <a:t>Sumit Gulwani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Comic Sans MS"/>
              </a:rPr>
              <a:t>sumitg@microsoft.com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Comic Sans MS"/>
              </a:rPr>
              <a:t>Microsoft Research, Redmond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8280" y="4129071"/>
            <a:ext cx="6294120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</a:pPr>
            <a:endParaRPr lang="en-US" sz="2400" dirty="0" smtClean="0">
              <a:solidFill>
                <a:srgbClr val="C00000"/>
              </a:solidFill>
            </a:endParaRPr>
          </a:p>
          <a:p>
            <a:pPr algn="ctr">
              <a:spcBef>
                <a:spcPts val="50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Invited Talk @ SYNASC </a:t>
            </a:r>
          </a:p>
          <a:p>
            <a:pPr algn="ctr">
              <a:spcBef>
                <a:spcPts val="50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Sep </a:t>
            </a:r>
            <a:r>
              <a:rPr lang="en-US" sz="2400" dirty="0" smtClean="0">
                <a:solidFill>
                  <a:srgbClr val="C00000"/>
                </a:solidFill>
              </a:rPr>
              <a:t>2012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21" y="5522153"/>
            <a:ext cx="3449553" cy="1724777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52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8061" y="304800"/>
            <a:ext cx="9199756" cy="609600"/>
          </a:xfrm>
        </p:spPr>
        <p:txBody>
          <a:bodyPr/>
          <a:lstStyle/>
          <a:p>
            <a:r>
              <a:rPr lang="en-US" dirty="0" smtClean="0"/>
              <a:t>Synthesis from Logical Specification</a:t>
            </a:r>
            <a:endParaRPr lang="en-US" dirty="0"/>
          </a:p>
        </p:txBody>
      </p:sp>
      <p:grpSp>
        <p:nvGrpSpPr>
          <p:cNvPr id="5" name="Group 17"/>
          <p:cNvGrpSpPr/>
          <p:nvPr/>
        </p:nvGrpSpPr>
        <p:grpSpPr>
          <a:xfrm>
            <a:off x="403552" y="2745327"/>
            <a:ext cx="8675655" cy="1274961"/>
            <a:chOff x="211873" y="3687332"/>
            <a:chExt cx="8675649" cy="1274961"/>
          </a:xfrm>
        </p:grpSpPr>
        <p:sp>
          <p:nvSpPr>
            <p:cNvPr id="8" name="Content Placeholder 1"/>
            <p:cNvSpPr txBox="1">
              <a:spLocks/>
            </p:cNvSpPr>
            <p:nvPr/>
          </p:nvSpPr>
          <p:spPr bwMode="auto">
            <a:xfrm>
              <a:off x="211873" y="3770970"/>
              <a:ext cx="8675649" cy="119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msy10"/>
                  <a:ea typeface="+mn-ea"/>
                  <a:cs typeface="+mn-cs"/>
                </a:rPr>
                <a:t>Æ</a:t>
              </a:r>
              <a:r>
                <a:rPr kumimoji="0" lang="en-US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[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35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I[p]=1</a:t>
              </a:r>
              <a:r>
                <a:rPr kumimoji="0" lang="en-US" sz="15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msy10"/>
                  <a:ea typeface="+mn-ea"/>
                  <a:cs typeface="+mn-cs"/>
                </a:rPr>
                <a:t>Æ 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I[j]=0)</a:t>
              </a:r>
              <a:r>
                <a:rPr kumimoji="0" lang="en-US" sz="35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 </a:t>
              </a:r>
              <a:r>
                <a:rPr kumimoji="0" lang="en-US" sz="35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msy10"/>
                  <a:ea typeface="+mn-ea"/>
                  <a:cs typeface="+mn-cs"/>
                </a:rPr>
                <a:t>)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msy10"/>
                  <a:ea typeface="+mn-ea"/>
                  <a:cs typeface="+mn-cs"/>
                </a:rPr>
                <a:t> </a:t>
              </a:r>
              <a:r>
                <a:rPr kumimoji="0" lang="en-US" sz="35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</a:t>
              </a:r>
              <a:r>
                <a:rPr lang="en-US" sz="2400" kern="0" dirty="0" smtClean="0">
                  <a:solidFill>
                    <a:schemeClr val="accent2"/>
                  </a:solidFill>
                  <a:latin typeface="+mn-lt"/>
                </a:rPr>
                <a:t>J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[p]=0 </a:t>
              </a:r>
              <a:r>
                <a:rPr kumimoji="0" lang="en-US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msy10"/>
                  <a:ea typeface="+mn-ea"/>
                  <a:cs typeface="+mn-cs"/>
                </a:rPr>
                <a:t>Æ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(J[j] = I[j])</a:t>
              </a:r>
              <a:r>
                <a:rPr kumimoji="0" lang="en-US" sz="35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]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4543" y="4493945"/>
              <a:ext cx="568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p=1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5788" y="3687332"/>
              <a:ext cx="371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b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59616" y="4423323"/>
              <a:ext cx="9069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j=p+1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56620" y="3828585"/>
              <a:ext cx="375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b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5695" y="4441914"/>
              <a:ext cx="576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2"/>
                  </a:solidFill>
                </a:rPr>
                <a:t>j</a:t>
              </a:r>
              <a:r>
                <a:rPr lang="en-US" dirty="0" err="1" smtClean="0">
                  <a:solidFill>
                    <a:schemeClr val="accent2"/>
                  </a:solidFill>
                  <a:latin typeface="Symbol"/>
                  <a:sym typeface="Symbol"/>
                </a:rPr>
                <a:t></a:t>
              </a:r>
              <a:r>
                <a:rPr lang="en-US" dirty="0" err="1" smtClean="0">
                  <a:solidFill>
                    <a:schemeClr val="accent2"/>
                  </a:solidFill>
                </a:rPr>
                <a:t>p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219308" y="1057058"/>
            <a:ext cx="8168267" cy="52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CC00CC"/>
                </a:solidFill>
                <a:latin typeface="+mn-lt"/>
              </a:rPr>
              <a:t>Turn off rightmost 1-bit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325501" y="2268572"/>
            <a:ext cx="6612673" cy="50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Functional Specification: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6222" y="4765431"/>
            <a:ext cx="5417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Tool Output: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J = I &amp; (I-1)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460" y="6392390"/>
            <a:ext cx="817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PLDI 2011: Gulwani, Jha, </a:t>
            </a:r>
            <a:r>
              <a:rPr lang="en-US" sz="2400" dirty="0" err="1" smtClean="0">
                <a:solidFill>
                  <a:srgbClr val="C00000"/>
                </a:solidFill>
              </a:rPr>
              <a:t>Tiwari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Venkatesan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4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838" y="1143000"/>
            <a:ext cx="8994744" cy="5029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C00CC"/>
                </a:solidFill>
              </a:rPr>
              <a:t>Turn-off rightmost contiguous string of 1’s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User: </a:t>
            </a:r>
            <a:r>
              <a:rPr lang="en-US" dirty="0" smtClean="0">
                <a:solidFill>
                  <a:schemeClr val="accent2"/>
                </a:solidFill>
              </a:rPr>
              <a:t>I want a program that maps 01011 -&gt; 01000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Tool: </a:t>
            </a:r>
            <a:r>
              <a:rPr lang="en-US" dirty="0" smtClean="0"/>
              <a:t>There exist at least two programs that match the spec</a:t>
            </a:r>
          </a:p>
          <a:p>
            <a:pPr>
              <a:buNone/>
            </a:pPr>
            <a:r>
              <a:rPr lang="en-US" dirty="0" smtClean="0"/>
              <a:t>         Program 1: (x+1) &amp; (x-1)       Program 2: (x+1) &amp; x</a:t>
            </a:r>
          </a:p>
          <a:p>
            <a:pPr>
              <a:buNone/>
            </a:pPr>
            <a:r>
              <a:rPr lang="en-US" dirty="0" smtClean="0"/>
              <a:t>         But they differ on 00000 (Distinguishing Input)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smtClean="0">
                <a:solidFill>
                  <a:schemeClr val="accent2"/>
                </a:solidFill>
              </a:rPr>
              <a:t>What should 00000 be mapped to?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</a:rPr>
              <a:t>User: </a:t>
            </a:r>
            <a:r>
              <a:rPr lang="en-US" dirty="0" smtClean="0">
                <a:solidFill>
                  <a:schemeClr val="accent2"/>
                </a:solidFill>
              </a:rPr>
              <a:t>00000 -&gt; 00000</a:t>
            </a:r>
          </a:p>
          <a:p>
            <a:pPr lvl="4">
              <a:buNone/>
            </a:pPr>
            <a:r>
              <a:rPr lang="en-US" sz="2400" b="1" dirty="0" smtClean="0">
                <a:solidFill>
                  <a:srgbClr val="008000"/>
                </a:solidFill>
                <a:latin typeface="MT Extra"/>
                <a:sym typeface="MT Extra"/>
              </a:rPr>
              <a:t></a:t>
            </a:r>
          </a:p>
          <a:p>
            <a:pPr>
              <a:buFont typeface="MT Extra" pitchFamily="18" charset="2"/>
              <a:buChar char=" "/>
            </a:pPr>
            <a:r>
              <a:rPr lang="en-US" b="1" dirty="0" smtClean="0">
                <a:solidFill>
                  <a:srgbClr val="008000"/>
                </a:solidFill>
              </a:rPr>
              <a:t> 		</a:t>
            </a:r>
            <a:r>
              <a:rPr lang="en-US" b="1" dirty="0" smtClean="0">
                <a:solidFill>
                  <a:srgbClr val="008000"/>
                </a:solidFill>
                <a:latin typeface="MT Extra"/>
                <a:sym typeface="MT Extra"/>
              </a:rPr>
              <a:t>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Synthesis using 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9460" y="6392390"/>
            <a:ext cx="817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ICSE 2010: Jha, Gulwani, </a:t>
            </a:r>
            <a:r>
              <a:rPr lang="en-US" sz="2400" dirty="0" err="1" smtClean="0">
                <a:solidFill>
                  <a:srgbClr val="C00000"/>
                </a:solidFill>
              </a:rPr>
              <a:t>Seshia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Tiwari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3360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084" y="1020339"/>
            <a:ext cx="8363414" cy="5029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C00CC"/>
                </a:solidFill>
              </a:rPr>
              <a:t>Turn-off rightmost contiguous string of 1’s</a:t>
            </a:r>
          </a:p>
          <a:p>
            <a:pPr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User: </a:t>
            </a:r>
            <a:r>
              <a:rPr lang="en-US" sz="2000" dirty="0" smtClean="0"/>
              <a:t>01011 -&gt; 01000</a:t>
            </a:r>
          </a:p>
          <a:p>
            <a:pPr>
              <a:buNone/>
            </a:pPr>
            <a:endParaRPr lang="en-US" sz="1000" dirty="0" smtClean="0"/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Tool: </a:t>
            </a:r>
            <a:r>
              <a:rPr lang="en-US" sz="2000" dirty="0" smtClean="0"/>
              <a:t>00000 ?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User: </a:t>
            </a:r>
            <a:r>
              <a:rPr lang="en-US" sz="2000" dirty="0" smtClean="0"/>
              <a:t>00000</a:t>
            </a:r>
          </a:p>
          <a:p>
            <a:pPr>
              <a:buNone/>
            </a:pPr>
            <a:endParaRPr lang="en-US" sz="1000" dirty="0" smtClean="0"/>
          </a:p>
          <a:p>
            <a:pPr>
              <a:spcBef>
                <a:spcPts val="300"/>
              </a:spcBef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Tool: </a:t>
            </a:r>
            <a:r>
              <a:rPr lang="en-US" sz="2000" dirty="0" smtClean="0"/>
              <a:t>01111 ? </a:t>
            </a:r>
          </a:p>
          <a:p>
            <a:pPr>
              <a:spcBef>
                <a:spcPts val="300"/>
              </a:spcBef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User: </a:t>
            </a:r>
            <a:r>
              <a:rPr lang="en-US" sz="2000" dirty="0" smtClean="0"/>
              <a:t>00000</a:t>
            </a:r>
          </a:p>
          <a:p>
            <a:pPr>
              <a:buNone/>
            </a:pPr>
            <a:endParaRPr lang="en-US" sz="1000" dirty="0" smtClean="0"/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Tool: </a:t>
            </a:r>
            <a:r>
              <a:rPr lang="en-US" sz="2000" dirty="0" smtClean="0"/>
              <a:t>00110 ?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User: </a:t>
            </a:r>
            <a:r>
              <a:rPr lang="en-US" sz="2000" dirty="0" smtClean="0"/>
              <a:t>00000</a:t>
            </a:r>
          </a:p>
          <a:p>
            <a:pPr>
              <a:buNone/>
            </a:pPr>
            <a:endParaRPr lang="en-US" sz="1000" dirty="0" smtClean="0"/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Tool: </a:t>
            </a:r>
            <a:r>
              <a:rPr lang="en-US" sz="2000" dirty="0" smtClean="0"/>
              <a:t>01100 ?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User: </a:t>
            </a:r>
            <a:r>
              <a:rPr lang="en-US" sz="2000" dirty="0" smtClean="0"/>
              <a:t>00000</a:t>
            </a:r>
          </a:p>
          <a:p>
            <a:pPr>
              <a:buNone/>
            </a:pPr>
            <a:endParaRPr lang="en-US" sz="1000" dirty="0" smtClean="0"/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Tool: </a:t>
            </a:r>
            <a:r>
              <a:rPr lang="en-US" sz="2000" dirty="0" smtClean="0"/>
              <a:t>01010 ?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User: </a:t>
            </a:r>
            <a:r>
              <a:rPr lang="en-US" sz="2000" dirty="0" smtClean="0"/>
              <a:t>01000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Tool: </a:t>
            </a:r>
            <a:r>
              <a:rPr lang="en-US" dirty="0" smtClean="0"/>
              <a:t>Your program is </a:t>
            </a:r>
            <a:r>
              <a:rPr lang="en-US" dirty="0">
                <a:solidFill>
                  <a:schemeClr val="accent2"/>
                </a:solidFill>
              </a:rPr>
              <a:t>x</a:t>
            </a:r>
            <a:r>
              <a:rPr lang="en-US" dirty="0" smtClean="0">
                <a:solidFill>
                  <a:schemeClr val="accent2"/>
                </a:solidFill>
              </a:rPr>
              <a:t> &amp; (1 + ((x-1)|x))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Synthesis using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13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73480"/>
            <a:ext cx="7772400" cy="5471160"/>
          </a:xfrm>
        </p:spPr>
        <p:txBody>
          <a:bodyPr/>
          <a:lstStyle/>
          <a:p>
            <a:r>
              <a:rPr lang="en-US" dirty="0" smtClean="0"/>
              <a:t>Bit-vector Algorithms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2"/>
                </a:solidFill>
              </a:rPr>
              <a:t>Spreadsheet Macros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r>
              <a:rPr lang="en-US" dirty="0" smtClean="0"/>
              <a:t>Geometry Constructions</a:t>
            </a:r>
          </a:p>
          <a:p>
            <a:endParaRPr lang="en-US" sz="2000" dirty="0" smtClean="0"/>
          </a:p>
          <a:p>
            <a:r>
              <a:rPr lang="en-US" dirty="0"/>
              <a:t>Grading of Programs</a:t>
            </a:r>
          </a:p>
          <a:p>
            <a:endParaRPr lang="en-US" sz="2000" dirty="0" smtClean="0"/>
          </a:p>
          <a:p>
            <a:r>
              <a:rPr lang="en-US" dirty="0" smtClean="0"/>
              <a:t>Algebra Problems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 smtClean="0"/>
              <a:t>Mathematical </a:t>
            </a:r>
            <a:r>
              <a:rPr lang="en-US" dirty="0" err="1" smtClean="0"/>
              <a:t>Intellisense</a:t>
            </a:r>
            <a:endParaRPr lang="en-US" dirty="0" smtClean="0"/>
          </a:p>
          <a:p>
            <a:endParaRPr lang="en-US" sz="2000" dirty="0"/>
          </a:p>
          <a:p>
            <a:r>
              <a:rPr lang="en-US" dirty="0" smtClean="0"/>
              <a:t>Drawing </a:t>
            </a:r>
            <a:r>
              <a:rPr lang="en-US" dirty="0" err="1" smtClean="0"/>
              <a:t>Intellisense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15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9269" y="984735"/>
            <a:ext cx="8634054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Guarded Expression G  := </a:t>
            </a:r>
            <a:r>
              <a:rPr lang="en-US" dirty="0">
                <a:solidFill>
                  <a:schemeClr val="accent2"/>
                </a:solidFill>
              </a:rPr>
              <a:t>Switch((b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,e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), …, (</a:t>
            </a:r>
            <a:r>
              <a:rPr lang="en-US" dirty="0" err="1">
                <a:solidFill>
                  <a:schemeClr val="accent2"/>
                </a:solidFill>
              </a:rPr>
              <a:t>b</a:t>
            </a:r>
            <a:r>
              <a:rPr lang="en-US" baseline="-25000" dirty="0" err="1">
                <a:solidFill>
                  <a:schemeClr val="accent2"/>
                </a:solidFill>
              </a:rPr>
              <a:t>n</a:t>
            </a:r>
            <a:r>
              <a:rPr lang="en-US" dirty="0" err="1">
                <a:solidFill>
                  <a:schemeClr val="accent2"/>
                </a:solidFill>
              </a:rPr>
              <a:t>,e</a:t>
            </a:r>
            <a:r>
              <a:rPr lang="en-US" baseline="-25000" dirty="0" err="1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))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700" dirty="0" smtClean="0"/>
          </a:p>
          <a:p>
            <a:pPr marL="0" indent="0">
              <a:buNone/>
            </a:pPr>
            <a:r>
              <a:rPr lang="en-US" dirty="0"/>
              <a:t>Boolean Expression b  := </a:t>
            </a:r>
            <a:r>
              <a:rPr lang="en-US" dirty="0">
                <a:solidFill>
                  <a:schemeClr val="accent2"/>
                </a:solidFill>
              </a:rPr>
              <a:t>c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  <a:latin typeface="cmsy10"/>
              </a:rPr>
              <a:t>Æ</a:t>
            </a:r>
            <a:r>
              <a:rPr lang="en-US" dirty="0">
                <a:solidFill>
                  <a:schemeClr val="accent2"/>
                </a:solidFill>
              </a:rPr>
              <a:t> … </a:t>
            </a:r>
            <a:r>
              <a:rPr lang="en-US" dirty="0">
                <a:solidFill>
                  <a:schemeClr val="accent2"/>
                </a:solidFill>
                <a:latin typeface="cmsy10"/>
              </a:rPr>
              <a:t>Æ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c</a:t>
            </a:r>
            <a:r>
              <a:rPr lang="en-US" baseline="-25000" dirty="0" err="1">
                <a:solidFill>
                  <a:schemeClr val="accent2"/>
                </a:solidFill>
              </a:rPr>
              <a:t>n</a:t>
            </a:r>
            <a:endParaRPr lang="en-US" baseline="-25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700" baseline="-25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/>
              <a:t>Atomic Predicate c := </a:t>
            </a:r>
            <a:r>
              <a:rPr lang="en-US" dirty="0">
                <a:solidFill>
                  <a:schemeClr val="accent2"/>
                </a:solidFill>
              </a:rPr>
              <a:t>Match(</a:t>
            </a:r>
            <a:r>
              <a:rPr lang="en-US" dirty="0" err="1">
                <a:solidFill>
                  <a:schemeClr val="accent2"/>
                </a:solidFill>
              </a:rPr>
              <a:t>v</a:t>
            </a:r>
            <a:r>
              <a:rPr lang="en-US" baseline="-25000" dirty="0" err="1">
                <a:solidFill>
                  <a:schemeClr val="accent2"/>
                </a:solidFill>
              </a:rPr>
              <a:t>i</a:t>
            </a:r>
            <a:r>
              <a:rPr lang="en-US" dirty="0" err="1">
                <a:solidFill>
                  <a:schemeClr val="accent2"/>
                </a:solidFill>
              </a:rPr>
              <a:t>,k,r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endParaRPr lang="en-US" baseline="-25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en-US" dirty="0" smtClean="0"/>
              <a:t>Trace Expression e </a:t>
            </a:r>
            <a:r>
              <a:rPr lang="en-US" dirty="0"/>
              <a:t> </a:t>
            </a:r>
            <a:r>
              <a:rPr lang="en-US" dirty="0" smtClean="0"/>
              <a:t>:= </a:t>
            </a:r>
            <a:r>
              <a:rPr lang="en-US" dirty="0" smtClean="0">
                <a:solidFill>
                  <a:schemeClr val="accent2"/>
                </a:solidFill>
                <a:latin typeface="Comic Sans MS"/>
              </a:rPr>
              <a:t>Concatenate(f</a:t>
            </a:r>
            <a:r>
              <a:rPr lang="en-US" baseline="-25000" dirty="0" smtClean="0">
                <a:solidFill>
                  <a:schemeClr val="accent2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, …, </a:t>
            </a:r>
            <a:r>
              <a:rPr lang="en-US" dirty="0" err="1" smtClean="0">
                <a:solidFill>
                  <a:schemeClr val="accent2"/>
                </a:solidFill>
                <a:latin typeface="Comic Sans MS"/>
              </a:rPr>
              <a:t>f</a:t>
            </a:r>
            <a:r>
              <a:rPr lang="en-US" baseline="-25000" dirty="0" err="1" smtClean="0">
                <a:solidFill>
                  <a:schemeClr val="accent2"/>
                </a:solidFill>
                <a:latin typeface="Comic Sans MS"/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en-US" dirty="0" smtClean="0"/>
              <a:t>Atomic Expression f  :=  </a:t>
            </a:r>
            <a:r>
              <a:rPr lang="en-US" dirty="0" smtClean="0">
                <a:solidFill>
                  <a:schemeClr val="accent2"/>
                </a:solidFill>
              </a:rPr>
              <a:t>s </a:t>
            </a:r>
            <a:r>
              <a:rPr lang="en-US" dirty="0" smtClean="0"/>
              <a:t>  // Constant String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                            | </a:t>
            </a:r>
            <a:r>
              <a:rPr lang="en-US" dirty="0" err="1" smtClean="0">
                <a:solidFill>
                  <a:schemeClr val="accent2"/>
                </a:solidFill>
              </a:rPr>
              <a:t>SubStr</a:t>
            </a:r>
            <a:r>
              <a:rPr lang="en-US" dirty="0" smtClean="0">
                <a:solidFill>
                  <a:schemeClr val="accent2"/>
                </a:solidFill>
              </a:rPr>
              <a:t>(v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, p</a:t>
            </a:r>
            <a:r>
              <a:rPr lang="en-US" baseline="-25000" dirty="0" smtClean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, p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)  | Loop(</a:t>
            </a:r>
            <a:r>
              <a:rPr lang="en-US" dirty="0" smtClean="0">
                <a:solidFill>
                  <a:schemeClr val="accent2"/>
                </a:solidFill>
                <a:latin typeface="cmmi10"/>
              </a:rPr>
              <a:t>¸</a:t>
            </a:r>
            <a:r>
              <a:rPr lang="en-US" dirty="0" smtClean="0">
                <a:solidFill>
                  <a:schemeClr val="accent2"/>
                </a:solidFill>
              </a:rPr>
              <a:t>w: e)</a:t>
            </a:r>
          </a:p>
          <a:p>
            <a:pPr lvl="1"/>
            <a:endParaRPr lang="en-US" sz="700" dirty="0" smtClean="0"/>
          </a:p>
          <a:p>
            <a:pPr marL="0" indent="0">
              <a:buNone/>
            </a:pPr>
            <a:r>
              <a:rPr lang="en-US" dirty="0" smtClean="0"/>
              <a:t>Index Expression p  := </a:t>
            </a:r>
            <a:r>
              <a:rPr lang="en-US" dirty="0" smtClean="0">
                <a:solidFill>
                  <a:schemeClr val="accent2"/>
                </a:solidFill>
              </a:rPr>
              <a:t>k</a:t>
            </a:r>
            <a:r>
              <a:rPr lang="en-US" dirty="0" smtClean="0"/>
              <a:t>  // Constant Integer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mic Sans MS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Comic Sans MS"/>
              </a:rPr>
              <a:t>                                | </a:t>
            </a:r>
            <a:r>
              <a:rPr lang="en-US" dirty="0" err="1" smtClean="0">
                <a:solidFill>
                  <a:schemeClr val="accent2"/>
                </a:solidFill>
                <a:latin typeface="Comic Sans MS"/>
              </a:rPr>
              <a:t>Pos</a:t>
            </a:r>
            <a:r>
              <a:rPr lang="en-US" dirty="0" smtClean="0">
                <a:solidFill>
                  <a:schemeClr val="accent2"/>
                </a:solidFill>
                <a:latin typeface="Comic Sans MS"/>
              </a:rPr>
              <a:t>(r</a:t>
            </a:r>
            <a:r>
              <a:rPr lang="en-US" baseline="-25000" dirty="0" smtClean="0">
                <a:solidFill>
                  <a:schemeClr val="accent2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chemeClr val="accent2"/>
                </a:solidFill>
                <a:latin typeface="Comic Sans MS"/>
              </a:rPr>
              <a:t>, r</a:t>
            </a:r>
            <a:r>
              <a:rPr lang="en-US" baseline="-25000" dirty="0" smtClean="0">
                <a:solidFill>
                  <a:schemeClr val="accent2"/>
                </a:solidFill>
                <a:latin typeface="Comic Sans MS"/>
              </a:rPr>
              <a:t>2</a:t>
            </a:r>
            <a:r>
              <a:rPr lang="en-US" dirty="0" smtClean="0">
                <a:solidFill>
                  <a:schemeClr val="accent2"/>
                </a:solidFill>
                <a:latin typeface="Comic Sans MS"/>
              </a:rPr>
              <a:t>, k</a:t>
            </a:r>
            <a:r>
              <a:rPr lang="en-US" dirty="0" smtClean="0">
                <a:solidFill>
                  <a:schemeClr val="accent2"/>
                </a:solidFill>
              </a:rPr>
              <a:t>) </a:t>
            </a:r>
            <a:r>
              <a:rPr lang="en-US" dirty="0" smtClean="0">
                <a:latin typeface="Comic Sans MS"/>
              </a:rPr>
              <a:t>// </a:t>
            </a:r>
            <a:r>
              <a:rPr lang="en-US" dirty="0" err="1" smtClean="0">
                <a:latin typeface="Comic Sans MS"/>
              </a:rPr>
              <a:t>k</a:t>
            </a:r>
            <a:r>
              <a:rPr lang="en-US" baseline="30000" dirty="0" err="1" smtClean="0">
                <a:latin typeface="Comic Sans MS"/>
              </a:rPr>
              <a:t>th</a:t>
            </a:r>
            <a:r>
              <a:rPr lang="en-US" dirty="0" smtClean="0"/>
              <a:t> position in string 		                                       whose left/right side 					         matches with </a:t>
            </a:r>
            <a:r>
              <a:rPr lang="en-US" dirty="0" smtClean="0">
                <a:latin typeface="Comic Sans MS"/>
              </a:rPr>
              <a:t>r</a:t>
            </a:r>
            <a:r>
              <a:rPr lang="en-US" baseline="-25000" dirty="0" smtClean="0">
                <a:latin typeface="Comic Sans MS"/>
              </a:rPr>
              <a:t>1</a:t>
            </a:r>
            <a:r>
              <a:rPr lang="en-US" dirty="0" smtClean="0"/>
              <a:t>/</a:t>
            </a:r>
            <a:r>
              <a:rPr lang="en-US" dirty="0" smtClean="0">
                <a:latin typeface="Comic Sans MS"/>
              </a:rPr>
              <a:t>r</a:t>
            </a:r>
            <a:r>
              <a:rPr lang="en-US" baseline="-25000" dirty="0" smtClean="0">
                <a:latin typeface="Comic Sans MS"/>
              </a:rPr>
              <a:t>2</a:t>
            </a:r>
          </a:p>
          <a:p>
            <a:pPr marL="0" indent="0">
              <a:buNone/>
            </a:pPr>
            <a:r>
              <a:rPr lang="en-US" dirty="0" smtClean="0"/>
              <a:t>Regular Expression r  </a:t>
            </a:r>
            <a:r>
              <a:rPr lang="en-US" dirty="0"/>
              <a:t>:= </a:t>
            </a:r>
            <a:r>
              <a:rPr lang="en-US" dirty="0" err="1" smtClean="0">
                <a:solidFill>
                  <a:schemeClr val="accent2"/>
                </a:solidFill>
                <a:latin typeface="Comic Sans MS"/>
              </a:rPr>
              <a:t>TokenSequence</a:t>
            </a:r>
            <a:r>
              <a:rPr lang="en-US" dirty="0" smtClean="0">
                <a:solidFill>
                  <a:schemeClr val="accent2"/>
                </a:solidFill>
                <a:latin typeface="Comic Sans MS"/>
              </a:rPr>
              <a:t>(T</a:t>
            </a:r>
            <a:r>
              <a:rPr lang="en-US" baseline="-25000" dirty="0" smtClean="0">
                <a:solidFill>
                  <a:schemeClr val="accent2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,…,</a:t>
            </a:r>
            <a:r>
              <a:rPr lang="en-US" dirty="0" err="1" smtClean="0">
                <a:solidFill>
                  <a:schemeClr val="accent2"/>
                </a:solidFill>
                <a:latin typeface="Comic Sans MS"/>
              </a:rPr>
              <a:t>T</a:t>
            </a:r>
            <a:r>
              <a:rPr lang="en-US" baseline="-25000" dirty="0" err="1" smtClean="0">
                <a:solidFill>
                  <a:schemeClr val="accent2"/>
                </a:solidFill>
                <a:latin typeface="Comic Sans MS"/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sz="700" dirty="0" smtClean="0"/>
          </a:p>
          <a:p>
            <a:pPr marL="0" indent="0">
              <a:buNone/>
            </a:pPr>
            <a:endParaRPr lang="en-US" baseline="-25000" dirty="0" smtClean="0">
              <a:latin typeface="Comic Sans MS"/>
            </a:endParaRPr>
          </a:p>
          <a:p>
            <a:pPr marL="0" indent="0">
              <a:buNone/>
            </a:pPr>
            <a:endParaRPr lang="en-US" baseline="-25000" dirty="0" smtClean="0">
              <a:latin typeface="Comic Sans MS"/>
            </a:endParaRP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for Constructing Output Strings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9460" y="6331430"/>
            <a:ext cx="817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POPL 2011: Gulwani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979320"/>
      </p:ext>
    </p:extLst>
  </p:cSld>
  <p:clrMapOvr>
    <a:masterClrMapping/>
  </p:clrMapOvr>
  <p:transition advTm="106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166" y="1037490"/>
            <a:ext cx="9126416" cy="50292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Goal</a:t>
            </a:r>
            <a:r>
              <a:rPr lang="en-US" u="sng" dirty="0"/>
              <a:t>: </a:t>
            </a:r>
            <a:r>
              <a:rPr lang="en-US" dirty="0">
                <a:solidFill>
                  <a:srgbClr val="C00000"/>
                </a:solidFill>
              </a:rPr>
              <a:t>Given input-output pairs: (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),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),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),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4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4</a:t>
            </a:r>
            <a:r>
              <a:rPr lang="en-US" dirty="0" smtClean="0">
                <a:solidFill>
                  <a:srgbClr val="C00000"/>
                </a:solidFill>
              </a:rPr>
              <a:t>), find P </a:t>
            </a:r>
            <a:r>
              <a:rPr lang="en-US" dirty="0">
                <a:solidFill>
                  <a:srgbClr val="C00000"/>
                </a:solidFill>
              </a:rPr>
              <a:t>such </a:t>
            </a:r>
            <a:r>
              <a:rPr lang="en-US" dirty="0" smtClean="0">
                <a:solidFill>
                  <a:srgbClr val="C00000"/>
                </a:solidFill>
              </a:rPr>
              <a:t>that 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P(i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)=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P(i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)=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P(i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)=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P(i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4</a:t>
            </a:r>
            <a:r>
              <a:rPr lang="en-US" dirty="0" smtClean="0">
                <a:solidFill>
                  <a:srgbClr val="C00000"/>
                </a:solidFill>
              </a:rPr>
              <a:t>)=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4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.</a:t>
            </a:r>
            <a:endParaRPr lang="en-US" baseline="-25000" dirty="0">
              <a:solidFill>
                <a:srgbClr val="C00000"/>
              </a:solidFill>
              <a:latin typeface="Comic Sans MS"/>
            </a:endParaRP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u="sng" dirty="0" smtClean="0"/>
              <a:t>Algorithm: 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Learn set </a:t>
            </a:r>
            <a:r>
              <a:rPr lang="en-US" dirty="0">
                <a:solidFill>
                  <a:srgbClr val="008000"/>
                </a:solidFill>
                <a:latin typeface="Comic Sans MS"/>
              </a:rPr>
              <a:t>S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of trace expressions </a:t>
            </a:r>
            <a:r>
              <a:rPr lang="en-US" dirty="0" err="1" smtClean="0">
                <a:solidFill>
                  <a:srgbClr val="008000"/>
                </a:solidFill>
              </a:rPr>
              <a:t>s.t.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msy10"/>
              </a:rPr>
              <a:t>8</a:t>
            </a:r>
            <a:r>
              <a:rPr lang="en-US" dirty="0" smtClean="0">
                <a:solidFill>
                  <a:srgbClr val="008000"/>
                </a:solidFill>
              </a:rPr>
              <a:t>e in</a:t>
            </a:r>
            <a:r>
              <a:rPr lang="en-US" dirty="0" smtClean="0">
                <a:solidFill>
                  <a:srgbClr val="008000"/>
                </a:solidFill>
                <a:latin typeface="cmsy10"/>
              </a:rPr>
              <a:t> </a:t>
            </a:r>
            <a:r>
              <a:rPr lang="en-US" dirty="0">
                <a:solidFill>
                  <a:srgbClr val="008000"/>
                </a:solidFill>
                <a:latin typeface="Comic Sans MS"/>
              </a:rPr>
              <a:t>S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smtClean="0">
                <a:solidFill>
                  <a:srgbClr val="008000"/>
                </a:solidFill>
                <a:latin typeface="Comic Sans MS"/>
              </a:rPr>
              <a:t>[[e]] i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= </a:t>
            </a:r>
            <a:r>
              <a:rPr lang="en-US" dirty="0" smtClean="0">
                <a:solidFill>
                  <a:srgbClr val="008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. </a:t>
            </a:r>
            <a:r>
              <a:rPr lang="en-US" dirty="0" smtClean="0"/>
              <a:t>Similarly compute </a:t>
            </a:r>
            <a:r>
              <a:rPr lang="en-US" dirty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2</a:t>
            </a:r>
            <a:r>
              <a:rPr lang="en-US" dirty="0" smtClean="0"/>
              <a:t>, </a:t>
            </a:r>
            <a:r>
              <a:rPr lang="en-US" dirty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3</a:t>
            </a:r>
            <a:r>
              <a:rPr lang="en-US" dirty="0" smtClean="0"/>
              <a:t>, </a:t>
            </a:r>
            <a:r>
              <a:rPr lang="en-US" dirty="0" smtClean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4</a:t>
            </a:r>
            <a:r>
              <a:rPr lang="en-US" dirty="0" smtClean="0"/>
              <a:t>. Let S = </a:t>
            </a:r>
            <a:r>
              <a:rPr lang="en-US" dirty="0" smtClean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1 </a:t>
            </a:r>
            <a:r>
              <a:rPr lang="en-US" dirty="0" smtClean="0">
                <a:latin typeface="cmsy10" pitchFamily="34" charset="0"/>
              </a:rPr>
              <a:t>Å</a:t>
            </a:r>
            <a:r>
              <a:rPr lang="en-US" dirty="0" smtClean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2 </a:t>
            </a:r>
            <a:r>
              <a:rPr lang="en-US" dirty="0" smtClean="0">
                <a:latin typeface="cmsy10" pitchFamily="34" charset="0"/>
              </a:rPr>
              <a:t>Å</a:t>
            </a:r>
            <a:r>
              <a:rPr lang="en-US" dirty="0" smtClean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3 </a:t>
            </a:r>
            <a:r>
              <a:rPr lang="en-US" dirty="0" smtClean="0">
                <a:latin typeface="cmsy10" pitchFamily="34" charset="0"/>
              </a:rPr>
              <a:t>Å</a:t>
            </a:r>
            <a:r>
              <a:rPr lang="en-US" dirty="0" smtClean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4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2(a). If S ≠ </a:t>
            </a:r>
            <a:r>
              <a:rPr lang="en-US" dirty="0" smtClean="0">
                <a:latin typeface="cmsy10"/>
              </a:rPr>
              <a:t>;</a:t>
            </a:r>
            <a:r>
              <a:rPr lang="en-US" dirty="0" smtClean="0"/>
              <a:t> then result is </a:t>
            </a:r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Challenge</a:t>
            </a:r>
            <a:r>
              <a:rPr lang="en-US" dirty="0"/>
              <a:t>: Each </a:t>
            </a:r>
            <a:r>
              <a:rPr lang="en-US" dirty="0" smtClean="0"/>
              <a:t>S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may have a huge number of expressions.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Key </a:t>
            </a:r>
            <a:r>
              <a:rPr lang="en-US" dirty="0"/>
              <a:t>Idea: We have a DAG based data-structure that allows for succinct representation and manipulation of </a:t>
            </a:r>
            <a:r>
              <a:rPr lang="en-US" dirty="0" smtClean="0"/>
              <a:t>S</a:t>
            </a:r>
            <a:r>
              <a:rPr lang="en-US" baseline="-25000" dirty="0" smtClean="0"/>
              <a:t>i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Algorithm  for String Manipulation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454219"/>
      </p:ext>
    </p:extLst>
  </p:cSld>
  <p:clrMapOvr>
    <a:masterClrMapping/>
  </p:clrMapOvr>
  <p:transition advTm="4717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166" y="1037490"/>
            <a:ext cx="9126416" cy="50292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Goal</a:t>
            </a:r>
            <a:r>
              <a:rPr lang="en-US" u="sng" dirty="0"/>
              <a:t>: </a:t>
            </a:r>
            <a:r>
              <a:rPr lang="en-US" dirty="0">
                <a:solidFill>
                  <a:srgbClr val="C00000"/>
                </a:solidFill>
              </a:rPr>
              <a:t>Given input-output pairs: (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),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),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),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4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4</a:t>
            </a:r>
            <a:r>
              <a:rPr lang="en-US" dirty="0" smtClean="0">
                <a:solidFill>
                  <a:srgbClr val="C00000"/>
                </a:solidFill>
              </a:rPr>
              <a:t>), find P </a:t>
            </a:r>
            <a:r>
              <a:rPr lang="en-US" dirty="0">
                <a:solidFill>
                  <a:srgbClr val="C00000"/>
                </a:solidFill>
              </a:rPr>
              <a:t>such </a:t>
            </a:r>
            <a:r>
              <a:rPr lang="en-US" dirty="0" smtClean="0">
                <a:solidFill>
                  <a:srgbClr val="C00000"/>
                </a:solidFill>
              </a:rPr>
              <a:t>that 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P(i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)=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P(i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)=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P(i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)=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P(i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4</a:t>
            </a:r>
            <a:r>
              <a:rPr lang="en-US" dirty="0" smtClean="0">
                <a:solidFill>
                  <a:srgbClr val="C00000"/>
                </a:solidFill>
              </a:rPr>
              <a:t>)=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4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.</a:t>
            </a:r>
            <a:endParaRPr lang="en-US" baseline="-25000" dirty="0">
              <a:solidFill>
                <a:srgbClr val="C00000"/>
              </a:solidFill>
              <a:latin typeface="Comic Sans MS"/>
            </a:endParaRP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u="sng" dirty="0" smtClean="0"/>
              <a:t>Algorithm: 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Learn set </a:t>
            </a:r>
            <a:r>
              <a:rPr lang="en-US" dirty="0">
                <a:solidFill>
                  <a:srgbClr val="008000"/>
                </a:solidFill>
                <a:latin typeface="Comic Sans MS"/>
              </a:rPr>
              <a:t>S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of trace expressions </a:t>
            </a:r>
            <a:r>
              <a:rPr lang="en-US" dirty="0" err="1" smtClean="0">
                <a:solidFill>
                  <a:srgbClr val="008000"/>
                </a:solidFill>
              </a:rPr>
              <a:t>s.t.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msy10"/>
              </a:rPr>
              <a:t>8</a:t>
            </a:r>
            <a:r>
              <a:rPr lang="en-US" dirty="0" smtClean="0">
                <a:solidFill>
                  <a:srgbClr val="008000"/>
                </a:solidFill>
              </a:rPr>
              <a:t>e in</a:t>
            </a:r>
            <a:r>
              <a:rPr lang="en-US" dirty="0" smtClean="0">
                <a:solidFill>
                  <a:srgbClr val="008000"/>
                </a:solidFill>
                <a:latin typeface="cmsy10"/>
              </a:rPr>
              <a:t> </a:t>
            </a:r>
            <a:r>
              <a:rPr lang="en-US" dirty="0">
                <a:solidFill>
                  <a:srgbClr val="008000"/>
                </a:solidFill>
                <a:latin typeface="Comic Sans MS"/>
              </a:rPr>
              <a:t>S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smtClean="0">
                <a:solidFill>
                  <a:srgbClr val="008000"/>
                </a:solidFill>
                <a:latin typeface="Comic Sans MS"/>
              </a:rPr>
              <a:t>[[e]] i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= </a:t>
            </a:r>
            <a:r>
              <a:rPr lang="en-US" dirty="0" smtClean="0">
                <a:solidFill>
                  <a:srgbClr val="008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. </a:t>
            </a:r>
            <a:r>
              <a:rPr lang="en-US" dirty="0" smtClean="0"/>
              <a:t>Similarly compute </a:t>
            </a:r>
            <a:r>
              <a:rPr lang="en-US" dirty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2</a:t>
            </a:r>
            <a:r>
              <a:rPr lang="en-US" dirty="0" smtClean="0"/>
              <a:t>, </a:t>
            </a:r>
            <a:r>
              <a:rPr lang="en-US" dirty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3</a:t>
            </a:r>
            <a:r>
              <a:rPr lang="en-US" dirty="0" smtClean="0"/>
              <a:t>, </a:t>
            </a:r>
            <a:r>
              <a:rPr lang="en-US" dirty="0" smtClean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4</a:t>
            </a:r>
            <a:r>
              <a:rPr lang="en-US" dirty="0" smtClean="0"/>
              <a:t>. Let S = </a:t>
            </a:r>
            <a:r>
              <a:rPr lang="en-US" dirty="0" smtClean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1 </a:t>
            </a:r>
            <a:r>
              <a:rPr lang="en-US" dirty="0" smtClean="0">
                <a:latin typeface="cmsy10" pitchFamily="34" charset="0"/>
              </a:rPr>
              <a:t>Å</a:t>
            </a:r>
            <a:r>
              <a:rPr lang="en-US" dirty="0" smtClean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2 </a:t>
            </a:r>
            <a:r>
              <a:rPr lang="en-US" dirty="0" smtClean="0">
                <a:latin typeface="cmsy10" pitchFamily="34" charset="0"/>
              </a:rPr>
              <a:t>Å</a:t>
            </a:r>
            <a:r>
              <a:rPr lang="en-US" dirty="0" smtClean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3 </a:t>
            </a:r>
            <a:r>
              <a:rPr lang="en-US" dirty="0" smtClean="0">
                <a:latin typeface="cmsy10" pitchFamily="34" charset="0"/>
              </a:rPr>
              <a:t>Å</a:t>
            </a:r>
            <a:r>
              <a:rPr lang="en-US" dirty="0" smtClean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4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2(a). If S ≠ </a:t>
            </a:r>
            <a:r>
              <a:rPr lang="en-US" dirty="0" smtClean="0">
                <a:latin typeface="cmsy10"/>
              </a:rPr>
              <a:t>;</a:t>
            </a:r>
            <a:r>
              <a:rPr lang="en-US" dirty="0" smtClean="0"/>
              <a:t> then result is </a:t>
            </a:r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2(b). Else find a smallest partition, say {</a:t>
            </a:r>
            <a:r>
              <a:rPr lang="en-US" dirty="0" smtClean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1</a:t>
            </a:r>
            <a:r>
              <a:rPr lang="en-US" dirty="0" smtClean="0"/>
              <a:t>,</a:t>
            </a:r>
            <a:r>
              <a:rPr lang="en-US" dirty="0" smtClean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2</a:t>
            </a:r>
            <a:r>
              <a:rPr lang="en-US" dirty="0" smtClean="0"/>
              <a:t>}, {</a:t>
            </a:r>
            <a:r>
              <a:rPr lang="en-US" dirty="0" smtClean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3</a:t>
            </a:r>
            <a:r>
              <a:rPr lang="en-US" dirty="0" smtClean="0"/>
              <a:t>,</a:t>
            </a:r>
            <a:r>
              <a:rPr lang="en-US" dirty="0" smtClean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4</a:t>
            </a:r>
            <a:r>
              <a:rPr lang="en-US" dirty="0" smtClean="0"/>
              <a:t>}, </a:t>
            </a:r>
            <a:r>
              <a:rPr lang="en-US" dirty="0" err="1" smtClean="0"/>
              <a:t>s.t.</a:t>
            </a:r>
            <a:r>
              <a:rPr lang="en-US" dirty="0" smtClean="0"/>
              <a:t> 	</a:t>
            </a:r>
            <a:r>
              <a:rPr lang="en-US" dirty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 pitchFamily="34" charset="0"/>
              </a:rPr>
              <a:t>Å</a:t>
            </a:r>
            <a:r>
              <a:rPr lang="en-US" dirty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2</a:t>
            </a:r>
            <a:r>
              <a:rPr lang="en-US" dirty="0" smtClean="0"/>
              <a:t> ≠ </a:t>
            </a:r>
            <a:r>
              <a:rPr lang="en-US" dirty="0">
                <a:latin typeface="cmsy10"/>
              </a:rPr>
              <a:t>;</a:t>
            </a:r>
            <a:r>
              <a:rPr lang="en-US" dirty="0"/>
              <a:t> </a:t>
            </a:r>
            <a:r>
              <a:rPr lang="en-US" dirty="0" smtClean="0"/>
              <a:t> and </a:t>
            </a:r>
            <a:r>
              <a:rPr lang="en-US" dirty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3</a:t>
            </a:r>
            <a:r>
              <a:rPr lang="en-US" dirty="0" smtClean="0"/>
              <a:t> </a:t>
            </a:r>
            <a:r>
              <a:rPr lang="en-US" dirty="0" smtClean="0">
                <a:latin typeface="cmsy10" pitchFamily="34" charset="0"/>
              </a:rPr>
              <a:t>Å</a:t>
            </a:r>
            <a:r>
              <a:rPr lang="en-US" dirty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4</a:t>
            </a:r>
            <a:r>
              <a:rPr lang="en-US" dirty="0" smtClean="0"/>
              <a:t> </a:t>
            </a:r>
            <a:r>
              <a:rPr lang="en-US" dirty="0"/>
              <a:t>≠ </a:t>
            </a:r>
            <a:r>
              <a:rPr lang="en-US" dirty="0" smtClean="0">
                <a:latin typeface="cmsy10"/>
              </a:rPr>
              <a:t>;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 smtClean="0">
                <a:solidFill>
                  <a:srgbClr val="008000"/>
                </a:solidFill>
              </a:rPr>
              <a:t>. Learn </a:t>
            </a:r>
            <a:r>
              <a:rPr lang="en-US" dirty="0" err="1" smtClean="0">
                <a:solidFill>
                  <a:srgbClr val="008000"/>
                </a:solidFill>
              </a:rPr>
              <a:t>boolean</a:t>
            </a:r>
            <a:r>
              <a:rPr lang="en-US" dirty="0" smtClean="0">
                <a:solidFill>
                  <a:srgbClr val="008000"/>
                </a:solidFill>
              </a:rPr>
              <a:t> formulas </a:t>
            </a:r>
            <a:r>
              <a:rPr lang="en-US" dirty="0" smtClean="0">
                <a:solidFill>
                  <a:srgbClr val="008000"/>
                </a:solidFill>
                <a:latin typeface="Comic Sans MS"/>
              </a:rPr>
              <a:t>b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smtClean="0">
                <a:solidFill>
                  <a:srgbClr val="008000"/>
                </a:solidFill>
                <a:latin typeface="Comic Sans MS"/>
              </a:rPr>
              <a:t>b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s.t.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  <a:latin typeface="Comic Sans MS"/>
              </a:rPr>
              <a:t>b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maps </a:t>
            </a:r>
            <a:r>
              <a:rPr lang="en-US" dirty="0" smtClean="0">
                <a:solidFill>
                  <a:srgbClr val="008000"/>
                </a:solidFill>
                <a:latin typeface="Comic Sans MS"/>
              </a:rPr>
              <a:t>i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smtClean="0">
                <a:solidFill>
                  <a:srgbClr val="008000"/>
                </a:solidFill>
                <a:latin typeface="Comic Sans MS"/>
              </a:rPr>
              <a:t>i</a:t>
            </a:r>
            <a:r>
              <a:rPr lang="en-US" baseline="-25000" dirty="0">
                <a:solidFill>
                  <a:srgbClr val="008000"/>
                </a:solidFill>
                <a:latin typeface="Comic Sans MS"/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to true and </a:t>
            </a:r>
            <a:r>
              <a:rPr lang="en-US" dirty="0" smtClean="0">
                <a:solidFill>
                  <a:srgbClr val="008000"/>
                </a:solidFill>
                <a:latin typeface="Comic Sans MS"/>
              </a:rPr>
              <a:t>i</a:t>
            </a:r>
            <a:r>
              <a:rPr lang="en-US" baseline="-25000" dirty="0">
                <a:solidFill>
                  <a:srgbClr val="008000"/>
                </a:solidFill>
                <a:latin typeface="Comic Sans MS"/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smtClean="0">
                <a:solidFill>
                  <a:srgbClr val="008000"/>
                </a:solidFill>
                <a:latin typeface="Comic Sans MS"/>
              </a:rPr>
              <a:t>i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4</a:t>
            </a:r>
            <a:r>
              <a:rPr lang="en-US" dirty="0" smtClean="0">
                <a:solidFill>
                  <a:srgbClr val="008000"/>
                </a:solidFill>
              </a:rPr>
              <a:t> to false.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  <a:latin typeface="Comic Sans MS"/>
              </a:rPr>
              <a:t>b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maps </a:t>
            </a:r>
            <a:r>
              <a:rPr lang="en-US" dirty="0" smtClean="0">
                <a:solidFill>
                  <a:srgbClr val="008000"/>
                </a:solidFill>
                <a:latin typeface="Comic Sans MS"/>
              </a:rPr>
              <a:t>i</a:t>
            </a:r>
            <a:r>
              <a:rPr lang="en-US" baseline="-25000" dirty="0">
                <a:solidFill>
                  <a:srgbClr val="008000"/>
                </a:solidFill>
                <a:latin typeface="Comic Sans MS"/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smtClean="0">
                <a:solidFill>
                  <a:srgbClr val="008000"/>
                </a:solidFill>
                <a:latin typeface="Comic Sans MS"/>
              </a:rPr>
              <a:t>i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4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to true and </a:t>
            </a:r>
            <a:r>
              <a:rPr lang="en-US" dirty="0" smtClean="0">
                <a:solidFill>
                  <a:srgbClr val="008000"/>
                </a:solidFill>
                <a:latin typeface="Comic Sans MS"/>
              </a:rPr>
              <a:t>i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smtClean="0">
                <a:solidFill>
                  <a:srgbClr val="008000"/>
                </a:solidFill>
                <a:latin typeface="Comic Sans MS"/>
              </a:rPr>
              <a:t>i</a:t>
            </a:r>
            <a:r>
              <a:rPr lang="en-US" baseline="-25000" dirty="0">
                <a:solidFill>
                  <a:srgbClr val="008000"/>
                </a:solidFill>
                <a:latin typeface="Comic Sans MS"/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to false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4. Result is: </a:t>
            </a:r>
            <a:r>
              <a:rPr lang="en-US" sz="2400" dirty="0" smtClean="0">
                <a:solidFill>
                  <a:schemeClr val="accent2"/>
                </a:solidFill>
              </a:rPr>
              <a:t>Switch((</a:t>
            </a:r>
            <a:r>
              <a:rPr lang="en-US" sz="2400" dirty="0" smtClean="0">
                <a:solidFill>
                  <a:schemeClr val="accent2"/>
                </a:solidFill>
                <a:latin typeface="Comic Sans MS"/>
              </a:rPr>
              <a:t>b</a:t>
            </a:r>
            <a:r>
              <a:rPr lang="en-US" sz="2400" baseline="-25000" dirty="0" smtClean="0">
                <a:solidFill>
                  <a:schemeClr val="accent2"/>
                </a:solidFill>
                <a:latin typeface="Comic Sans MS"/>
              </a:rPr>
              <a:t>1</a:t>
            </a:r>
            <a:r>
              <a:rPr lang="en-US" sz="2400" dirty="0" smtClean="0">
                <a:solidFill>
                  <a:schemeClr val="accent2"/>
                </a:solidFill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Comic Sans MS"/>
              </a:rPr>
              <a:t>S</a:t>
            </a:r>
            <a:r>
              <a:rPr lang="en-US" sz="2400" baseline="-25000" dirty="0" smtClean="0">
                <a:solidFill>
                  <a:schemeClr val="accent2"/>
                </a:solidFill>
                <a:latin typeface="Comic Sans MS"/>
              </a:rPr>
              <a:t>1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msy10" pitchFamily="34" charset="0"/>
              </a:rPr>
              <a:t>Å</a:t>
            </a:r>
            <a:r>
              <a:rPr lang="en-US" dirty="0">
                <a:solidFill>
                  <a:schemeClr val="accent2"/>
                </a:solidFill>
                <a:latin typeface="Comic Sans MS"/>
              </a:rPr>
              <a:t>S</a:t>
            </a:r>
            <a:r>
              <a:rPr lang="en-US" baseline="-25000" dirty="0" smtClean="0">
                <a:solidFill>
                  <a:schemeClr val="accent2"/>
                </a:solidFill>
                <a:latin typeface="Comic Sans MS"/>
              </a:rPr>
              <a:t>2</a:t>
            </a:r>
            <a:r>
              <a:rPr lang="en-US" sz="2400" dirty="0" smtClean="0">
                <a:solidFill>
                  <a:schemeClr val="accent2"/>
                </a:solidFill>
                <a:latin typeface="Comic Sans MS"/>
              </a:rPr>
              <a:t>), (b</a:t>
            </a:r>
            <a:r>
              <a:rPr lang="en-US" sz="2400" baseline="-25000" dirty="0" smtClean="0">
                <a:solidFill>
                  <a:schemeClr val="accent2"/>
                </a:solidFill>
                <a:latin typeface="Comic Sans MS"/>
              </a:rPr>
              <a:t>2</a:t>
            </a:r>
            <a:r>
              <a:rPr lang="en-US" sz="2400" dirty="0" smtClean="0">
                <a:solidFill>
                  <a:schemeClr val="accent2"/>
                </a:solidFill>
                <a:latin typeface="Comic Sans MS"/>
              </a:rPr>
              <a:t>,S</a:t>
            </a:r>
            <a:r>
              <a:rPr lang="en-US" baseline="-25000" dirty="0" smtClean="0">
                <a:solidFill>
                  <a:schemeClr val="accent2"/>
                </a:solidFill>
                <a:latin typeface="Comic Sans MS"/>
              </a:rPr>
              <a:t>3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msy10" pitchFamily="34" charset="0"/>
              </a:rPr>
              <a:t>Å</a:t>
            </a:r>
            <a:r>
              <a:rPr lang="en-US" dirty="0">
                <a:solidFill>
                  <a:schemeClr val="accent2"/>
                </a:solidFill>
                <a:latin typeface="Comic Sans MS"/>
              </a:rPr>
              <a:t>S</a:t>
            </a:r>
            <a:r>
              <a:rPr lang="en-US" sz="2400" baseline="-25000" dirty="0" smtClean="0">
                <a:solidFill>
                  <a:schemeClr val="accent2"/>
                </a:solidFill>
                <a:latin typeface="Comic Sans MS"/>
              </a:rPr>
              <a:t>4</a:t>
            </a:r>
            <a:r>
              <a:rPr lang="en-US" sz="2400" dirty="0" smtClean="0">
                <a:solidFill>
                  <a:schemeClr val="accent2"/>
                </a:solidFill>
                <a:latin typeface="Comic Sans MS"/>
              </a:rPr>
              <a:t>))</a:t>
            </a:r>
            <a:endParaRPr lang="en-US" sz="2400" baseline="-25000" dirty="0">
              <a:solidFill>
                <a:schemeClr val="accent2"/>
              </a:solidFill>
              <a:latin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Algorithm  for String Manipulation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281509"/>
      </p:ext>
    </p:extLst>
  </p:cSld>
  <p:clrMapOvr>
    <a:masterClrMapping/>
  </p:clrMapOvr>
  <p:transition advTm="471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Spreadsheet Data Manipulation (CACM 2012)</a:t>
            </a:r>
          </a:p>
          <a:p>
            <a:pPr lvl="1"/>
            <a:r>
              <a:rPr lang="en-US" dirty="0" smtClean="0"/>
              <a:t>Syntactic String Transformations (POPL 2011)</a:t>
            </a:r>
          </a:p>
          <a:p>
            <a:pPr lvl="2"/>
            <a:r>
              <a:rPr lang="en-US" dirty="0" smtClean="0"/>
              <a:t>Flash Fill feature in Excel 2013</a:t>
            </a:r>
          </a:p>
          <a:p>
            <a:pPr lvl="1"/>
            <a:r>
              <a:rPr lang="en-US" dirty="0" smtClean="0"/>
              <a:t>Semantic String Transformations (VLDB 2012)</a:t>
            </a:r>
          </a:p>
          <a:p>
            <a:pPr lvl="1"/>
            <a:r>
              <a:rPr lang="en-US" dirty="0" smtClean="0"/>
              <a:t>Number Transformations (CAV 2012)</a:t>
            </a:r>
          </a:p>
          <a:p>
            <a:pPr lvl="1"/>
            <a:r>
              <a:rPr lang="en-US" dirty="0" smtClean="0"/>
              <a:t>Table Transformations (PLDI 2011)</a:t>
            </a:r>
          </a:p>
          <a:p>
            <a:endParaRPr lang="en-US" dirty="0"/>
          </a:p>
          <a:p>
            <a:pPr lvl="1"/>
            <a:endParaRPr lang="en-US" sz="1000" dirty="0"/>
          </a:p>
          <a:p>
            <a:endParaRPr lang="en-US" sz="12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sz="1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End-User Programming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9460" y="6331430"/>
            <a:ext cx="817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Joint work with Bill Harris and Rishabh Singh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0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Spreadsheet Data Manipulation (CACM 2012)</a:t>
            </a:r>
          </a:p>
          <a:p>
            <a:pPr lvl="1"/>
            <a:r>
              <a:rPr lang="en-US" dirty="0" smtClean="0"/>
              <a:t>Syntactic String Transformations (POPL 2011)</a:t>
            </a:r>
          </a:p>
          <a:p>
            <a:pPr lvl="2"/>
            <a:r>
              <a:rPr lang="en-US" dirty="0"/>
              <a:t>Flash Fill feature in Excel </a:t>
            </a:r>
            <a:r>
              <a:rPr lang="en-US" dirty="0" smtClean="0"/>
              <a:t>2013</a:t>
            </a:r>
          </a:p>
          <a:p>
            <a:pPr lvl="1"/>
            <a:r>
              <a:rPr lang="en-US" dirty="0" smtClean="0"/>
              <a:t>Semantic String Transformations (VLDB 2012)</a:t>
            </a:r>
          </a:p>
          <a:p>
            <a:pPr lvl="1"/>
            <a:r>
              <a:rPr lang="en-US" dirty="0" smtClean="0"/>
              <a:t>Number Transformations (CAV 2012)</a:t>
            </a:r>
          </a:p>
          <a:p>
            <a:pPr lvl="1"/>
            <a:r>
              <a:rPr lang="en-US" dirty="0" smtClean="0"/>
              <a:t>Table Transformations (PLDI 2011)</a:t>
            </a:r>
          </a:p>
          <a:p>
            <a:endParaRPr lang="en-US" dirty="0"/>
          </a:p>
          <a:p>
            <a:r>
              <a:rPr lang="en-US" dirty="0" err="1" smtClean="0"/>
              <a:t>SmartPhone</a:t>
            </a:r>
            <a:r>
              <a:rPr lang="en-US" dirty="0" smtClean="0"/>
              <a:t> Programming</a:t>
            </a:r>
          </a:p>
          <a:p>
            <a:endParaRPr lang="en-US" dirty="0"/>
          </a:p>
          <a:p>
            <a:r>
              <a:rPr lang="en-US" dirty="0" smtClean="0"/>
              <a:t>Robot Programming</a:t>
            </a:r>
          </a:p>
          <a:p>
            <a:pPr lvl="1"/>
            <a:endParaRPr lang="en-US" sz="1000" dirty="0"/>
          </a:p>
          <a:p>
            <a:endParaRPr lang="en-US" sz="12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sz="1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End-User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11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Aspects</a:t>
            </a:r>
          </a:p>
          <a:p>
            <a:r>
              <a:rPr lang="en-US" dirty="0" smtClean="0"/>
              <a:t>Solution Generation (PLDI 2011)</a:t>
            </a:r>
          </a:p>
          <a:p>
            <a:r>
              <a:rPr lang="en-US" dirty="0"/>
              <a:t>Automated </a:t>
            </a:r>
            <a:r>
              <a:rPr lang="en-US" dirty="0" smtClean="0"/>
              <a:t>Grading</a:t>
            </a:r>
          </a:p>
          <a:p>
            <a:r>
              <a:rPr lang="en-US" dirty="0" smtClean="0"/>
              <a:t>Problem Generation (AAAI 2012)</a:t>
            </a:r>
          </a:p>
          <a:p>
            <a:r>
              <a:rPr lang="en-US" dirty="0"/>
              <a:t>Content </a:t>
            </a:r>
            <a:r>
              <a:rPr lang="en-US" dirty="0" smtClean="0"/>
              <a:t>Entry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Subject Domains:</a:t>
            </a:r>
          </a:p>
          <a:p>
            <a:r>
              <a:rPr lang="en-US" dirty="0" smtClean="0"/>
              <a:t>Math, Science</a:t>
            </a:r>
          </a:p>
          <a:p>
            <a:r>
              <a:rPr lang="en-US" dirty="0" smtClean="0"/>
              <a:t>Programming, Automata Theory, Logic</a:t>
            </a:r>
          </a:p>
          <a:p>
            <a:r>
              <a:rPr lang="en-US" dirty="0" smtClean="0"/>
              <a:t>Language Learning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Education: Intelligent Tutoring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35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1910" y="1202112"/>
            <a:ext cx="9102090" cy="53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Goal: </a:t>
            </a:r>
            <a:r>
              <a:rPr lang="en-US" dirty="0" smtClean="0"/>
              <a:t>Synthesize a computational </a:t>
            </a:r>
            <a:r>
              <a:rPr lang="en-US" dirty="0"/>
              <a:t>concept such as </a:t>
            </a:r>
            <a:r>
              <a:rPr lang="en-US" dirty="0" smtClean="0"/>
              <a:t>a program/query/sequence in the underlying language.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Significance:</a:t>
            </a:r>
          </a:p>
          <a:p>
            <a:pPr lvl="1"/>
            <a:r>
              <a:rPr lang="en-US" dirty="0" smtClean="0"/>
              <a:t>Variety of computational devices, platforms, models.</a:t>
            </a:r>
          </a:p>
          <a:p>
            <a:pPr lvl="2"/>
            <a:r>
              <a:rPr lang="en-US" dirty="0" smtClean="0"/>
              <a:t>Billions of non-experts have access to these!</a:t>
            </a:r>
          </a:p>
          <a:p>
            <a:pPr lvl="1"/>
            <a:r>
              <a:rPr lang="en-US" dirty="0" smtClean="0"/>
              <a:t>Enabling technology is now available.</a:t>
            </a:r>
          </a:p>
          <a:p>
            <a:pPr lvl="2"/>
            <a:r>
              <a:rPr lang="en-US" dirty="0"/>
              <a:t>Better </a:t>
            </a:r>
            <a:r>
              <a:rPr lang="en-US" dirty="0" smtClean="0"/>
              <a:t>search algorithms</a:t>
            </a:r>
          </a:p>
          <a:p>
            <a:pPr lvl="2"/>
            <a:r>
              <a:rPr lang="en-US" dirty="0" smtClean="0"/>
              <a:t>Faster machines (good application for multi-cores)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State of the art: </a:t>
            </a:r>
            <a:r>
              <a:rPr lang="en-US" dirty="0" smtClean="0"/>
              <a:t>We can synthesize programs of size 10-20.</a:t>
            </a:r>
          </a:p>
          <a:p>
            <a:pPr marL="0" indent="0">
              <a:buNone/>
            </a:pPr>
            <a:r>
              <a:rPr lang="en-US" dirty="0" smtClean="0"/>
              <a:t> This is a revolutionary capability if we </a:t>
            </a:r>
          </a:p>
          <a:p>
            <a:r>
              <a:rPr lang="en-US" sz="2200" dirty="0" smtClean="0"/>
              <a:t>target the right set of application domains, and </a:t>
            </a:r>
          </a:p>
          <a:p>
            <a:r>
              <a:rPr lang="en-US" sz="2200" dirty="0" smtClean="0"/>
              <a:t>provide the right intent specification mechanism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156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73480"/>
            <a:ext cx="7772400" cy="5471160"/>
          </a:xfrm>
        </p:spPr>
        <p:txBody>
          <a:bodyPr/>
          <a:lstStyle/>
          <a:p>
            <a:r>
              <a:rPr lang="en-US" dirty="0" smtClean="0"/>
              <a:t>Bit-vector Algorithms</a:t>
            </a:r>
          </a:p>
          <a:p>
            <a:endParaRPr lang="en-US" sz="2000" dirty="0" smtClean="0"/>
          </a:p>
          <a:p>
            <a:r>
              <a:rPr lang="en-US" dirty="0" smtClean="0"/>
              <a:t>Spreadsheet Macros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2"/>
                </a:solidFill>
              </a:rPr>
              <a:t>Geometry Constructions</a:t>
            </a:r>
          </a:p>
          <a:p>
            <a:endParaRPr lang="en-US" sz="2000" dirty="0" smtClean="0"/>
          </a:p>
          <a:p>
            <a:r>
              <a:rPr lang="en-US" dirty="0"/>
              <a:t>Grading of Programs</a:t>
            </a:r>
          </a:p>
          <a:p>
            <a:endParaRPr lang="en-US" sz="2000" dirty="0" smtClean="0"/>
          </a:p>
          <a:p>
            <a:r>
              <a:rPr lang="en-US" dirty="0" smtClean="0"/>
              <a:t>Algebra Problems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 smtClean="0"/>
              <a:t>Mathematical </a:t>
            </a:r>
            <a:r>
              <a:rPr lang="en-US" dirty="0" err="1" smtClean="0"/>
              <a:t>Intellisense</a:t>
            </a:r>
            <a:endParaRPr lang="en-US" dirty="0" smtClean="0"/>
          </a:p>
          <a:p>
            <a:endParaRPr lang="en-US" sz="2000" dirty="0"/>
          </a:p>
          <a:p>
            <a:r>
              <a:rPr lang="en-US" dirty="0" smtClean="0"/>
              <a:t>Drawing </a:t>
            </a:r>
            <a:r>
              <a:rPr lang="en-US" dirty="0" err="1" smtClean="0"/>
              <a:t>Intellisense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50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Straight Connector 102"/>
          <p:cNvCxnSpPr/>
          <p:nvPr/>
        </p:nvCxnSpPr>
        <p:spPr bwMode="auto">
          <a:xfrm>
            <a:off x="7047749" y="3287364"/>
            <a:ext cx="50070" cy="3448064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8929" y="1037490"/>
            <a:ext cx="5052745" cy="12309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Given a </a:t>
            </a:r>
            <a:r>
              <a:rPr lang="en-US" sz="2800" dirty="0" smtClean="0">
                <a:solidFill>
                  <a:srgbClr val="C00000"/>
                </a:solidFill>
              </a:rPr>
              <a:t>triangle XYZ</a:t>
            </a:r>
            <a:r>
              <a:rPr lang="en-US" sz="2800" dirty="0" smtClean="0"/>
              <a:t>, construct </a:t>
            </a:r>
            <a:r>
              <a:rPr lang="en-US" sz="2800" dirty="0" smtClean="0">
                <a:solidFill>
                  <a:srgbClr val="008000"/>
                </a:solidFill>
              </a:rPr>
              <a:t>circle C</a:t>
            </a:r>
            <a:r>
              <a:rPr lang="en-US" sz="2800" dirty="0" smtClean="0"/>
              <a:t> such that C passes through X, Y, and Z.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11447585" y="5205046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9364" y="237068"/>
            <a:ext cx="8530404" cy="609600"/>
          </a:xfrm>
        </p:spPr>
        <p:txBody>
          <a:bodyPr/>
          <a:lstStyle/>
          <a:p>
            <a:r>
              <a:rPr lang="en-US" sz="3000" dirty="0" smtClean="0"/>
              <a:t>Ruler/Compass based Geometry Constructions</a:t>
            </a:r>
            <a:endParaRPr lang="en-US" sz="3000" dirty="0"/>
          </a:p>
        </p:txBody>
      </p:sp>
      <p:cxnSp>
        <p:nvCxnSpPr>
          <p:cNvPr id="75" name="Straight Connector 74"/>
          <p:cNvCxnSpPr/>
          <p:nvPr/>
        </p:nvCxnSpPr>
        <p:spPr bwMode="auto">
          <a:xfrm flipV="1">
            <a:off x="4852793" y="3558540"/>
            <a:ext cx="2778700" cy="3024488"/>
          </a:xfrm>
          <a:prstGeom prst="line">
            <a:avLst/>
          </a:prstGeom>
          <a:noFill/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Oval 76"/>
          <p:cNvSpPr/>
          <p:nvPr/>
        </p:nvSpPr>
        <p:spPr bwMode="auto">
          <a:xfrm>
            <a:off x="5679913" y="2846375"/>
            <a:ext cx="2750913" cy="2698052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78" name="Straight Connector 77"/>
          <p:cNvCxnSpPr/>
          <p:nvPr/>
        </p:nvCxnSpPr>
        <p:spPr bwMode="auto">
          <a:xfrm flipV="1">
            <a:off x="6484390" y="5413537"/>
            <a:ext cx="1169963" cy="11309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flipH="1" flipV="1">
            <a:off x="5889444" y="4902372"/>
            <a:ext cx="646022" cy="565676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endCxn id="101" idx="6"/>
          </p:cNvCxnSpPr>
          <p:nvPr/>
        </p:nvCxnSpPr>
        <p:spPr bwMode="auto">
          <a:xfrm>
            <a:off x="5859433" y="4886707"/>
            <a:ext cx="1868856" cy="51921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6092879" y="5292639"/>
            <a:ext cx="48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X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88834" y="4700199"/>
            <a:ext cx="48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Z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646733" y="5321214"/>
            <a:ext cx="48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Y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793861" y="2917049"/>
            <a:ext cx="52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00"/>
                </a:solidFill>
              </a:rPr>
              <a:t>L1</a:t>
            </a:r>
            <a:endParaRPr lang="en-US" sz="2400" dirty="0">
              <a:solidFill>
                <a:srgbClr val="FF99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511307" y="3151026"/>
            <a:ext cx="679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L2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97" name="Flowchart: Connector 96"/>
          <p:cNvSpPr/>
          <p:nvPr/>
        </p:nvSpPr>
        <p:spPr bwMode="auto">
          <a:xfrm>
            <a:off x="7021133" y="4136075"/>
            <a:ext cx="96796" cy="97977"/>
          </a:xfrm>
          <a:prstGeom prst="flowChartConnector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678067" y="3829988"/>
            <a:ext cx="49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N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812280" y="2878432"/>
            <a:ext cx="49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C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00" name="Flowchart: Connector 99"/>
          <p:cNvSpPr/>
          <p:nvPr/>
        </p:nvSpPr>
        <p:spPr bwMode="auto">
          <a:xfrm>
            <a:off x="6453910" y="5379546"/>
            <a:ext cx="96796" cy="97977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1" name="Flowchart: Connector 100"/>
          <p:cNvSpPr/>
          <p:nvPr/>
        </p:nvSpPr>
        <p:spPr bwMode="auto">
          <a:xfrm>
            <a:off x="7631493" y="5356928"/>
            <a:ext cx="96796" cy="97977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2" name="Flowchart: Connector 101"/>
          <p:cNvSpPr/>
          <p:nvPr/>
        </p:nvSpPr>
        <p:spPr bwMode="auto">
          <a:xfrm>
            <a:off x="5829683" y="4849223"/>
            <a:ext cx="96796" cy="97977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9460" y="6392390"/>
            <a:ext cx="817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PLDI 2011: Gulwani, Korthikanti, </a:t>
            </a:r>
            <a:r>
              <a:rPr lang="en-US" sz="2400" dirty="0" err="1" smtClean="0">
                <a:solidFill>
                  <a:srgbClr val="C00000"/>
                </a:solidFill>
              </a:rPr>
              <a:t>Tiwari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9433915"/>
      </p:ext>
    </p:extLst>
  </p:cSld>
  <p:clrMapOvr>
    <a:masterClrMapping/>
  </p:clrMapOvr>
  <p:transition advTm="520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7" grpId="2" animBg="1"/>
      <p:bldP spid="87" grpId="0"/>
      <p:bldP spid="96" grpId="0"/>
      <p:bldP spid="97" grpId="0" animBg="1"/>
      <p:bldP spid="98" grpId="0"/>
      <p:bldP spid="99" grpId="0"/>
      <p:bldP spid="99" grpId="1"/>
      <p:bldP spid="99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regular hexagon given a side.</a:t>
            </a:r>
          </a:p>
          <a:p>
            <a:endParaRPr lang="en-US" dirty="0" smtClean="0"/>
          </a:p>
          <a:p>
            <a:r>
              <a:rPr lang="en-US" dirty="0" smtClean="0"/>
              <a:t>Given 3 parallel lines, draw an equilateral triangle whose vertices lie on the parallel lines.</a:t>
            </a:r>
          </a:p>
          <a:p>
            <a:endParaRPr lang="en-US" dirty="0" smtClean="0"/>
          </a:p>
          <a:p>
            <a:r>
              <a:rPr lang="en-US" dirty="0" smtClean="0"/>
              <a:t>Given 4 points, draw a square whose sides contain those points.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 of Geometry Constructions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37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dirty="0">
                <a:solidFill>
                  <a:schemeClr val="accent2"/>
                </a:solidFill>
              </a:rPr>
              <a:t>Geometry Program: </a:t>
            </a:r>
            <a:r>
              <a:rPr lang="en-US" dirty="0"/>
              <a:t>A straight-line composition of geometry methods.</a:t>
            </a:r>
          </a:p>
          <a:p>
            <a:pPr marL="5715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5715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Geometry Types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Point, Line, Circle</a:t>
            </a:r>
            <a:endParaRPr lang="en-US" dirty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Geometry Methods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r>
              <a:rPr lang="en-US" dirty="0"/>
              <a:t>Ruler(Point, Point) -&gt; Line </a:t>
            </a:r>
          </a:p>
          <a:p>
            <a:r>
              <a:rPr lang="en-US" dirty="0"/>
              <a:t>Compass(Point, Point) -&gt; Circle</a:t>
            </a:r>
          </a:p>
          <a:p>
            <a:r>
              <a:rPr lang="en-US" dirty="0"/>
              <a:t>Intersect(Circle, Circle) -&gt; Pair of Points</a:t>
            </a:r>
          </a:p>
          <a:p>
            <a:r>
              <a:rPr lang="en-US" dirty="0"/>
              <a:t>Intersect(Line, Circle) -&gt; Pair of Points</a:t>
            </a:r>
          </a:p>
          <a:p>
            <a:r>
              <a:rPr lang="en-US" dirty="0"/>
              <a:t>Intersect(Line, Line) -&gt; </a:t>
            </a:r>
            <a:r>
              <a:rPr lang="en-US" dirty="0" smtClean="0"/>
              <a:t>Point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847" y="304800"/>
            <a:ext cx="8721968" cy="609600"/>
          </a:xfrm>
        </p:spPr>
        <p:txBody>
          <a:bodyPr/>
          <a:lstStyle/>
          <a:p>
            <a:r>
              <a:rPr lang="en-US" dirty="0" smtClean="0"/>
              <a:t>Solution Description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13442"/>
      </p:ext>
    </p:extLst>
  </p:cSld>
  <p:clrMapOvr>
    <a:masterClrMapping/>
  </p:clrMapOvr>
  <p:transition advTm="43453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val 83"/>
          <p:cNvSpPr/>
          <p:nvPr/>
        </p:nvSpPr>
        <p:spPr bwMode="auto">
          <a:xfrm>
            <a:off x="6502337" y="4257402"/>
            <a:ext cx="2347291" cy="2280558"/>
          </a:xfrm>
          <a:prstGeom prst="ellips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5684473" y="4564786"/>
            <a:ext cx="1701390" cy="1665790"/>
          </a:xfrm>
          <a:prstGeom prst="ellipse">
            <a:avLst/>
          </a:prstGeom>
          <a:noFill/>
          <a:ln w="127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046247" y="3992241"/>
            <a:ext cx="1704251" cy="1674106"/>
          </a:xfrm>
          <a:prstGeom prst="ellipse">
            <a:avLst/>
          </a:prstGeom>
          <a:noFill/>
          <a:ln w="127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4852793" y="3558540"/>
            <a:ext cx="2778700" cy="3024488"/>
          </a:xfrm>
          <a:prstGeom prst="line">
            <a:avLst/>
          </a:prstGeom>
          <a:noFill/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5328857" y="4249782"/>
            <a:ext cx="2347291" cy="2280558"/>
          </a:xfrm>
          <a:prstGeom prst="ellipse">
            <a:avLst/>
          </a:prstGeom>
          <a:noFill/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047749" y="3287364"/>
            <a:ext cx="50070" cy="3448064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5679913" y="2846375"/>
            <a:ext cx="2750913" cy="2698052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8930" y="1037490"/>
            <a:ext cx="7772400" cy="7737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 a </a:t>
            </a:r>
            <a:r>
              <a:rPr lang="en-US" dirty="0" smtClean="0">
                <a:solidFill>
                  <a:srgbClr val="C00000"/>
                </a:solidFill>
              </a:rPr>
              <a:t>triangle XYZ</a:t>
            </a:r>
            <a:r>
              <a:rPr lang="en-US" dirty="0" smtClean="0"/>
              <a:t>, construct </a:t>
            </a:r>
            <a:r>
              <a:rPr lang="en-US" dirty="0" smtClean="0">
                <a:solidFill>
                  <a:srgbClr val="008000"/>
                </a:solidFill>
              </a:rPr>
              <a:t>circle C</a:t>
            </a:r>
            <a:r>
              <a:rPr lang="en-US" dirty="0" smtClean="0"/>
              <a:t> such that C passes through X, Y, and Z.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Geometry Program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6484390" y="5413537"/>
            <a:ext cx="1169963" cy="11309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 flipV="1">
            <a:off x="5889444" y="4902372"/>
            <a:ext cx="646022" cy="565676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endCxn id="70" idx="6"/>
          </p:cNvCxnSpPr>
          <p:nvPr/>
        </p:nvCxnSpPr>
        <p:spPr bwMode="auto">
          <a:xfrm>
            <a:off x="5859433" y="4886707"/>
            <a:ext cx="1868856" cy="51921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11447585" y="5205046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31200" y="1872177"/>
            <a:ext cx="452937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</a:pPr>
            <a:endParaRPr lang="en-US" sz="2400" dirty="0" smtClean="0">
              <a:solidFill>
                <a:srgbClr val="FF9900"/>
              </a:solidFill>
            </a:endParaRP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FF9900"/>
                </a:solidFill>
              </a:rPr>
              <a:t>C1 = Compass(X,Y);</a:t>
            </a:r>
            <a:endParaRPr lang="en-US" sz="2400" dirty="0">
              <a:solidFill>
                <a:srgbClr val="FF9900"/>
              </a:solidFill>
            </a:endParaRP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FF9900"/>
                </a:solidFill>
              </a:rPr>
              <a:t>C2 = Compass(Y,X);</a:t>
            </a:r>
            <a:endParaRPr lang="en-US" sz="2400" dirty="0">
              <a:solidFill>
                <a:srgbClr val="FF9900"/>
              </a:solidFill>
            </a:endParaRP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FF9900"/>
                </a:solidFill>
              </a:rPr>
              <a:t>&lt;P1,P2&gt; = Intersect(C1,C2);</a:t>
            </a: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FF9900"/>
                </a:solidFill>
              </a:rPr>
              <a:t>L1 = Ruler(P1,P2);</a:t>
            </a: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3366FF"/>
                </a:solidFill>
              </a:rPr>
              <a:t>D1 = Compass(Z,X);</a:t>
            </a: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3366FF"/>
                </a:solidFill>
              </a:rPr>
              <a:t>D2 = Compass(X,Z);</a:t>
            </a: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300" dirty="0" smtClean="0">
                <a:solidFill>
                  <a:srgbClr val="3366FF"/>
                </a:solidFill>
              </a:rPr>
              <a:t>&lt;R1,R2&gt; = Intersect(D1,D2);</a:t>
            </a: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3366FF"/>
                </a:solidFill>
              </a:rPr>
              <a:t>L2 = Ruler(R1,R2);</a:t>
            </a: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8000"/>
                </a:solidFill>
              </a:rPr>
              <a:t>N = Intersect(L1,L2);</a:t>
            </a: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8000"/>
                </a:solidFill>
              </a:rPr>
              <a:t>C = Compass(N,X);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2879" y="5292639"/>
            <a:ext cx="48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X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88834" y="4700199"/>
            <a:ext cx="48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Z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46733" y="5321214"/>
            <a:ext cx="48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08635" y="4096689"/>
            <a:ext cx="52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00"/>
                </a:solidFill>
              </a:rPr>
              <a:t>C1</a:t>
            </a:r>
            <a:endParaRPr lang="en-US" sz="2400" dirty="0">
              <a:solidFill>
                <a:srgbClr val="FF99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96516" y="4118021"/>
            <a:ext cx="615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00"/>
                </a:solidFill>
              </a:rPr>
              <a:t>C2</a:t>
            </a:r>
            <a:endParaRPr lang="en-US" sz="2400" dirty="0">
              <a:solidFill>
                <a:srgbClr val="FF99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04743" y="4394195"/>
            <a:ext cx="52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9900"/>
                </a:solidFill>
              </a:rPr>
              <a:t>P</a:t>
            </a:r>
            <a:r>
              <a:rPr lang="en-US" sz="2400" dirty="0" smtClean="0">
                <a:solidFill>
                  <a:srgbClr val="FF9900"/>
                </a:solidFill>
              </a:rPr>
              <a:t>1</a:t>
            </a:r>
            <a:endParaRPr lang="en-US" sz="2400" dirty="0">
              <a:solidFill>
                <a:srgbClr val="FF99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39409" y="6344576"/>
            <a:ext cx="52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00"/>
                </a:solidFill>
              </a:rPr>
              <a:t>P</a:t>
            </a:r>
            <a:r>
              <a:rPr lang="en-US" sz="2400" dirty="0">
                <a:solidFill>
                  <a:srgbClr val="FF9900"/>
                </a:solidFill>
              </a:rPr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793861" y="2917049"/>
            <a:ext cx="52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00"/>
                </a:solidFill>
              </a:rPr>
              <a:t>L1</a:t>
            </a:r>
            <a:endParaRPr lang="en-US" sz="2400" dirty="0">
              <a:solidFill>
                <a:srgbClr val="FF9900"/>
              </a:solidFill>
            </a:endParaRPr>
          </a:p>
        </p:txBody>
      </p:sp>
      <p:sp>
        <p:nvSpPr>
          <p:cNvPr id="56" name="Flowchart: Connector 55"/>
          <p:cNvSpPr/>
          <p:nvPr/>
        </p:nvSpPr>
        <p:spPr bwMode="auto">
          <a:xfrm>
            <a:off x="7028613" y="4385200"/>
            <a:ext cx="96796" cy="97977"/>
          </a:xfrm>
          <a:prstGeom prst="flowChartConnector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8" name="Flowchart: Connector 57"/>
          <p:cNvSpPr/>
          <p:nvPr/>
        </p:nvSpPr>
        <p:spPr bwMode="auto">
          <a:xfrm>
            <a:off x="7045608" y="6363955"/>
            <a:ext cx="96796" cy="97977"/>
          </a:xfrm>
          <a:prstGeom prst="flowChartConnector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79655" y="5994938"/>
            <a:ext cx="615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</a:rPr>
              <a:t>D</a:t>
            </a:r>
            <a:r>
              <a:rPr lang="en-US" sz="2400" dirty="0" smtClean="0">
                <a:solidFill>
                  <a:srgbClr val="3366FF"/>
                </a:solidFill>
              </a:rPr>
              <a:t>2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53733" y="4582818"/>
            <a:ext cx="615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D1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55561" y="4575198"/>
            <a:ext cx="52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</a:rPr>
              <a:t>R</a:t>
            </a:r>
            <a:r>
              <a:rPr lang="en-US" sz="2400" dirty="0" smtClean="0">
                <a:solidFill>
                  <a:srgbClr val="3366FF"/>
                </a:solidFill>
              </a:rPr>
              <a:t>1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68731" y="5578087"/>
            <a:ext cx="685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R</a:t>
            </a:r>
            <a:r>
              <a:rPr lang="en-US" sz="2400" dirty="0">
                <a:solidFill>
                  <a:srgbClr val="3366FF"/>
                </a:solidFill>
              </a:rPr>
              <a:t>2</a:t>
            </a:r>
          </a:p>
        </p:txBody>
      </p:sp>
      <p:sp>
        <p:nvSpPr>
          <p:cNvPr id="63" name="Flowchart: Connector 62"/>
          <p:cNvSpPr/>
          <p:nvPr/>
        </p:nvSpPr>
        <p:spPr bwMode="auto">
          <a:xfrm>
            <a:off x="5678031" y="5609738"/>
            <a:ext cx="96796" cy="97977"/>
          </a:xfrm>
          <a:prstGeom prst="flowChartConnector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4" name="Flowchart: Connector 63"/>
          <p:cNvSpPr/>
          <p:nvPr/>
        </p:nvSpPr>
        <p:spPr bwMode="auto">
          <a:xfrm>
            <a:off x="6670824" y="4528061"/>
            <a:ext cx="96796" cy="97977"/>
          </a:xfrm>
          <a:prstGeom prst="flowChartConnector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11307" y="3151026"/>
            <a:ext cx="679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L2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66" name="Flowchart: Connector 65"/>
          <p:cNvSpPr/>
          <p:nvPr/>
        </p:nvSpPr>
        <p:spPr bwMode="auto">
          <a:xfrm>
            <a:off x="7021133" y="4136075"/>
            <a:ext cx="96796" cy="97977"/>
          </a:xfrm>
          <a:prstGeom prst="flowChartConnector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678067" y="3829988"/>
            <a:ext cx="49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166610" y="2592682"/>
            <a:ext cx="49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C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69" name="Flowchart: Connector 68"/>
          <p:cNvSpPr/>
          <p:nvPr/>
        </p:nvSpPr>
        <p:spPr bwMode="auto">
          <a:xfrm>
            <a:off x="6453910" y="5379546"/>
            <a:ext cx="96796" cy="97977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Flowchart: Connector 69"/>
          <p:cNvSpPr/>
          <p:nvPr/>
        </p:nvSpPr>
        <p:spPr bwMode="auto">
          <a:xfrm>
            <a:off x="7631493" y="5356928"/>
            <a:ext cx="96796" cy="97977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Flowchart: Connector 70"/>
          <p:cNvSpPr/>
          <p:nvPr/>
        </p:nvSpPr>
        <p:spPr bwMode="auto">
          <a:xfrm>
            <a:off x="5829683" y="4849223"/>
            <a:ext cx="96796" cy="97977"/>
          </a:xfrm>
          <a:prstGeom prst="flowChartConnector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8003898"/>
      </p:ext>
    </p:extLst>
  </p:cSld>
  <p:clrMapOvr>
    <a:masterClrMapping/>
  </p:clrMapOvr>
  <p:transition advTm="442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47" grpId="0" animBg="1"/>
      <p:bldP spid="36" grpId="0" animBg="1"/>
      <p:bldP spid="34" grpId="0" animBg="1"/>
      <p:bldP spid="17" grpId="0" animBg="1"/>
      <p:bldP spid="49" grpId="0"/>
      <p:bldP spid="50" grpId="0"/>
      <p:bldP spid="52" grpId="0"/>
      <p:bldP spid="54" grpId="0"/>
      <p:bldP spid="55" grpId="0"/>
      <p:bldP spid="56" grpId="0" animBg="1"/>
      <p:bldP spid="58" grpId="0" animBg="1"/>
      <p:bldP spid="59" grpId="0"/>
      <p:bldP spid="60" grpId="0"/>
      <p:bldP spid="61" grpId="0"/>
      <p:bldP spid="62" grpId="0"/>
      <p:bldP spid="63" grpId="0" animBg="1"/>
      <p:bldP spid="64" grpId="0" animBg="1"/>
      <p:bldP spid="65" grpId="0"/>
      <p:bldP spid="66" grpId="0" animBg="1"/>
      <p:bldP spid="67" grpId="0"/>
      <p:bldP spid="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158240"/>
            <a:ext cx="8991600" cy="50292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Idea 1 (Theory)</a:t>
            </a:r>
            <a:r>
              <a:rPr lang="en-US" dirty="0" smtClean="0"/>
              <a:t>: Reduce Symbolic Reasoning to Concrete.</a:t>
            </a:r>
          </a:p>
          <a:p>
            <a:pPr lvl="1"/>
            <a:r>
              <a:rPr lang="en-US" dirty="0" smtClean="0"/>
              <a:t>Choose a random input-output example (I’,O’).  Use exhaustive search to obtain a construction that can generate O’ from I’.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Idea 2 (PL): </a:t>
            </a:r>
            <a:r>
              <a:rPr lang="en-US" dirty="0" smtClean="0"/>
              <a:t>Use high-level abstractions.</a:t>
            </a:r>
          </a:p>
          <a:p>
            <a:pPr lvl="1"/>
            <a:r>
              <a:rPr lang="en-US" dirty="0" smtClean="0"/>
              <a:t>Extend set of methods with commonly </a:t>
            </a:r>
            <a:r>
              <a:rPr lang="en-US" dirty="0"/>
              <a:t>used </a:t>
            </a:r>
            <a:r>
              <a:rPr lang="en-US" dirty="0" smtClean="0"/>
              <a:t>patterns. E.g., perpendicular/angular </a:t>
            </a:r>
            <a:r>
              <a:rPr lang="en-US" dirty="0"/>
              <a:t>bisector, midpoint, </a:t>
            </a:r>
            <a:r>
              <a:rPr lang="en-US" dirty="0" smtClean="0"/>
              <a:t>tangent etc.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Idea 3 (AI): </a:t>
            </a:r>
            <a:r>
              <a:rPr lang="en-US" dirty="0" smtClean="0"/>
              <a:t>Perform goal-directed search.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of Geometry Constructions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39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8310" y="1065510"/>
            <a:ext cx="7946754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25 benchmark problems.</a:t>
            </a:r>
          </a:p>
          <a:p>
            <a:endParaRPr lang="en-US" sz="1000" dirty="0" smtClean="0"/>
          </a:p>
          <a:p>
            <a:r>
              <a:rPr lang="en-US" dirty="0" smtClean="0"/>
              <a:t>such as: </a:t>
            </a:r>
            <a:r>
              <a:rPr lang="en-US" dirty="0" smtClean="0">
                <a:solidFill>
                  <a:schemeClr val="accent2"/>
                </a:solidFill>
              </a:rPr>
              <a:t>Construct a square whose extended sides pass through 4 given points.</a:t>
            </a:r>
            <a:endParaRPr lang="en-US" dirty="0">
              <a:solidFill>
                <a:schemeClr val="accent2"/>
              </a:solidFill>
            </a:endParaRPr>
          </a:p>
          <a:p>
            <a:endParaRPr lang="en-US" sz="2000" dirty="0" smtClean="0"/>
          </a:p>
          <a:p>
            <a:r>
              <a:rPr lang="en-US" dirty="0" smtClean="0"/>
              <a:t>18 problems less than 1 second.</a:t>
            </a:r>
          </a:p>
          <a:p>
            <a:pPr marL="0" indent="0">
              <a:buNone/>
            </a:pPr>
            <a:r>
              <a:rPr lang="en-US" dirty="0" smtClean="0"/>
              <a:t>    4 problems between 1-3 seconds.</a:t>
            </a:r>
          </a:p>
          <a:p>
            <a:pPr marL="0" indent="0">
              <a:buNone/>
            </a:pPr>
            <a:r>
              <a:rPr lang="en-US" dirty="0" smtClean="0"/>
              <a:t>    3 problems 13-82 seconds.</a:t>
            </a:r>
          </a:p>
          <a:p>
            <a:endParaRPr lang="en-US" sz="2000" dirty="0"/>
          </a:p>
          <a:p>
            <a:r>
              <a:rPr lang="en-US" dirty="0" smtClean="0"/>
              <a:t>Idea 2 (high-level abstractions) reduces programs of size 3-45 to 3-13.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 smtClean="0"/>
              <a:t>Idea 3 (goal-directedness) improves performance by factor of 10-1000 times on most problems.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3286687"/>
      </p:ext>
    </p:extLst>
  </p:cSld>
  <p:clrMapOvr>
    <a:masterClrMapping/>
  </p:clrMapOvr>
  <p:transition advTm="274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63771" y="304800"/>
            <a:ext cx="9706707" cy="609600"/>
          </a:xfrm>
        </p:spPr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3540" y="1812476"/>
            <a:ext cx="27748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Natural Language Processing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51095" y="4747017"/>
            <a:ext cx="205154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Paraphrasing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53670" y="3305680"/>
            <a:ext cx="186104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Synthesis Engine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915726" y="1199267"/>
            <a:ext cx="46632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Problem Description </a:t>
            </a:r>
            <a:r>
              <a:rPr lang="en-US" sz="2400" dirty="0" smtClean="0"/>
              <a:t>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English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2971" y="2765721"/>
            <a:ext cx="580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Problem Description </a:t>
            </a:r>
            <a:r>
              <a:rPr lang="en-US" sz="2400" dirty="0" smtClean="0"/>
              <a:t>as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Logical Relation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6304" y="4232991"/>
            <a:ext cx="4682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Solution </a:t>
            </a:r>
            <a:r>
              <a:rPr lang="en-US" sz="2400" dirty="0" smtClean="0"/>
              <a:t>as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Functional Program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8137" y="5538737"/>
            <a:ext cx="286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Solution</a:t>
            </a:r>
            <a:r>
              <a:rPr lang="en-US" sz="2400" dirty="0" smtClean="0"/>
              <a:t> in </a:t>
            </a:r>
            <a:r>
              <a:rPr lang="en-US" sz="2400" dirty="0" smtClean="0">
                <a:solidFill>
                  <a:schemeClr val="accent2"/>
                </a:solidFill>
              </a:rPr>
              <a:t>English</a:t>
            </a:r>
            <a:endParaRPr lang="en-US" sz="2400" dirty="0">
              <a:solidFill>
                <a:schemeClr val="accent2"/>
              </a:solidFill>
            </a:endParaRPr>
          </a:p>
        </p:txBody>
      </p: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 bwMode="auto">
          <a:xfrm>
            <a:off x="2680940" y="2643473"/>
            <a:ext cx="3250" cy="66220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7" idx="2"/>
            <a:endCxn id="6" idx="0"/>
          </p:cNvCxnSpPr>
          <p:nvPr/>
        </p:nvCxnSpPr>
        <p:spPr bwMode="auto">
          <a:xfrm flipH="1">
            <a:off x="2676865" y="4136677"/>
            <a:ext cx="7325" cy="61034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endCxn id="5" idx="0"/>
          </p:cNvCxnSpPr>
          <p:nvPr/>
        </p:nvCxnSpPr>
        <p:spPr bwMode="auto">
          <a:xfrm flipH="1">
            <a:off x="2680940" y="1135547"/>
            <a:ext cx="8380" cy="67692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6" idx="2"/>
          </p:cNvCxnSpPr>
          <p:nvPr/>
        </p:nvCxnSpPr>
        <p:spPr bwMode="auto">
          <a:xfrm>
            <a:off x="2676865" y="5208682"/>
            <a:ext cx="0" cy="510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53395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lvl="1" indent="0">
              <a:buNone/>
            </a:pPr>
            <a:endParaRPr lang="en-US" sz="2400" dirty="0" smtClean="0"/>
          </a:p>
          <a:p>
            <a:pPr marL="0" lvl="1" indent="0">
              <a:buNone/>
            </a:pPr>
            <a:endParaRPr lang="en-US" sz="2400" dirty="0"/>
          </a:p>
          <a:p>
            <a:pPr marL="0" lvl="1" indent="0">
              <a:buNone/>
            </a:pPr>
            <a:endParaRPr lang="en-US" sz="2400" dirty="0" smtClean="0"/>
          </a:p>
          <a:p>
            <a:pPr marL="0" lvl="1" indent="0">
              <a:buNone/>
            </a:pPr>
            <a:r>
              <a:rPr lang="en-US" sz="2400" dirty="0" smtClean="0"/>
              <a:t>Construct </a:t>
            </a:r>
            <a:r>
              <a:rPr lang="en-US" sz="2400" dirty="0"/>
              <a:t>a triangle ABC with AB = 7 cm, angle B = 60 degree and BC + CA = 10 </a:t>
            </a:r>
            <a:r>
              <a:rPr lang="en-US" sz="2400" dirty="0" smtClean="0"/>
              <a:t>cm.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GeoSynth</a:t>
            </a:r>
            <a:r>
              <a:rPr lang="en-US" dirty="0" smtClean="0"/>
              <a:t>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4322"/>
      </p:ext>
    </p:extLst>
  </p:cSld>
  <p:clrMapOvr>
    <a:masterClrMapping/>
  </p:clrMapOvr>
  <p:transition advTm="144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73480"/>
            <a:ext cx="7772400" cy="5471160"/>
          </a:xfrm>
        </p:spPr>
        <p:txBody>
          <a:bodyPr/>
          <a:lstStyle/>
          <a:p>
            <a:r>
              <a:rPr lang="en-US" dirty="0" smtClean="0"/>
              <a:t>Bit-vector Algorithms</a:t>
            </a:r>
          </a:p>
          <a:p>
            <a:endParaRPr lang="en-US" sz="2000" dirty="0" smtClean="0"/>
          </a:p>
          <a:p>
            <a:r>
              <a:rPr lang="en-US" dirty="0" smtClean="0"/>
              <a:t>Spreadsheet Macros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dirty="0" smtClean="0"/>
              <a:t>Geometry Constructions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2"/>
                </a:solidFill>
              </a:rPr>
              <a:t>Grading of Programs</a:t>
            </a:r>
          </a:p>
          <a:p>
            <a:endParaRPr lang="en-US" sz="2000" dirty="0" smtClean="0"/>
          </a:p>
          <a:p>
            <a:r>
              <a:rPr lang="en-US" dirty="0" smtClean="0"/>
              <a:t>Algebra Problems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 smtClean="0"/>
              <a:t>Mathematical </a:t>
            </a:r>
            <a:r>
              <a:rPr lang="en-US" dirty="0" err="1" smtClean="0"/>
              <a:t>Intellisense</a:t>
            </a:r>
            <a:endParaRPr lang="en-US" dirty="0" smtClean="0"/>
          </a:p>
          <a:p>
            <a:endParaRPr lang="en-US" sz="2000" dirty="0"/>
          </a:p>
          <a:p>
            <a:r>
              <a:rPr lang="en-US" dirty="0" smtClean="0"/>
              <a:t>Drawing </a:t>
            </a:r>
            <a:r>
              <a:rPr lang="en-US" dirty="0" err="1" smtClean="0"/>
              <a:t>Intellisense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50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021812"/>
            <a:ext cx="7772400" cy="5279835"/>
          </a:xfrm>
        </p:spPr>
        <p:txBody>
          <a:bodyPr/>
          <a:lstStyle/>
          <a:p>
            <a:r>
              <a:rPr lang="en-US" dirty="0" smtClean="0"/>
              <a:t>Application domain</a:t>
            </a:r>
          </a:p>
          <a:p>
            <a:pPr lvl="1"/>
            <a:r>
              <a:rPr lang="en-US" dirty="0" smtClean="0"/>
              <a:t>Software Developers</a:t>
            </a:r>
          </a:p>
          <a:p>
            <a:pPr lvl="1"/>
            <a:r>
              <a:rPr lang="en-US" b="1" dirty="0" smtClean="0">
                <a:solidFill>
                  <a:schemeClr val="accent6"/>
                </a:solidFill>
              </a:rPr>
              <a:t>End-Users</a:t>
            </a:r>
          </a:p>
          <a:p>
            <a:pPr lvl="1"/>
            <a:r>
              <a:rPr lang="en-US" b="1" dirty="0" smtClean="0">
                <a:solidFill>
                  <a:schemeClr val="accent6"/>
                </a:solidFill>
              </a:rPr>
              <a:t>Intelligent Tutoring Systems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Specification of intent</a:t>
            </a:r>
          </a:p>
          <a:p>
            <a:pPr lvl="1"/>
            <a:r>
              <a:rPr lang="en-US" dirty="0" smtClean="0"/>
              <a:t>Logic</a:t>
            </a:r>
          </a:p>
          <a:p>
            <a:pPr lvl="1"/>
            <a:r>
              <a:rPr lang="en-US" b="1" dirty="0" smtClean="0">
                <a:solidFill>
                  <a:schemeClr val="accent6"/>
                </a:solidFill>
              </a:rPr>
              <a:t>Examples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Search technique</a:t>
            </a:r>
          </a:p>
          <a:p>
            <a:pPr lvl="1"/>
            <a:r>
              <a:rPr lang="en-US" dirty="0"/>
              <a:t>SAT/SMT solvers (Formal Methods)</a:t>
            </a:r>
          </a:p>
          <a:p>
            <a:pPr lvl="1"/>
            <a:r>
              <a:rPr lang="en-US" dirty="0"/>
              <a:t>Version space algebras (Machine Learning)</a:t>
            </a:r>
          </a:p>
          <a:p>
            <a:pPr lvl="1"/>
            <a:r>
              <a:rPr lang="en-US" dirty="0"/>
              <a:t>A*-style goal-directed search  (AI)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 in Synthesis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460" y="6331430"/>
            <a:ext cx="817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PPDP 2010: “Dimensions in Program Synthesis”, Gulwani.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03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9436" y="228601"/>
            <a:ext cx="8363938" cy="747897"/>
          </a:xfrm>
        </p:spPr>
        <p:txBody>
          <a:bodyPr/>
          <a:lstStyle/>
          <a:p>
            <a:r>
              <a:rPr lang="en-US" dirty="0" smtClean="0"/>
              <a:t>Array Reverse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66" y="1121133"/>
            <a:ext cx="4416734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6" y="1751129"/>
            <a:ext cx="415296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1467534" y="3077137"/>
            <a:ext cx="645365" cy="322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50973" y="3057038"/>
            <a:ext cx="1217067" cy="358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76444" y="4102881"/>
            <a:ext cx="999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 = 1</a:t>
            </a:r>
            <a:endParaRPr lang="en-US" b="1" dirty="0">
              <a:solidFill>
                <a:srgbClr val="FF0000"/>
              </a:solidFill>
              <a:latin typeface="Consolas" pitchFamily="49" charset="0"/>
              <a:ea typeface="Tahoma" pitchFamily="34" charset="0"/>
              <a:cs typeface="Consolas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9996" y="4568877"/>
            <a:ext cx="2182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 &lt;= </a:t>
            </a:r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a.Length</a:t>
            </a:r>
            <a:endParaRPr lang="en-US" b="1" dirty="0">
              <a:solidFill>
                <a:srgbClr val="FF0000"/>
              </a:solidFill>
              <a:latin typeface="Consolas" pitchFamily="49" charset="0"/>
              <a:ea typeface="Tahoma" pitchFamily="34" charset="0"/>
              <a:cs typeface="Consolas" pitchFamily="49" charset="0"/>
            </a:endParaRPr>
          </a:p>
        </p:txBody>
      </p:sp>
      <p:cxnSp>
        <p:nvCxnSpPr>
          <p:cNvPr id="17" name="Curved Connector 16"/>
          <p:cNvCxnSpPr>
            <a:stCxn id="11" idx="4"/>
            <a:endCxn id="14" idx="0"/>
          </p:cNvCxnSpPr>
          <p:nvPr/>
        </p:nvCxnSpPr>
        <p:spPr>
          <a:xfrm rot="16200000" flipH="1">
            <a:off x="1581629" y="3608508"/>
            <a:ext cx="702960" cy="285785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2" idx="4"/>
            <a:endCxn id="16" idx="0"/>
          </p:cNvCxnSpPr>
          <p:nvPr/>
        </p:nvCxnSpPr>
        <p:spPr>
          <a:xfrm rot="16200000" flipH="1">
            <a:off x="2493663" y="3681531"/>
            <a:ext cx="1153190" cy="62150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289439" y="3977213"/>
            <a:ext cx="794385" cy="383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697007" y="3118096"/>
            <a:ext cx="1470401" cy="379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77324" y="5323136"/>
            <a:ext cx="1179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--back</a:t>
            </a:r>
            <a:endParaRPr lang="en-US" b="1" dirty="0">
              <a:solidFill>
                <a:srgbClr val="FF0000"/>
              </a:solidFill>
              <a:latin typeface="Consolas" pitchFamily="49" charset="0"/>
              <a:ea typeface="Tahoma" pitchFamily="34" charset="0"/>
              <a:cs typeface="Consolas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93642" y="4046477"/>
            <a:ext cx="2182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front &lt;= back</a:t>
            </a:r>
            <a:endParaRPr lang="en-US" b="1" dirty="0">
              <a:solidFill>
                <a:srgbClr val="FF0000"/>
              </a:solidFill>
              <a:latin typeface="Consolas" pitchFamily="49" charset="0"/>
              <a:ea typeface="Tahoma" pitchFamily="34" charset="0"/>
              <a:cs typeface="Consolas" pitchFamily="49" charset="0"/>
            </a:endParaRPr>
          </a:p>
        </p:txBody>
      </p:sp>
      <p:cxnSp>
        <p:nvCxnSpPr>
          <p:cNvPr id="23" name="Curved Connector 22"/>
          <p:cNvCxnSpPr>
            <a:stCxn id="19" idx="4"/>
            <a:endCxn id="21" idx="0"/>
          </p:cNvCxnSpPr>
          <p:nvPr/>
        </p:nvCxnSpPr>
        <p:spPr>
          <a:xfrm rot="16200000" flipH="1">
            <a:off x="5695573" y="4351629"/>
            <a:ext cx="962566" cy="98044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20" idx="6"/>
            <a:endCxn id="22" idx="0"/>
          </p:cNvCxnSpPr>
          <p:nvPr/>
        </p:nvCxnSpPr>
        <p:spPr>
          <a:xfrm>
            <a:off x="7167408" y="3307850"/>
            <a:ext cx="617247" cy="738627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4779" y="6408549"/>
            <a:ext cx="8842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ArXiv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TechReport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  <a:r>
              <a:rPr lang="en-US" sz="2400" dirty="0" smtClean="0">
                <a:solidFill>
                  <a:srgbClr val="C00000"/>
                </a:solidFill>
              </a:rPr>
              <a:t> Singh, Gulwani, </a:t>
            </a:r>
            <a:r>
              <a:rPr lang="en-US" sz="2400" dirty="0" smtClean="0">
                <a:solidFill>
                  <a:srgbClr val="C00000"/>
                </a:solidFill>
              </a:rPr>
              <a:t>and </a:t>
            </a:r>
            <a:r>
              <a:rPr lang="en-US" sz="2400" dirty="0" smtClean="0">
                <a:solidFill>
                  <a:srgbClr val="C00000"/>
                </a:solidFill>
              </a:rPr>
              <a:t>Solar-</a:t>
            </a:r>
            <a:r>
              <a:rPr lang="en-US" sz="2400" dirty="0" err="1" smtClean="0">
                <a:solidFill>
                  <a:srgbClr val="C00000"/>
                </a:solidFill>
              </a:rPr>
              <a:t>Lezama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51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  <p:bldP spid="16" grpId="0"/>
      <p:bldP spid="19" grpId="0" animBg="1"/>
      <p:bldP spid="20" grpId="0" animBg="1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6174" y="1143000"/>
            <a:ext cx="8809897" cy="5029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Array Index Fuzzing</a:t>
            </a:r>
            <a:r>
              <a:rPr lang="en-US" dirty="0" smtClean="0"/>
              <a:t>:    v[a] -&gt;  </a:t>
            </a:r>
            <a:r>
              <a:rPr lang="en-US" dirty="0" smtClean="0">
                <a:solidFill>
                  <a:srgbClr val="C00000"/>
                </a:solidFill>
              </a:rPr>
              <a:t>v[{a+1, a-1, v.Length-a-1}]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Initialization Fuzzing: 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</a:t>
            </a:r>
            <a:r>
              <a:rPr lang="en-US" dirty="0" smtClean="0"/>
              <a:t>v=n  -&gt; </a:t>
            </a:r>
            <a:r>
              <a:rPr lang="en-US" dirty="0" smtClean="0">
                <a:solidFill>
                  <a:srgbClr val="C00000"/>
                </a:solidFill>
              </a:rPr>
              <a:t> v={n+1, n-1, 0}</a:t>
            </a:r>
            <a:endParaRPr lang="en-US" b="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Increment Fuzzing:       </a:t>
            </a:r>
            <a:r>
              <a:rPr lang="en-US" dirty="0" smtClean="0"/>
              <a:t>v++  -&gt;  </a:t>
            </a:r>
            <a:r>
              <a:rPr lang="en-US" dirty="0" smtClean="0">
                <a:solidFill>
                  <a:srgbClr val="C00000"/>
                </a:solidFill>
              </a:rPr>
              <a:t>{ ++v, v--, --v }</a:t>
            </a:r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Return Value Fuzzing:    </a:t>
            </a:r>
            <a:r>
              <a:rPr lang="en-US" dirty="0" smtClean="0"/>
              <a:t>return v  -&gt;  </a:t>
            </a:r>
            <a:r>
              <a:rPr lang="en-US" dirty="0" smtClean="0">
                <a:solidFill>
                  <a:srgbClr val="C00000"/>
                </a:solidFill>
              </a:rPr>
              <a:t>return ?v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Conditional Fuzzing:        </a:t>
            </a:r>
            <a:r>
              <a:rPr lang="en-US" dirty="0" smtClean="0"/>
              <a:t>a op b  -&gt;  </a:t>
            </a:r>
            <a:r>
              <a:rPr lang="en-US" dirty="0" smtClean="0">
                <a:solidFill>
                  <a:srgbClr val="C00000"/>
                </a:solidFill>
              </a:rPr>
              <a:t>a’ ops  { a+1, a-1, 0 }</a:t>
            </a:r>
          </a:p>
          <a:p>
            <a:pPr marL="0" indent="0">
              <a:buNone/>
            </a:pPr>
            <a:r>
              <a:rPr lang="en-US" dirty="0" smtClean="0"/>
              <a:t>			                where ops = { &lt;, &gt;, &lt;=, &gt;=, ==, != }</a:t>
            </a:r>
            <a:endParaRPr lang="en-US" b="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Model for Array Reverse Problem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86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Error Model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353003"/>
              </p:ext>
            </p:extLst>
          </p:nvPr>
        </p:nvGraphicFramePr>
        <p:xfrm>
          <a:off x="0" y="1266092"/>
          <a:ext cx="8757138" cy="5187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6150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of Synthesizer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117518"/>
              </p:ext>
            </p:extLst>
          </p:nvPr>
        </p:nvGraphicFramePr>
        <p:xfrm>
          <a:off x="0" y="1055078"/>
          <a:ext cx="9407769" cy="5433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1945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73480"/>
            <a:ext cx="7772400" cy="5471160"/>
          </a:xfrm>
        </p:spPr>
        <p:txBody>
          <a:bodyPr/>
          <a:lstStyle/>
          <a:p>
            <a:r>
              <a:rPr lang="en-US" dirty="0" smtClean="0"/>
              <a:t>Bit-vector Algorithms</a:t>
            </a:r>
          </a:p>
          <a:p>
            <a:endParaRPr lang="en-US" sz="2000" dirty="0" smtClean="0"/>
          </a:p>
          <a:p>
            <a:r>
              <a:rPr lang="en-US" dirty="0" smtClean="0"/>
              <a:t>Spreadsheet Macros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dirty="0" smtClean="0"/>
              <a:t>Geometry Constructions</a:t>
            </a:r>
          </a:p>
          <a:p>
            <a:endParaRPr lang="en-US" sz="2000" dirty="0" smtClean="0"/>
          </a:p>
          <a:p>
            <a:r>
              <a:rPr lang="en-US" dirty="0"/>
              <a:t>Grading of Programs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2"/>
                </a:solidFill>
              </a:rPr>
              <a:t>Algebra Problems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 smtClean="0"/>
              <a:t>Mathematical </a:t>
            </a:r>
            <a:r>
              <a:rPr lang="en-US" dirty="0" err="1" smtClean="0"/>
              <a:t>Intellisense</a:t>
            </a:r>
            <a:endParaRPr lang="en-US" dirty="0" smtClean="0"/>
          </a:p>
          <a:p>
            <a:endParaRPr lang="en-US" sz="2000" dirty="0"/>
          </a:p>
          <a:p>
            <a:r>
              <a:rPr lang="en-US" dirty="0" smtClean="0"/>
              <a:t>Drawing </a:t>
            </a:r>
            <a:r>
              <a:rPr lang="en-US" dirty="0" err="1" smtClean="0"/>
              <a:t>Intellisense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83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996696"/>
                <a:ext cx="9144000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Example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Problem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m:t>: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 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Query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: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±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500" b="0" i="1" dirty="0" smtClean="0">
                  <a:solidFill>
                    <a:srgbClr val="FF99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            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cot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sec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tan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8000"/>
                    </a:solidFill>
                    <a:latin typeface="+mj-lt"/>
                  </a:rPr>
                  <a:t>			:</a:t>
                </a:r>
                <a:endParaRPr lang="en-US" dirty="0">
                  <a:solidFill>
                    <a:srgbClr val="008000"/>
                  </a:solidFill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tan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sin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csc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8000"/>
                    </a:solidFill>
                    <a:latin typeface="+mj-lt"/>
                  </a:rPr>
                  <a:t>			: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6696"/>
                <a:ext cx="9144000" cy="5861304"/>
              </a:xfrm>
              <a:blipFill rotWithShape="1">
                <a:blip r:embed="rId3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 Problem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336" y="6412528"/>
            <a:ext cx="83526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100" dirty="0" smtClean="0">
                <a:solidFill>
                  <a:srgbClr val="C00000"/>
                </a:solidFill>
              </a:rPr>
              <a:t>AAAI 2012: Singh, Gulwani, Rajamani.</a:t>
            </a:r>
          </a:p>
        </p:txBody>
      </p:sp>
    </p:spTree>
    <p:extLst>
      <p:ext uri="{BB962C8B-B14F-4D97-AF65-F5344CB8AC3E}">
        <p14:creationId xmlns:p14="http://schemas.microsoft.com/office/powerpoint/2010/main" val="121746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996696"/>
                <a:ext cx="9144000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Example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Problem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m:t>: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 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Query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: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±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500" b="0" i="1" dirty="0" smtClean="0">
                  <a:solidFill>
                    <a:srgbClr val="FF99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            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cot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sec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tan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8000"/>
                    </a:solidFill>
                    <a:latin typeface="+mj-lt"/>
                  </a:rPr>
                  <a:t>			:</a:t>
                </a:r>
                <a:endParaRPr lang="en-US" dirty="0">
                  <a:solidFill>
                    <a:srgbClr val="008000"/>
                  </a:solidFill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tan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sin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csc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8000"/>
                    </a:solidFill>
                    <a:latin typeface="+mj-lt"/>
                  </a:rPr>
                  <a:t>			: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6696"/>
                <a:ext cx="9144000" cy="5861304"/>
              </a:xfrm>
              <a:blipFill rotWithShape="1">
                <a:blip r:embed="rId3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 Problem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336" y="6412528"/>
            <a:ext cx="83526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100" dirty="0" smtClean="0">
                <a:solidFill>
                  <a:srgbClr val="C00000"/>
                </a:solidFill>
              </a:rPr>
              <a:t>AAAI 2012: Singh, Gulwani, Rajamani.</a:t>
            </a:r>
          </a:p>
        </p:txBody>
      </p:sp>
    </p:spTree>
    <p:extLst>
      <p:ext uri="{BB962C8B-B14F-4D97-AF65-F5344CB8AC3E}">
        <p14:creationId xmlns:p14="http://schemas.microsoft.com/office/powerpoint/2010/main" val="170808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30936" y="996696"/>
                <a:ext cx="7772400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Example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Problem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m:t>: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</m:t>
                          </m:r>
                          <m:limLow>
                            <m:limLowPr>
                              <m:ctrlP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nary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Query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: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func>
                        <m:funcPr>
                          <m:ctrlPr>
                            <a:rPr lang="pt-BR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99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9900"/>
                                              </a:solidFill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9900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func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500" b="0" i="1" dirty="0" smtClean="0">
                  <a:solidFill>
                    <a:srgbClr val="FF99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            </m:t>
                          </m:r>
                          <m:r>
                            <m:rPr>
                              <m:sty m:val="p"/>
                            </m:rPr>
                            <a:rPr lang="en-US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≠0  ∧  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>
                          <a:solidFill>
                            <a:srgbClr val="FF99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>
                          <a:solidFill>
                            <a:srgbClr val="FF99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              </m:t>
                              </m:r>
                            </m:e>
                          </m:nary>
                          <m:func>
                            <m:funcPr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008000"/>
                                  </a:solidFill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sz="1000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nary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             </m:t>
                          </m:r>
                          <m:func>
                            <m:funcPr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                 </m:t>
                              </m:r>
                              <m:limLow>
                                <m:limLowPr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+3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+3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008000"/>
                                  </a:solidFill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936" y="996696"/>
                <a:ext cx="7772400" cy="5861304"/>
              </a:xfrm>
              <a:blipFill rotWithShape="1">
                <a:blip r:embed="rId3"/>
                <a:stretch>
                  <a:fillRect l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Limits/Series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720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30936" y="996696"/>
                <a:ext cx="7772400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Example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Problem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m:t>: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) (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csc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cot</m:t>
                                          </m:r>
                                        </m:fName>
                                        <m:e>
                                          <m:r>
                                            <a:rPr lang="en-US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) </m:t>
                                          </m:r>
                                          <m:r>
                                            <a:rPr lang="en-US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𝑑𝑥</m:t>
                                          </m:r>
                                          <m:r>
                                            <a:rPr lang="en-US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= 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dirty="0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dirty="0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csc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b="0" i="1" dirty="0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  <m:r>
                                            <a:rPr lang="en-US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dirty="0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dirty="0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cot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b="0" i="1" dirty="0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nary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1000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Query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: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𝑑𝑥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500" b="0" i="1" dirty="0" smtClean="0">
                  <a:solidFill>
                    <a:srgbClr val="FF99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            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 ∧ 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b="0" i="0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 (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+ 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) 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 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sec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 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b="0" i="0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 (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+ 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) 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 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sec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cot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 (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 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csc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 </m:t>
                                      </m:r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𝑑𝑥</m:t>
                                      </m:r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= </m:t>
                                      </m:r>
                                      <m:func>
                                        <m:funcPr>
                                          <m:ctrlPr>
                                            <a:rPr lang="en-US" b="0" i="1" dirty="0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dirty="0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b="0" i="1" dirty="0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dirty="0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dirty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dirty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csc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b="0" i="1" dirty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936" y="996696"/>
                <a:ext cx="7772400" cy="5861304"/>
              </a:xfrm>
              <a:blipFill rotWithShape="1">
                <a:blip r:embed="rId2"/>
                <a:stretch>
                  <a:fillRect l="-1255" r="-5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31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39624" y="996696"/>
                <a:ext cx="9183624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Ex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.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Problem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𝑧𝑦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𝑦𝑧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𝑥𝑦𝑧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700" b="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Query</m:t>
                          </m:r>
                          <m:r>
                            <a:rPr lang="en-US" i="1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i="1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9900"/>
                              </a:solidFill>
                            </a:rPr>
                            <m:t> </m:t>
                          </m:r>
                        </m:e>
                      </m:func>
                      <m:r>
                        <a:rPr lang="en-US" i="1">
                          <a:solidFill>
                            <a:srgbClr val="FF99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≔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𝑤h𝑒𝑟𝑒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∈{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4,0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8,4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5,1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,…} </m:t>
                      </m:r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dirty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dirty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i="1" dirty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 dirty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008000"/>
                              </a:solidFill>
                            </a:rPr>
                            <m:t> </m:t>
                          </m:r>
                        </m:e>
                      </m:func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𝑦𝑧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𝑧𝑥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dirty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dirty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𝑦𝑧</m:t>
                                    </m:r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𝑦𝑧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008000"/>
                              </a:solidFill>
                            </a:rPr>
                            <m:t> </m:t>
                          </m:r>
                        </m:e>
                      </m:func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9624" y="996696"/>
                <a:ext cx="9183624" cy="5861304"/>
              </a:xfrm>
              <a:blipFill rotWithShape="1">
                <a:blip r:embed="rId3"/>
                <a:stretch>
                  <a:fillRect l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Determinant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65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192" y="1143000"/>
            <a:ext cx="8992704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key challenge in synthesis from examples is to provide interaction models to resolve ambiguities in the specification.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System asks directed questions.</a:t>
            </a:r>
          </a:p>
          <a:p>
            <a:endParaRPr lang="en-US" dirty="0" smtClean="0"/>
          </a:p>
          <a:p>
            <a:r>
              <a:rPr lang="en-US" dirty="0" smtClean="0"/>
              <a:t>User inspects results and provides more examples.</a:t>
            </a:r>
          </a:p>
          <a:p>
            <a:endParaRPr lang="en-US" dirty="0" smtClean="0"/>
          </a:p>
          <a:p>
            <a:r>
              <a:rPr lang="en-US" dirty="0" smtClean="0"/>
              <a:t>Show </a:t>
            </a:r>
            <a:r>
              <a:rPr lang="en-US" dirty="0"/>
              <a:t>all solutions in ranked order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Probabilistic guarantees on randomly chosen examples.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User Interaction Models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460" y="6215500"/>
            <a:ext cx="817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</a:rPr>
              <a:t>WAMBSE 2012: “Synthesis from Examples”, Gulwani.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43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73480"/>
            <a:ext cx="7772400" cy="5471160"/>
          </a:xfrm>
        </p:spPr>
        <p:txBody>
          <a:bodyPr/>
          <a:lstStyle/>
          <a:p>
            <a:r>
              <a:rPr lang="en-US" dirty="0" smtClean="0"/>
              <a:t>Bit-vector Algorithms</a:t>
            </a:r>
          </a:p>
          <a:p>
            <a:endParaRPr lang="en-US" sz="2000" dirty="0" smtClean="0"/>
          </a:p>
          <a:p>
            <a:r>
              <a:rPr lang="en-US" dirty="0" smtClean="0"/>
              <a:t>Spreadsheet Macros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dirty="0" smtClean="0"/>
              <a:t>Geometry Constructions</a:t>
            </a:r>
          </a:p>
          <a:p>
            <a:endParaRPr lang="en-US" sz="2000" dirty="0" smtClean="0"/>
          </a:p>
          <a:p>
            <a:r>
              <a:rPr lang="en-US" dirty="0"/>
              <a:t>Grading of Programs</a:t>
            </a:r>
          </a:p>
          <a:p>
            <a:endParaRPr lang="en-US" sz="2000" dirty="0" smtClean="0"/>
          </a:p>
          <a:p>
            <a:r>
              <a:rPr lang="en-US" dirty="0" smtClean="0"/>
              <a:t>Algebra Problems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2"/>
                </a:solidFill>
              </a:rPr>
              <a:t>Mathematical </a:t>
            </a:r>
            <a:r>
              <a:rPr lang="en-US" dirty="0" err="1" smtClean="0">
                <a:solidFill>
                  <a:schemeClr val="accent2"/>
                </a:solidFill>
              </a:rPr>
              <a:t>Intellisense</a:t>
            </a:r>
            <a:endParaRPr lang="en-US" dirty="0" smtClean="0">
              <a:solidFill>
                <a:schemeClr val="accent2"/>
              </a:solidFill>
            </a:endParaRPr>
          </a:p>
          <a:p>
            <a:endParaRPr lang="en-US" sz="2000" dirty="0"/>
          </a:p>
          <a:p>
            <a:r>
              <a:rPr lang="en-US" dirty="0" smtClean="0"/>
              <a:t>Drawing </a:t>
            </a:r>
            <a:r>
              <a:rPr lang="en-US" dirty="0" err="1" smtClean="0"/>
              <a:t>Intellisense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117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520" y="1112520"/>
            <a:ext cx="824484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State-of-the-art </a:t>
            </a:r>
            <a:r>
              <a:rPr lang="en-US" dirty="0"/>
              <a:t>M</a:t>
            </a:r>
            <a:r>
              <a:rPr lang="en-US" dirty="0" smtClean="0"/>
              <a:t>athematical Editors</a:t>
            </a:r>
          </a:p>
          <a:p>
            <a:r>
              <a:rPr lang="en-US" dirty="0" smtClean="0"/>
              <a:t>Text editors like Latex</a:t>
            </a:r>
          </a:p>
          <a:p>
            <a:pPr lvl="1"/>
            <a:r>
              <a:rPr lang="en-US" dirty="0" smtClean="0"/>
              <a:t>Unreadable text in prefix notation</a:t>
            </a:r>
          </a:p>
          <a:p>
            <a:r>
              <a:rPr lang="en-US" dirty="0" smtClean="0"/>
              <a:t>WYSIWIG editors like Microsoft Word</a:t>
            </a:r>
          </a:p>
          <a:p>
            <a:pPr lvl="1"/>
            <a:r>
              <a:rPr lang="en-US" dirty="0" smtClean="0"/>
              <a:t>Change of cursor positions multiple times.</a:t>
            </a:r>
          </a:p>
          <a:p>
            <a:pPr lvl="1"/>
            <a:r>
              <a:rPr lang="en-US" dirty="0" smtClean="0"/>
              <a:t>Back and forth switching between mouse &amp; keyboard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Our proposal: An intelligent predictive editor.</a:t>
            </a:r>
          </a:p>
          <a:p>
            <a:r>
              <a:rPr lang="en-US" dirty="0" smtClean="0"/>
              <a:t>Mathematical text has low entropy and hence amenable to prediction!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</a:t>
            </a:r>
            <a:r>
              <a:rPr lang="en-US" dirty="0" err="1" smtClean="0"/>
              <a:t>Intellisense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336" y="6412528"/>
            <a:ext cx="83526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100" dirty="0" smtClean="0">
                <a:solidFill>
                  <a:srgbClr val="C00000"/>
                </a:solidFill>
              </a:rPr>
              <a:t>MSR Technical Report: Polozov, Gulwani, Rajamani.</a:t>
            </a:r>
          </a:p>
        </p:txBody>
      </p:sp>
    </p:spTree>
    <p:extLst>
      <p:ext uri="{BB962C8B-B14F-4D97-AF65-F5344CB8AC3E}">
        <p14:creationId xmlns:p14="http://schemas.microsoft.com/office/powerpoint/2010/main" val="539572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Terms connected by the same AC operator can be thought of as terms belonging to a sequence.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are 2 opportunities for predicting such terms.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Sequence Creation</a:t>
            </a:r>
            <a:r>
              <a:rPr lang="en-US" dirty="0" smtClean="0"/>
              <a:t>: </a:t>
            </a:r>
            <a:r>
              <a:rPr lang="en-US" dirty="0" smtClean="0">
                <a:latin typeface="Comic Sans MS"/>
              </a:rPr>
              <a:t>T</a:t>
            </a:r>
            <a:r>
              <a:rPr lang="en-US" baseline="-25000" dirty="0" smtClean="0">
                <a:latin typeface="Comic Sans MS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Comic Sans MS"/>
              </a:rPr>
              <a:t>T</a:t>
            </a:r>
            <a:r>
              <a:rPr lang="en-US" baseline="-25000" dirty="0" smtClean="0">
                <a:latin typeface="Comic Sans MS"/>
              </a:rPr>
              <a:t>2</a:t>
            </a:r>
            <a:r>
              <a:rPr lang="en-US" dirty="0" smtClean="0"/>
              <a:t>, </a:t>
            </a:r>
            <a:r>
              <a:rPr lang="en-US" dirty="0" smtClean="0">
                <a:latin typeface="Comic Sans MS"/>
              </a:rPr>
              <a:t>T</a:t>
            </a:r>
            <a:r>
              <a:rPr lang="en-US" baseline="-25000" dirty="0" smtClean="0">
                <a:latin typeface="Comic Sans MS"/>
              </a:rPr>
              <a:t>3</a:t>
            </a:r>
            <a:r>
              <a:rPr lang="en-US" dirty="0" smtClean="0"/>
              <a:t>, …</a:t>
            </a:r>
            <a:endParaRPr lang="en-US" dirty="0"/>
          </a:p>
          <a:p>
            <a:r>
              <a:rPr lang="en-US" dirty="0" smtClean="0"/>
              <a:t>Learn a function F such that </a:t>
            </a:r>
            <a:r>
              <a:rPr lang="en-US" dirty="0" smtClean="0">
                <a:latin typeface="Comic Sans MS"/>
              </a:rPr>
              <a:t>F(T</a:t>
            </a:r>
            <a:r>
              <a:rPr lang="en-US" baseline="-25000" dirty="0" smtClean="0">
                <a:latin typeface="Comic Sans MS"/>
              </a:rPr>
              <a:t>i</a:t>
            </a:r>
            <a:r>
              <a:rPr lang="en-US" dirty="0" smtClean="0"/>
              <a:t>) = </a:t>
            </a:r>
            <a:r>
              <a:rPr lang="en-US" dirty="0" smtClean="0">
                <a:latin typeface="Comic Sans MS"/>
              </a:rPr>
              <a:t>T</a:t>
            </a:r>
            <a:r>
              <a:rPr lang="en-US" baseline="-25000" dirty="0" smtClean="0">
                <a:latin typeface="Comic Sans MS"/>
              </a:rPr>
              <a:t>i+1</a:t>
            </a:r>
            <a:endParaRPr lang="en-US" baseline="-25000" dirty="0">
              <a:latin typeface="Comic Sans MS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Sequence Transformation</a:t>
            </a:r>
            <a:r>
              <a:rPr lang="en-US" dirty="0" smtClean="0"/>
              <a:t>: </a:t>
            </a:r>
            <a:r>
              <a:rPr lang="en-US" dirty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1</a:t>
            </a:r>
            <a:r>
              <a:rPr lang="en-US" dirty="0" smtClean="0"/>
              <a:t>, </a:t>
            </a:r>
            <a:r>
              <a:rPr lang="en-US" dirty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2</a:t>
            </a:r>
            <a:r>
              <a:rPr lang="en-US" dirty="0" smtClean="0"/>
              <a:t>, </a:t>
            </a:r>
            <a:r>
              <a:rPr lang="en-US" dirty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3</a:t>
            </a:r>
            <a:r>
              <a:rPr lang="en-US" dirty="0" smtClean="0"/>
              <a:t>, </a:t>
            </a:r>
            <a:r>
              <a:rPr lang="en-US" dirty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4</a:t>
            </a:r>
            <a:r>
              <a:rPr lang="en-US" dirty="0" smtClean="0">
                <a:latin typeface="Comic Sans MS"/>
              </a:rPr>
              <a:t>   -&gt;  T</a:t>
            </a:r>
            <a:r>
              <a:rPr lang="en-US" baseline="-25000" dirty="0" smtClean="0">
                <a:latin typeface="Comic Sans MS"/>
              </a:rPr>
              <a:t>1</a:t>
            </a:r>
            <a:r>
              <a:rPr lang="en-US" dirty="0" smtClean="0">
                <a:latin typeface="Comic Sans MS"/>
              </a:rPr>
              <a:t>, T</a:t>
            </a:r>
            <a:r>
              <a:rPr lang="en-US" baseline="-25000" dirty="0" smtClean="0">
                <a:latin typeface="Comic Sans MS"/>
              </a:rPr>
              <a:t>2</a:t>
            </a:r>
            <a:r>
              <a:rPr lang="en-US" dirty="0" smtClean="0">
                <a:latin typeface="Comic Sans MS"/>
              </a:rPr>
              <a:t>, …</a:t>
            </a:r>
          </a:p>
          <a:p>
            <a:r>
              <a:rPr lang="en-US" dirty="0" smtClean="0">
                <a:latin typeface="Comic Sans MS"/>
              </a:rPr>
              <a:t>Learn a function F such that F(S</a:t>
            </a:r>
            <a:r>
              <a:rPr lang="en-US" baseline="-25000" dirty="0" smtClean="0">
                <a:latin typeface="Comic Sans MS"/>
              </a:rPr>
              <a:t>i</a:t>
            </a:r>
            <a:r>
              <a:rPr lang="en-US" dirty="0" smtClean="0">
                <a:latin typeface="Comic Sans MS"/>
              </a:rPr>
              <a:t>) = T</a:t>
            </a:r>
            <a:r>
              <a:rPr lang="en-US" baseline="-25000" dirty="0" smtClean="0">
                <a:latin typeface="Comic Sans MS"/>
              </a:rPr>
              <a:t>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296400" cy="609600"/>
          </a:xfrm>
        </p:spPr>
        <p:txBody>
          <a:bodyPr/>
          <a:lstStyle/>
          <a:p>
            <a:r>
              <a:rPr lang="en-US" dirty="0" smtClean="0"/>
              <a:t>Reducing (Term) Prediction to Learning-By-Examples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99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solidFill>
                                                <a:srgbClr val="009900"/>
                                              </a:solidFill>
                                              <a:latin typeface="Cambria Math"/>
                                            </a:rPr>
                                            <m:t>tan</m:t>
                                          </m:r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99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99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9900"/>
                                              </a:solidFill>
                                              <a:latin typeface="Cambria Math"/>
                                            </a:rPr>
                                            <m:t> 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99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9900"/>
                                                  </a:solidFill>
                                                  <a:latin typeface="Cambria Math"/>
                                                </a:rPr>
                                                <m:t>tan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99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𝑧𝑥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𝑥𝑦</m:t>
                                </m:r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𝑧𝑥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𝑥𝑦</m:t>
                                </m:r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𝑦𝑧</m:t>
                                </m:r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𝑥𝑦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𝑦𝑧</m:t>
                                </m:r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𝑧𝑥</m:t>
                                </m:r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s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in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</m:func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</m:func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𝛾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</m:func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99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9900"/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99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rgbClr val="009900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09900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9900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</m:func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99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9900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99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rgbClr val="009900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09900"/>
                                        </a:solidFill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9900"/>
                                        </a:solidFill>
                                        <a:latin typeface="Cambria Math"/>
                                      </a:rPr>
                                      <m:t>𝛾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(Syntactic) </a:t>
            </a:r>
            <a:r>
              <a:rPr lang="en-US" dirty="0" err="1" smtClean="0"/>
              <a:t>Intellisense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70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58240"/>
                <a:ext cx="7772400" cy="55778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0" dirty="0" smtClean="0"/>
                  <a:t>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)(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sec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−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)(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tan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cot</m:t>
                                            </m:r>
                                          </m:fName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)=1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/>
                        <m:t>L</m:t>
                      </m:r>
                      <m:r>
                        <m:rPr>
                          <m:nor/>
                        </m:rPr>
                        <a:rPr lang="en-US" b="0" i="0" dirty="0" smtClean="0"/>
                        <m:t>.</m:t>
                      </m:r>
                      <m:r>
                        <m:rPr>
                          <m:nor/>
                        </m:rPr>
                        <a:rPr lang="en-US" b="0" i="0" dirty="0" smtClean="0"/>
                        <m:t>H</m:t>
                      </m:r>
                      <m:r>
                        <m:rPr>
                          <m:nor/>
                        </m:rPr>
                        <a:rPr lang="en-US" b="0" i="0" dirty="0" smtClean="0"/>
                        <m:t>.</m:t>
                      </m:r>
                      <m:r>
                        <m:rPr>
                          <m:nor/>
                        </m:rPr>
                        <a:rPr lang="en-US" b="0" i="0" dirty="0" smtClean="0"/>
                        <m:t>S</m:t>
                      </m:r>
                      <m:r>
                        <m:rPr>
                          <m:nor/>
                        </m:rPr>
                        <a:rPr lang="en-US" b="0" i="0" dirty="0" smtClean="0"/>
                        <m:t>. = 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i="1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  <m: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i="1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  <m:r>
                            <a:rPr lang="en-US" b="0" i="1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990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99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9900"/>
                          </a:solidFill>
                        </a:rPr>
                        <m:t>      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= 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0099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99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99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99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0099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99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99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99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99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99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solidFill>
                                                <a:srgbClr val="009900"/>
                                              </a:solidFill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99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99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i="1" dirty="0" smtClean="0">
                  <a:solidFill>
                    <a:srgbClr val="0099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solidFill>
                    <a:srgbClr val="0099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9900"/>
                          </a:solidFill>
                        </a:rPr>
                        <m:t>            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= 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0099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99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99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99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0099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99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rgbClr val="0099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99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= 1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58240"/>
                <a:ext cx="7772400" cy="5577840"/>
              </a:xfrm>
              <a:blipFill rotWithShape="1">
                <a:blip r:embed="rId2"/>
                <a:stretch>
                  <a:fillRect l="-1255" t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(Semantic) </a:t>
            </a:r>
            <a:r>
              <a:rPr lang="en-US" dirty="0" err="1" smtClean="0"/>
              <a:t>Intellisense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27760"/>
            <a:ext cx="9174480" cy="5029200"/>
          </a:xfrm>
        </p:spPr>
        <p:txBody>
          <a:bodyPr/>
          <a:lstStyle/>
          <a:p>
            <a:r>
              <a:rPr lang="en-US" dirty="0" smtClean="0"/>
              <a:t>45 benchmark sessions  containing a total of 186 sequences.</a:t>
            </a:r>
          </a:p>
          <a:p>
            <a:endParaRPr lang="en-US" dirty="0" smtClean="0"/>
          </a:p>
          <a:p>
            <a:r>
              <a:rPr lang="en-US" dirty="0" smtClean="0"/>
              <a:t>Effectiveness of underlying pattern language: 60%</a:t>
            </a:r>
          </a:p>
          <a:p>
            <a:pPr lvl="1"/>
            <a:r>
              <a:rPr lang="en-US" dirty="0" smtClean="0"/>
              <a:t>114/186 sequences can be expressed using this language.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Effectiveness of learning algorithm: 52%</a:t>
            </a:r>
          </a:p>
          <a:p>
            <a:pPr lvl="1"/>
            <a:r>
              <a:rPr lang="en-US" dirty="0" smtClean="0"/>
              <a:t>For 60/114 sequences, more than half are predicted in top-5.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52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73480"/>
            <a:ext cx="7772400" cy="5471160"/>
          </a:xfrm>
        </p:spPr>
        <p:txBody>
          <a:bodyPr/>
          <a:lstStyle/>
          <a:p>
            <a:r>
              <a:rPr lang="en-US" dirty="0" smtClean="0"/>
              <a:t>Bit-vector Algorithms</a:t>
            </a:r>
          </a:p>
          <a:p>
            <a:endParaRPr lang="en-US" sz="2000" dirty="0" smtClean="0"/>
          </a:p>
          <a:p>
            <a:r>
              <a:rPr lang="en-US" dirty="0" smtClean="0"/>
              <a:t>Spreadsheet Macros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dirty="0" smtClean="0"/>
              <a:t>Geometry Constructions</a:t>
            </a:r>
          </a:p>
          <a:p>
            <a:endParaRPr lang="en-US" sz="2000" dirty="0" smtClean="0"/>
          </a:p>
          <a:p>
            <a:r>
              <a:rPr lang="en-US" dirty="0"/>
              <a:t>Grading of Programs</a:t>
            </a:r>
          </a:p>
          <a:p>
            <a:endParaRPr lang="en-US" sz="2000" dirty="0" smtClean="0"/>
          </a:p>
          <a:p>
            <a:r>
              <a:rPr lang="en-US" dirty="0" smtClean="0"/>
              <a:t>Algebra Problems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 smtClean="0"/>
              <a:t>Mathematical </a:t>
            </a:r>
            <a:r>
              <a:rPr lang="en-US" dirty="0" err="1" smtClean="0"/>
              <a:t>Intellisense</a:t>
            </a:r>
            <a:endParaRPr lang="en-US" dirty="0" smtClean="0"/>
          </a:p>
          <a:p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2"/>
                </a:solidFill>
              </a:rPr>
              <a:t>Drawing </a:t>
            </a:r>
            <a:r>
              <a:rPr lang="en-US" dirty="0" err="1" smtClean="0">
                <a:solidFill>
                  <a:schemeClr val="accent2"/>
                </a:solidFill>
              </a:rPr>
              <a:t>Intellisense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0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83" y="1257873"/>
            <a:ext cx="3087152" cy="237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Drawing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0" y="1143000"/>
            <a:ext cx="7772400" cy="50292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Sometimes require extreme precision.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be tedious to draw sometimes.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57" y="4118616"/>
            <a:ext cx="1522886" cy="2706136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336" y="6397288"/>
            <a:ext cx="83526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100" dirty="0" smtClean="0">
                <a:solidFill>
                  <a:srgbClr val="C00000"/>
                </a:solidFill>
              </a:rPr>
              <a:t>CHI 2012: Cheema, Gulwani, LaViola.</a:t>
            </a:r>
          </a:p>
        </p:txBody>
      </p:sp>
    </p:spTree>
    <p:extLst>
      <p:ext uri="{BB962C8B-B14F-4D97-AF65-F5344CB8AC3E}">
        <p14:creationId xmlns:p14="http://schemas.microsoft.com/office/powerpoint/2010/main" val="581455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QuickDraw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users to easily sketch difficult diagrams.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Infer </a:t>
            </a:r>
            <a:r>
              <a:rPr lang="en-US" dirty="0"/>
              <a:t>repetition and automatically fill-in the rest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89" y="1924232"/>
            <a:ext cx="2785739" cy="166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158" y="1924232"/>
            <a:ext cx="2604765" cy="161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914329" y="52134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859" y="4478321"/>
            <a:ext cx="2128838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076" y="4375642"/>
            <a:ext cx="2527031" cy="167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3753640" y="25150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20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36" y="1668309"/>
            <a:ext cx="540282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/>
              <a:t>Sketch Recognition Engine </a:t>
            </a:r>
            <a:r>
              <a:rPr lang="en-US" sz="2400" dirty="0" smtClean="0">
                <a:solidFill>
                  <a:srgbClr val="FF9933"/>
                </a:solidFill>
              </a:rPr>
              <a:t>[HCI]</a:t>
            </a:r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 bwMode="auto">
          <a:xfrm>
            <a:off x="3763135" y="613231"/>
            <a:ext cx="690912" cy="105507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82063" y="4119888"/>
            <a:ext cx="874540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Model Synthesis/Beautification Engine </a:t>
            </a:r>
            <a:r>
              <a:rPr lang="en-US" sz="2400" dirty="0" smtClean="0">
                <a:solidFill>
                  <a:srgbClr val="FF9933"/>
                </a:solidFill>
              </a:rPr>
              <a:t>[Theorem Proving]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9603" y="5283498"/>
            <a:ext cx="736206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/>
              <a:t>Pattern Recognition Engine </a:t>
            </a:r>
            <a:r>
              <a:rPr lang="en-US" sz="2400" dirty="0" smtClean="0">
                <a:solidFill>
                  <a:srgbClr val="FF9933"/>
                </a:solidFill>
              </a:rPr>
              <a:t>[Synthesis]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1639" y="1083550"/>
            <a:ext cx="434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CC"/>
                </a:solidFill>
              </a:rPr>
              <a:t>(Partial) Sketch/Ink Strokes</a:t>
            </a:r>
            <a:endParaRPr lang="en-US" sz="2400" dirty="0">
              <a:solidFill>
                <a:srgbClr val="CC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0944" y="2308607"/>
            <a:ext cx="3364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CC"/>
                </a:solidFill>
              </a:rPr>
              <a:t>Circle/Line Objects</a:t>
            </a:r>
            <a:endParaRPr lang="en-US" sz="2400" dirty="0">
              <a:solidFill>
                <a:srgbClr val="CC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1285" y="3484600"/>
            <a:ext cx="4595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CC"/>
                </a:solidFill>
              </a:rPr>
              <a:t>Constraints between Objects</a:t>
            </a:r>
            <a:endParaRPr lang="en-US" sz="2400" dirty="0">
              <a:solidFill>
                <a:srgbClr val="CC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66113" y="4735324"/>
            <a:ext cx="296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CC"/>
                </a:solidFill>
              </a:rPr>
              <a:t>(Partial) Drawing</a:t>
            </a:r>
            <a:endParaRPr lang="en-US" sz="2400" dirty="0">
              <a:solidFill>
                <a:srgbClr val="CC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453" y="5863133"/>
            <a:ext cx="4117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CC00CC"/>
                </a:solidFill>
              </a:rPr>
              <a:t>Suggestions for Drawing 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CC00CC"/>
                </a:solidFill>
              </a:rPr>
              <a:t>Completion</a:t>
            </a:r>
            <a:endParaRPr lang="en-US" sz="2400" dirty="0">
              <a:solidFill>
                <a:srgbClr val="CC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8559" y="2902136"/>
            <a:ext cx="707484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Constraint Inference Engine </a:t>
            </a:r>
            <a:r>
              <a:rPr lang="en-US" sz="2400" dirty="0" smtClean="0">
                <a:solidFill>
                  <a:srgbClr val="FF9933"/>
                </a:solidFill>
              </a:rPr>
              <a:t>[Machine Learning]</a:t>
            </a:r>
            <a:endParaRPr lang="en-US" sz="2400" dirty="0">
              <a:solidFill>
                <a:srgbClr val="FF9933"/>
              </a:solidFill>
            </a:endParaRPr>
          </a:p>
        </p:txBody>
      </p:sp>
      <p:cxnSp>
        <p:nvCxnSpPr>
          <p:cNvPr id="22" name="Straight Arrow Connector 21"/>
          <p:cNvCxnSpPr>
            <a:stCxn id="5" idx="2"/>
            <a:endCxn id="19" idx="0"/>
          </p:cNvCxnSpPr>
          <p:nvPr/>
        </p:nvCxnSpPr>
        <p:spPr bwMode="auto">
          <a:xfrm flipH="1">
            <a:off x="4445982" y="2129974"/>
            <a:ext cx="8065" cy="77216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19" idx="2"/>
            <a:endCxn id="8" idx="0"/>
          </p:cNvCxnSpPr>
          <p:nvPr/>
        </p:nvCxnSpPr>
        <p:spPr bwMode="auto">
          <a:xfrm>
            <a:off x="4445982" y="3363801"/>
            <a:ext cx="8786" cy="75608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8" idx="2"/>
            <a:endCxn id="9" idx="0"/>
          </p:cNvCxnSpPr>
          <p:nvPr/>
        </p:nvCxnSpPr>
        <p:spPr bwMode="auto">
          <a:xfrm>
            <a:off x="4454768" y="4581553"/>
            <a:ext cx="5868" cy="70194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endCxn id="5" idx="0"/>
          </p:cNvCxnSpPr>
          <p:nvPr/>
        </p:nvCxnSpPr>
        <p:spPr bwMode="auto">
          <a:xfrm>
            <a:off x="4450014" y="1140770"/>
            <a:ext cx="4033" cy="5275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9" idx="2"/>
          </p:cNvCxnSpPr>
          <p:nvPr/>
        </p:nvCxnSpPr>
        <p:spPr bwMode="auto">
          <a:xfrm flipH="1">
            <a:off x="4450014" y="5745163"/>
            <a:ext cx="10622" cy="94896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96109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73480"/>
            <a:ext cx="7772400" cy="54711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2"/>
                </a:solidFill>
              </a:rPr>
              <a:t>Bit-vector Algorithms</a:t>
            </a:r>
          </a:p>
          <a:p>
            <a:endParaRPr lang="en-US" sz="2000" dirty="0" smtClean="0"/>
          </a:p>
          <a:p>
            <a:r>
              <a:rPr lang="en-US" dirty="0" smtClean="0"/>
              <a:t>Spreadsheet Macros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dirty="0" smtClean="0"/>
              <a:t>Geometry Constructions</a:t>
            </a:r>
          </a:p>
          <a:p>
            <a:endParaRPr lang="en-US" sz="2000" dirty="0" smtClean="0"/>
          </a:p>
          <a:p>
            <a:r>
              <a:rPr lang="en-US" dirty="0"/>
              <a:t>Grading of Programs</a:t>
            </a:r>
          </a:p>
          <a:p>
            <a:endParaRPr lang="en-US" sz="2000" dirty="0" smtClean="0"/>
          </a:p>
          <a:p>
            <a:r>
              <a:rPr lang="en-US" dirty="0" smtClean="0"/>
              <a:t>Algebra Problems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 smtClean="0"/>
              <a:t>Mathematical </a:t>
            </a:r>
            <a:r>
              <a:rPr lang="en-US" dirty="0" err="1" smtClean="0"/>
              <a:t>Intellisense</a:t>
            </a:r>
            <a:endParaRPr lang="en-US" dirty="0" smtClean="0"/>
          </a:p>
          <a:p>
            <a:endParaRPr lang="en-US" sz="2000" dirty="0"/>
          </a:p>
          <a:p>
            <a:r>
              <a:rPr lang="en-US" dirty="0" smtClean="0"/>
              <a:t>Drawing </a:t>
            </a:r>
            <a:r>
              <a:rPr lang="en-US" dirty="0" err="1" smtClean="0"/>
              <a:t>Intellisense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65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021812"/>
            <a:ext cx="7772400" cy="5279835"/>
          </a:xfrm>
        </p:spPr>
        <p:txBody>
          <a:bodyPr/>
          <a:lstStyle/>
          <a:p>
            <a:r>
              <a:rPr lang="en-US" dirty="0" smtClean="0"/>
              <a:t>Application domain</a:t>
            </a:r>
          </a:p>
          <a:p>
            <a:pPr lvl="1"/>
            <a:r>
              <a:rPr lang="en-US" dirty="0" smtClean="0"/>
              <a:t>Software Developers</a:t>
            </a:r>
          </a:p>
          <a:p>
            <a:pPr lvl="1"/>
            <a:r>
              <a:rPr lang="en-US" b="1" dirty="0" smtClean="0">
                <a:solidFill>
                  <a:schemeClr val="accent6"/>
                </a:solidFill>
              </a:rPr>
              <a:t>End-Users</a:t>
            </a:r>
          </a:p>
          <a:p>
            <a:pPr lvl="1"/>
            <a:r>
              <a:rPr lang="en-US" b="1" dirty="0" smtClean="0">
                <a:solidFill>
                  <a:schemeClr val="accent6"/>
                </a:solidFill>
              </a:rPr>
              <a:t>Intelligent Tutoring Systems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Specification of intent</a:t>
            </a:r>
          </a:p>
          <a:p>
            <a:pPr lvl="1"/>
            <a:r>
              <a:rPr lang="en-US" dirty="0" smtClean="0"/>
              <a:t>Logic</a:t>
            </a:r>
          </a:p>
          <a:p>
            <a:pPr lvl="1"/>
            <a:r>
              <a:rPr lang="en-US" b="1" dirty="0" smtClean="0">
                <a:solidFill>
                  <a:schemeClr val="accent6"/>
                </a:solidFill>
              </a:rPr>
              <a:t>Examples</a:t>
            </a:r>
          </a:p>
          <a:p>
            <a:pPr lvl="1"/>
            <a:r>
              <a:rPr lang="en-US" b="1" dirty="0" smtClean="0">
                <a:solidFill>
                  <a:schemeClr val="accent6"/>
                </a:solidFill>
              </a:rPr>
              <a:t>Natural Language, Keywords</a:t>
            </a: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Search technique</a:t>
            </a:r>
          </a:p>
          <a:p>
            <a:pPr lvl="1"/>
            <a:r>
              <a:rPr lang="en-US" dirty="0"/>
              <a:t>SAT/SMT solvers (Formal Methods)</a:t>
            </a:r>
          </a:p>
          <a:p>
            <a:pPr lvl="1"/>
            <a:r>
              <a:rPr lang="en-US" dirty="0"/>
              <a:t>Version space algebras (Machine Learning)</a:t>
            </a:r>
          </a:p>
          <a:p>
            <a:pPr lvl="1"/>
            <a:r>
              <a:rPr lang="en-US" dirty="0"/>
              <a:t>A*-style goal-directed search  (AI)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 in Synthesis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460" y="6407630"/>
            <a:ext cx="8176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PPDP 2010: “Dimensions in Program Synthesis”, Gulwani.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03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2074768" y="1055090"/>
            <a:ext cx="6781800" cy="3276874"/>
          </a:xfrm>
          <a:prstGeom prst="triangle">
            <a:avLst/>
          </a:prstGeom>
          <a:ln w="28575">
            <a:solidFill>
              <a:srgbClr val="FF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8" name="Text Box 13"/>
          <p:cNvSpPr txBox="1"/>
          <p:nvPr/>
        </p:nvSpPr>
        <p:spPr>
          <a:xfrm>
            <a:off x="2935616" y="3663316"/>
            <a:ext cx="5065386" cy="532206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3500" dirty="0" smtClean="0">
                <a:effectLst/>
                <a:ea typeface="Calibri"/>
                <a:cs typeface="Times New Roman"/>
              </a:rPr>
              <a:t>Students and Teachers</a:t>
            </a:r>
            <a:endParaRPr lang="en-US" sz="35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16"/>
          <p:cNvSpPr txBox="1"/>
          <p:nvPr/>
        </p:nvSpPr>
        <p:spPr>
          <a:xfrm>
            <a:off x="4408641" y="2976137"/>
            <a:ext cx="2112207" cy="64680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2800" dirty="0" smtClean="0">
                <a:effectLst/>
                <a:ea typeface="Calibri"/>
                <a:cs typeface="Times New Roman"/>
              </a:rPr>
              <a:t>End-Users</a:t>
            </a:r>
            <a:endParaRPr lang="en-US" sz="28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10"/>
          <p:cNvSpPr txBox="1"/>
          <p:nvPr/>
        </p:nvSpPr>
        <p:spPr>
          <a:xfrm>
            <a:off x="4939372" y="1582090"/>
            <a:ext cx="954652" cy="594092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1300" dirty="0" smtClean="0">
                <a:ea typeface="Calibri"/>
                <a:cs typeface="Times New Roman"/>
              </a:rPr>
              <a:t>Algorithm </a:t>
            </a:r>
          </a:p>
          <a:p>
            <a:pPr marL="0" marR="0">
              <a:spcBef>
                <a:spcPts val="0"/>
              </a:spcBef>
            </a:pPr>
            <a:r>
              <a:rPr lang="en-US" sz="1300" dirty="0" smtClean="0">
                <a:ea typeface="Calibri"/>
                <a:cs typeface="Times New Roman"/>
              </a:rPr>
              <a:t>Designers</a:t>
            </a:r>
            <a:endParaRPr lang="en-US" sz="1300" dirty="0">
              <a:effectLst/>
              <a:ea typeface="Calibri"/>
              <a:cs typeface="Times New Roman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4202502" y="2291435"/>
            <a:ext cx="2491161" cy="562927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>
                <a:ea typeface="Calibri"/>
                <a:cs typeface="Times New Roman"/>
              </a:rPr>
              <a:t>Software Developers</a:t>
            </a:r>
            <a:endParaRPr lang="en-US" sz="1800" dirty="0">
              <a:effectLst/>
              <a:ea typeface="Calibri"/>
              <a:cs typeface="Times New Roman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408641" y="2092362"/>
            <a:ext cx="2112207" cy="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04552" y="3611919"/>
            <a:ext cx="5314879" cy="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98768" y="2854362"/>
            <a:ext cx="3733800" cy="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15"/>
          <p:cNvSpPr txBox="1"/>
          <p:nvPr/>
        </p:nvSpPr>
        <p:spPr>
          <a:xfrm>
            <a:off x="76194" y="3500813"/>
            <a:ext cx="1932472" cy="91227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70C0"/>
                </a:solidFill>
                <a:effectLst/>
                <a:ea typeface="Calibri"/>
                <a:cs typeface="Times New Roman"/>
              </a:rPr>
              <a:t>Most Transformational Target</a:t>
            </a:r>
            <a:endParaRPr lang="en-US" sz="1600" b="1" dirty="0">
              <a:solidFill>
                <a:srgbClr val="0070C0"/>
              </a:solidFill>
              <a:effectLst/>
              <a:ea typeface="Calibri"/>
              <a:cs typeface="Times New Roman"/>
            </a:endParaRPr>
          </a:p>
        </p:txBody>
      </p:sp>
      <p:cxnSp>
        <p:nvCxnSpPr>
          <p:cNvPr id="28" name="Straight Arrow Connector 27"/>
          <p:cNvCxnSpPr>
            <a:stCxn id="42" idx="3"/>
          </p:cNvCxnSpPr>
          <p:nvPr/>
        </p:nvCxnSpPr>
        <p:spPr bwMode="auto">
          <a:xfrm>
            <a:off x="2008666" y="3956949"/>
            <a:ext cx="294919" cy="0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itle 3"/>
          <p:cNvSpPr txBox="1">
            <a:spLocks/>
          </p:cNvSpPr>
          <p:nvPr/>
        </p:nvSpPr>
        <p:spPr bwMode="auto">
          <a:xfrm>
            <a:off x="355065" y="3048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dirty="0" smtClean="0"/>
              <a:t>Potential Users of Synthesis Technology</a:t>
            </a:r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/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 Box 15"/>
          <p:cNvSpPr txBox="1"/>
          <p:nvPr/>
        </p:nvSpPr>
        <p:spPr>
          <a:xfrm>
            <a:off x="1123720" y="2685795"/>
            <a:ext cx="1477780" cy="68069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70C0"/>
                </a:solidFill>
                <a:ea typeface="Calibri"/>
                <a:cs typeface="Times New Roman"/>
              </a:rPr>
              <a:t>Most Useful Target</a:t>
            </a:r>
            <a:endParaRPr lang="en-US" sz="1600" b="1" dirty="0">
              <a:solidFill>
                <a:srgbClr val="0070C0"/>
              </a:solidFill>
              <a:effectLst/>
              <a:ea typeface="Calibri"/>
              <a:cs typeface="Times New Roman"/>
            </a:endParaRPr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>
            <a:off x="2601500" y="3026140"/>
            <a:ext cx="516274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4724" y="4782998"/>
            <a:ext cx="85015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Vision for End-users: </a:t>
            </a:r>
            <a:r>
              <a:rPr lang="en-US" sz="2400" dirty="0" smtClean="0"/>
              <a:t>Enable people to have (automated) personal assistants.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Vision for Education:</a:t>
            </a:r>
            <a:r>
              <a:rPr lang="en-US" sz="2400" dirty="0" smtClean="0"/>
              <a:t> Enable every student to have access to free/high-quality education.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3025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668" y="1009188"/>
            <a:ext cx="8798311" cy="5670392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Straight-line </a:t>
            </a:r>
            <a:r>
              <a:rPr lang="en-US" dirty="0"/>
              <a:t>programs that use </a:t>
            </a:r>
          </a:p>
          <a:p>
            <a:pPr lvl="1"/>
            <a:r>
              <a:rPr lang="en-US" dirty="0"/>
              <a:t>Arithmetic Operators: +,-,*,/</a:t>
            </a:r>
          </a:p>
          <a:p>
            <a:pPr lvl="1"/>
            <a:r>
              <a:rPr lang="en-US" dirty="0"/>
              <a:t>Logical Operators: Bitwise and/or/not, Shift </a:t>
            </a:r>
            <a:r>
              <a:rPr lang="en-US" dirty="0" smtClean="0"/>
              <a:t>left/right</a:t>
            </a:r>
            <a:endParaRPr lang="en-US" sz="1200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Bitvector</a:t>
            </a:r>
            <a:r>
              <a:rPr lang="en-US" dirty="0" smtClean="0"/>
              <a:t>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037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237679" y="3999561"/>
            <a:ext cx="211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1 0 1 0 1 1 0 0 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62776"/>
          </a:xfrm>
        </p:spPr>
        <p:txBody>
          <a:bodyPr/>
          <a:lstStyle/>
          <a:p>
            <a:pPr>
              <a:buNone/>
            </a:pPr>
            <a:r>
              <a:rPr lang="en-US" sz="3000" dirty="0" smtClean="0">
                <a:solidFill>
                  <a:srgbClr val="C00000"/>
                </a:solidFill>
              </a:rPr>
              <a:t>Turn-off rightmost 1-bit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err="1" smtClean="0"/>
              <a:t>Bitvector</a:t>
            </a:r>
            <a:r>
              <a:rPr lang="en-US" dirty="0" smtClean="0"/>
              <a:t> Algorithms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5644" y="1906860"/>
            <a:ext cx="221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1 0 1 0 1 1 0 0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93077" y="5705690"/>
            <a:ext cx="221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1 0 1 0 1 0 0 0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512630" y="4059033"/>
            <a:ext cx="769439" cy="323165"/>
          </a:xfrm>
          <a:prstGeom prst="rect">
            <a:avLst/>
          </a:prstGeom>
          <a:noFill/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>
            <a:off x="3674325" y="4722524"/>
            <a:ext cx="457194" cy="5"/>
          </a:xfrm>
          <a:prstGeom prst="straightConnector1">
            <a:avLst/>
          </a:prstGeom>
          <a:noFill/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675970" y="1918004"/>
            <a:ext cx="501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259663" y="2561058"/>
            <a:ext cx="149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Z &amp; (Z-1)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22819" y="4965978"/>
            <a:ext cx="221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1 0 1 0 1 0 1 1 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5884125" y="3954944"/>
            <a:ext cx="501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5590478" y="4921383"/>
            <a:ext cx="1089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Z-1</a:t>
            </a:r>
            <a:endParaRPr lang="en-US" sz="2400" dirty="0"/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1471958" y="5441780"/>
            <a:ext cx="3278458" cy="0"/>
          </a:xfrm>
          <a:prstGeom prst="line">
            <a:avLst/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2181929" y="2583357"/>
            <a:ext cx="221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1 0 1 0 1 0 0 0 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992455" y="4928824"/>
            <a:ext cx="4237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&amp;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77531" y="5701987"/>
            <a:ext cx="149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 &amp; (Z-1)</a:t>
            </a:r>
            <a:endParaRPr lang="en-US" sz="2400" dirty="0"/>
          </a:p>
        </p:txBody>
      </p:sp>
      <p:sp>
        <p:nvSpPr>
          <p:cNvPr id="53" name="Rectangle 52"/>
          <p:cNvSpPr/>
          <p:nvPr/>
        </p:nvSpPr>
        <p:spPr bwMode="auto">
          <a:xfrm>
            <a:off x="3452160" y="1962615"/>
            <a:ext cx="267629" cy="323165"/>
          </a:xfrm>
          <a:prstGeom prst="rect">
            <a:avLst/>
          </a:prstGeom>
          <a:noFill/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 rot="5400000">
            <a:off x="3445729" y="2464419"/>
            <a:ext cx="278778" cy="11150"/>
          </a:xfrm>
          <a:prstGeom prst="straightConnector1">
            <a:avLst/>
          </a:prstGeom>
          <a:noFill/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ectangle 54"/>
          <p:cNvSpPr/>
          <p:nvPr/>
        </p:nvSpPr>
        <p:spPr bwMode="auto">
          <a:xfrm>
            <a:off x="3456878" y="3724505"/>
            <a:ext cx="914400" cy="2486722"/>
          </a:xfrm>
          <a:prstGeom prst="rect">
            <a:avLst/>
          </a:prstGeom>
          <a:noFill/>
          <a:ln w="127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3453163" y="2639112"/>
            <a:ext cx="267629" cy="323165"/>
          </a:xfrm>
          <a:prstGeom prst="rect">
            <a:avLst/>
          </a:prstGeom>
          <a:noFill/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497762" y="5014321"/>
            <a:ext cx="769439" cy="323165"/>
          </a:xfrm>
          <a:prstGeom prst="rect">
            <a:avLst/>
          </a:prstGeom>
          <a:noFill/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46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" grpId="0"/>
      <p:bldP spid="8" grpId="0" animBg="1"/>
      <p:bldP spid="14" grpId="0"/>
      <p:bldP spid="15" grpId="0"/>
      <p:bldP spid="32" grpId="0"/>
      <p:bldP spid="35" grpId="0"/>
      <p:bldP spid="36" grpId="0"/>
      <p:bldP spid="50" grpId="0"/>
      <p:bldP spid="51" grpId="0"/>
      <p:bldP spid="52" grpId="0"/>
      <p:bldP spid="53" grpId="0" animBg="1"/>
      <p:bldP spid="55" grpId="0" animBg="1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err="1" smtClean="0"/>
              <a:t>Bitvector</a:t>
            </a:r>
            <a:r>
              <a:rPr lang="en-US" dirty="0" smtClean="0"/>
              <a:t> Algorithms</a:t>
            </a:r>
            <a:endParaRPr lang="en-US" dirty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245327" y="1250789"/>
            <a:ext cx="8430321" cy="46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Turn-off rightmost contiguous sequence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1-bits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27649" y="2126157"/>
            <a:ext cx="501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267097" y="2780362"/>
            <a:ext cx="3285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 smtClean="0">
                <a:solidFill>
                  <a:schemeClr val="accent2"/>
                </a:solidFill>
                <a:latin typeface="Comic Sans MS"/>
              </a:rPr>
              <a:t>Z &amp; (1 + (Z | (Z-1)))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6170" y="2126164"/>
            <a:ext cx="221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1 0 1 0 1 1 0 0 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122455" y="2813812"/>
            <a:ext cx="221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1 0 1 0 0 0 0 0 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3144645" y="2181919"/>
            <a:ext cx="479501" cy="323165"/>
          </a:xfrm>
          <a:prstGeom prst="rect">
            <a:avLst/>
          </a:prstGeom>
          <a:noFill/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rot="5400000">
            <a:off x="3274745" y="2694874"/>
            <a:ext cx="278778" cy="11150"/>
          </a:xfrm>
          <a:prstGeom prst="straightConnector1">
            <a:avLst/>
          </a:prstGeom>
          <a:noFill/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Content Placeholder 1"/>
          <p:cNvSpPr txBox="1">
            <a:spLocks/>
          </p:cNvSpPr>
          <p:nvPr/>
        </p:nvSpPr>
        <p:spPr bwMode="auto">
          <a:xfrm>
            <a:off x="221171" y="4012532"/>
            <a:ext cx="8766715" cy="90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kern="0" dirty="0" smtClean="0">
                <a:solidFill>
                  <a:srgbClr val="C00000"/>
                </a:solidFill>
                <a:latin typeface="+mn-lt"/>
              </a:rPr>
              <a:t>Ceil of average of two integers without overflowing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US" sz="2400" dirty="0" smtClean="0"/>
              <a:t>  			</a:t>
            </a:r>
            <a:r>
              <a:rPr lang="en-US" sz="2400" dirty="0" smtClean="0">
                <a:solidFill>
                  <a:schemeClr val="accent2"/>
                </a:solidFill>
              </a:rPr>
              <a:t>(Y|Z) – ((Y</a:t>
            </a:r>
            <a:r>
              <a:rPr lang="en-US" sz="2400" dirty="0" smtClean="0">
                <a:solidFill>
                  <a:schemeClr val="accent2"/>
                </a:solidFill>
                <a:latin typeface="cmsy10"/>
              </a:rPr>
              <a:t>©</a:t>
            </a:r>
            <a:r>
              <a:rPr lang="en-US" sz="2400" dirty="0" smtClean="0">
                <a:solidFill>
                  <a:schemeClr val="accent2"/>
                </a:solidFill>
              </a:rPr>
              <a:t>Z) &gt;&gt; 1)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163233" y="2869567"/>
            <a:ext cx="538973" cy="323165"/>
          </a:xfrm>
          <a:prstGeom prst="rect">
            <a:avLst/>
          </a:prstGeom>
          <a:noFill/>
          <a:ln w="285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486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err="1" smtClean="0"/>
              <a:t>Bitvector</a:t>
            </a:r>
            <a:r>
              <a:rPr lang="en-US" dirty="0" smtClean="0"/>
              <a:t> Algorithms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59731" y="1002508"/>
            <a:ext cx="3236055" cy="5732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0"/>
              </a:spcBef>
              <a:defRPr/>
            </a:pPr>
            <a:r>
              <a:rPr lang="en-US" sz="2200" kern="0" dirty="0" smtClean="0">
                <a:solidFill>
                  <a:srgbClr val="C00000"/>
                </a:solidFill>
                <a:latin typeface="+mn-lt"/>
              </a:rPr>
              <a:t>Higher order half 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en-US" sz="2200" kern="0" dirty="0" smtClean="0">
                <a:solidFill>
                  <a:srgbClr val="C00000"/>
                </a:solidFill>
                <a:latin typeface="+mn-lt"/>
              </a:rPr>
              <a:t>of product of x and y</a:t>
            </a:r>
            <a:endParaRPr lang="en-US" sz="2200" kern="0" dirty="0">
              <a:solidFill>
                <a:srgbClr val="C00000"/>
              </a:solidFill>
              <a:latin typeface="+mn-lt"/>
            </a:endParaRP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en-US" kern="0" dirty="0" smtClean="0">
                <a:latin typeface="Comic Sans MS"/>
              </a:rPr>
              <a:t>o1 := and(x,0xFFFF);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en-US" kern="0" dirty="0" smtClean="0">
                <a:latin typeface="Comic Sans MS"/>
              </a:rPr>
              <a:t>o2 :</a:t>
            </a:r>
            <a:r>
              <a:rPr lang="en-US" kern="0" dirty="0" smtClean="0">
                <a:latin typeface="+mn-lt"/>
              </a:rPr>
              <a:t>= </a:t>
            </a:r>
            <a:r>
              <a:rPr lang="en-US" kern="0" dirty="0" err="1" smtClean="0">
                <a:latin typeface="+mn-lt"/>
              </a:rPr>
              <a:t>shr</a:t>
            </a:r>
            <a:r>
              <a:rPr lang="en-US" kern="0" dirty="0" smtClean="0">
                <a:latin typeface="+mn-lt"/>
              </a:rPr>
              <a:t>(x,16);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en-US" kern="0" dirty="0" smtClean="0">
                <a:latin typeface="+mn-lt"/>
              </a:rPr>
              <a:t>o3 := and(y,0xFFFF);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en-US" kern="0" dirty="0" smtClean="0">
                <a:latin typeface="+mn-lt"/>
              </a:rPr>
              <a:t>o4 := </a:t>
            </a:r>
            <a:r>
              <a:rPr lang="en-US" kern="0" dirty="0" err="1" smtClean="0">
                <a:latin typeface="+mn-lt"/>
              </a:rPr>
              <a:t>shr</a:t>
            </a:r>
            <a:r>
              <a:rPr lang="en-US" kern="0" dirty="0" smtClean="0">
                <a:latin typeface="+mn-lt"/>
              </a:rPr>
              <a:t>(y,16);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en-US" kern="0" dirty="0" smtClean="0">
                <a:latin typeface="+mn-lt"/>
              </a:rPr>
              <a:t>o5 := </a:t>
            </a:r>
            <a:r>
              <a:rPr lang="en-US" kern="0" dirty="0" err="1" smtClean="0">
                <a:latin typeface="+mn-lt"/>
              </a:rPr>
              <a:t>mul</a:t>
            </a:r>
            <a:r>
              <a:rPr lang="en-US" kern="0" dirty="0" smtClean="0">
                <a:latin typeface="+mn-lt"/>
              </a:rPr>
              <a:t>(o1,o3);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en-US" kern="0" dirty="0" smtClean="0">
                <a:latin typeface="+mn-lt"/>
              </a:rPr>
              <a:t>o6 := </a:t>
            </a:r>
            <a:r>
              <a:rPr lang="en-US" kern="0" dirty="0" err="1" smtClean="0">
                <a:latin typeface="+mn-lt"/>
              </a:rPr>
              <a:t>mul</a:t>
            </a:r>
            <a:r>
              <a:rPr lang="en-US" kern="0" dirty="0" smtClean="0">
                <a:latin typeface="+mn-lt"/>
              </a:rPr>
              <a:t>(o2,o3);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en-US" kern="0" dirty="0" smtClean="0">
                <a:latin typeface="+mn-lt"/>
              </a:rPr>
              <a:t>o7 := </a:t>
            </a:r>
            <a:r>
              <a:rPr lang="en-US" kern="0" dirty="0" err="1" smtClean="0">
                <a:latin typeface="+mn-lt"/>
              </a:rPr>
              <a:t>mul</a:t>
            </a:r>
            <a:r>
              <a:rPr lang="en-US" kern="0" dirty="0" smtClean="0">
                <a:latin typeface="+mn-lt"/>
              </a:rPr>
              <a:t>(o1,o4);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o8 := </a:t>
            </a:r>
            <a:r>
              <a:rPr lang="en-US" dirty="0" err="1" smtClean="0"/>
              <a:t>mul</a:t>
            </a:r>
            <a:r>
              <a:rPr lang="en-US" dirty="0" smtClean="0"/>
              <a:t>(o2,o4);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o9 := </a:t>
            </a:r>
            <a:r>
              <a:rPr lang="en-US" dirty="0" err="1" smtClean="0"/>
              <a:t>shr</a:t>
            </a:r>
            <a:r>
              <a:rPr lang="en-US" dirty="0" smtClean="0"/>
              <a:t>(o5,16);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o10 := add(o6,o9);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o11 := and(o10,0xFFFF);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o12 := </a:t>
            </a:r>
            <a:r>
              <a:rPr lang="en-US" dirty="0" err="1" smtClean="0"/>
              <a:t>shr</a:t>
            </a:r>
            <a:r>
              <a:rPr lang="en-US" dirty="0" smtClean="0"/>
              <a:t>(o10,16);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o13 := add(o7,o11);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o14 := </a:t>
            </a:r>
            <a:r>
              <a:rPr lang="en-US" dirty="0" err="1" smtClean="0"/>
              <a:t>shr</a:t>
            </a:r>
            <a:r>
              <a:rPr lang="en-US" dirty="0" smtClean="0"/>
              <a:t>(o13,16);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o15 := add(o14,o12);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res := add(o15,o8);</a:t>
            </a:r>
            <a:endParaRPr lang="en-US" kern="0" dirty="0" smtClean="0">
              <a:latin typeface="+mn-lt"/>
            </a:endParaRPr>
          </a:p>
          <a:p>
            <a:pPr marL="342900" indent="-342900" eaLnBrk="0" hangingPunct="0">
              <a:spcBef>
                <a:spcPts val="0"/>
              </a:spcBef>
              <a:defRPr/>
            </a:pPr>
            <a:endParaRPr lang="en-US" sz="2400" kern="0" dirty="0" smtClean="0"/>
          </a:p>
          <a:p>
            <a:pPr marL="342900" indent="-342900" eaLnBrk="0" hangingPunct="0">
              <a:spcBef>
                <a:spcPts val="0"/>
              </a:spcBef>
              <a:defRPr/>
            </a:pPr>
            <a:endParaRPr lang="en-US" sz="2400" kern="0" dirty="0" smtClean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58644" y="1103032"/>
            <a:ext cx="3122341" cy="4533434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0"/>
              </a:spcBef>
              <a:defRPr/>
            </a:pPr>
            <a:r>
              <a:rPr lang="en-US" sz="2200" kern="0" dirty="0" smtClean="0">
                <a:solidFill>
                  <a:srgbClr val="C00000"/>
                </a:solidFill>
                <a:latin typeface="+mn-lt"/>
              </a:rPr>
              <a:t>Round up to next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en-US" sz="2200" kern="0" dirty="0" smtClean="0">
                <a:solidFill>
                  <a:srgbClr val="C00000"/>
                </a:solidFill>
                <a:latin typeface="+mn-lt"/>
              </a:rPr>
              <a:t>highest power of 2</a:t>
            </a:r>
            <a:endParaRPr lang="en-US" sz="2200" kern="0" dirty="0">
              <a:solidFill>
                <a:srgbClr val="C00000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dirty="0" smtClean="0"/>
              <a:t>o1 := sub(x,1);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o2 := </a:t>
            </a:r>
            <a:r>
              <a:rPr lang="en-US" dirty="0" err="1" smtClean="0"/>
              <a:t>shr</a:t>
            </a:r>
            <a:r>
              <a:rPr lang="en-US" dirty="0" smtClean="0"/>
              <a:t>(o1,1);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o3 := or(o1,o2);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o4 := </a:t>
            </a:r>
            <a:r>
              <a:rPr lang="en-US" dirty="0" err="1" smtClean="0"/>
              <a:t>shr</a:t>
            </a:r>
            <a:r>
              <a:rPr lang="en-US" dirty="0" smtClean="0"/>
              <a:t>(o3,2);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o5 := or(o3,o4);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o6 := </a:t>
            </a:r>
            <a:r>
              <a:rPr lang="en-US" dirty="0" err="1" smtClean="0"/>
              <a:t>shr</a:t>
            </a:r>
            <a:r>
              <a:rPr lang="en-US" dirty="0" smtClean="0"/>
              <a:t>(o5,4);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o7 := or(o5,o6);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o8 := </a:t>
            </a:r>
            <a:r>
              <a:rPr lang="en-US" dirty="0" err="1" smtClean="0"/>
              <a:t>shr</a:t>
            </a:r>
            <a:r>
              <a:rPr lang="en-US" dirty="0" smtClean="0"/>
              <a:t>(o7,8);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o9 := or(o7,o8);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o10 := </a:t>
            </a:r>
            <a:r>
              <a:rPr lang="en-US" dirty="0" err="1" smtClean="0"/>
              <a:t>shr</a:t>
            </a:r>
            <a:r>
              <a:rPr lang="en-US" dirty="0" smtClean="0"/>
              <a:t>(o9,16);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o11 := or(o9,o10);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res := add(o10,1);</a:t>
            </a:r>
            <a:endParaRPr lang="en-US" kern="0" dirty="0" smtClean="0">
              <a:latin typeface="+mn-lt"/>
            </a:endParaRPr>
          </a:p>
          <a:p>
            <a:pPr marL="342900" indent="-342900" eaLnBrk="0" hangingPunct="0">
              <a:spcBef>
                <a:spcPts val="0"/>
              </a:spcBef>
              <a:defRPr/>
            </a:pPr>
            <a:endParaRPr lang="en-US" sz="2400" kern="0" dirty="0" smtClean="0"/>
          </a:p>
          <a:p>
            <a:pPr marL="342900" indent="-342900" eaLnBrk="0" hangingPunct="0">
              <a:spcBef>
                <a:spcPts val="0"/>
              </a:spcBef>
              <a:defRPr/>
            </a:pPr>
            <a:endParaRPr lang="en-US" sz="24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924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200"/>
  <p:tag name="FIRSTSUMITG@PR10562AXNJXY5K9" val="3079"/>
  <p:tag name="FIRSTSUMITG@PWS13125SVWXY5K9" val="3113"/>
  <p:tag name="FIRSTSUMITG@YFGYMLOFUVWXY5M7" val="3493"/>
  <p:tag name="FIRSTSUMITG@OMKLSHNFUVWYY57I" val="4026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8.9|1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8.9|1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9|3.6|2.7|3.2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4|3.9|2.3|4.5|1.4|0.4|0.4|0.5|2.4|4.6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103251</TotalTime>
  <Words>3795</Words>
  <Application>Microsoft Office PowerPoint</Application>
  <PresentationFormat>On-screen Show (4:3)</PresentationFormat>
  <Paragraphs>694</Paragraphs>
  <Slides>51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7" baseType="lpstr">
      <vt:lpstr>Arial</vt:lpstr>
      <vt:lpstr>Segoe UI Light</vt:lpstr>
      <vt:lpstr>Tahoma</vt:lpstr>
      <vt:lpstr>Times New Roman</vt:lpstr>
      <vt:lpstr>Symbol</vt:lpstr>
      <vt:lpstr>Calibri</vt:lpstr>
      <vt:lpstr>cmmi10</vt:lpstr>
      <vt:lpstr>Wingdings</vt:lpstr>
      <vt:lpstr>Consolas</vt:lpstr>
      <vt:lpstr>Comic Sans MS</vt:lpstr>
      <vt:lpstr>cmsy10</vt:lpstr>
      <vt:lpstr>Mathematica5</vt:lpstr>
      <vt:lpstr>MT Extra</vt:lpstr>
      <vt:lpstr>Cambria Math</vt:lpstr>
      <vt:lpstr>Default Design</vt:lpstr>
      <vt:lpstr>2_Default Design</vt:lpstr>
      <vt:lpstr>PowerPoint Presentation</vt:lpstr>
      <vt:lpstr>Synthesis</vt:lpstr>
      <vt:lpstr>Dimensions in Synthesis</vt:lpstr>
      <vt:lpstr>Potential User Interaction Models</vt:lpstr>
      <vt:lpstr>Applications</vt:lpstr>
      <vt:lpstr>Bitvector Algorithms</vt:lpstr>
      <vt:lpstr>Examples of Bitvector Algorithms</vt:lpstr>
      <vt:lpstr>Examples of Bitvector Algorithms</vt:lpstr>
      <vt:lpstr>Examples of Bitvector Algorithms</vt:lpstr>
      <vt:lpstr>Synthesis from Logical Specification</vt:lpstr>
      <vt:lpstr>Interactive Synthesis using Examples</vt:lpstr>
      <vt:lpstr>Interactive Synthesis using Examples</vt:lpstr>
      <vt:lpstr>Applications</vt:lpstr>
      <vt:lpstr>Language for Constructing Output Strings</vt:lpstr>
      <vt:lpstr>Synthesis Algorithm  for String Manipulation</vt:lpstr>
      <vt:lpstr>Synthesis Algorithm  for String Manipulation</vt:lpstr>
      <vt:lpstr>End-User Programming</vt:lpstr>
      <vt:lpstr>End-User Programming</vt:lpstr>
      <vt:lpstr>Education: Intelligent Tutoring Systems</vt:lpstr>
      <vt:lpstr>Applications</vt:lpstr>
      <vt:lpstr>Ruler/Compass based Geometry Constructions</vt:lpstr>
      <vt:lpstr>Other Examples of Geometry Constructions</vt:lpstr>
      <vt:lpstr>Solution Description Language</vt:lpstr>
      <vt:lpstr>Example of Geometry Program</vt:lpstr>
      <vt:lpstr>Synthesis of Geometry Constructions</vt:lpstr>
      <vt:lpstr>Experimental Results</vt:lpstr>
      <vt:lpstr>Architecture</vt:lpstr>
      <vt:lpstr>GeoSynth Demo</vt:lpstr>
      <vt:lpstr>Applications</vt:lpstr>
      <vt:lpstr>Array Reverse</vt:lpstr>
      <vt:lpstr>Error Model for Array Reverse Problem </vt:lpstr>
      <vt:lpstr>Effectiveness of Error Model</vt:lpstr>
      <vt:lpstr>Efficiency of Synthesizer</vt:lpstr>
      <vt:lpstr>Applications</vt:lpstr>
      <vt:lpstr>Trigonometry Problem</vt:lpstr>
      <vt:lpstr>Trigonometry Problem</vt:lpstr>
      <vt:lpstr>Limits/Series Problem</vt:lpstr>
      <vt:lpstr>Integration Problem</vt:lpstr>
      <vt:lpstr>Determinant Problem</vt:lpstr>
      <vt:lpstr>Applications</vt:lpstr>
      <vt:lpstr>Mathematical Intellisense</vt:lpstr>
      <vt:lpstr>Reducing (Term) Prediction to Learning-By-Examples</vt:lpstr>
      <vt:lpstr>Mathematical (Syntactic) Intellisense</vt:lpstr>
      <vt:lpstr>Mathematical (Semantic) Intellisense</vt:lpstr>
      <vt:lpstr>Results</vt:lpstr>
      <vt:lpstr>Applications</vt:lpstr>
      <vt:lpstr>Challenges in Drawing Figures</vt:lpstr>
      <vt:lpstr>QuickDraw</vt:lpstr>
      <vt:lpstr>Architecture</vt:lpstr>
      <vt:lpstr>Dimensions in Synthesis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Sumit Gulwani</cp:lastModifiedBy>
  <cp:revision>6349</cp:revision>
  <cp:lastPrinted>2011-01-25T02:43:07Z</cp:lastPrinted>
  <dcterms:created xsi:type="dcterms:W3CDTF">1601-01-01T00:00:00Z</dcterms:created>
  <dcterms:modified xsi:type="dcterms:W3CDTF">2012-10-01T06:06:59Z</dcterms:modified>
</cp:coreProperties>
</file>